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7" r:id="rId3"/>
    <p:sldId id="362" r:id="rId4"/>
    <p:sldId id="381" r:id="rId5"/>
    <p:sldId id="338" r:id="rId6"/>
    <p:sldId id="384" r:id="rId7"/>
    <p:sldId id="382" r:id="rId8"/>
    <p:sldId id="383" r:id="rId9"/>
    <p:sldId id="36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BB"/>
    <a:srgbClr val="990099"/>
    <a:srgbClr val="FF0000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08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BA45BE-A48A-44E4-9591-95FA37A76A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B4C866-4573-4937-A468-BEC0337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803ECFF-AFF8-4CDF-AFF8-091D42CDD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40BE2-35FF-4522-8638-065AAB36BDB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5904C5-2369-4B88-8342-7E22C2471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819F0A0-A422-4C59-8613-ED32C12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4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4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9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8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6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70BDF1-5194-41DA-838D-247022F5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7E5D1-515D-4235-939E-CFD6D0CB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5E6EE-80E1-4192-8B66-88F153263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D8E-823B-4435-A32A-F139D63B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6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F433B-6EC9-4506-A959-713BDAC12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BC6F1-7E3B-40AB-A9E3-5DA8EBCCE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C9A80-D3B8-41B1-AA3B-09B26432C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5674-5191-409A-B175-AEC42688D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9C2E-1088-4956-A837-D061B7F0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4AD3C-8970-4109-AF4E-83AE7ECC4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F6FD1-6DCD-49C2-9B52-1679D2ED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4D5-63A7-4860-AFA7-F3A80BC75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948E1-16DB-4A88-9C92-C5BC09602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89151-DEAB-442A-82BA-12BEFEEF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CFB38-2B0A-4D86-B025-5C544A460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D32A-5E8D-4DAD-90A7-DC64A8976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01CB4-EFD5-453B-AD7E-92C5F8727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C9AF8-D2E3-4CC5-BEA8-8C0F8FB16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F95CD-F67A-4095-80C0-A51C33D5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966-9B28-474D-BCD3-82ED3D5E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8EAE6-6372-46F5-8041-BA939DD6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A8DE8-81BB-4C36-AA1F-F43286716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ED725-97F6-4EFA-B89D-7AE5E076D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9A70-1247-4006-BD07-AE16DF127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1DAB68-AB73-4D4D-84F3-4DB8A34C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3745CF-4297-4D45-8546-E80639E4A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AA8F0-4057-4101-894E-BEFE96A0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DF0D-4862-423A-A2B1-F3D0BA568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3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8A061-44E1-4050-819F-0BE8775B4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89486B-D361-4C61-9304-FCFA21CA6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B10BE-0F69-4210-AA71-985FE7170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5C1-843F-4B3F-8C9F-779271EB7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C9B41-29DA-4EB9-81AD-D50120C63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9830-F547-4109-A279-DF6D5D87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46533-E252-447D-97ED-FC8C4B7EB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0185-E4DB-4CB9-A310-390ABF361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591-53A2-4332-838A-9CD636553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25E98-494A-4BD4-A561-C60BE072A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7ADA9-E4AF-4716-8017-5E3D9644C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C5EF-E8FF-4016-96CD-A59C073F0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C0A6C-507B-4C35-B20C-B29D91600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3ADFE-1299-44A6-8968-3C0FE075C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16BF-4E93-4248-B246-AC0F3F750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09FA-F399-461A-AD92-E82A46634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B6B5D2-5AB2-4FFD-A855-D28B841E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94512A-0502-4CC1-B50B-59F8ACB0F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B7FD66-8ABC-457E-995E-F78F6D085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B3221F-7CDC-4287-A961-D6EB6F2ACE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09539"/>
            <a:ext cx="8382000" cy="1033462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Watermarking: Where To?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E23279-B460-46A8-86A0-B1F222569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8148" y="4495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Scott Aaronson (UT Austin)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Simons Workshop on Alignment, Trust, Watermarking, and Copyright Issues in LLMs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Berkeley</a:t>
            </a:r>
            <a:r>
              <a:rPr lang="en-US" altLang="en-US">
                <a:latin typeface="Calibri" panose="020F0502020204030204" pitchFamily="34" charset="0"/>
              </a:rPr>
              <a:t>, CA, October </a:t>
            </a:r>
            <a:r>
              <a:rPr lang="en-US" altLang="en-US" dirty="0">
                <a:latin typeface="Calibri" panose="020F0502020204030204" pitchFamily="34" charset="0"/>
              </a:rPr>
              <a:t>17, 2024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94518-FB9F-43EE-BEF5-33CD67B9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48" y="1135627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Review of LLM Watermarking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57200" y="1295400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a hidden statistical signal to LLM outputs, to make it easier to prove that they came from an LLM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26" y="3332809"/>
            <a:ext cx="83145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Catching academic cheaters, bot-generated propaganda and spam,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… but also, identifying LLM output to exclude from future training data!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4813533"/>
            <a:ext cx="8558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 started advocating this in Summer 2022, shortly after joining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OpenAI’s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Alignment team.  Many others, at UMD, Berkeley, Stanford, DeepMind, etc. have since taken the idea much further (you’ll hear from some of them!).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53A3D-E4B8-445D-87BE-A03538E1CBEE}"/>
              </a:ext>
            </a:extLst>
          </p:cNvPr>
          <p:cNvSpPr txBox="1"/>
          <p:nvPr/>
        </p:nvSpPr>
        <p:spPr>
          <a:xfrm>
            <a:off x="1066800" y="2281462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Exploits the fact that most LLM generation is </a:t>
            </a:r>
            <a:r>
              <a:rPr lang="en-US" sz="2800" i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probabilistic</a:t>
            </a:r>
          </a:p>
        </p:txBody>
      </p:sp>
    </p:spTree>
    <p:extLst>
      <p:ext uri="{BB962C8B-B14F-4D97-AF65-F5344CB8AC3E}">
        <p14:creationId xmlns:p14="http://schemas.microsoft.com/office/powerpoint/2010/main" val="797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My “Gumbel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Softmax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”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0647" y="282488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647" y="282488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en-US" sz="44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440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this sum exceeds a threshold, say the LLM probably wrote the thing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FD4A7A39-D33F-4731-BF5E-844AF711A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1063011"/>
                <a:ext cx="8486775" cy="158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position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probability of the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000" b="0" i="1" baseline="300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𝑡h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possible token output by the model;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 of the previous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</a:t>
                </a:r>
              </a:p>
            </p:txBody>
          </p:sp>
        </mc:Choice>
        <mc:Fallback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FD4A7A39-D33F-4731-BF5E-844AF711A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1063011"/>
                <a:ext cx="8486775" cy="1582100"/>
              </a:xfrm>
              <a:prstGeom prst="rect">
                <a:avLst/>
              </a:prstGeom>
              <a:blipFill>
                <a:blip r:embed="rId5"/>
                <a:stretch>
                  <a:fillRect l="-1724" t="-3077" r="-1580" b="-11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95034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Basic Properties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29213" y="1041522"/>
            <a:ext cx="8077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affect quality of output.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Confirmed by experiment, but if you want cryptographic indistinguishability, see other talks today!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3" y="5715016"/>
            <a:ext cx="8558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robust to “global” modifications (translation, paraphrasing, etc.)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64D54-1A45-49BD-8C40-73145F114D5A}"/>
              </a:ext>
            </a:extLst>
          </p:cNvPr>
          <p:cNvSpPr txBox="1"/>
          <p:nvPr/>
        </p:nvSpPr>
        <p:spPr>
          <a:xfrm>
            <a:off x="440274" y="4669848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 to local modifications.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Preserve a large fraction of k-grams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preserve the signal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93C05-D789-4682-B6BD-A164FC08C70B}"/>
                  </a:ext>
                </a:extLst>
              </p:cNvPr>
              <p:cNvSpPr txBox="1"/>
              <p:nvPr/>
            </p:nvSpPr>
            <p:spPr>
              <a:xfrm>
                <a:off x="443787" y="2971800"/>
                <a:ext cx="8077200" cy="15989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Doesn’t take much text.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average entropy per token as perceived by the LLM,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desired error probability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93C05-D789-4682-B6BD-A164FC08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87" y="2971800"/>
                <a:ext cx="8077200" cy="1598964"/>
              </a:xfrm>
              <a:prstGeom prst="rect">
                <a:avLst/>
              </a:prstGeom>
              <a:blipFill>
                <a:blip r:embed="rId3"/>
                <a:stretch>
                  <a:fillRect l="-1585" r="-679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BE3B6A-E2EB-4406-8CE0-8979750069D0}"/>
              </a:ext>
            </a:extLst>
          </p:cNvPr>
          <p:cNvSpPr txBox="1"/>
          <p:nvPr/>
        </p:nvSpPr>
        <p:spPr>
          <a:xfrm>
            <a:off x="429213" y="2437548"/>
            <a:ext cx="807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no computational overhead.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1" y="685800"/>
            <a:ext cx="8148717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D6881-928F-478D-9979-D2D8B49EB07A}"/>
              </a:ext>
            </a:extLst>
          </p:cNvPr>
          <p:cNvSpPr txBox="1"/>
          <p:nvPr/>
        </p:nvSpPr>
        <p:spPr>
          <a:xfrm>
            <a:off x="533400" y="2362200"/>
            <a:ext cx="80772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“Impossibility theorem” (Barak et al. 2023). 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By taking a random walk on the set of all “equivalent” documents, you can remove any watermark—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assuming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this can be done while maintaining quality, and the document graph is an expander</a:t>
            </a:r>
          </a:p>
        </p:txBody>
      </p:sp>
    </p:spTree>
    <p:extLst>
      <p:ext uri="{BB962C8B-B14F-4D97-AF65-F5344CB8AC3E}">
        <p14:creationId xmlns:p14="http://schemas.microsoft.com/office/powerpoint/2010/main" val="5742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94118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Why Hasn’t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OpenAI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Deployed It?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3787" y="1295400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 risk: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fraction of users hate the idea, might switch to competing LLMs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61" y="2363645"/>
            <a:ext cx="83145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gets access to the detection tool?: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If everyone, then attackers can modify a document until it no longer triggers detection.  So, restrict access to academic grading websites, journalists?  But requires creating infrastructure for that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00" y="4724552"/>
            <a:ext cx="855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“It can be circumvented anyway”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187FF2C-517D-405A-BB46-04F0599C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00" y="5374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about ESL speakers; isn’t this unfair to them?”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7947E09-52BA-4508-965E-94C48114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61" y="6023848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limited political skills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36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D0A08-AA3A-4D06-AE68-2263A183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721"/>
            <a:ext cx="9144000" cy="41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1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335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Where To?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A39DDCD-A14B-485A-B16D-2B6DF5FB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924203"/>
            <a:ext cx="8286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Legislative mandates: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In California, SB-942 (now signed by Governor Newsom) has mandated watermarking for audiovisual content, although not text (!).  EU might also mandate watermarking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2F228D04-3DE9-462E-9EC7-1B67AC55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019337"/>
            <a:ext cx="8486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Research: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Can we watermark at the semantic level?  Clarify what class of attacks can and can’t be defended against? 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8399A46-BDA0-46AA-ABA3-FF8AC03E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03" y="1254939"/>
            <a:ext cx="8286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among AI companies?</a:t>
            </a: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AC7E428-C326-42D9-B83E-441FE5060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075039"/>
            <a:ext cx="8286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letter?</a:t>
            </a: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176075</TotalTime>
  <Words>510</Words>
  <Application>Microsoft Office PowerPoint</Application>
  <PresentationFormat>On-screen Show (4:3)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Symbol</vt:lpstr>
      <vt:lpstr>Default Design</vt:lpstr>
      <vt:lpstr>Watermarking: Where 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243</cp:revision>
  <dcterms:created xsi:type="dcterms:W3CDTF">2006-04-29T20:46:23Z</dcterms:created>
  <dcterms:modified xsi:type="dcterms:W3CDTF">2024-10-17T16:01:55Z</dcterms:modified>
</cp:coreProperties>
</file>