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487" r:id="rId4"/>
    <p:sldId id="381" r:id="rId5"/>
    <p:sldId id="491" r:id="rId6"/>
    <p:sldId id="398" r:id="rId7"/>
    <p:sldId id="489" r:id="rId8"/>
    <p:sldId id="492" r:id="rId9"/>
    <p:sldId id="494" r:id="rId10"/>
    <p:sldId id="493" r:id="rId11"/>
    <p:sldId id="479" r:id="rId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008000"/>
    <a:srgbClr val="FF0000"/>
    <a:srgbClr val="FFFFBB"/>
    <a:srgbClr val="E4F2F4"/>
    <a:srgbClr val="FFD1D1"/>
    <a:srgbClr val="ECD9FF"/>
    <a:srgbClr val="D5EB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2" d="100"/>
          <a:sy n="82" d="100"/>
        </p:scale>
        <p:origin x="1502"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1502CDA-84DF-4E68-ABAB-FD70C4C9021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32771" name="Rectangle 3">
            <a:extLst>
              <a:ext uri="{FF2B5EF4-FFF2-40B4-BE49-F238E27FC236}">
                <a16:creationId xmlns:a16="http://schemas.microsoft.com/office/drawing/2014/main" id="{38AC9923-80C1-4198-82C0-8FCE073956F4}"/>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id="{FC083B0D-190B-41C3-B8ED-6BBF4857DDB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a:extLst>
              <a:ext uri="{FF2B5EF4-FFF2-40B4-BE49-F238E27FC236}">
                <a16:creationId xmlns:a16="http://schemas.microsoft.com/office/drawing/2014/main" id="{0A113F83-4152-4EC6-9B6F-E45D8609B2FF}"/>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a:extLst>
              <a:ext uri="{FF2B5EF4-FFF2-40B4-BE49-F238E27FC236}">
                <a16:creationId xmlns:a16="http://schemas.microsoft.com/office/drawing/2014/main" id="{D8D870DB-8EE7-4C83-A75C-362E3B2B1EE5}"/>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32775" name="Rectangle 7">
            <a:extLst>
              <a:ext uri="{FF2B5EF4-FFF2-40B4-BE49-F238E27FC236}">
                <a16:creationId xmlns:a16="http://schemas.microsoft.com/office/drawing/2014/main" id="{BBF32F05-CABF-4C32-9EFE-6DE1B81E2A49}"/>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670AEE9-D029-4175-8EFC-17CDF686B05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44576B23-4822-4152-BC29-2120E8D2DC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B306C6-7DF3-4A99-975B-E931B6C82BB0}" type="slidenum">
              <a:rPr lang="en-US" altLang="en-US" smtClean="0"/>
              <a:pPr>
                <a:spcBef>
                  <a:spcPct val="0"/>
                </a:spcBef>
              </a:pPr>
              <a:t>1</a:t>
            </a:fld>
            <a:endParaRPr lang="en-US" altLang="en-US"/>
          </a:p>
        </p:txBody>
      </p:sp>
      <p:sp>
        <p:nvSpPr>
          <p:cNvPr id="4099" name="Rectangle 2">
            <a:extLst>
              <a:ext uri="{FF2B5EF4-FFF2-40B4-BE49-F238E27FC236}">
                <a16:creationId xmlns:a16="http://schemas.microsoft.com/office/drawing/2014/main" id="{BE6F4F95-FE08-40A4-B244-21157EEA9FE9}"/>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97C04423-7016-4FCB-B8CA-55646B0B6B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EB8B55EF-DC13-46F9-B0D4-6FAD3B0839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5022F820-81FB-4AC3-8986-01696E1C11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CA094352-0031-4E6F-820E-5BF746CD57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E9451C6-86A8-4F8E-8B43-D3C27917092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4593885B-CE6C-4143-96EC-C17C9A58BE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3EB42F58-ACFA-428B-AD78-CC6E1E1685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a:extLst>
              <a:ext uri="{FF2B5EF4-FFF2-40B4-BE49-F238E27FC236}">
                <a16:creationId xmlns:a16="http://schemas.microsoft.com/office/drawing/2014/main" id="{376873A0-297D-4E2A-A738-EC28824DE2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F7F1F2-C79F-443F-851E-B4CCC0F8448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44B35379-631C-462B-B502-0582652A3C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BBD141-960B-45E6-B149-3E03F48A3FF7}" type="slidenum">
              <a:rPr lang="en-US" altLang="en-US" smtClean="0">
                <a:solidFill>
                  <a:srgbClr val="000000"/>
                </a:solidFill>
                <a:latin typeface="Arial" panose="020B0604020202020204" pitchFamily="34" charset="0"/>
              </a:rPr>
              <a:pPr>
                <a:spcBef>
                  <a:spcPct val="0"/>
                </a:spcBef>
              </a:pPr>
              <a:t>3</a:t>
            </a:fld>
            <a:endParaRPr lang="en-US" altLang="en-US">
              <a:solidFill>
                <a:srgbClr val="000000"/>
              </a:solidFill>
              <a:latin typeface="Arial" panose="020B0604020202020204" pitchFamily="34" charset="0"/>
            </a:endParaRPr>
          </a:p>
        </p:txBody>
      </p:sp>
      <p:sp>
        <p:nvSpPr>
          <p:cNvPr id="21507" name="Rectangle 2">
            <a:extLst>
              <a:ext uri="{FF2B5EF4-FFF2-40B4-BE49-F238E27FC236}">
                <a16:creationId xmlns:a16="http://schemas.microsoft.com/office/drawing/2014/main" id="{7E936C07-F9D9-4011-B301-55117FDB63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a:extLst>
              <a:ext uri="{FF2B5EF4-FFF2-40B4-BE49-F238E27FC236}">
                <a16:creationId xmlns:a16="http://schemas.microsoft.com/office/drawing/2014/main" id="{84A5B86E-1B61-4B70-BED2-464887202B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0088ABB-BBCD-4D47-ABB1-26ED975F61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76361281-A6F1-436F-B54F-0EB631403C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53B5C419-46CA-4D77-9455-5ED393A841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ABEB93-9B89-4E79-A949-7E4CC6580DED}"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148A9CDD-3F2A-44D8-BA2F-B63E09B94C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F1CF329B-E56D-42C1-AEC6-33AFCB6430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9555F865-1A7C-4DB7-AC69-623A65BBF1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C0FE09-A080-42A8-BDC7-9A0CE9BC15B9}" type="slidenum">
              <a:rPr lang="en-US" altLang="en-US" smtClean="0"/>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296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F879430E-A530-4087-AC26-F664C945D6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7656AC-19EA-42CD-A5BC-27A5A33ABF93}" type="slidenum">
              <a:rPr lang="en-US" altLang="en-US" smtClean="0"/>
              <a:pPr>
                <a:spcBef>
                  <a:spcPct val="0"/>
                </a:spcBef>
              </a:pPr>
              <a:t>9</a:t>
            </a:fld>
            <a:endParaRPr lang="en-US" altLang="en-US"/>
          </a:p>
        </p:txBody>
      </p:sp>
      <p:sp>
        <p:nvSpPr>
          <p:cNvPr id="47107" name="Rectangle 2">
            <a:extLst>
              <a:ext uri="{FF2B5EF4-FFF2-40B4-BE49-F238E27FC236}">
                <a16:creationId xmlns:a16="http://schemas.microsoft.com/office/drawing/2014/main" id="{2F9FE73E-03F9-42D2-975C-FD5B4EE24CBF}"/>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4242F375-A2D4-4136-BA3D-4439B120CD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Tree>
    <p:extLst>
      <p:ext uri="{BB962C8B-B14F-4D97-AF65-F5344CB8AC3E}">
        <p14:creationId xmlns:p14="http://schemas.microsoft.com/office/powerpoint/2010/main" val="2145003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EE45BF0-F4B3-4C7D-9101-07837FD573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41C06A5-1D85-4694-9E20-0FB62BA6FC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3E9D6DD-6643-4404-8ECE-F917D5D0211A}"/>
              </a:ext>
            </a:extLst>
          </p:cNvPr>
          <p:cNvSpPr>
            <a:spLocks noGrp="1" noChangeArrowheads="1"/>
          </p:cNvSpPr>
          <p:nvPr>
            <p:ph type="sldNum" sz="quarter" idx="12"/>
          </p:nvPr>
        </p:nvSpPr>
        <p:spPr>
          <a:ln/>
        </p:spPr>
        <p:txBody>
          <a:bodyPr/>
          <a:lstStyle>
            <a:lvl1pPr>
              <a:defRPr/>
            </a:lvl1pPr>
          </a:lstStyle>
          <a:p>
            <a:pPr>
              <a:defRPr/>
            </a:pPr>
            <a:fld id="{E371A91F-C110-49A6-9BF6-FA5D547D9A4E}" type="slidenum">
              <a:rPr lang="en-US" altLang="en-US"/>
              <a:pPr>
                <a:defRPr/>
              </a:pPr>
              <a:t>‹#›</a:t>
            </a:fld>
            <a:endParaRPr lang="en-US" altLang="en-US"/>
          </a:p>
        </p:txBody>
      </p:sp>
    </p:spTree>
    <p:extLst>
      <p:ext uri="{BB962C8B-B14F-4D97-AF65-F5344CB8AC3E}">
        <p14:creationId xmlns:p14="http://schemas.microsoft.com/office/powerpoint/2010/main" val="2538432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FFBE9EA-EA6B-471A-ABEA-53658991AB9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BCAD96F-3968-4704-8142-01C7FC7113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AA55785-47CD-4F76-A299-B808B8B23BDA}"/>
              </a:ext>
            </a:extLst>
          </p:cNvPr>
          <p:cNvSpPr>
            <a:spLocks noGrp="1" noChangeArrowheads="1"/>
          </p:cNvSpPr>
          <p:nvPr>
            <p:ph type="sldNum" sz="quarter" idx="12"/>
          </p:nvPr>
        </p:nvSpPr>
        <p:spPr>
          <a:ln/>
        </p:spPr>
        <p:txBody>
          <a:bodyPr/>
          <a:lstStyle>
            <a:lvl1pPr>
              <a:defRPr/>
            </a:lvl1pPr>
          </a:lstStyle>
          <a:p>
            <a:pPr>
              <a:defRPr/>
            </a:pPr>
            <a:fld id="{E4262E3E-7D02-42B3-8517-21E164D30D27}" type="slidenum">
              <a:rPr lang="en-US" altLang="en-US"/>
              <a:pPr>
                <a:defRPr/>
              </a:pPr>
              <a:t>‹#›</a:t>
            </a:fld>
            <a:endParaRPr lang="en-US" altLang="en-US"/>
          </a:p>
        </p:txBody>
      </p:sp>
    </p:spTree>
    <p:extLst>
      <p:ext uri="{BB962C8B-B14F-4D97-AF65-F5344CB8AC3E}">
        <p14:creationId xmlns:p14="http://schemas.microsoft.com/office/powerpoint/2010/main" val="2197646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C99D0C4-DAD7-4B7B-84E9-8CA50F79A5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03FCCB-B071-446A-A0F0-4D36F89CAE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C66DC2E-FAE7-4D80-8D46-FF6D15FFC86A}"/>
              </a:ext>
            </a:extLst>
          </p:cNvPr>
          <p:cNvSpPr>
            <a:spLocks noGrp="1" noChangeArrowheads="1"/>
          </p:cNvSpPr>
          <p:nvPr>
            <p:ph type="sldNum" sz="quarter" idx="12"/>
          </p:nvPr>
        </p:nvSpPr>
        <p:spPr>
          <a:ln/>
        </p:spPr>
        <p:txBody>
          <a:bodyPr/>
          <a:lstStyle>
            <a:lvl1pPr>
              <a:defRPr/>
            </a:lvl1pPr>
          </a:lstStyle>
          <a:p>
            <a:pPr>
              <a:defRPr/>
            </a:pPr>
            <a:fld id="{7A3DBFA1-79C1-4B22-A7D6-1993D3D72453}" type="slidenum">
              <a:rPr lang="en-US" altLang="en-US"/>
              <a:pPr>
                <a:defRPr/>
              </a:pPr>
              <a:t>‹#›</a:t>
            </a:fld>
            <a:endParaRPr lang="en-US" altLang="en-US"/>
          </a:p>
        </p:txBody>
      </p:sp>
    </p:spTree>
    <p:extLst>
      <p:ext uri="{BB962C8B-B14F-4D97-AF65-F5344CB8AC3E}">
        <p14:creationId xmlns:p14="http://schemas.microsoft.com/office/powerpoint/2010/main" val="579636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3338B11-AD93-4EBF-B973-C1684172B21D}"/>
              </a:ext>
            </a:extLst>
          </p:cNvPr>
          <p:cNvSpPr>
            <a:spLocks noGrp="1"/>
          </p:cNvSpPr>
          <p:nvPr>
            <p:ph type="dt" sz="half" idx="10"/>
          </p:nvPr>
        </p:nvSpPr>
        <p:spPr/>
        <p:txBody>
          <a:bodyPr/>
          <a:lstStyle>
            <a:lvl1pPr>
              <a:defRPr/>
            </a:lvl1pPr>
          </a:lstStyle>
          <a:p>
            <a:pPr>
              <a:defRPr/>
            </a:pPr>
            <a:fld id="{7A083E9B-20ED-49F1-9714-118B6B34AA85}" type="datetimeFigureOut">
              <a:rPr lang="en-US"/>
              <a:pPr>
                <a:defRPr/>
              </a:pPr>
              <a:t>7/23/2023</a:t>
            </a:fld>
            <a:endParaRPr lang="en-US"/>
          </a:p>
        </p:txBody>
      </p:sp>
      <p:sp>
        <p:nvSpPr>
          <p:cNvPr id="5" name="Footer Placeholder 4">
            <a:extLst>
              <a:ext uri="{FF2B5EF4-FFF2-40B4-BE49-F238E27FC236}">
                <a16:creationId xmlns:a16="http://schemas.microsoft.com/office/drawing/2014/main" id="{BB52E969-DC58-4437-BD60-7A31698C261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C4A942-3E6B-4BBC-A0FD-0A250FF0E0B0}"/>
              </a:ext>
            </a:extLst>
          </p:cNvPr>
          <p:cNvSpPr>
            <a:spLocks noGrp="1"/>
          </p:cNvSpPr>
          <p:nvPr>
            <p:ph type="sldNum" sz="quarter" idx="12"/>
          </p:nvPr>
        </p:nvSpPr>
        <p:spPr/>
        <p:txBody>
          <a:bodyPr/>
          <a:lstStyle>
            <a:lvl1pPr>
              <a:defRPr/>
            </a:lvl1pPr>
          </a:lstStyle>
          <a:p>
            <a:pPr>
              <a:defRPr/>
            </a:pPr>
            <a:fld id="{FEDF0893-74C1-410D-8F2E-0280BC2BDC72}" type="slidenum">
              <a:rPr lang="en-US" altLang="en-US"/>
              <a:pPr>
                <a:defRPr/>
              </a:pPr>
              <a:t>‹#›</a:t>
            </a:fld>
            <a:endParaRPr lang="en-US" altLang="en-US"/>
          </a:p>
        </p:txBody>
      </p:sp>
    </p:spTree>
    <p:extLst>
      <p:ext uri="{BB962C8B-B14F-4D97-AF65-F5344CB8AC3E}">
        <p14:creationId xmlns:p14="http://schemas.microsoft.com/office/powerpoint/2010/main" val="57683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3CCECB-77E4-40DC-9325-25B0C70BF726}"/>
              </a:ext>
            </a:extLst>
          </p:cNvPr>
          <p:cNvSpPr>
            <a:spLocks noGrp="1"/>
          </p:cNvSpPr>
          <p:nvPr>
            <p:ph type="dt" sz="half" idx="10"/>
          </p:nvPr>
        </p:nvSpPr>
        <p:spPr/>
        <p:txBody>
          <a:bodyPr/>
          <a:lstStyle>
            <a:lvl1pPr>
              <a:defRPr/>
            </a:lvl1pPr>
          </a:lstStyle>
          <a:p>
            <a:pPr>
              <a:defRPr/>
            </a:pPr>
            <a:fld id="{8B2304E0-5669-40F2-AC82-9F3B1D34A95B}" type="datetimeFigureOut">
              <a:rPr lang="en-US"/>
              <a:pPr>
                <a:defRPr/>
              </a:pPr>
              <a:t>7/23/2023</a:t>
            </a:fld>
            <a:endParaRPr lang="en-US"/>
          </a:p>
        </p:txBody>
      </p:sp>
      <p:sp>
        <p:nvSpPr>
          <p:cNvPr id="5" name="Footer Placeholder 4">
            <a:extLst>
              <a:ext uri="{FF2B5EF4-FFF2-40B4-BE49-F238E27FC236}">
                <a16:creationId xmlns:a16="http://schemas.microsoft.com/office/drawing/2014/main" id="{5A1F7D33-2A37-4674-B584-24A390116E1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797F52-FE5D-4C6C-861B-E7FB000EBA37}"/>
              </a:ext>
            </a:extLst>
          </p:cNvPr>
          <p:cNvSpPr>
            <a:spLocks noGrp="1"/>
          </p:cNvSpPr>
          <p:nvPr>
            <p:ph type="sldNum" sz="quarter" idx="12"/>
          </p:nvPr>
        </p:nvSpPr>
        <p:spPr/>
        <p:txBody>
          <a:bodyPr/>
          <a:lstStyle>
            <a:lvl1pPr>
              <a:defRPr/>
            </a:lvl1pPr>
          </a:lstStyle>
          <a:p>
            <a:pPr>
              <a:defRPr/>
            </a:pPr>
            <a:fld id="{23F85A4D-2025-4B2F-8420-7B7B44381347}" type="slidenum">
              <a:rPr lang="en-US" altLang="en-US"/>
              <a:pPr>
                <a:defRPr/>
              </a:pPr>
              <a:t>‹#›</a:t>
            </a:fld>
            <a:endParaRPr lang="en-US" altLang="en-US"/>
          </a:p>
        </p:txBody>
      </p:sp>
    </p:spTree>
    <p:extLst>
      <p:ext uri="{BB962C8B-B14F-4D97-AF65-F5344CB8AC3E}">
        <p14:creationId xmlns:p14="http://schemas.microsoft.com/office/powerpoint/2010/main" val="245512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EF9337-EF60-485F-BD30-545170EDD960}"/>
              </a:ext>
            </a:extLst>
          </p:cNvPr>
          <p:cNvSpPr>
            <a:spLocks noGrp="1"/>
          </p:cNvSpPr>
          <p:nvPr>
            <p:ph type="dt" sz="half" idx="10"/>
          </p:nvPr>
        </p:nvSpPr>
        <p:spPr/>
        <p:txBody>
          <a:bodyPr/>
          <a:lstStyle>
            <a:lvl1pPr>
              <a:defRPr/>
            </a:lvl1pPr>
          </a:lstStyle>
          <a:p>
            <a:pPr>
              <a:defRPr/>
            </a:pPr>
            <a:fld id="{ED95BCE9-B846-4390-9AAA-D00BFD455068}" type="datetimeFigureOut">
              <a:rPr lang="en-US"/>
              <a:pPr>
                <a:defRPr/>
              </a:pPr>
              <a:t>7/23/2023</a:t>
            </a:fld>
            <a:endParaRPr lang="en-US"/>
          </a:p>
        </p:txBody>
      </p:sp>
      <p:sp>
        <p:nvSpPr>
          <p:cNvPr id="5" name="Footer Placeholder 4">
            <a:extLst>
              <a:ext uri="{FF2B5EF4-FFF2-40B4-BE49-F238E27FC236}">
                <a16:creationId xmlns:a16="http://schemas.microsoft.com/office/drawing/2014/main" id="{80F1801A-D3AE-4459-A10F-E5C61A0802F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CBA8D9-D283-42E4-AC21-E056F29A503C}"/>
              </a:ext>
            </a:extLst>
          </p:cNvPr>
          <p:cNvSpPr>
            <a:spLocks noGrp="1"/>
          </p:cNvSpPr>
          <p:nvPr>
            <p:ph type="sldNum" sz="quarter" idx="12"/>
          </p:nvPr>
        </p:nvSpPr>
        <p:spPr/>
        <p:txBody>
          <a:bodyPr/>
          <a:lstStyle>
            <a:lvl1pPr>
              <a:defRPr/>
            </a:lvl1pPr>
          </a:lstStyle>
          <a:p>
            <a:pPr>
              <a:defRPr/>
            </a:pPr>
            <a:fld id="{8545082B-BF8C-44DC-9FCB-51C7DA0785E5}" type="slidenum">
              <a:rPr lang="en-US" altLang="en-US"/>
              <a:pPr>
                <a:defRPr/>
              </a:pPr>
              <a:t>‹#›</a:t>
            </a:fld>
            <a:endParaRPr lang="en-US" altLang="en-US"/>
          </a:p>
        </p:txBody>
      </p:sp>
    </p:spTree>
    <p:extLst>
      <p:ext uri="{BB962C8B-B14F-4D97-AF65-F5344CB8AC3E}">
        <p14:creationId xmlns:p14="http://schemas.microsoft.com/office/powerpoint/2010/main" val="1791686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506ECB9-7CD3-4E1F-9C41-DB94C1A38873}"/>
              </a:ext>
            </a:extLst>
          </p:cNvPr>
          <p:cNvSpPr>
            <a:spLocks noGrp="1"/>
          </p:cNvSpPr>
          <p:nvPr>
            <p:ph type="dt" sz="half" idx="10"/>
          </p:nvPr>
        </p:nvSpPr>
        <p:spPr/>
        <p:txBody>
          <a:bodyPr/>
          <a:lstStyle>
            <a:lvl1pPr>
              <a:defRPr/>
            </a:lvl1pPr>
          </a:lstStyle>
          <a:p>
            <a:pPr>
              <a:defRPr/>
            </a:pPr>
            <a:fld id="{7D4AC2FE-9637-43DB-AE2F-E6BE021D1603}" type="datetimeFigureOut">
              <a:rPr lang="en-US"/>
              <a:pPr>
                <a:defRPr/>
              </a:pPr>
              <a:t>7/23/2023</a:t>
            </a:fld>
            <a:endParaRPr lang="en-US"/>
          </a:p>
        </p:txBody>
      </p:sp>
      <p:sp>
        <p:nvSpPr>
          <p:cNvPr id="6" name="Footer Placeholder 4">
            <a:extLst>
              <a:ext uri="{FF2B5EF4-FFF2-40B4-BE49-F238E27FC236}">
                <a16:creationId xmlns:a16="http://schemas.microsoft.com/office/drawing/2014/main" id="{F302820C-F58D-46CF-ACC1-0115872C0E1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847008-B40C-4A83-92BA-E31C57A49590}"/>
              </a:ext>
            </a:extLst>
          </p:cNvPr>
          <p:cNvSpPr>
            <a:spLocks noGrp="1"/>
          </p:cNvSpPr>
          <p:nvPr>
            <p:ph type="sldNum" sz="quarter" idx="12"/>
          </p:nvPr>
        </p:nvSpPr>
        <p:spPr/>
        <p:txBody>
          <a:bodyPr/>
          <a:lstStyle>
            <a:lvl1pPr>
              <a:defRPr/>
            </a:lvl1pPr>
          </a:lstStyle>
          <a:p>
            <a:pPr>
              <a:defRPr/>
            </a:pPr>
            <a:fld id="{9D7DA662-10F0-48E4-887B-E115AEAE4DD6}" type="slidenum">
              <a:rPr lang="en-US" altLang="en-US"/>
              <a:pPr>
                <a:defRPr/>
              </a:pPr>
              <a:t>‹#›</a:t>
            </a:fld>
            <a:endParaRPr lang="en-US" altLang="en-US"/>
          </a:p>
        </p:txBody>
      </p:sp>
    </p:spTree>
    <p:extLst>
      <p:ext uri="{BB962C8B-B14F-4D97-AF65-F5344CB8AC3E}">
        <p14:creationId xmlns:p14="http://schemas.microsoft.com/office/powerpoint/2010/main" val="1456766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6D9A62A-00B9-4947-A248-927D65581C2F}"/>
              </a:ext>
            </a:extLst>
          </p:cNvPr>
          <p:cNvSpPr>
            <a:spLocks noGrp="1"/>
          </p:cNvSpPr>
          <p:nvPr>
            <p:ph type="dt" sz="half" idx="10"/>
          </p:nvPr>
        </p:nvSpPr>
        <p:spPr/>
        <p:txBody>
          <a:bodyPr/>
          <a:lstStyle>
            <a:lvl1pPr>
              <a:defRPr/>
            </a:lvl1pPr>
          </a:lstStyle>
          <a:p>
            <a:pPr>
              <a:defRPr/>
            </a:pPr>
            <a:fld id="{4D69AB13-EB7F-448B-AA6F-E3293F513615}" type="datetimeFigureOut">
              <a:rPr lang="en-US"/>
              <a:pPr>
                <a:defRPr/>
              </a:pPr>
              <a:t>7/23/2023</a:t>
            </a:fld>
            <a:endParaRPr lang="en-US"/>
          </a:p>
        </p:txBody>
      </p:sp>
      <p:sp>
        <p:nvSpPr>
          <p:cNvPr id="8" name="Footer Placeholder 4">
            <a:extLst>
              <a:ext uri="{FF2B5EF4-FFF2-40B4-BE49-F238E27FC236}">
                <a16:creationId xmlns:a16="http://schemas.microsoft.com/office/drawing/2014/main" id="{9D93898F-6E23-4A3C-884F-4122959A94F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53D4285-BF33-47B5-B377-E5B1E5D0C1BF}"/>
              </a:ext>
            </a:extLst>
          </p:cNvPr>
          <p:cNvSpPr>
            <a:spLocks noGrp="1"/>
          </p:cNvSpPr>
          <p:nvPr>
            <p:ph type="sldNum" sz="quarter" idx="12"/>
          </p:nvPr>
        </p:nvSpPr>
        <p:spPr/>
        <p:txBody>
          <a:bodyPr/>
          <a:lstStyle>
            <a:lvl1pPr>
              <a:defRPr/>
            </a:lvl1pPr>
          </a:lstStyle>
          <a:p>
            <a:pPr>
              <a:defRPr/>
            </a:pPr>
            <a:fld id="{ECDDF4F8-B13B-4434-B3EB-647E4112C155}" type="slidenum">
              <a:rPr lang="en-US" altLang="en-US"/>
              <a:pPr>
                <a:defRPr/>
              </a:pPr>
              <a:t>‹#›</a:t>
            </a:fld>
            <a:endParaRPr lang="en-US" altLang="en-US"/>
          </a:p>
        </p:txBody>
      </p:sp>
    </p:spTree>
    <p:extLst>
      <p:ext uri="{BB962C8B-B14F-4D97-AF65-F5344CB8AC3E}">
        <p14:creationId xmlns:p14="http://schemas.microsoft.com/office/powerpoint/2010/main" val="3867748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E196E84-923C-4A60-A01D-6855DD36F023}"/>
              </a:ext>
            </a:extLst>
          </p:cNvPr>
          <p:cNvSpPr>
            <a:spLocks noGrp="1"/>
          </p:cNvSpPr>
          <p:nvPr>
            <p:ph type="dt" sz="half" idx="10"/>
          </p:nvPr>
        </p:nvSpPr>
        <p:spPr/>
        <p:txBody>
          <a:bodyPr/>
          <a:lstStyle>
            <a:lvl1pPr>
              <a:defRPr/>
            </a:lvl1pPr>
          </a:lstStyle>
          <a:p>
            <a:pPr>
              <a:defRPr/>
            </a:pPr>
            <a:fld id="{B5FDC0AB-A843-4DBB-9CEA-ECA9C5F9569D}" type="datetimeFigureOut">
              <a:rPr lang="en-US"/>
              <a:pPr>
                <a:defRPr/>
              </a:pPr>
              <a:t>7/23/2023</a:t>
            </a:fld>
            <a:endParaRPr lang="en-US"/>
          </a:p>
        </p:txBody>
      </p:sp>
      <p:sp>
        <p:nvSpPr>
          <p:cNvPr id="4" name="Footer Placeholder 4">
            <a:extLst>
              <a:ext uri="{FF2B5EF4-FFF2-40B4-BE49-F238E27FC236}">
                <a16:creationId xmlns:a16="http://schemas.microsoft.com/office/drawing/2014/main" id="{C9933DC0-1852-4CF7-9144-3153E2DC630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D84C090-3F1E-4290-A4EB-3FA7F2ABD1F9}"/>
              </a:ext>
            </a:extLst>
          </p:cNvPr>
          <p:cNvSpPr>
            <a:spLocks noGrp="1"/>
          </p:cNvSpPr>
          <p:nvPr>
            <p:ph type="sldNum" sz="quarter" idx="12"/>
          </p:nvPr>
        </p:nvSpPr>
        <p:spPr/>
        <p:txBody>
          <a:bodyPr/>
          <a:lstStyle>
            <a:lvl1pPr>
              <a:defRPr/>
            </a:lvl1pPr>
          </a:lstStyle>
          <a:p>
            <a:pPr>
              <a:defRPr/>
            </a:pPr>
            <a:fld id="{569B9FFA-277A-4B71-A4F7-D82C689AFCDC}" type="slidenum">
              <a:rPr lang="en-US" altLang="en-US"/>
              <a:pPr>
                <a:defRPr/>
              </a:pPr>
              <a:t>‹#›</a:t>
            </a:fld>
            <a:endParaRPr lang="en-US" altLang="en-US"/>
          </a:p>
        </p:txBody>
      </p:sp>
    </p:spTree>
    <p:extLst>
      <p:ext uri="{BB962C8B-B14F-4D97-AF65-F5344CB8AC3E}">
        <p14:creationId xmlns:p14="http://schemas.microsoft.com/office/powerpoint/2010/main" val="2790752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CC1CC59-639D-4930-85CD-D591BFDD84AD}"/>
              </a:ext>
            </a:extLst>
          </p:cNvPr>
          <p:cNvSpPr>
            <a:spLocks noGrp="1"/>
          </p:cNvSpPr>
          <p:nvPr>
            <p:ph type="dt" sz="half" idx="10"/>
          </p:nvPr>
        </p:nvSpPr>
        <p:spPr/>
        <p:txBody>
          <a:bodyPr/>
          <a:lstStyle>
            <a:lvl1pPr>
              <a:defRPr/>
            </a:lvl1pPr>
          </a:lstStyle>
          <a:p>
            <a:pPr>
              <a:defRPr/>
            </a:pPr>
            <a:fld id="{D736B553-0ECF-4425-9CB9-F32BD80F26A3}" type="datetimeFigureOut">
              <a:rPr lang="en-US"/>
              <a:pPr>
                <a:defRPr/>
              </a:pPr>
              <a:t>7/23/2023</a:t>
            </a:fld>
            <a:endParaRPr lang="en-US"/>
          </a:p>
        </p:txBody>
      </p:sp>
      <p:sp>
        <p:nvSpPr>
          <p:cNvPr id="3" name="Footer Placeholder 4">
            <a:extLst>
              <a:ext uri="{FF2B5EF4-FFF2-40B4-BE49-F238E27FC236}">
                <a16:creationId xmlns:a16="http://schemas.microsoft.com/office/drawing/2014/main" id="{D1F6B3AD-5A37-4115-9227-91BF254335E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8819E30-DC95-4DE1-8CB6-11F7C8E7AC97}"/>
              </a:ext>
            </a:extLst>
          </p:cNvPr>
          <p:cNvSpPr>
            <a:spLocks noGrp="1"/>
          </p:cNvSpPr>
          <p:nvPr>
            <p:ph type="sldNum" sz="quarter" idx="12"/>
          </p:nvPr>
        </p:nvSpPr>
        <p:spPr/>
        <p:txBody>
          <a:bodyPr/>
          <a:lstStyle>
            <a:lvl1pPr>
              <a:defRPr/>
            </a:lvl1pPr>
          </a:lstStyle>
          <a:p>
            <a:pPr>
              <a:defRPr/>
            </a:pPr>
            <a:fld id="{71F9712A-3CB4-492D-98C8-9D6361B214FF}" type="slidenum">
              <a:rPr lang="en-US" altLang="en-US"/>
              <a:pPr>
                <a:defRPr/>
              </a:pPr>
              <a:t>‹#›</a:t>
            </a:fld>
            <a:endParaRPr lang="en-US" altLang="en-US"/>
          </a:p>
        </p:txBody>
      </p:sp>
    </p:spTree>
    <p:extLst>
      <p:ext uri="{BB962C8B-B14F-4D97-AF65-F5344CB8AC3E}">
        <p14:creationId xmlns:p14="http://schemas.microsoft.com/office/powerpoint/2010/main" val="184540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12570C7-2AA7-4DFD-BD46-E04617B177A6}"/>
              </a:ext>
            </a:extLst>
          </p:cNvPr>
          <p:cNvSpPr>
            <a:spLocks noGrp="1"/>
          </p:cNvSpPr>
          <p:nvPr>
            <p:ph type="dt" sz="half" idx="10"/>
          </p:nvPr>
        </p:nvSpPr>
        <p:spPr/>
        <p:txBody>
          <a:bodyPr/>
          <a:lstStyle>
            <a:lvl1pPr>
              <a:defRPr/>
            </a:lvl1pPr>
          </a:lstStyle>
          <a:p>
            <a:pPr>
              <a:defRPr/>
            </a:pPr>
            <a:fld id="{F589903D-EA9A-4BA8-8676-06E92C87FD13}" type="datetimeFigureOut">
              <a:rPr lang="en-US"/>
              <a:pPr>
                <a:defRPr/>
              </a:pPr>
              <a:t>7/23/2023</a:t>
            </a:fld>
            <a:endParaRPr lang="en-US"/>
          </a:p>
        </p:txBody>
      </p:sp>
      <p:sp>
        <p:nvSpPr>
          <p:cNvPr id="6" name="Footer Placeholder 4">
            <a:extLst>
              <a:ext uri="{FF2B5EF4-FFF2-40B4-BE49-F238E27FC236}">
                <a16:creationId xmlns:a16="http://schemas.microsoft.com/office/drawing/2014/main" id="{93905940-8DC3-4171-B5EA-F8C286BF38B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BFC10DD-8AF3-4AB7-A4ED-6A84D639F6EA}"/>
              </a:ext>
            </a:extLst>
          </p:cNvPr>
          <p:cNvSpPr>
            <a:spLocks noGrp="1"/>
          </p:cNvSpPr>
          <p:nvPr>
            <p:ph type="sldNum" sz="quarter" idx="12"/>
          </p:nvPr>
        </p:nvSpPr>
        <p:spPr/>
        <p:txBody>
          <a:bodyPr/>
          <a:lstStyle>
            <a:lvl1pPr>
              <a:defRPr/>
            </a:lvl1pPr>
          </a:lstStyle>
          <a:p>
            <a:pPr>
              <a:defRPr/>
            </a:pPr>
            <a:fld id="{2C5FA5E1-FA3F-4395-9B2B-C846084A5EF0}" type="slidenum">
              <a:rPr lang="en-US" altLang="en-US"/>
              <a:pPr>
                <a:defRPr/>
              </a:pPr>
              <a:t>‹#›</a:t>
            </a:fld>
            <a:endParaRPr lang="en-US" altLang="en-US"/>
          </a:p>
        </p:txBody>
      </p:sp>
    </p:spTree>
    <p:extLst>
      <p:ext uri="{BB962C8B-B14F-4D97-AF65-F5344CB8AC3E}">
        <p14:creationId xmlns:p14="http://schemas.microsoft.com/office/powerpoint/2010/main" val="88544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BEA2984-04B0-4BF6-960E-768760DB70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C47F245-F488-4AE8-8D6A-05F5BF60C8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1A77266-0064-4EE0-AD1B-D0A0F2FB324D}"/>
              </a:ext>
            </a:extLst>
          </p:cNvPr>
          <p:cNvSpPr>
            <a:spLocks noGrp="1" noChangeArrowheads="1"/>
          </p:cNvSpPr>
          <p:nvPr>
            <p:ph type="sldNum" sz="quarter" idx="12"/>
          </p:nvPr>
        </p:nvSpPr>
        <p:spPr>
          <a:ln/>
        </p:spPr>
        <p:txBody>
          <a:bodyPr/>
          <a:lstStyle>
            <a:lvl1pPr>
              <a:defRPr/>
            </a:lvl1pPr>
          </a:lstStyle>
          <a:p>
            <a:pPr>
              <a:defRPr/>
            </a:pPr>
            <a:fld id="{CE3CC31A-004F-4116-968D-275973F60949}" type="slidenum">
              <a:rPr lang="en-US" altLang="en-US"/>
              <a:pPr>
                <a:defRPr/>
              </a:pPr>
              <a:t>‹#›</a:t>
            </a:fld>
            <a:endParaRPr lang="en-US" altLang="en-US"/>
          </a:p>
        </p:txBody>
      </p:sp>
    </p:spTree>
    <p:extLst>
      <p:ext uri="{BB962C8B-B14F-4D97-AF65-F5344CB8AC3E}">
        <p14:creationId xmlns:p14="http://schemas.microsoft.com/office/powerpoint/2010/main" val="3511012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82B2C27-2915-4575-BB9E-4F578A7D227F}"/>
              </a:ext>
            </a:extLst>
          </p:cNvPr>
          <p:cNvSpPr>
            <a:spLocks noGrp="1"/>
          </p:cNvSpPr>
          <p:nvPr>
            <p:ph type="dt" sz="half" idx="10"/>
          </p:nvPr>
        </p:nvSpPr>
        <p:spPr/>
        <p:txBody>
          <a:bodyPr/>
          <a:lstStyle>
            <a:lvl1pPr>
              <a:defRPr/>
            </a:lvl1pPr>
          </a:lstStyle>
          <a:p>
            <a:pPr>
              <a:defRPr/>
            </a:pPr>
            <a:fld id="{3AF0FB39-E95D-4D5A-84F2-AE58C24A7AEB}" type="datetimeFigureOut">
              <a:rPr lang="en-US"/>
              <a:pPr>
                <a:defRPr/>
              </a:pPr>
              <a:t>7/23/2023</a:t>
            </a:fld>
            <a:endParaRPr lang="en-US"/>
          </a:p>
        </p:txBody>
      </p:sp>
      <p:sp>
        <p:nvSpPr>
          <p:cNvPr id="6" name="Footer Placeholder 4">
            <a:extLst>
              <a:ext uri="{FF2B5EF4-FFF2-40B4-BE49-F238E27FC236}">
                <a16:creationId xmlns:a16="http://schemas.microsoft.com/office/drawing/2014/main" id="{BEEE3192-DE4C-4585-A663-BBB3BA4BE6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F66C301-B224-4C9B-AD1C-56E6826BDBA4}"/>
              </a:ext>
            </a:extLst>
          </p:cNvPr>
          <p:cNvSpPr>
            <a:spLocks noGrp="1"/>
          </p:cNvSpPr>
          <p:nvPr>
            <p:ph type="sldNum" sz="quarter" idx="12"/>
          </p:nvPr>
        </p:nvSpPr>
        <p:spPr/>
        <p:txBody>
          <a:bodyPr/>
          <a:lstStyle>
            <a:lvl1pPr>
              <a:defRPr/>
            </a:lvl1pPr>
          </a:lstStyle>
          <a:p>
            <a:pPr>
              <a:defRPr/>
            </a:pPr>
            <a:fld id="{DB53EEE1-A814-4D30-A105-E4FDBD731B6B}" type="slidenum">
              <a:rPr lang="en-US" altLang="en-US"/>
              <a:pPr>
                <a:defRPr/>
              </a:pPr>
              <a:t>‹#›</a:t>
            </a:fld>
            <a:endParaRPr lang="en-US" altLang="en-US"/>
          </a:p>
        </p:txBody>
      </p:sp>
    </p:spTree>
    <p:extLst>
      <p:ext uri="{BB962C8B-B14F-4D97-AF65-F5344CB8AC3E}">
        <p14:creationId xmlns:p14="http://schemas.microsoft.com/office/powerpoint/2010/main" val="3907319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EBA81-53BB-475E-B57F-DF7A1DE349E7}"/>
              </a:ext>
            </a:extLst>
          </p:cNvPr>
          <p:cNvSpPr>
            <a:spLocks noGrp="1"/>
          </p:cNvSpPr>
          <p:nvPr>
            <p:ph type="dt" sz="half" idx="10"/>
          </p:nvPr>
        </p:nvSpPr>
        <p:spPr/>
        <p:txBody>
          <a:bodyPr/>
          <a:lstStyle>
            <a:lvl1pPr>
              <a:defRPr/>
            </a:lvl1pPr>
          </a:lstStyle>
          <a:p>
            <a:pPr>
              <a:defRPr/>
            </a:pPr>
            <a:fld id="{8BC63980-2B78-4CFF-9DBD-0B698E5C7BA1}" type="datetimeFigureOut">
              <a:rPr lang="en-US"/>
              <a:pPr>
                <a:defRPr/>
              </a:pPr>
              <a:t>7/23/2023</a:t>
            </a:fld>
            <a:endParaRPr lang="en-US"/>
          </a:p>
        </p:txBody>
      </p:sp>
      <p:sp>
        <p:nvSpPr>
          <p:cNvPr id="5" name="Footer Placeholder 4">
            <a:extLst>
              <a:ext uri="{FF2B5EF4-FFF2-40B4-BE49-F238E27FC236}">
                <a16:creationId xmlns:a16="http://schemas.microsoft.com/office/drawing/2014/main" id="{7A1B2510-FB77-472F-ABB8-802A952AE5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9DDE18F-57A9-4382-9667-43905CA081FC}"/>
              </a:ext>
            </a:extLst>
          </p:cNvPr>
          <p:cNvSpPr>
            <a:spLocks noGrp="1"/>
          </p:cNvSpPr>
          <p:nvPr>
            <p:ph type="sldNum" sz="quarter" idx="12"/>
          </p:nvPr>
        </p:nvSpPr>
        <p:spPr/>
        <p:txBody>
          <a:bodyPr/>
          <a:lstStyle>
            <a:lvl1pPr>
              <a:defRPr/>
            </a:lvl1pPr>
          </a:lstStyle>
          <a:p>
            <a:pPr>
              <a:defRPr/>
            </a:pPr>
            <a:fld id="{22F34E21-20A6-40ED-B07D-A3FF27FD604C}" type="slidenum">
              <a:rPr lang="en-US" altLang="en-US"/>
              <a:pPr>
                <a:defRPr/>
              </a:pPr>
              <a:t>‹#›</a:t>
            </a:fld>
            <a:endParaRPr lang="en-US" altLang="en-US"/>
          </a:p>
        </p:txBody>
      </p:sp>
    </p:spTree>
    <p:extLst>
      <p:ext uri="{BB962C8B-B14F-4D97-AF65-F5344CB8AC3E}">
        <p14:creationId xmlns:p14="http://schemas.microsoft.com/office/powerpoint/2010/main" val="906281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314AA-AA13-4F03-B96B-806B3ABC3F35}"/>
              </a:ext>
            </a:extLst>
          </p:cNvPr>
          <p:cNvSpPr>
            <a:spLocks noGrp="1"/>
          </p:cNvSpPr>
          <p:nvPr>
            <p:ph type="dt" sz="half" idx="10"/>
          </p:nvPr>
        </p:nvSpPr>
        <p:spPr/>
        <p:txBody>
          <a:bodyPr/>
          <a:lstStyle>
            <a:lvl1pPr>
              <a:defRPr/>
            </a:lvl1pPr>
          </a:lstStyle>
          <a:p>
            <a:pPr>
              <a:defRPr/>
            </a:pPr>
            <a:fld id="{BC8D4A5D-5801-407A-BBAC-3975DD48D99D}" type="datetimeFigureOut">
              <a:rPr lang="en-US"/>
              <a:pPr>
                <a:defRPr/>
              </a:pPr>
              <a:t>7/23/2023</a:t>
            </a:fld>
            <a:endParaRPr lang="en-US"/>
          </a:p>
        </p:txBody>
      </p:sp>
      <p:sp>
        <p:nvSpPr>
          <p:cNvPr id="5" name="Footer Placeholder 4">
            <a:extLst>
              <a:ext uri="{FF2B5EF4-FFF2-40B4-BE49-F238E27FC236}">
                <a16:creationId xmlns:a16="http://schemas.microsoft.com/office/drawing/2014/main" id="{A96F3292-63C0-4A5E-8E92-2643CA6C660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256AA0E-73ED-45B9-B7A6-0CA1F43B7EE1}"/>
              </a:ext>
            </a:extLst>
          </p:cNvPr>
          <p:cNvSpPr>
            <a:spLocks noGrp="1"/>
          </p:cNvSpPr>
          <p:nvPr>
            <p:ph type="sldNum" sz="quarter" idx="12"/>
          </p:nvPr>
        </p:nvSpPr>
        <p:spPr/>
        <p:txBody>
          <a:bodyPr/>
          <a:lstStyle>
            <a:lvl1pPr>
              <a:defRPr/>
            </a:lvl1pPr>
          </a:lstStyle>
          <a:p>
            <a:pPr>
              <a:defRPr/>
            </a:pPr>
            <a:fld id="{F258823A-241D-4AE5-B61E-56F8C0C821B4}" type="slidenum">
              <a:rPr lang="en-US" altLang="en-US"/>
              <a:pPr>
                <a:defRPr/>
              </a:pPr>
              <a:t>‹#›</a:t>
            </a:fld>
            <a:endParaRPr lang="en-US" altLang="en-US"/>
          </a:p>
        </p:txBody>
      </p:sp>
    </p:spTree>
    <p:extLst>
      <p:ext uri="{BB962C8B-B14F-4D97-AF65-F5344CB8AC3E}">
        <p14:creationId xmlns:p14="http://schemas.microsoft.com/office/powerpoint/2010/main" val="2496135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F781774-95E4-44E5-A849-A251EE273C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C2D48F-8FFA-4A6E-806E-F1477C7DD4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C868994-5DA3-4E81-B866-129D55B929BC}"/>
              </a:ext>
            </a:extLst>
          </p:cNvPr>
          <p:cNvSpPr>
            <a:spLocks noGrp="1" noChangeArrowheads="1"/>
          </p:cNvSpPr>
          <p:nvPr>
            <p:ph type="sldNum" sz="quarter" idx="12"/>
          </p:nvPr>
        </p:nvSpPr>
        <p:spPr>
          <a:ln/>
        </p:spPr>
        <p:txBody>
          <a:bodyPr/>
          <a:lstStyle>
            <a:lvl1pPr>
              <a:defRPr/>
            </a:lvl1pPr>
          </a:lstStyle>
          <a:p>
            <a:pPr>
              <a:defRPr/>
            </a:pPr>
            <a:fld id="{4B3CD55E-DABC-4185-9301-EEC64159B707}" type="slidenum">
              <a:rPr lang="en-US" altLang="en-US"/>
              <a:pPr>
                <a:defRPr/>
              </a:pPr>
              <a:t>‹#›</a:t>
            </a:fld>
            <a:endParaRPr lang="en-US" altLang="en-US"/>
          </a:p>
        </p:txBody>
      </p:sp>
    </p:spTree>
    <p:extLst>
      <p:ext uri="{BB962C8B-B14F-4D97-AF65-F5344CB8AC3E}">
        <p14:creationId xmlns:p14="http://schemas.microsoft.com/office/powerpoint/2010/main" val="246157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E4D0F50-DB49-43BD-A852-37FADA24EE4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EBE821C-C1CB-4900-9BE8-74306E01D8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B93721B-9B30-4D4C-B6CA-C61B225B7EE6}"/>
              </a:ext>
            </a:extLst>
          </p:cNvPr>
          <p:cNvSpPr>
            <a:spLocks noGrp="1" noChangeArrowheads="1"/>
          </p:cNvSpPr>
          <p:nvPr>
            <p:ph type="sldNum" sz="quarter" idx="12"/>
          </p:nvPr>
        </p:nvSpPr>
        <p:spPr>
          <a:ln/>
        </p:spPr>
        <p:txBody>
          <a:bodyPr/>
          <a:lstStyle>
            <a:lvl1pPr>
              <a:defRPr/>
            </a:lvl1pPr>
          </a:lstStyle>
          <a:p>
            <a:pPr>
              <a:defRPr/>
            </a:pPr>
            <a:fld id="{BAFC2484-5672-4D99-A529-99FF20BB28DF}" type="slidenum">
              <a:rPr lang="en-US" altLang="en-US"/>
              <a:pPr>
                <a:defRPr/>
              </a:pPr>
              <a:t>‹#›</a:t>
            </a:fld>
            <a:endParaRPr lang="en-US" altLang="en-US"/>
          </a:p>
        </p:txBody>
      </p:sp>
    </p:spTree>
    <p:extLst>
      <p:ext uri="{BB962C8B-B14F-4D97-AF65-F5344CB8AC3E}">
        <p14:creationId xmlns:p14="http://schemas.microsoft.com/office/powerpoint/2010/main" val="370929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01B3EBF-DEFE-4203-B6A0-B0C04621088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8785BB9-A4B5-49A7-858B-4286A97317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091DDA5-11CE-45A1-83C3-52F8948A92B5}"/>
              </a:ext>
            </a:extLst>
          </p:cNvPr>
          <p:cNvSpPr>
            <a:spLocks noGrp="1" noChangeArrowheads="1"/>
          </p:cNvSpPr>
          <p:nvPr>
            <p:ph type="sldNum" sz="quarter" idx="12"/>
          </p:nvPr>
        </p:nvSpPr>
        <p:spPr>
          <a:ln/>
        </p:spPr>
        <p:txBody>
          <a:bodyPr/>
          <a:lstStyle>
            <a:lvl1pPr>
              <a:defRPr/>
            </a:lvl1pPr>
          </a:lstStyle>
          <a:p>
            <a:pPr>
              <a:defRPr/>
            </a:pPr>
            <a:fld id="{C1243138-A201-45F2-9E0F-31D2BD62EBCF}" type="slidenum">
              <a:rPr lang="en-US" altLang="en-US"/>
              <a:pPr>
                <a:defRPr/>
              </a:pPr>
              <a:t>‹#›</a:t>
            </a:fld>
            <a:endParaRPr lang="en-US" altLang="en-US"/>
          </a:p>
        </p:txBody>
      </p:sp>
    </p:spTree>
    <p:extLst>
      <p:ext uri="{BB962C8B-B14F-4D97-AF65-F5344CB8AC3E}">
        <p14:creationId xmlns:p14="http://schemas.microsoft.com/office/powerpoint/2010/main" val="1484531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BC13219-DE32-492E-8184-A0D67D149DC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9DBE451-F146-4BDA-BA03-3B24104BAA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2F28778-409E-4B13-AB56-7738F2ECB13C}"/>
              </a:ext>
            </a:extLst>
          </p:cNvPr>
          <p:cNvSpPr>
            <a:spLocks noGrp="1" noChangeArrowheads="1"/>
          </p:cNvSpPr>
          <p:nvPr>
            <p:ph type="sldNum" sz="quarter" idx="12"/>
          </p:nvPr>
        </p:nvSpPr>
        <p:spPr>
          <a:ln/>
        </p:spPr>
        <p:txBody>
          <a:bodyPr/>
          <a:lstStyle>
            <a:lvl1pPr>
              <a:defRPr/>
            </a:lvl1pPr>
          </a:lstStyle>
          <a:p>
            <a:pPr>
              <a:defRPr/>
            </a:pPr>
            <a:fld id="{2381406A-53A6-4353-B598-3A4469EBBAA4}" type="slidenum">
              <a:rPr lang="en-US" altLang="en-US"/>
              <a:pPr>
                <a:defRPr/>
              </a:pPr>
              <a:t>‹#›</a:t>
            </a:fld>
            <a:endParaRPr lang="en-US" altLang="en-US"/>
          </a:p>
        </p:txBody>
      </p:sp>
    </p:spTree>
    <p:extLst>
      <p:ext uri="{BB962C8B-B14F-4D97-AF65-F5344CB8AC3E}">
        <p14:creationId xmlns:p14="http://schemas.microsoft.com/office/powerpoint/2010/main" val="1871264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0F52573-3021-4145-AA34-DDC9015120C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666FA3C-E60E-4BF1-9529-72032F707A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EE7219C-0047-430F-A9DF-FC34FD6801E3}"/>
              </a:ext>
            </a:extLst>
          </p:cNvPr>
          <p:cNvSpPr>
            <a:spLocks noGrp="1" noChangeArrowheads="1"/>
          </p:cNvSpPr>
          <p:nvPr>
            <p:ph type="sldNum" sz="quarter" idx="12"/>
          </p:nvPr>
        </p:nvSpPr>
        <p:spPr>
          <a:ln/>
        </p:spPr>
        <p:txBody>
          <a:bodyPr/>
          <a:lstStyle>
            <a:lvl1pPr>
              <a:defRPr/>
            </a:lvl1pPr>
          </a:lstStyle>
          <a:p>
            <a:pPr>
              <a:defRPr/>
            </a:pPr>
            <a:fld id="{74CFD8D6-94AE-48F3-A787-729734A61297}" type="slidenum">
              <a:rPr lang="en-US" altLang="en-US"/>
              <a:pPr>
                <a:defRPr/>
              </a:pPr>
              <a:t>‹#›</a:t>
            </a:fld>
            <a:endParaRPr lang="en-US" altLang="en-US"/>
          </a:p>
        </p:txBody>
      </p:sp>
    </p:spTree>
    <p:extLst>
      <p:ext uri="{BB962C8B-B14F-4D97-AF65-F5344CB8AC3E}">
        <p14:creationId xmlns:p14="http://schemas.microsoft.com/office/powerpoint/2010/main" val="156568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85A5574-EC5D-48D9-8233-C9F5AB1BDF9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FE46271-8FE8-4844-B357-1FEC2007BF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582C06D-CE96-4F69-AFA8-B0BB6F46186B}"/>
              </a:ext>
            </a:extLst>
          </p:cNvPr>
          <p:cNvSpPr>
            <a:spLocks noGrp="1" noChangeArrowheads="1"/>
          </p:cNvSpPr>
          <p:nvPr>
            <p:ph type="sldNum" sz="quarter" idx="12"/>
          </p:nvPr>
        </p:nvSpPr>
        <p:spPr>
          <a:ln/>
        </p:spPr>
        <p:txBody>
          <a:bodyPr/>
          <a:lstStyle>
            <a:lvl1pPr>
              <a:defRPr/>
            </a:lvl1pPr>
          </a:lstStyle>
          <a:p>
            <a:pPr>
              <a:defRPr/>
            </a:pPr>
            <a:fld id="{19258D3E-476C-4780-AAC4-EE5DCC2C9D6F}" type="slidenum">
              <a:rPr lang="en-US" altLang="en-US"/>
              <a:pPr>
                <a:defRPr/>
              </a:pPr>
              <a:t>‹#›</a:t>
            </a:fld>
            <a:endParaRPr lang="en-US" altLang="en-US"/>
          </a:p>
        </p:txBody>
      </p:sp>
    </p:spTree>
    <p:extLst>
      <p:ext uri="{BB962C8B-B14F-4D97-AF65-F5344CB8AC3E}">
        <p14:creationId xmlns:p14="http://schemas.microsoft.com/office/powerpoint/2010/main" val="166216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1CEA4E3-B635-444E-86D0-EE0148DE176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B6832C9-13C1-4C5E-A19A-4394214172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9600630-A966-4FFB-A17F-BE713C3D89FE}"/>
              </a:ext>
            </a:extLst>
          </p:cNvPr>
          <p:cNvSpPr>
            <a:spLocks noGrp="1" noChangeArrowheads="1"/>
          </p:cNvSpPr>
          <p:nvPr>
            <p:ph type="sldNum" sz="quarter" idx="12"/>
          </p:nvPr>
        </p:nvSpPr>
        <p:spPr>
          <a:ln/>
        </p:spPr>
        <p:txBody>
          <a:bodyPr/>
          <a:lstStyle>
            <a:lvl1pPr>
              <a:defRPr/>
            </a:lvl1pPr>
          </a:lstStyle>
          <a:p>
            <a:pPr>
              <a:defRPr/>
            </a:pPr>
            <a:fld id="{655D5539-335E-4E1B-A6D4-5DD0EA3EA3BA}" type="slidenum">
              <a:rPr lang="en-US" altLang="en-US"/>
              <a:pPr>
                <a:defRPr/>
              </a:pPr>
              <a:t>‹#›</a:t>
            </a:fld>
            <a:endParaRPr lang="en-US" altLang="en-US"/>
          </a:p>
        </p:txBody>
      </p:sp>
    </p:spTree>
    <p:extLst>
      <p:ext uri="{BB962C8B-B14F-4D97-AF65-F5344CB8AC3E}">
        <p14:creationId xmlns:p14="http://schemas.microsoft.com/office/powerpoint/2010/main" val="345002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E3C78EF-8B56-4E5C-92CF-500C920473F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6FCD9F4-B7FE-46D4-A20D-00898E82461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242F8F7-90F7-442F-A66B-551AAB80087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E03ABB87-03D5-4348-A55D-15CA84D6562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1A5D42C6-AB0E-4310-8B41-B1FA2D4DFDA0}"/>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84D5E88-FFC9-4981-A542-0C7F453E099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5451F15-DC8D-4BF7-B597-9CACB244ED7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F11830F-43FB-4665-A0F9-1D323782FA9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B185EBF-4EDC-4FFB-8CC5-6DFE3DDDD11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3E15CE7-542E-4562-8F54-74826D3E5CCB}" type="datetimeFigureOut">
              <a:rPr lang="en-US"/>
              <a:pPr>
                <a:defRPr/>
              </a:pPr>
              <a:t>7/23/2023</a:t>
            </a:fld>
            <a:endParaRPr lang="en-US"/>
          </a:p>
        </p:txBody>
      </p:sp>
      <p:sp>
        <p:nvSpPr>
          <p:cNvPr id="5" name="Footer Placeholder 4">
            <a:extLst>
              <a:ext uri="{FF2B5EF4-FFF2-40B4-BE49-F238E27FC236}">
                <a16:creationId xmlns:a16="http://schemas.microsoft.com/office/drawing/2014/main" id="{E88DEEDF-FD72-4C2B-A4D4-F297C7267A2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3D2DBD7-E8B6-4EF8-B6A1-1DC6FDA22BC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EF55621-6A61-42C7-A0DB-EF8E46EF8EF3}" type="slidenum">
              <a:rPr lang="en-US" altLang="en-US"/>
              <a:pPr>
                <a:defRPr/>
              </a:pPr>
              <a:t>‹#›</a:t>
            </a:fld>
            <a:endParaRPr lang="en-US" altLang="en-US"/>
          </a:p>
        </p:txBody>
      </p:sp>
    </p:spTree>
    <p:extLst>
      <p:ext uri="{BB962C8B-B14F-4D97-AF65-F5344CB8AC3E}">
        <p14:creationId xmlns:p14="http://schemas.microsoft.com/office/powerpoint/2010/main" val="3029793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E4F389A-A244-4A45-879C-584131B531A9}"/>
              </a:ext>
            </a:extLst>
          </p:cNvPr>
          <p:cNvSpPr>
            <a:spLocks noGrp="1" noChangeArrowheads="1"/>
          </p:cNvSpPr>
          <p:nvPr>
            <p:ph type="ctrTitle"/>
          </p:nvPr>
        </p:nvSpPr>
        <p:spPr>
          <a:xfrm>
            <a:off x="685800" y="304800"/>
            <a:ext cx="7772400" cy="1470025"/>
          </a:xfrm>
        </p:spPr>
        <p:txBody>
          <a:bodyPr/>
          <a:lstStyle/>
          <a:p>
            <a:pPr eaLnBrk="1" hangingPunct="1"/>
            <a:r>
              <a:rPr lang="en-US" altLang="en-US" sz="4800" dirty="0">
                <a:solidFill>
                  <a:srgbClr val="CC3300"/>
                </a:solidFill>
                <a:latin typeface="Calibri" panose="020F0502020204030204" pitchFamily="34" charset="0"/>
              </a:rPr>
              <a:t>Verifiable NISQ Experiments: What I Hope Will Be Done</a:t>
            </a:r>
          </a:p>
        </p:txBody>
      </p:sp>
      <p:sp>
        <p:nvSpPr>
          <p:cNvPr id="3075" name="Rectangle 3">
            <a:extLst>
              <a:ext uri="{FF2B5EF4-FFF2-40B4-BE49-F238E27FC236}">
                <a16:creationId xmlns:a16="http://schemas.microsoft.com/office/drawing/2014/main" id="{5CB95680-8349-438D-AAC7-6DB4FD0D1242}"/>
              </a:ext>
            </a:extLst>
          </p:cNvPr>
          <p:cNvSpPr>
            <a:spLocks noGrp="1" noChangeArrowheads="1"/>
          </p:cNvSpPr>
          <p:nvPr>
            <p:ph type="subTitle" idx="1"/>
          </p:nvPr>
        </p:nvSpPr>
        <p:spPr>
          <a:xfrm>
            <a:off x="381000" y="5512838"/>
            <a:ext cx="8534400" cy="1371600"/>
          </a:xfrm>
        </p:spPr>
        <p:txBody>
          <a:bodyPr/>
          <a:lstStyle/>
          <a:p>
            <a:pPr eaLnBrk="1" hangingPunct="1"/>
            <a:r>
              <a:rPr lang="en-US" altLang="en-US" sz="2900" dirty="0">
                <a:latin typeface="Calibri" panose="020F0502020204030204" pitchFamily="34" charset="0"/>
              </a:rPr>
              <a:t>Scott Aaronson (UT Austin / </a:t>
            </a:r>
            <a:r>
              <a:rPr lang="en-US" altLang="en-US" sz="2900" dirty="0" err="1">
                <a:latin typeface="Calibri" panose="020F0502020204030204" pitchFamily="34" charset="0"/>
              </a:rPr>
              <a:t>OpenAI</a:t>
            </a:r>
            <a:r>
              <a:rPr lang="en-US" altLang="en-US" sz="2900" dirty="0">
                <a:latin typeface="Calibri" panose="020F0502020204030204" pitchFamily="34" charset="0"/>
              </a:rPr>
              <a:t>)</a:t>
            </a:r>
          </a:p>
          <a:p>
            <a:pPr eaLnBrk="1" hangingPunct="1"/>
            <a:r>
              <a:rPr lang="en-US" altLang="en-US" sz="2900" dirty="0">
                <a:latin typeface="Calibri" panose="020F0502020204030204" pitchFamily="34" charset="0"/>
              </a:rPr>
              <a:t>Park City Math Institute, Utah, July 25, 2023</a:t>
            </a:r>
          </a:p>
        </p:txBody>
      </p:sp>
      <p:pic>
        <p:nvPicPr>
          <p:cNvPr id="3078" name="Picture 2">
            <a:extLst>
              <a:ext uri="{FF2B5EF4-FFF2-40B4-BE49-F238E27FC236}">
                <a16:creationId xmlns:a16="http://schemas.microsoft.com/office/drawing/2014/main" id="{1B4B050D-CED4-4C5B-ADE0-839B00A0A7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812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67F3E79-36CE-407A-A2BB-F15FC4091EF5}"/>
              </a:ext>
            </a:extLst>
          </p:cNvPr>
          <p:cNvSpPr>
            <a:spLocks noGrp="1"/>
          </p:cNvSpPr>
          <p:nvPr>
            <p:ph type="ctrTitle"/>
          </p:nvPr>
        </p:nvSpPr>
        <p:spPr>
          <a:xfrm>
            <a:off x="338138" y="328613"/>
            <a:ext cx="8467725" cy="1077912"/>
          </a:xfrm>
        </p:spPr>
        <p:txBody>
          <a:bodyPr/>
          <a:lstStyle/>
          <a:p>
            <a:pPr eaLnBrk="1" hangingPunct="1"/>
            <a:r>
              <a:rPr lang="en-US" altLang="en-US" b="1">
                <a:solidFill>
                  <a:srgbClr val="0070C0"/>
                </a:solidFill>
              </a:rPr>
              <a:t>Concluding Thought: The Law of Conservation of Weirdness?</a:t>
            </a:r>
          </a:p>
        </p:txBody>
      </p:sp>
      <p:pic>
        <p:nvPicPr>
          <p:cNvPr id="19459" name="Picture 2" descr="enter image description here">
            <a:extLst>
              <a:ext uri="{FF2B5EF4-FFF2-40B4-BE49-F238E27FC236}">
                <a16:creationId xmlns:a16="http://schemas.microsoft.com/office/drawing/2014/main" id="{D435768B-7B7C-4E86-BAB8-EEBD23EDB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225" y="4327525"/>
            <a:ext cx="3406775"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descr="PDF] Forrelation: A Problem that Optimally Separates Quantum from Classical  Computing | Semantic Scholar">
            <a:extLst>
              <a:ext uri="{FF2B5EF4-FFF2-40B4-BE49-F238E27FC236}">
                <a16:creationId xmlns:a16="http://schemas.microsoft.com/office/drawing/2014/main" id="{DB820ED0-B60C-47AD-BB55-A532AC250E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575050"/>
            <a:ext cx="405765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Subtitle 4">
            <a:extLst>
              <a:ext uri="{FF2B5EF4-FFF2-40B4-BE49-F238E27FC236}">
                <a16:creationId xmlns:a16="http://schemas.microsoft.com/office/drawing/2014/main" id="{20214098-A756-4A3B-BED3-B0B78291674B}"/>
              </a:ext>
            </a:extLst>
          </p:cNvPr>
          <p:cNvSpPr txBox="1">
            <a:spLocks/>
          </p:cNvSpPr>
          <p:nvPr/>
        </p:nvSpPr>
        <p:spPr bwMode="auto">
          <a:xfrm>
            <a:off x="381000" y="1646238"/>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“For every problem that admits an exponential quantum speedup, there must be some weirdness in its detailed statement, which the quantum algorithm exploits to focus amplitude on the rare right answers”</a:t>
            </a:r>
            <a:endParaRPr kumimoji="0" lang="en-US" altLang="en-US" sz="2400" b="1" i="0" u="none" strike="noStrike" kern="1200" cap="none" spc="0" normalizeH="0" baseline="0" noProof="0">
              <a:ln>
                <a:noFill/>
              </a:ln>
              <a:solidFill>
                <a:srgbClr val="00B050"/>
              </a:solidFill>
              <a:effectLst/>
              <a:uLnTx/>
              <a:uFillTx/>
              <a:latin typeface="Calibri" panose="020F0502020204030204" pitchFamily="34" charset="0"/>
              <a:ea typeface="+mn-ea"/>
              <a:cs typeface="Calibri" panose="020F0502020204030204" pitchFamily="34" charset="0"/>
            </a:endParaRPr>
          </a:p>
        </p:txBody>
      </p:sp>
      <p:pic>
        <p:nvPicPr>
          <p:cNvPr id="19462" name="Picture 12" descr="MFG Periodic Functions">
            <a:extLst>
              <a:ext uri="{FF2B5EF4-FFF2-40B4-BE49-F238E27FC236}">
                <a16:creationId xmlns:a16="http://schemas.microsoft.com/office/drawing/2014/main" id="{43B98044-7EA5-4362-9CBE-34684FFFD4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50" y="4867275"/>
            <a:ext cx="3508375"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4">
            <a:extLst>
              <a:ext uri="{FF2B5EF4-FFF2-40B4-BE49-F238E27FC236}">
                <a16:creationId xmlns:a16="http://schemas.microsoft.com/office/drawing/2014/main" id="{5158C655-3C3C-4219-9AAE-D08C16F91D2A}"/>
              </a:ext>
            </a:extLst>
          </p:cNvPr>
          <p:cNvSpPr txBox="1">
            <a:spLocks/>
          </p:cNvSpPr>
          <p:nvPr/>
        </p:nvSpPr>
        <p:spPr bwMode="auto">
          <a:xfrm>
            <a:off x="914400" y="4572000"/>
            <a:ext cx="7010400" cy="1162050"/>
          </a:xfrm>
          <a:prstGeom prst="rect">
            <a:avLst/>
          </a:prstGeom>
          <a:solidFill>
            <a:srgbClr val="FFFFCC"/>
          </a:solidFill>
          <a:ln w="25400">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We now urgently need to know:</a:t>
            </a:r>
          </a:p>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Just how non-weird can we make it?</a:t>
            </a:r>
            <a:endParaRPr kumimoji="0" lang="en-US" altLang="en-US" sz="3200" b="1" i="0" u="none" strike="noStrike" kern="1200" cap="none" spc="0" normalizeH="0" baseline="0" noProof="0">
              <a:ln>
                <a:noFill/>
              </a:ln>
              <a:solidFill>
                <a:srgbClr val="00B050"/>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99230054-A458-41C4-BA03-087F12ED948D}"/>
              </a:ext>
            </a:extLst>
          </p:cNvPr>
          <p:cNvSpPr>
            <a:spLocks noGrp="1"/>
          </p:cNvSpPr>
          <p:nvPr>
            <p:ph type="ctrTitle"/>
          </p:nvPr>
        </p:nvSpPr>
        <p:spPr>
          <a:xfrm>
            <a:off x="114300" y="527050"/>
            <a:ext cx="8915400" cy="1077913"/>
          </a:xfrm>
        </p:spPr>
        <p:txBody>
          <a:bodyPr/>
          <a:lstStyle/>
          <a:p>
            <a:pPr eaLnBrk="1" hangingPunct="1"/>
            <a:r>
              <a:rPr lang="en-US" altLang="en-US" b="1" dirty="0">
                <a:solidFill>
                  <a:srgbClr val="0070C0"/>
                </a:solidFill>
              </a:rPr>
              <a:t>Current Sampling-Based Quantum Supremacy/Advantage Experiments</a:t>
            </a:r>
          </a:p>
        </p:txBody>
      </p:sp>
      <p:cxnSp>
        <p:nvCxnSpPr>
          <p:cNvPr id="3" name="Straight Connector 2">
            <a:extLst>
              <a:ext uri="{FF2B5EF4-FFF2-40B4-BE49-F238E27FC236}">
                <a16:creationId xmlns:a16="http://schemas.microsoft.com/office/drawing/2014/main" id="{9BBD1CAB-29E7-4FE1-B4F8-9B7D43F84C26}"/>
              </a:ext>
            </a:extLst>
          </p:cNvPr>
          <p:cNvCxnSpPr>
            <a:cxnSpLocks/>
          </p:cNvCxnSpPr>
          <p:nvPr/>
        </p:nvCxnSpPr>
        <p:spPr>
          <a:xfrm>
            <a:off x="4572000" y="1981200"/>
            <a:ext cx="0" cy="48768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148" name="Text Box 36">
            <a:extLst>
              <a:ext uri="{FF2B5EF4-FFF2-40B4-BE49-F238E27FC236}">
                <a16:creationId xmlns:a16="http://schemas.microsoft.com/office/drawing/2014/main" id="{E0B21967-0F9D-4E3F-AF30-42019DAEA43B}"/>
              </a:ext>
            </a:extLst>
          </p:cNvPr>
          <p:cNvSpPr txBox="1">
            <a:spLocks noChangeArrowheads="1"/>
          </p:cNvSpPr>
          <p:nvPr/>
        </p:nvSpPr>
        <p:spPr bwMode="auto">
          <a:xfrm>
            <a:off x="152400" y="2017713"/>
            <a:ext cx="43465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000" b="1"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BosonSampling</a:t>
            </a:r>
            <a:br>
              <a:rPr kumimoji="0" lang="en-US" altLang="en-US" sz="3000" b="1"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br>
            <a:r>
              <a:rPr kumimoji="0" lang="en-US" alt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(A.-Arkhipov 2011, ~100-photon experiments by USTC team 2020, Xanadu 2022)</a:t>
            </a:r>
          </a:p>
        </p:txBody>
      </p:sp>
      <p:sp>
        <p:nvSpPr>
          <p:cNvPr id="6149" name="Text Box 36">
            <a:extLst>
              <a:ext uri="{FF2B5EF4-FFF2-40B4-BE49-F238E27FC236}">
                <a16:creationId xmlns:a16="http://schemas.microsoft.com/office/drawing/2014/main" id="{08CBFF39-0465-4A3E-8417-DA5F569DBABA}"/>
              </a:ext>
            </a:extLst>
          </p:cNvPr>
          <p:cNvSpPr txBox="1">
            <a:spLocks noChangeArrowheads="1"/>
          </p:cNvSpPr>
          <p:nvPr/>
        </p:nvSpPr>
        <p:spPr bwMode="auto">
          <a:xfrm>
            <a:off x="4700588" y="2017713"/>
            <a:ext cx="4291012"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000" b="1"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Random Circuit Sampling</a:t>
            </a:r>
            <a:br>
              <a:rPr kumimoji="0" lang="en-US" altLang="en-US" sz="3000" b="1"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br>
            <a:r>
              <a:rPr kumimoji="0" lang="en-US" alt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(53-qubit experiment by Google team 2019; another by USTC team 2020)</a:t>
            </a:r>
            <a:endParaRPr kumimoji="0" lang="en-US" altLang="en-US" sz="2000" b="1"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pic>
        <p:nvPicPr>
          <p:cNvPr id="6150" name="Picture 4" descr="0.5 Petabyte Simulation of a 45-Qubit Quantum Circuit – arXiv Vanity">
            <a:extLst>
              <a:ext uri="{FF2B5EF4-FFF2-40B4-BE49-F238E27FC236}">
                <a16:creationId xmlns:a16="http://schemas.microsoft.com/office/drawing/2014/main" id="{25F0BBE4-C8FF-4012-89BF-A4B99CBA91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3988" y="3230563"/>
            <a:ext cx="3224212"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4">
            <a:extLst>
              <a:ext uri="{FF2B5EF4-FFF2-40B4-BE49-F238E27FC236}">
                <a16:creationId xmlns:a16="http://schemas.microsoft.com/office/drawing/2014/main" id="{FADBA51C-42C5-4756-9635-E0F95FD201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3505200"/>
            <a:ext cx="1828800"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6" descr="Quantum advantage demonstrated using Gaussian boson sampling – Physics World">
            <a:extLst>
              <a:ext uri="{FF2B5EF4-FFF2-40B4-BE49-F238E27FC236}">
                <a16:creationId xmlns:a16="http://schemas.microsoft.com/office/drawing/2014/main" id="{826287E4-D4D7-4EDF-8901-B60979297D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5132388"/>
            <a:ext cx="2795588"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4">
            <a:extLst>
              <a:ext uri="{FF2B5EF4-FFF2-40B4-BE49-F238E27FC236}">
                <a16:creationId xmlns:a16="http://schemas.microsoft.com/office/drawing/2014/main" id="{1D7972D8-104A-4C56-B51F-C56A04973F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1113" y="3565525"/>
            <a:ext cx="1630362"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26" descr="Image result for google sycamore quantum">
            <a:extLst>
              <a:ext uri="{FF2B5EF4-FFF2-40B4-BE49-F238E27FC236}">
                <a16:creationId xmlns:a16="http://schemas.microsoft.com/office/drawing/2014/main" id="{41E69794-4EBF-42CA-8615-EF0E04EEA1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1888" y="5229225"/>
            <a:ext cx="2413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6" descr="Image result for superconducting quantum dilution fridge">
            <a:extLst>
              <a:ext uri="{FF2B5EF4-FFF2-40B4-BE49-F238E27FC236}">
                <a16:creationId xmlns:a16="http://schemas.microsoft.com/office/drawing/2014/main" id="{2B51A369-1C62-4BC2-8258-CB431DC50D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64438" y="4837113"/>
            <a:ext cx="1339850"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2">
            <a:extLst>
              <a:ext uri="{FF2B5EF4-FFF2-40B4-BE49-F238E27FC236}">
                <a16:creationId xmlns:a16="http://schemas.microsoft.com/office/drawing/2014/main" id="{05902686-0120-4D34-81D9-56F3EF6D02D4}"/>
              </a:ext>
            </a:extLst>
          </p:cNvPr>
          <p:cNvSpPr txBox="1">
            <a:spLocks noChangeArrowheads="1"/>
          </p:cNvSpPr>
          <p:nvPr/>
        </p:nvSpPr>
        <p:spPr bwMode="auto">
          <a:xfrm>
            <a:off x="465138" y="149225"/>
            <a:ext cx="8305800" cy="769938"/>
          </a:xfrm>
          <a:prstGeom prst="rect">
            <a:avLst/>
          </a:prstGeom>
          <a:noFill/>
          <a:ln w="9525">
            <a:noFill/>
            <a:miter lim="800000"/>
            <a:headEnd/>
            <a:tailEnd/>
          </a:ln>
        </p:spPr>
        <p:txBody>
          <a:bodyPr>
            <a:spAutoFit/>
          </a:bodyPr>
          <a:lstStyle/>
          <a:p>
            <a:pPr algn="ctr" eaLnBrk="1" hangingPunct="1">
              <a:spcBef>
                <a:spcPct val="50000"/>
              </a:spcBef>
              <a:defRPr/>
            </a:pPr>
            <a:r>
              <a:rPr lang="en-US" sz="4400" b="1" dirty="0">
                <a:solidFill>
                  <a:srgbClr val="0070C0"/>
                </a:solidFill>
                <a:latin typeface="Calibri" pitchFamily="34" charset="0"/>
                <a:cs typeface="Arial" charset="0"/>
              </a:rPr>
              <a:t>The Random Circuit Proposal</a:t>
            </a:r>
            <a:endParaRPr lang="en-US" sz="3000" b="1" cap="small" dirty="0">
              <a:solidFill>
                <a:srgbClr val="0070C0"/>
              </a:solidFill>
              <a:latin typeface="Calibri" pitchFamily="34" charset="0"/>
              <a:cs typeface="Arial" charset="0"/>
            </a:endParaRPr>
          </a:p>
        </p:txBody>
      </p:sp>
      <p:sp>
        <p:nvSpPr>
          <p:cNvPr id="20483" name="Text Box 3">
            <a:extLst>
              <a:ext uri="{FF2B5EF4-FFF2-40B4-BE49-F238E27FC236}">
                <a16:creationId xmlns:a16="http://schemas.microsoft.com/office/drawing/2014/main" id="{87286BE9-5DE6-4D1D-8370-0CD3E0474DAF}"/>
              </a:ext>
            </a:extLst>
          </p:cNvPr>
          <p:cNvSpPr txBox="1">
            <a:spLocks noChangeArrowheads="1"/>
          </p:cNvSpPr>
          <p:nvPr/>
        </p:nvSpPr>
        <p:spPr bwMode="auto">
          <a:xfrm>
            <a:off x="2438400" y="1092200"/>
            <a:ext cx="6443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2800">
                <a:solidFill>
                  <a:srgbClr val="000000"/>
                </a:solidFill>
              </a:rPr>
              <a:t>Challenge the QC by sending it a randomly generated quantum circuit C on n qubits</a:t>
            </a:r>
          </a:p>
        </p:txBody>
      </p:sp>
      <p:sp>
        <p:nvSpPr>
          <p:cNvPr id="2" name="Oval 1">
            <a:extLst>
              <a:ext uri="{FF2B5EF4-FFF2-40B4-BE49-F238E27FC236}">
                <a16:creationId xmlns:a16="http://schemas.microsoft.com/office/drawing/2014/main" id="{BB3BD757-6B9D-4FCE-98F9-9DD42767A3F8}"/>
              </a:ext>
            </a:extLst>
          </p:cNvPr>
          <p:cNvSpPr/>
          <p:nvPr/>
        </p:nvSpPr>
        <p:spPr>
          <a:xfrm>
            <a:off x="393700" y="1414463"/>
            <a:ext cx="177800" cy="179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6" name="Oval 5">
            <a:extLst>
              <a:ext uri="{FF2B5EF4-FFF2-40B4-BE49-F238E27FC236}">
                <a16:creationId xmlns:a16="http://schemas.microsoft.com/office/drawing/2014/main" id="{87784768-5F86-4195-B02B-6A4EFF3BC7E7}"/>
              </a:ext>
            </a:extLst>
          </p:cNvPr>
          <p:cNvSpPr/>
          <p:nvPr/>
        </p:nvSpPr>
        <p:spPr>
          <a:xfrm>
            <a:off x="928688" y="1414463"/>
            <a:ext cx="179387" cy="179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9" name="Oval 8">
            <a:extLst>
              <a:ext uri="{FF2B5EF4-FFF2-40B4-BE49-F238E27FC236}">
                <a16:creationId xmlns:a16="http://schemas.microsoft.com/office/drawing/2014/main" id="{172E85B1-C4DF-4EAF-BE91-29A2AB787443}"/>
              </a:ext>
            </a:extLst>
          </p:cNvPr>
          <p:cNvSpPr/>
          <p:nvPr/>
        </p:nvSpPr>
        <p:spPr>
          <a:xfrm>
            <a:off x="393700" y="1866900"/>
            <a:ext cx="177800" cy="179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0" name="Oval 9">
            <a:extLst>
              <a:ext uri="{FF2B5EF4-FFF2-40B4-BE49-F238E27FC236}">
                <a16:creationId xmlns:a16="http://schemas.microsoft.com/office/drawing/2014/main" id="{9351D52B-6B56-4B82-9FB4-696895C4EDFF}"/>
              </a:ext>
            </a:extLst>
          </p:cNvPr>
          <p:cNvSpPr/>
          <p:nvPr/>
        </p:nvSpPr>
        <p:spPr>
          <a:xfrm>
            <a:off x="928688" y="1866900"/>
            <a:ext cx="179387" cy="179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4" name="Oval 13">
            <a:extLst>
              <a:ext uri="{FF2B5EF4-FFF2-40B4-BE49-F238E27FC236}">
                <a16:creationId xmlns:a16="http://schemas.microsoft.com/office/drawing/2014/main" id="{23B50BA1-1F47-40F8-A332-3208AF501979}"/>
              </a:ext>
            </a:extLst>
          </p:cNvPr>
          <p:cNvSpPr/>
          <p:nvPr/>
        </p:nvSpPr>
        <p:spPr>
          <a:xfrm>
            <a:off x="393700" y="2343150"/>
            <a:ext cx="177800" cy="179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5" name="Oval 14">
            <a:extLst>
              <a:ext uri="{FF2B5EF4-FFF2-40B4-BE49-F238E27FC236}">
                <a16:creationId xmlns:a16="http://schemas.microsoft.com/office/drawing/2014/main" id="{375BFEC6-6DA0-4ED5-B364-06120A554F42}"/>
              </a:ext>
            </a:extLst>
          </p:cNvPr>
          <p:cNvSpPr/>
          <p:nvPr/>
        </p:nvSpPr>
        <p:spPr>
          <a:xfrm>
            <a:off x="928688" y="2343150"/>
            <a:ext cx="179387" cy="179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8" name="Oval 17">
            <a:extLst>
              <a:ext uri="{FF2B5EF4-FFF2-40B4-BE49-F238E27FC236}">
                <a16:creationId xmlns:a16="http://schemas.microsoft.com/office/drawing/2014/main" id="{6AE1435E-3A61-4BF2-AE79-CDA68E7FFF4C}"/>
              </a:ext>
            </a:extLst>
          </p:cNvPr>
          <p:cNvSpPr/>
          <p:nvPr/>
        </p:nvSpPr>
        <p:spPr>
          <a:xfrm>
            <a:off x="393700" y="2795588"/>
            <a:ext cx="177800" cy="179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9" name="Oval 18">
            <a:extLst>
              <a:ext uri="{FF2B5EF4-FFF2-40B4-BE49-F238E27FC236}">
                <a16:creationId xmlns:a16="http://schemas.microsoft.com/office/drawing/2014/main" id="{7E8D1DAC-7E9C-4356-9079-9C3C2A62AEB1}"/>
              </a:ext>
            </a:extLst>
          </p:cNvPr>
          <p:cNvSpPr/>
          <p:nvPr/>
        </p:nvSpPr>
        <p:spPr>
          <a:xfrm>
            <a:off x="928688" y="2795588"/>
            <a:ext cx="179387" cy="179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grpSp>
        <p:nvGrpSpPr>
          <p:cNvPr id="7" name="Group 6">
            <a:extLst>
              <a:ext uri="{FF2B5EF4-FFF2-40B4-BE49-F238E27FC236}">
                <a16:creationId xmlns:a16="http://schemas.microsoft.com/office/drawing/2014/main" id="{96A2FFC7-06CC-4604-AD19-D48C554480C6}"/>
              </a:ext>
            </a:extLst>
          </p:cNvPr>
          <p:cNvGrpSpPr>
            <a:grpSpLocks/>
          </p:cNvGrpSpPr>
          <p:nvPr/>
        </p:nvGrpSpPr>
        <p:grpSpPr bwMode="auto">
          <a:xfrm>
            <a:off x="446088" y="1490663"/>
            <a:ext cx="661987" cy="1408112"/>
            <a:chOff x="445331" y="1491404"/>
            <a:chExt cx="662650" cy="1407201"/>
          </a:xfrm>
        </p:grpSpPr>
        <p:cxnSp>
          <p:nvCxnSpPr>
            <p:cNvPr id="5" name="Straight Connector 4">
              <a:extLst>
                <a:ext uri="{FF2B5EF4-FFF2-40B4-BE49-F238E27FC236}">
                  <a16:creationId xmlns:a16="http://schemas.microsoft.com/office/drawing/2014/main" id="{F5B3D17E-3C8E-47D6-9689-5EFF8F6B6B05}"/>
                </a:ext>
              </a:extLst>
            </p:cNvPr>
            <p:cNvCxnSpPr>
              <a:endCxn id="6" idx="6"/>
            </p:cNvCxnSpPr>
            <p:nvPr/>
          </p:nvCxnSpPr>
          <p:spPr>
            <a:xfrm>
              <a:off x="481880" y="1491404"/>
              <a:ext cx="626101" cy="1269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F53842-F7A3-4C7D-9FB7-333889C38C56}"/>
                </a:ext>
              </a:extLst>
            </p:cNvPr>
            <p:cNvCxnSpPr/>
            <p:nvPr/>
          </p:nvCxnSpPr>
          <p:spPr>
            <a:xfrm>
              <a:off x="469167" y="1943548"/>
              <a:ext cx="626101" cy="1269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1411B3-F776-4E23-876B-87255792BD21}"/>
                </a:ext>
              </a:extLst>
            </p:cNvPr>
            <p:cNvCxnSpPr/>
            <p:nvPr/>
          </p:nvCxnSpPr>
          <p:spPr>
            <a:xfrm>
              <a:off x="458044" y="2433769"/>
              <a:ext cx="626101" cy="1269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E4C1C02-728D-47B4-9025-2D6B054361D0}"/>
                </a:ext>
              </a:extLst>
            </p:cNvPr>
            <p:cNvCxnSpPr/>
            <p:nvPr/>
          </p:nvCxnSpPr>
          <p:spPr>
            <a:xfrm>
              <a:off x="445331" y="2885913"/>
              <a:ext cx="626101" cy="12692"/>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27" name="Oval 26">
            <a:extLst>
              <a:ext uri="{FF2B5EF4-FFF2-40B4-BE49-F238E27FC236}">
                <a16:creationId xmlns:a16="http://schemas.microsoft.com/office/drawing/2014/main" id="{E14C54D7-9E96-4427-A237-3281626D167F}"/>
              </a:ext>
            </a:extLst>
          </p:cNvPr>
          <p:cNvSpPr/>
          <p:nvPr/>
        </p:nvSpPr>
        <p:spPr>
          <a:xfrm>
            <a:off x="1471613" y="1414463"/>
            <a:ext cx="177800" cy="179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8" name="Oval 27">
            <a:extLst>
              <a:ext uri="{FF2B5EF4-FFF2-40B4-BE49-F238E27FC236}">
                <a16:creationId xmlns:a16="http://schemas.microsoft.com/office/drawing/2014/main" id="{DE886B35-09DB-4032-BA24-6BF3C66718BE}"/>
              </a:ext>
            </a:extLst>
          </p:cNvPr>
          <p:cNvSpPr/>
          <p:nvPr/>
        </p:nvSpPr>
        <p:spPr>
          <a:xfrm>
            <a:off x="2006600" y="1414463"/>
            <a:ext cx="179388" cy="179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9" name="Oval 28">
            <a:extLst>
              <a:ext uri="{FF2B5EF4-FFF2-40B4-BE49-F238E27FC236}">
                <a16:creationId xmlns:a16="http://schemas.microsoft.com/office/drawing/2014/main" id="{2C2476D8-7E6F-4705-8E47-300DED5779BB}"/>
              </a:ext>
            </a:extLst>
          </p:cNvPr>
          <p:cNvSpPr/>
          <p:nvPr/>
        </p:nvSpPr>
        <p:spPr>
          <a:xfrm>
            <a:off x="1471613" y="1866900"/>
            <a:ext cx="177800" cy="179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0" name="Oval 29">
            <a:extLst>
              <a:ext uri="{FF2B5EF4-FFF2-40B4-BE49-F238E27FC236}">
                <a16:creationId xmlns:a16="http://schemas.microsoft.com/office/drawing/2014/main" id="{ABAB9B9B-7D58-4267-853A-F75D9AA55B21}"/>
              </a:ext>
            </a:extLst>
          </p:cNvPr>
          <p:cNvSpPr/>
          <p:nvPr/>
        </p:nvSpPr>
        <p:spPr>
          <a:xfrm>
            <a:off x="2006600" y="1866900"/>
            <a:ext cx="179388" cy="179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1" name="Oval 30">
            <a:extLst>
              <a:ext uri="{FF2B5EF4-FFF2-40B4-BE49-F238E27FC236}">
                <a16:creationId xmlns:a16="http://schemas.microsoft.com/office/drawing/2014/main" id="{5EEC7DF6-31B2-4880-BE18-FF73FDCB4A97}"/>
              </a:ext>
            </a:extLst>
          </p:cNvPr>
          <p:cNvSpPr/>
          <p:nvPr/>
        </p:nvSpPr>
        <p:spPr>
          <a:xfrm>
            <a:off x="1471613" y="2343150"/>
            <a:ext cx="177800" cy="179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2" name="Oval 31">
            <a:extLst>
              <a:ext uri="{FF2B5EF4-FFF2-40B4-BE49-F238E27FC236}">
                <a16:creationId xmlns:a16="http://schemas.microsoft.com/office/drawing/2014/main" id="{EBA4D81B-9499-4E64-81F9-54ABA768A175}"/>
              </a:ext>
            </a:extLst>
          </p:cNvPr>
          <p:cNvSpPr/>
          <p:nvPr/>
        </p:nvSpPr>
        <p:spPr>
          <a:xfrm>
            <a:off x="2006600" y="2343150"/>
            <a:ext cx="179388" cy="179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3" name="Oval 32">
            <a:extLst>
              <a:ext uri="{FF2B5EF4-FFF2-40B4-BE49-F238E27FC236}">
                <a16:creationId xmlns:a16="http://schemas.microsoft.com/office/drawing/2014/main" id="{D1215BFD-182A-4F94-80B8-3FA74363BC68}"/>
              </a:ext>
            </a:extLst>
          </p:cNvPr>
          <p:cNvSpPr/>
          <p:nvPr/>
        </p:nvSpPr>
        <p:spPr>
          <a:xfrm>
            <a:off x="1471613" y="2795588"/>
            <a:ext cx="177800" cy="179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4" name="Oval 33">
            <a:extLst>
              <a:ext uri="{FF2B5EF4-FFF2-40B4-BE49-F238E27FC236}">
                <a16:creationId xmlns:a16="http://schemas.microsoft.com/office/drawing/2014/main" id="{EC1FAA4E-1B07-44EB-BABE-77E949643071}"/>
              </a:ext>
            </a:extLst>
          </p:cNvPr>
          <p:cNvSpPr/>
          <p:nvPr/>
        </p:nvSpPr>
        <p:spPr>
          <a:xfrm>
            <a:off x="2006600" y="2795588"/>
            <a:ext cx="179388" cy="1793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grpSp>
        <p:nvGrpSpPr>
          <p:cNvPr id="8" name="Group 7">
            <a:extLst>
              <a:ext uri="{FF2B5EF4-FFF2-40B4-BE49-F238E27FC236}">
                <a16:creationId xmlns:a16="http://schemas.microsoft.com/office/drawing/2014/main" id="{050CB08C-24EF-4EFA-8C7D-257D5F38C0FA}"/>
              </a:ext>
            </a:extLst>
          </p:cNvPr>
          <p:cNvGrpSpPr>
            <a:grpSpLocks/>
          </p:cNvGrpSpPr>
          <p:nvPr/>
        </p:nvGrpSpPr>
        <p:grpSpPr bwMode="auto">
          <a:xfrm>
            <a:off x="1525588" y="1490663"/>
            <a:ext cx="660400" cy="1408112"/>
            <a:chOff x="1524929" y="1491404"/>
            <a:chExt cx="660787" cy="1407201"/>
          </a:xfrm>
        </p:grpSpPr>
        <p:cxnSp>
          <p:nvCxnSpPr>
            <p:cNvPr id="35" name="Straight Connector 34">
              <a:extLst>
                <a:ext uri="{FF2B5EF4-FFF2-40B4-BE49-F238E27FC236}">
                  <a16:creationId xmlns:a16="http://schemas.microsoft.com/office/drawing/2014/main" id="{57AF7723-80C3-4F07-ABD4-529F4AA7E7B1}"/>
                </a:ext>
              </a:extLst>
            </p:cNvPr>
            <p:cNvCxnSpPr>
              <a:endCxn id="28" idx="6"/>
            </p:cNvCxnSpPr>
            <p:nvPr/>
          </p:nvCxnSpPr>
          <p:spPr>
            <a:xfrm>
              <a:off x="1559874" y="1491404"/>
              <a:ext cx="625842" cy="1269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495E4A-536E-4BC1-BF0E-70559A76ECF8}"/>
                </a:ext>
              </a:extLst>
            </p:cNvPr>
            <p:cNvCxnSpPr/>
            <p:nvPr/>
          </p:nvCxnSpPr>
          <p:spPr>
            <a:xfrm>
              <a:off x="1547167" y="1943548"/>
              <a:ext cx="625842" cy="1269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1FD0EC9-55BE-4C1F-B830-BAE5BAAC2C9E}"/>
                </a:ext>
              </a:extLst>
            </p:cNvPr>
            <p:cNvCxnSpPr/>
            <p:nvPr/>
          </p:nvCxnSpPr>
          <p:spPr>
            <a:xfrm>
              <a:off x="1536048" y="2433769"/>
              <a:ext cx="625842" cy="1269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D641688-6629-44C6-A101-D360EB5EE6AD}"/>
                </a:ext>
              </a:extLst>
            </p:cNvPr>
            <p:cNvCxnSpPr/>
            <p:nvPr/>
          </p:nvCxnSpPr>
          <p:spPr>
            <a:xfrm>
              <a:off x="1524929" y="2885913"/>
              <a:ext cx="625842" cy="12692"/>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39" name="Text Box 3">
            <a:extLst>
              <a:ext uri="{FF2B5EF4-FFF2-40B4-BE49-F238E27FC236}">
                <a16:creationId xmlns:a16="http://schemas.microsoft.com/office/drawing/2014/main" id="{D02E5CE3-5B19-4A36-B79C-0FE7E048A450}"/>
              </a:ext>
            </a:extLst>
          </p:cNvPr>
          <p:cNvSpPr txBox="1">
            <a:spLocks noChangeArrowheads="1"/>
          </p:cNvSpPr>
          <p:nvPr/>
        </p:nvSpPr>
        <p:spPr bwMode="auto">
          <a:xfrm>
            <a:off x="369888" y="3962400"/>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2800">
                <a:solidFill>
                  <a:srgbClr val="000000"/>
                </a:solidFill>
              </a:rPr>
              <a:t>Then, using classical brute force, check if</a:t>
            </a:r>
          </a:p>
        </p:txBody>
      </p:sp>
      <p:sp>
        <p:nvSpPr>
          <p:cNvPr id="20503" name="Text Box 3">
            <a:extLst>
              <a:ext uri="{FF2B5EF4-FFF2-40B4-BE49-F238E27FC236}">
                <a16:creationId xmlns:a16="http://schemas.microsoft.com/office/drawing/2014/main" id="{C084DD13-A3EF-4008-9E13-092E1641EDC4}"/>
              </a:ext>
            </a:extLst>
          </p:cNvPr>
          <p:cNvSpPr txBox="1">
            <a:spLocks noChangeArrowheads="1"/>
          </p:cNvSpPr>
          <p:nvPr/>
        </p:nvSpPr>
        <p:spPr bwMode="auto">
          <a:xfrm>
            <a:off x="2427288" y="2209800"/>
            <a:ext cx="64436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2800">
                <a:solidFill>
                  <a:srgbClr val="000000"/>
                </a:solidFill>
              </a:rPr>
              <a:t>Ask the QC to send back (quickly!) samples s</a:t>
            </a:r>
            <a:r>
              <a:rPr lang="en-US" altLang="en-US" sz="2800" baseline="-25000">
                <a:solidFill>
                  <a:srgbClr val="000000"/>
                </a:solidFill>
              </a:rPr>
              <a:t>1</a:t>
            </a:r>
            <a:r>
              <a:rPr lang="en-US" altLang="en-US" sz="2800">
                <a:solidFill>
                  <a:srgbClr val="000000"/>
                </a:solidFill>
              </a:rPr>
              <a:t>,…,s</a:t>
            </a:r>
            <a:r>
              <a:rPr lang="en-US" altLang="en-US" sz="2800" baseline="-25000">
                <a:solidFill>
                  <a:srgbClr val="000000"/>
                </a:solidFill>
              </a:rPr>
              <a:t>k</a:t>
            </a:r>
            <a:r>
              <a:rPr lang="en-US" altLang="en-US" sz="2800">
                <a:solidFill>
                  <a:srgbClr val="000000"/>
                </a:solidFill>
              </a:rPr>
              <a:t> from D</a:t>
            </a:r>
            <a:r>
              <a:rPr lang="en-US" altLang="en-US" sz="2800" baseline="-25000">
                <a:solidFill>
                  <a:srgbClr val="000000"/>
                </a:solidFill>
              </a:rPr>
              <a:t>C</a:t>
            </a:r>
            <a:r>
              <a:rPr lang="en-US" altLang="en-US" sz="2800">
                <a:solidFill>
                  <a:srgbClr val="000000"/>
                </a:solidFill>
              </a:rPr>
              <a:t>, the distribution over n-bit strings obtained by applying C to 0…0</a:t>
            </a:r>
          </a:p>
        </p:txBody>
      </p:sp>
      <mc:AlternateContent xmlns:mc="http://schemas.openxmlformats.org/markup-compatibility/2006" xmlns:a14="http://schemas.microsoft.com/office/drawing/2010/main">
        <mc:Choice Requires="a14">
          <p:sp>
            <p:nvSpPr>
              <p:cNvPr id="3" name="Object 2">
                <a:extLst>
                  <a:ext uri="{FF2B5EF4-FFF2-40B4-BE49-F238E27FC236}">
                    <a16:creationId xmlns:a16="http://schemas.microsoft.com/office/drawing/2014/main" id="{31A83766-E763-4B5C-81BF-86652A37483C}"/>
                  </a:ext>
                </a:extLst>
              </p:cNvPr>
              <p:cNvSpPr txBox="1"/>
              <p:nvPr/>
            </p:nvSpPr>
            <p:spPr bwMode="auto">
              <a:xfrm>
                <a:off x="473075" y="4446588"/>
                <a:ext cx="5467350" cy="1676400"/>
              </a:xfrm>
              <a:prstGeom prst="rect">
                <a:avLst/>
              </a:prstGeom>
              <a:noFill/>
              <a:ln>
                <a:noFill/>
              </a:ln>
            </p:spPr>
            <p:txBody>
              <a:bodyPr>
                <a:normAutofit fontScale="85000" lnSpcReduction="10000"/>
              </a:bodyPr>
              <a:lstStyle/>
              <a:p>
                <a:pPr/>
                <a14:m>
                  <m:oMathPara xmlns:m="http://schemas.openxmlformats.org/officeDocument/2006/math">
                    <m:oMathParaPr>
                      <m:jc m:val="centerGroup"/>
                    </m:oMathParaPr>
                    <m:oMath xmlns:m="http://schemas.openxmlformats.org/officeDocument/2006/math">
                      <m:nary>
                        <m:naryPr>
                          <m:chr m:val="∑"/>
                          <m:ctrlPr>
                            <a:rPr lang="en-US" sz="4000" i="1">
                              <a:solidFill>
                                <a:srgbClr val="000000"/>
                              </a:solidFill>
                              <a:latin typeface="Cambria Math" panose="02040503050406030204" pitchFamily="18" charset="0"/>
                            </a:rPr>
                          </m:ctrlPr>
                        </m:naryPr>
                        <m:sub>
                          <m:r>
                            <a:rPr lang="en-US" sz="4000" i="1">
                              <a:solidFill>
                                <a:srgbClr val="000000"/>
                              </a:solidFill>
                              <a:latin typeface="Cambria Math" panose="02040503050406030204" pitchFamily="18" charset="0"/>
                            </a:rPr>
                            <m:t>𝑖</m:t>
                          </m:r>
                          <m:r>
                            <a:rPr lang="en-US" sz="4000" i="1">
                              <a:solidFill>
                                <a:srgbClr val="000000"/>
                              </a:solidFill>
                              <a:latin typeface="Cambria Math" panose="02040503050406030204" pitchFamily="18" charset="0"/>
                            </a:rPr>
                            <m:t>=1</m:t>
                          </m:r>
                        </m:sub>
                        <m:sup>
                          <m:r>
                            <a:rPr lang="en-US" sz="4000" i="1">
                              <a:solidFill>
                                <a:srgbClr val="000000"/>
                              </a:solidFill>
                              <a:latin typeface="Cambria Math" panose="02040503050406030204" pitchFamily="18" charset="0"/>
                            </a:rPr>
                            <m:t>𝑘</m:t>
                          </m:r>
                        </m:sup>
                        <m:e>
                          <m:sSup>
                            <m:sSupPr>
                              <m:ctrlPr>
                                <a:rPr lang="en-US" sz="4000" i="1">
                                  <a:solidFill>
                                    <a:srgbClr val="000000"/>
                                  </a:solidFill>
                                  <a:latin typeface="Cambria Math" panose="02040503050406030204" pitchFamily="18" charset="0"/>
                                </a:rPr>
                              </m:ctrlPr>
                            </m:sSupPr>
                            <m:e>
                              <m:d>
                                <m:dPr>
                                  <m:begChr m:val="|"/>
                                  <m:endChr m:val="|"/>
                                  <m:ctrlPr>
                                    <a:rPr lang="en-US" sz="4000" i="1">
                                      <a:solidFill>
                                        <a:srgbClr val="000000"/>
                                      </a:solidFill>
                                      <a:latin typeface="Cambria Math" panose="02040503050406030204" pitchFamily="18" charset="0"/>
                                    </a:rPr>
                                  </m:ctrlPr>
                                </m:dPr>
                                <m:e>
                                  <m:d>
                                    <m:dPr>
                                      <m:begChr m:val="⟨"/>
                                      <m:endChr m:val="|"/>
                                      <m:ctrlPr>
                                        <a:rPr lang="en-US" sz="4000" i="1">
                                          <a:solidFill>
                                            <a:srgbClr val="000000"/>
                                          </a:solidFill>
                                          <a:latin typeface="Cambria Math" panose="02040503050406030204" pitchFamily="18" charset="0"/>
                                        </a:rPr>
                                      </m:ctrlPr>
                                    </m:dPr>
                                    <m:e>
                                      <m:sSub>
                                        <m:sSubPr>
                                          <m:ctrlPr>
                                            <a:rPr lang="en-US"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𝑠</m:t>
                                          </m:r>
                                        </m:e>
                                        <m:sub>
                                          <m:r>
                                            <a:rPr lang="en-US" sz="4000" i="1">
                                              <a:solidFill>
                                                <a:srgbClr val="000000"/>
                                              </a:solidFill>
                                              <a:latin typeface="Cambria Math" panose="02040503050406030204" pitchFamily="18" charset="0"/>
                                            </a:rPr>
                                            <m:t>𝑖</m:t>
                                          </m:r>
                                        </m:sub>
                                      </m:sSub>
                                    </m:e>
                                  </m:d>
                                  <m:r>
                                    <a:rPr lang="en-US" sz="4000" i="1">
                                      <a:solidFill>
                                        <a:srgbClr val="000000"/>
                                      </a:solidFill>
                                      <a:latin typeface="Cambria Math" panose="02040503050406030204" pitchFamily="18" charset="0"/>
                                    </a:rPr>
                                    <m:t>𝐶</m:t>
                                  </m:r>
                                  <m:d>
                                    <m:dPr>
                                      <m:begChr m:val="|"/>
                                      <m:endChr m:val="⟩"/>
                                      <m:ctrlPr>
                                        <a:rPr lang="en-US" sz="4000" i="1">
                                          <a:solidFill>
                                            <a:srgbClr val="000000"/>
                                          </a:solidFill>
                                          <a:latin typeface="Cambria Math" panose="02040503050406030204" pitchFamily="18" charset="0"/>
                                        </a:rPr>
                                      </m:ctrlPr>
                                    </m:dPr>
                                    <m:e>
                                      <m:r>
                                        <a:rPr lang="en-US" sz="4000" i="1">
                                          <a:solidFill>
                                            <a:srgbClr val="000000"/>
                                          </a:solidFill>
                                          <a:latin typeface="Cambria Math" panose="02040503050406030204" pitchFamily="18" charset="0"/>
                                        </a:rPr>
                                        <m:t>0⋯0</m:t>
                                      </m:r>
                                    </m:e>
                                  </m:d>
                                </m:e>
                              </m:d>
                            </m:e>
                            <m:sup>
                              <m:r>
                                <a:rPr lang="en-US" sz="4000" i="1">
                                  <a:solidFill>
                                    <a:srgbClr val="000000"/>
                                  </a:solidFill>
                                  <a:latin typeface="Cambria Math" panose="02040503050406030204" pitchFamily="18" charset="0"/>
                                </a:rPr>
                                <m:t>2</m:t>
                              </m:r>
                            </m:sup>
                          </m:sSup>
                        </m:e>
                      </m:nary>
                      <m:r>
                        <a:rPr lang="en-US" sz="4000" i="1">
                          <a:solidFill>
                            <a:srgbClr val="000000"/>
                          </a:solidFill>
                          <a:latin typeface="Cambria Math" panose="02040503050406030204" pitchFamily="18" charset="0"/>
                        </a:rPr>
                        <m:t>≥</m:t>
                      </m:r>
                      <m:f>
                        <m:fPr>
                          <m:ctrlPr>
                            <a:rPr lang="en-US" sz="4000" i="1">
                              <a:solidFill>
                                <a:srgbClr val="000000"/>
                              </a:solidFill>
                              <a:latin typeface="Cambria Math" panose="02040503050406030204" pitchFamily="18" charset="0"/>
                            </a:rPr>
                          </m:ctrlPr>
                        </m:fPr>
                        <m:num>
                          <m:r>
                            <a:rPr lang="en-US" sz="4000" i="1">
                              <a:solidFill>
                                <a:srgbClr val="000000"/>
                              </a:solidFill>
                              <a:latin typeface="Cambria Math" panose="02040503050406030204" pitchFamily="18" charset="0"/>
                            </a:rPr>
                            <m:t>𝑏𝑘</m:t>
                          </m:r>
                        </m:num>
                        <m:den>
                          <m:sSup>
                            <m:sSupPr>
                              <m:ctrlPr>
                                <a:rPr lang="en-US" sz="4000" i="1">
                                  <a:solidFill>
                                    <a:srgbClr val="000000"/>
                                  </a:solidFill>
                                  <a:latin typeface="Cambria Math" panose="02040503050406030204" pitchFamily="18" charset="0"/>
                                </a:rPr>
                              </m:ctrlPr>
                            </m:sSupPr>
                            <m:e>
                              <m:r>
                                <a:rPr lang="en-US" sz="4000" i="1">
                                  <a:solidFill>
                                    <a:srgbClr val="000000"/>
                                  </a:solidFill>
                                  <a:latin typeface="Cambria Math" panose="02040503050406030204" pitchFamily="18" charset="0"/>
                                </a:rPr>
                                <m:t>2</m:t>
                              </m:r>
                            </m:e>
                            <m:sup>
                              <m:r>
                                <a:rPr lang="en-US" sz="4000" i="1">
                                  <a:solidFill>
                                    <a:srgbClr val="000000"/>
                                  </a:solidFill>
                                  <a:latin typeface="Cambria Math" panose="02040503050406030204" pitchFamily="18" charset="0"/>
                                </a:rPr>
                                <m:t>𝑛</m:t>
                              </m:r>
                            </m:sup>
                          </m:sSup>
                        </m:den>
                      </m:f>
                    </m:oMath>
                  </m:oMathPara>
                </a14:m>
                <a:endParaRPr lang="en-US" sz="4000" dirty="0"/>
              </a:p>
            </p:txBody>
          </p:sp>
        </mc:Choice>
        <mc:Fallback xmlns="">
          <p:sp>
            <p:nvSpPr>
              <p:cNvPr id="3" name="Object 2">
                <a:extLst>
                  <a:ext uri="{FF2B5EF4-FFF2-40B4-BE49-F238E27FC236}">
                    <a16:creationId xmlns:a16="http://schemas.microsoft.com/office/drawing/2014/main" id="{31A83766-E763-4B5C-81BF-86652A37483C}"/>
                  </a:ext>
                </a:extLst>
              </p:cNvPr>
              <p:cNvSpPr txBox="1">
                <a:spLocks noRot="1" noChangeAspect="1" noMove="1" noResize="1" noEditPoints="1" noAdjustHandles="1" noChangeArrowheads="1" noChangeShapeType="1" noTextEdit="1"/>
              </p:cNvSpPr>
              <p:nvPr/>
            </p:nvSpPr>
            <p:spPr bwMode="auto">
              <a:xfrm>
                <a:off x="473075" y="4446588"/>
                <a:ext cx="5467350" cy="1676400"/>
              </a:xfrm>
              <a:prstGeom prst="rect">
                <a:avLst/>
              </a:prstGeom>
              <a:blipFill>
                <a:blip r:embed="rId3"/>
                <a:stretch>
                  <a:fillRect/>
                </a:stretch>
              </a:blipFill>
              <a:ln>
                <a:noFill/>
              </a:ln>
            </p:spPr>
            <p:txBody>
              <a:bodyPr/>
              <a:lstStyle/>
              <a:p>
                <a:r>
                  <a:rPr lang="en-US">
                    <a:noFill/>
                  </a:rPr>
                  <a:t> </a:t>
                </a:r>
              </a:p>
            </p:txBody>
          </p:sp>
        </mc:Fallback>
      </mc:AlternateContent>
      <p:sp>
        <p:nvSpPr>
          <p:cNvPr id="41" name="Text Box 3">
            <a:extLst>
              <a:ext uri="{FF2B5EF4-FFF2-40B4-BE49-F238E27FC236}">
                <a16:creationId xmlns:a16="http://schemas.microsoft.com/office/drawing/2014/main" id="{6BD3EABB-6C9D-42CA-ADE8-05325EBD9AB7}"/>
              </a:ext>
            </a:extLst>
          </p:cNvPr>
          <p:cNvSpPr txBox="1">
            <a:spLocks noChangeArrowheads="1"/>
          </p:cNvSpPr>
          <p:nvPr/>
        </p:nvSpPr>
        <p:spPr bwMode="auto">
          <a:xfrm>
            <a:off x="381000" y="6096000"/>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US" altLang="en-US" sz="2800">
                <a:solidFill>
                  <a:srgbClr val="000000"/>
                </a:solidFill>
              </a:rPr>
              <a:t>for some constant b</a:t>
            </a:r>
            <a:r>
              <a:rPr lang="en-US" altLang="en-US" sz="2800">
                <a:solidFill>
                  <a:srgbClr val="000000"/>
                </a:solidFill>
                <a:sym typeface="Symbol" panose="05050102010706020507" pitchFamily="18" charset="2"/>
              </a:rPr>
              <a:t>(1,2)</a:t>
            </a:r>
            <a:endParaRPr lang="en-US" altLang="en-US" sz="2800">
              <a:solidFill>
                <a:srgbClr val="000000"/>
              </a:solidFill>
            </a:endParaRPr>
          </a:p>
        </p:txBody>
      </p:sp>
      <p:grpSp>
        <p:nvGrpSpPr>
          <p:cNvPr id="42" name="Group 41">
            <a:extLst>
              <a:ext uri="{FF2B5EF4-FFF2-40B4-BE49-F238E27FC236}">
                <a16:creationId xmlns:a16="http://schemas.microsoft.com/office/drawing/2014/main" id="{C77A3BF1-2776-4093-ACCD-ED4A1D58C4DC}"/>
              </a:ext>
            </a:extLst>
          </p:cNvPr>
          <p:cNvGrpSpPr>
            <a:grpSpLocks/>
          </p:cNvGrpSpPr>
          <p:nvPr/>
        </p:nvGrpSpPr>
        <p:grpSpPr bwMode="auto">
          <a:xfrm>
            <a:off x="935038" y="1504950"/>
            <a:ext cx="661987" cy="1406525"/>
            <a:chOff x="445331" y="1491404"/>
            <a:chExt cx="662650" cy="1407201"/>
          </a:xfrm>
        </p:grpSpPr>
        <p:cxnSp>
          <p:nvCxnSpPr>
            <p:cNvPr id="43" name="Straight Connector 42">
              <a:extLst>
                <a:ext uri="{FF2B5EF4-FFF2-40B4-BE49-F238E27FC236}">
                  <a16:creationId xmlns:a16="http://schemas.microsoft.com/office/drawing/2014/main" id="{6289F0DB-D608-4570-A0E3-B864018C089A}"/>
                </a:ext>
              </a:extLst>
            </p:cNvPr>
            <p:cNvCxnSpPr/>
            <p:nvPr/>
          </p:nvCxnSpPr>
          <p:spPr>
            <a:xfrm>
              <a:off x="481880" y="1491404"/>
              <a:ext cx="626101" cy="1270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9C0D696-B22C-4F00-9AC3-D6A25C92F46B}"/>
                </a:ext>
              </a:extLst>
            </p:cNvPr>
            <p:cNvCxnSpPr/>
            <p:nvPr/>
          </p:nvCxnSpPr>
          <p:spPr>
            <a:xfrm>
              <a:off x="469167" y="1944059"/>
              <a:ext cx="626101" cy="1270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9937C2B-AD17-46B4-83F5-6090A1069D1C}"/>
                </a:ext>
              </a:extLst>
            </p:cNvPr>
            <p:cNvCxnSpPr/>
            <p:nvPr/>
          </p:nvCxnSpPr>
          <p:spPr>
            <a:xfrm>
              <a:off x="458044" y="2433244"/>
              <a:ext cx="626101" cy="1270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7CB4EA8-9B26-4B6B-B97F-5C820E3053DF}"/>
                </a:ext>
              </a:extLst>
            </p:cNvPr>
            <p:cNvCxnSpPr/>
            <p:nvPr/>
          </p:nvCxnSpPr>
          <p:spPr>
            <a:xfrm>
              <a:off x="445331" y="2885899"/>
              <a:ext cx="626101" cy="12706"/>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140AE26D-297F-4AC5-9015-A204E143595E}"/>
              </a:ext>
            </a:extLst>
          </p:cNvPr>
          <p:cNvGrpSpPr>
            <a:grpSpLocks/>
          </p:cNvGrpSpPr>
          <p:nvPr/>
        </p:nvGrpSpPr>
        <p:grpSpPr bwMode="auto">
          <a:xfrm rot="-5400000">
            <a:off x="1119981" y="1858169"/>
            <a:ext cx="350838" cy="1631950"/>
            <a:chOff x="445331" y="1491404"/>
            <a:chExt cx="662650" cy="1407201"/>
          </a:xfrm>
        </p:grpSpPr>
        <p:cxnSp>
          <p:nvCxnSpPr>
            <p:cNvPr id="48" name="Straight Connector 47">
              <a:extLst>
                <a:ext uri="{FF2B5EF4-FFF2-40B4-BE49-F238E27FC236}">
                  <a16:creationId xmlns:a16="http://schemas.microsoft.com/office/drawing/2014/main" id="{C672E6E5-DFE3-4549-A542-9CE5D8C5704A}"/>
                </a:ext>
              </a:extLst>
            </p:cNvPr>
            <p:cNvCxnSpPr/>
            <p:nvPr/>
          </p:nvCxnSpPr>
          <p:spPr>
            <a:xfrm>
              <a:off x="481313" y="1491404"/>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D032EC5-FBE2-4269-8389-019EE05B63A6}"/>
                </a:ext>
              </a:extLst>
            </p:cNvPr>
            <p:cNvCxnSpPr/>
            <p:nvPr/>
          </p:nvCxnSpPr>
          <p:spPr>
            <a:xfrm>
              <a:off x="469319" y="1943132"/>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AED868E-39D4-4020-AFF6-51B9A4E3543A}"/>
                </a:ext>
              </a:extLst>
            </p:cNvPr>
            <p:cNvCxnSpPr/>
            <p:nvPr/>
          </p:nvCxnSpPr>
          <p:spPr>
            <a:xfrm>
              <a:off x="457326" y="2433189"/>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F50F183-2575-4652-8A1E-D4416ADEF7E8}"/>
                </a:ext>
              </a:extLst>
            </p:cNvPr>
            <p:cNvCxnSpPr/>
            <p:nvPr/>
          </p:nvCxnSpPr>
          <p:spPr>
            <a:xfrm>
              <a:off x="445332" y="2884917"/>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4AFF994B-DD53-4967-8000-A1D2E1E06E81}"/>
              </a:ext>
            </a:extLst>
          </p:cNvPr>
          <p:cNvGrpSpPr>
            <a:grpSpLocks/>
          </p:cNvGrpSpPr>
          <p:nvPr/>
        </p:nvGrpSpPr>
        <p:grpSpPr bwMode="auto">
          <a:xfrm rot="-5400000">
            <a:off x="1131094" y="905669"/>
            <a:ext cx="350838" cy="1631950"/>
            <a:chOff x="445331" y="1491404"/>
            <a:chExt cx="662650" cy="1407201"/>
          </a:xfrm>
        </p:grpSpPr>
        <p:cxnSp>
          <p:nvCxnSpPr>
            <p:cNvPr id="53" name="Straight Connector 52">
              <a:extLst>
                <a:ext uri="{FF2B5EF4-FFF2-40B4-BE49-F238E27FC236}">
                  <a16:creationId xmlns:a16="http://schemas.microsoft.com/office/drawing/2014/main" id="{7FB75B88-66BC-4F67-9D3C-673618D23787}"/>
                </a:ext>
              </a:extLst>
            </p:cNvPr>
            <p:cNvCxnSpPr/>
            <p:nvPr/>
          </p:nvCxnSpPr>
          <p:spPr>
            <a:xfrm>
              <a:off x="481313" y="1491404"/>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58017AF-E80E-4123-8594-0405865757D7}"/>
                </a:ext>
              </a:extLst>
            </p:cNvPr>
            <p:cNvCxnSpPr/>
            <p:nvPr/>
          </p:nvCxnSpPr>
          <p:spPr>
            <a:xfrm>
              <a:off x="469319" y="1943132"/>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D41AED7-1DCD-4DF3-9F6B-0897212E1D13}"/>
                </a:ext>
              </a:extLst>
            </p:cNvPr>
            <p:cNvCxnSpPr/>
            <p:nvPr/>
          </p:nvCxnSpPr>
          <p:spPr>
            <a:xfrm>
              <a:off x="457326" y="2433189"/>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E2B60D1-BC5B-4916-B77C-5D39D0703EDB}"/>
                </a:ext>
              </a:extLst>
            </p:cNvPr>
            <p:cNvCxnSpPr/>
            <p:nvPr/>
          </p:nvCxnSpPr>
          <p:spPr>
            <a:xfrm>
              <a:off x="445332" y="2884917"/>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0F0B4472-2D31-45AE-BEF0-59B138907EDB}"/>
              </a:ext>
            </a:extLst>
          </p:cNvPr>
          <p:cNvGrpSpPr>
            <a:grpSpLocks/>
          </p:cNvGrpSpPr>
          <p:nvPr/>
        </p:nvGrpSpPr>
        <p:grpSpPr bwMode="auto">
          <a:xfrm rot="-5400000">
            <a:off x="1097756" y="1362869"/>
            <a:ext cx="350838" cy="1631950"/>
            <a:chOff x="445331" y="1491404"/>
            <a:chExt cx="662650" cy="1407201"/>
          </a:xfrm>
        </p:grpSpPr>
        <p:cxnSp>
          <p:nvCxnSpPr>
            <p:cNvPr id="58" name="Straight Connector 57">
              <a:extLst>
                <a:ext uri="{FF2B5EF4-FFF2-40B4-BE49-F238E27FC236}">
                  <a16:creationId xmlns:a16="http://schemas.microsoft.com/office/drawing/2014/main" id="{D2A5881D-8DB5-4346-A3B2-1582E515F8C7}"/>
                </a:ext>
              </a:extLst>
            </p:cNvPr>
            <p:cNvCxnSpPr/>
            <p:nvPr/>
          </p:nvCxnSpPr>
          <p:spPr>
            <a:xfrm>
              <a:off x="481313" y="1491404"/>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B13F6AE-1EF2-414E-A9A8-1C915C7F7DB8}"/>
                </a:ext>
              </a:extLst>
            </p:cNvPr>
            <p:cNvCxnSpPr/>
            <p:nvPr/>
          </p:nvCxnSpPr>
          <p:spPr>
            <a:xfrm>
              <a:off x="469319" y="1943132"/>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2DDF9DA-A452-40E3-B603-E57402B3C5DE}"/>
                </a:ext>
              </a:extLst>
            </p:cNvPr>
            <p:cNvCxnSpPr/>
            <p:nvPr/>
          </p:nvCxnSpPr>
          <p:spPr>
            <a:xfrm>
              <a:off x="457326" y="2433189"/>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ED47292-FA47-4471-98EB-BB0D127B4FD1}"/>
                </a:ext>
              </a:extLst>
            </p:cNvPr>
            <p:cNvCxnSpPr/>
            <p:nvPr/>
          </p:nvCxnSpPr>
          <p:spPr>
            <a:xfrm>
              <a:off x="445332" y="2884917"/>
              <a:ext cx="626669" cy="13689"/>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62" name="Text Box 3">
            <a:extLst>
              <a:ext uri="{FF2B5EF4-FFF2-40B4-BE49-F238E27FC236}">
                <a16:creationId xmlns:a16="http://schemas.microsoft.com/office/drawing/2014/main" id="{B19389CB-8C4B-46AA-BF90-76AB87A64A88}"/>
              </a:ext>
            </a:extLst>
          </p:cNvPr>
          <p:cNvSpPr txBox="1">
            <a:spLocks noChangeArrowheads="1"/>
          </p:cNvSpPr>
          <p:nvPr/>
        </p:nvSpPr>
        <p:spPr bwMode="auto">
          <a:xfrm>
            <a:off x="6391275" y="4629150"/>
            <a:ext cx="2379663" cy="1816100"/>
          </a:xfrm>
          <a:prstGeom prst="rect">
            <a:avLst/>
          </a:prstGeom>
          <a:solidFill>
            <a:srgbClr val="FFFFD5"/>
          </a:solidFill>
          <a:ln w="19050">
            <a:solidFill>
              <a:schemeClr val="tx1">
                <a:lumMod val="95000"/>
                <a:lumOff val="5000"/>
              </a:schemeClr>
            </a:solid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 typeface="Arial" panose="020B0604020202020204" pitchFamily="34" charset="0"/>
              <a:buNone/>
              <a:defRPr/>
            </a:pPr>
            <a:r>
              <a:rPr lang="en-US" altLang="en-US" sz="2800" b="1" dirty="0">
                <a:solidFill>
                  <a:srgbClr val="000000"/>
                </a:solidFill>
                <a:sym typeface="Symbol" panose="05050102010706020507" pitchFamily="18" charset="2"/>
              </a:rPr>
              <a:t>Google’s “Linear Cross-Entropy Benchmark”</a:t>
            </a:r>
            <a:endParaRPr lang="en-US" altLang="en-US" sz="2800"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42"/>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5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 grpId="0"/>
      <p:bldP spid="41" grpId="0"/>
      <p:bldP spid="6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B41C4EB-FF46-4CDD-9471-65103CFCD2B8}"/>
              </a:ext>
            </a:extLst>
          </p:cNvPr>
          <p:cNvSpPr>
            <a:spLocks noGrp="1"/>
          </p:cNvSpPr>
          <p:nvPr>
            <p:ph type="ctrTitle"/>
          </p:nvPr>
        </p:nvSpPr>
        <p:spPr>
          <a:xfrm>
            <a:off x="114300" y="385763"/>
            <a:ext cx="8915400" cy="1077912"/>
          </a:xfrm>
        </p:spPr>
        <p:txBody>
          <a:bodyPr/>
          <a:lstStyle/>
          <a:p>
            <a:pPr eaLnBrk="1" hangingPunct="1"/>
            <a:r>
              <a:rPr lang="en-US" altLang="en-US" b="1">
                <a:solidFill>
                  <a:srgbClr val="0070C0"/>
                </a:solidFill>
              </a:rPr>
              <a:t>What’s Wrong With the Current Experiments?</a:t>
            </a:r>
          </a:p>
        </p:txBody>
      </p:sp>
      <p:sp>
        <p:nvSpPr>
          <p:cNvPr id="13" name="Subtitle 4">
            <a:extLst>
              <a:ext uri="{FF2B5EF4-FFF2-40B4-BE49-F238E27FC236}">
                <a16:creationId xmlns:a16="http://schemas.microsoft.com/office/drawing/2014/main" id="{3C35D21C-60D8-4453-8A88-38680936EBE7}"/>
              </a:ext>
            </a:extLst>
          </p:cNvPr>
          <p:cNvSpPr txBox="1">
            <a:spLocks/>
          </p:cNvSpPr>
          <p:nvPr/>
        </p:nvSpPr>
        <p:spPr bwMode="auto">
          <a:xfrm>
            <a:off x="304800" y="1654175"/>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Lack of error-correction prevents scaling:</a:t>
            </a:r>
            <a:r>
              <a:rPr kumimoji="0" lang="en-US" alt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Symbol" panose="05050102010706020507" pitchFamily="18" charset="2"/>
              </a:rPr>
              <a:t> Obvious.</a:t>
            </a:r>
            <a:endParaRPr kumimoji="0" lang="en-US" altLang="en-US" sz="2400" b="0" i="0" u="none" strike="noStrike" kern="1200" cap="none" spc="0" normalizeH="0" baseline="0" noProof="0">
              <a:ln>
                <a:noFill/>
              </a:ln>
              <a:solidFill>
                <a:srgbClr val="00B050"/>
              </a:solidFill>
              <a:effectLst/>
              <a:uLnTx/>
              <a:uFillTx/>
              <a:latin typeface="Calibri" panose="020F0502020204030204" pitchFamily="34" charset="0"/>
              <a:ea typeface="+mn-ea"/>
              <a:cs typeface="Calibri" panose="020F0502020204030204" pitchFamily="34" charset="0"/>
              <a:sym typeface="Symbol" panose="05050102010706020507" pitchFamily="18" charset="2"/>
            </a:endParaRPr>
          </a:p>
        </p:txBody>
      </p:sp>
      <p:sp>
        <p:nvSpPr>
          <p:cNvPr id="14" name="Subtitle 4">
            <a:extLst>
              <a:ext uri="{FF2B5EF4-FFF2-40B4-BE49-F238E27FC236}">
                <a16:creationId xmlns:a16="http://schemas.microsoft.com/office/drawing/2014/main" id="{A3EFC724-3F82-4CFC-8900-8367A608607F}"/>
              </a:ext>
            </a:extLst>
          </p:cNvPr>
          <p:cNvSpPr txBox="1">
            <a:spLocks/>
          </p:cNvSpPr>
          <p:nvPr/>
        </p:nvSpPr>
        <p:spPr bwMode="auto">
          <a:xfrm>
            <a:off x="304800" y="2270125"/>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Spoofing attacks:</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Symbol" panose="05050102010706020507" pitchFamily="18" charset="2"/>
              </a:rPr>
              <a:t>Pan-Chen-Zhang 2021:</a:t>
            </a:r>
            <a:r>
              <a:rPr kumimoji="0" lang="en-US" alt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Symbol" panose="05050102010706020507" pitchFamily="18" charset="2"/>
              </a:rPr>
              <a:t> Tensor network contraction, could simulate Sycamore on supercomputer in seconds, quantum supremacy remains in cycles, energy, CO</a:t>
            </a:r>
            <a:r>
              <a:rPr kumimoji="0" lang="en-US" altLang="en-US" sz="2800" b="0" i="0" u="none" strike="noStrike" kern="1200" cap="none" spc="0" normalizeH="0" baseline="-25000" noProof="0">
                <a:ln>
                  <a:noFill/>
                </a:ln>
                <a:solidFill>
                  <a:prstClr val="black"/>
                </a:solidFill>
                <a:effectLst/>
                <a:uLnTx/>
                <a:uFillTx/>
                <a:latin typeface="Calibri" panose="020F0502020204030204" pitchFamily="34" charset="0"/>
                <a:ea typeface="+mn-ea"/>
                <a:cs typeface="Calibri" panose="020F0502020204030204" pitchFamily="34" charset="0"/>
                <a:sym typeface="Symbol" panose="05050102010706020507" pitchFamily="18" charset="2"/>
              </a:rPr>
              <a:t>2</a:t>
            </a:r>
            <a:r>
              <a:rPr kumimoji="0" lang="en-US" alt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Symbol" panose="05050102010706020507" pitchFamily="18" charset="2"/>
              </a:rPr>
              <a:t>Gao-Kalinowski-Chou-Lukin-Barak-Choi 2021:</a:t>
            </a:r>
            <a:r>
              <a:rPr kumimoji="0" lang="en-US" alt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Symbol" panose="05050102010706020507" pitchFamily="18" charset="2"/>
              </a:rPr>
              <a:t> Can get 1/exp(depth) advantage on Linear XEB.  Doesn’t yet beat Sycamore’s 1.002, but within an order of magnitude.</a:t>
            </a:r>
          </a:p>
        </p:txBody>
      </p:sp>
      <p:sp>
        <p:nvSpPr>
          <p:cNvPr id="15" name="Subtitle 4">
            <a:extLst>
              <a:ext uri="{FF2B5EF4-FFF2-40B4-BE49-F238E27FC236}">
                <a16:creationId xmlns:a16="http://schemas.microsoft.com/office/drawing/2014/main" id="{3DA64977-6005-41BA-B224-74E9191DCAEA}"/>
              </a:ext>
            </a:extLst>
          </p:cNvPr>
          <p:cNvSpPr txBox="1">
            <a:spLocks/>
          </p:cNvSpPr>
          <p:nvPr/>
        </p:nvSpPr>
        <p:spPr bwMode="auto">
          <a:xfrm>
            <a:off x="304800" y="5715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Most fundamental (in my view): </a:t>
            </a:r>
            <a:r>
              <a:rPr kumimoji="0" lang="en-US" alt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Symbol" panose="05050102010706020507" pitchFamily="18" charset="2"/>
              </a:rPr>
              <a:t>exponential time needed for classical verification!  (E.g. via Linear XEB)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91411B3-2F66-4CF6-88ED-6FC0ED50F1AB}"/>
              </a:ext>
            </a:extLst>
          </p:cNvPr>
          <p:cNvSpPr>
            <a:spLocks noGrp="1"/>
          </p:cNvSpPr>
          <p:nvPr>
            <p:ph type="ctrTitle"/>
          </p:nvPr>
        </p:nvSpPr>
        <p:spPr>
          <a:xfrm>
            <a:off x="228600" y="104775"/>
            <a:ext cx="8763000" cy="849313"/>
          </a:xfrm>
        </p:spPr>
        <p:txBody>
          <a:bodyPr/>
          <a:lstStyle/>
          <a:p>
            <a:pPr eaLnBrk="1" hangingPunct="1"/>
            <a:r>
              <a:rPr lang="en-US" altLang="en-US" sz="4200" b="1" dirty="0">
                <a:solidFill>
                  <a:srgbClr val="0070C0"/>
                </a:solidFill>
                <a:latin typeface="Calibri" panose="020F0502020204030204" pitchFamily="34" charset="0"/>
                <a:cs typeface="Calibri" panose="020F0502020204030204" pitchFamily="34" charset="0"/>
              </a:rPr>
              <a:t>Field Guide to Big Quantum Speedups</a:t>
            </a:r>
          </a:p>
        </p:txBody>
      </p:sp>
      <p:sp>
        <p:nvSpPr>
          <p:cNvPr id="2" name="Oval 1">
            <a:extLst>
              <a:ext uri="{FF2B5EF4-FFF2-40B4-BE49-F238E27FC236}">
                <a16:creationId xmlns:a16="http://schemas.microsoft.com/office/drawing/2014/main" id="{D3AC1276-3208-42C9-BEBB-8E01F01D3C18}"/>
              </a:ext>
            </a:extLst>
          </p:cNvPr>
          <p:cNvSpPr/>
          <p:nvPr/>
        </p:nvSpPr>
        <p:spPr>
          <a:xfrm>
            <a:off x="304800" y="1285875"/>
            <a:ext cx="5575300" cy="4114800"/>
          </a:xfrm>
          <a:prstGeom prst="ellipse">
            <a:avLst/>
          </a:prstGeom>
          <a:solidFill>
            <a:srgbClr val="00B05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Oval 18">
            <a:extLst>
              <a:ext uri="{FF2B5EF4-FFF2-40B4-BE49-F238E27FC236}">
                <a16:creationId xmlns:a16="http://schemas.microsoft.com/office/drawing/2014/main" id="{5A0E1E97-E3A4-410E-B255-88396FACC66B}"/>
              </a:ext>
            </a:extLst>
          </p:cNvPr>
          <p:cNvSpPr/>
          <p:nvPr/>
        </p:nvSpPr>
        <p:spPr>
          <a:xfrm>
            <a:off x="2749550" y="1331913"/>
            <a:ext cx="5708650" cy="4114800"/>
          </a:xfrm>
          <a:prstGeom prst="ellipse">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Oval 19">
            <a:extLst>
              <a:ext uri="{FF2B5EF4-FFF2-40B4-BE49-F238E27FC236}">
                <a16:creationId xmlns:a16="http://schemas.microsoft.com/office/drawing/2014/main" id="{D6DE77EF-CC75-4E3F-94A1-F0B0B1AA2EB8}"/>
              </a:ext>
            </a:extLst>
          </p:cNvPr>
          <p:cNvSpPr/>
          <p:nvPr/>
        </p:nvSpPr>
        <p:spPr>
          <a:xfrm>
            <a:off x="466725" y="3048000"/>
            <a:ext cx="8021638" cy="3230563"/>
          </a:xfrm>
          <a:prstGeom prst="ellipse">
            <a:avLst/>
          </a:prstGeom>
          <a:solidFill>
            <a:srgbClr val="FFFF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a:extLst>
              <a:ext uri="{FF2B5EF4-FFF2-40B4-BE49-F238E27FC236}">
                <a16:creationId xmlns:a16="http://schemas.microsoft.com/office/drawing/2014/main" id="{695C84CD-D245-49FB-81F3-8684837EE814}"/>
              </a:ext>
            </a:extLst>
          </p:cNvPr>
          <p:cNvSpPr txBox="1"/>
          <p:nvPr/>
        </p:nvSpPr>
        <p:spPr>
          <a:xfrm>
            <a:off x="368300" y="1998663"/>
            <a:ext cx="2795588" cy="585787"/>
          </a:xfrm>
          <a:prstGeom prst="rect">
            <a:avLst/>
          </a:prstGeom>
          <a:noFill/>
        </p:spPr>
        <p:txBody>
          <a:bodyPr>
            <a:spAutoFit/>
          </a:bodyPr>
          <a:lstStyle/>
          <a:p>
            <a:pPr algn="ctr">
              <a:defRPr/>
            </a:pPr>
            <a:r>
              <a:rPr lang="en-US" sz="3200" b="1" dirty="0" err="1">
                <a:latin typeface="Calibri" panose="020F0502020204030204" pitchFamily="34" charset="0"/>
                <a:cs typeface="Calibri" panose="020F0502020204030204" pitchFamily="34" charset="0"/>
              </a:rPr>
              <a:t>NISQy</a:t>
            </a:r>
            <a:endParaRPr lang="en-US" sz="3200" b="1"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C81009BB-9BA1-4F77-B44B-E4CA97A83790}"/>
              </a:ext>
            </a:extLst>
          </p:cNvPr>
          <p:cNvSpPr txBox="1"/>
          <p:nvPr/>
        </p:nvSpPr>
        <p:spPr>
          <a:xfrm>
            <a:off x="5892800" y="1917700"/>
            <a:ext cx="2016125" cy="1077913"/>
          </a:xfrm>
          <a:prstGeom prst="rect">
            <a:avLst/>
          </a:prstGeom>
          <a:noFill/>
        </p:spPr>
        <p:txBody>
          <a:bodyPr>
            <a:spAutoFit/>
          </a:bodyPr>
          <a:lstStyle/>
          <a:p>
            <a:pPr algn="ctr">
              <a:defRPr/>
            </a:pPr>
            <a:r>
              <a:rPr lang="en-US" sz="3200" b="1" dirty="0">
                <a:latin typeface="Calibri" panose="020F0502020204030204" pitchFamily="34" charset="0"/>
                <a:cs typeface="Calibri" panose="020F0502020204030204" pitchFamily="34" charset="0"/>
              </a:rPr>
              <a:t>Efficiently</a:t>
            </a:r>
          </a:p>
          <a:p>
            <a:pPr algn="ctr">
              <a:defRPr/>
            </a:pPr>
            <a:r>
              <a:rPr lang="en-US" sz="3200" b="1" dirty="0">
                <a:latin typeface="Calibri" panose="020F0502020204030204" pitchFamily="34" charset="0"/>
                <a:cs typeface="Calibri" panose="020F0502020204030204" pitchFamily="34" charset="0"/>
              </a:rPr>
              <a:t>Verifiable</a:t>
            </a:r>
          </a:p>
        </p:txBody>
      </p:sp>
      <p:sp>
        <p:nvSpPr>
          <p:cNvPr id="25" name="TextBox 24">
            <a:extLst>
              <a:ext uri="{FF2B5EF4-FFF2-40B4-BE49-F238E27FC236}">
                <a16:creationId xmlns:a16="http://schemas.microsoft.com/office/drawing/2014/main" id="{4B39CA35-6AD4-458F-B1E9-F5E0AA06F84C}"/>
              </a:ext>
            </a:extLst>
          </p:cNvPr>
          <p:cNvSpPr txBox="1"/>
          <p:nvPr/>
        </p:nvSpPr>
        <p:spPr>
          <a:xfrm>
            <a:off x="1695450" y="5334000"/>
            <a:ext cx="5708650" cy="585788"/>
          </a:xfrm>
          <a:prstGeom prst="rect">
            <a:avLst/>
          </a:prstGeom>
          <a:noFill/>
        </p:spPr>
        <p:txBody>
          <a:bodyPr>
            <a:spAutoFit/>
          </a:bodyPr>
          <a:lstStyle/>
          <a:p>
            <a:pPr algn="ctr">
              <a:defRPr/>
            </a:pPr>
            <a:r>
              <a:rPr lang="en-US" sz="3200" b="1" dirty="0">
                <a:latin typeface="Calibri" panose="020F0502020204030204" pitchFamily="34" charset="0"/>
                <a:cs typeface="Calibri" panose="020F0502020204030204" pitchFamily="34" charset="0"/>
              </a:rPr>
              <a:t>In-Principle Quantum Advantage</a:t>
            </a:r>
          </a:p>
        </p:txBody>
      </p:sp>
      <p:sp>
        <p:nvSpPr>
          <p:cNvPr id="26" name="TextBox 25">
            <a:extLst>
              <a:ext uri="{FF2B5EF4-FFF2-40B4-BE49-F238E27FC236}">
                <a16:creationId xmlns:a16="http://schemas.microsoft.com/office/drawing/2014/main" id="{227828B8-88B7-46C9-AE74-DFEB042680C9}"/>
              </a:ext>
            </a:extLst>
          </p:cNvPr>
          <p:cNvSpPr txBox="1"/>
          <p:nvPr/>
        </p:nvSpPr>
        <p:spPr>
          <a:xfrm>
            <a:off x="5792788" y="3789363"/>
            <a:ext cx="1835150" cy="522287"/>
          </a:xfrm>
          <a:prstGeom prst="rect">
            <a:avLst/>
          </a:prstGeom>
          <a:noFill/>
        </p:spPr>
        <p:txBody>
          <a:bodyPr>
            <a:spAutoFit/>
          </a:bodyPr>
          <a:lstStyle/>
          <a:p>
            <a:pPr algn="ctr">
              <a:defRPr/>
            </a:pPr>
            <a:r>
              <a:rPr lang="en-US" sz="2800" dirty="0">
                <a:latin typeface="Calibri" panose="020F0502020204030204" pitchFamily="34" charset="0"/>
                <a:cs typeface="Calibri" panose="020F0502020204030204" pitchFamily="34" charset="0"/>
              </a:rPr>
              <a:t>Mahadev</a:t>
            </a:r>
          </a:p>
        </p:txBody>
      </p:sp>
      <p:sp>
        <p:nvSpPr>
          <p:cNvPr id="27" name="TextBox 26">
            <a:extLst>
              <a:ext uri="{FF2B5EF4-FFF2-40B4-BE49-F238E27FC236}">
                <a16:creationId xmlns:a16="http://schemas.microsoft.com/office/drawing/2014/main" id="{593084E7-8DCE-4BBD-8898-FCF6C41FAC3B}"/>
              </a:ext>
            </a:extLst>
          </p:cNvPr>
          <p:cNvSpPr txBox="1"/>
          <p:nvPr/>
        </p:nvSpPr>
        <p:spPr>
          <a:xfrm>
            <a:off x="5568950" y="3335338"/>
            <a:ext cx="1835150" cy="522287"/>
          </a:xfrm>
          <a:prstGeom prst="rect">
            <a:avLst/>
          </a:prstGeom>
          <a:noFill/>
        </p:spPr>
        <p:txBody>
          <a:bodyPr>
            <a:spAutoFit/>
          </a:bodyPr>
          <a:lstStyle/>
          <a:p>
            <a:pPr algn="ctr">
              <a:defRPr/>
            </a:pPr>
            <a:r>
              <a:rPr lang="en-US" sz="2800" dirty="0">
                <a:latin typeface="Calibri" panose="020F0502020204030204" pitchFamily="34" charset="0"/>
                <a:cs typeface="Calibri" panose="020F0502020204030204" pitchFamily="34" charset="0"/>
              </a:rPr>
              <a:t>Shor</a:t>
            </a:r>
          </a:p>
        </p:txBody>
      </p:sp>
      <p:sp>
        <p:nvSpPr>
          <p:cNvPr id="28" name="TextBox 27">
            <a:extLst>
              <a:ext uri="{FF2B5EF4-FFF2-40B4-BE49-F238E27FC236}">
                <a16:creationId xmlns:a16="http://schemas.microsoft.com/office/drawing/2014/main" id="{5EBAB909-FC04-4190-9BAB-0504844D8153}"/>
              </a:ext>
            </a:extLst>
          </p:cNvPr>
          <p:cNvSpPr txBox="1"/>
          <p:nvPr/>
        </p:nvSpPr>
        <p:spPr>
          <a:xfrm>
            <a:off x="4914900" y="4586288"/>
            <a:ext cx="2800350" cy="461962"/>
          </a:xfrm>
          <a:prstGeom prst="rect">
            <a:avLst/>
          </a:prstGeom>
          <a:noFill/>
        </p:spPr>
        <p:txBody>
          <a:bodyPr>
            <a:spAutoFit/>
          </a:bodyPr>
          <a:lstStyle/>
          <a:p>
            <a:pPr algn="ctr">
              <a:defRPr/>
            </a:pPr>
            <a:r>
              <a:rPr lang="en-US" sz="2400" dirty="0">
                <a:latin typeface="Calibri" panose="020F0502020204030204" pitchFamily="34" charset="0"/>
                <a:cs typeface="Calibri" panose="020F0502020204030204" pitchFamily="34" charset="0"/>
              </a:rPr>
              <a:t>Physics simulations</a:t>
            </a:r>
          </a:p>
        </p:txBody>
      </p:sp>
      <p:sp>
        <p:nvSpPr>
          <p:cNvPr id="29" name="TextBox 28">
            <a:extLst>
              <a:ext uri="{FF2B5EF4-FFF2-40B4-BE49-F238E27FC236}">
                <a16:creationId xmlns:a16="http://schemas.microsoft.com/office/drawing/2014/main" id="{6F0721AD-EFEC-4A7A-993C-A7D62BA1BCE9}"/>
              </a:ext>
            </a:extLst>
          </p:cNvPr>
          <p:cNvSpPr txBox="1"/>
          <p:nvPr/>
        </p:nvSpPr>
        <p:spPr>
          <a:xfrm>
            <a:off x="3481388" y="1762125"/>
            <a:ext cx="1835150" cy="523875"/>
          </a:xfrm>
          <a:prstGeom prst="rect">
            <a:avLst/>
          </a:prstGeom>
          <a:noFill/>
        </p:spPr>
        <p:txBody>
          <a:bodyPr>
            <a:spAutoFit/>
          </a:bodyPr>
          <a:lstStyle/>
          <a:p>
            <a:pPr algn="ctr">
              <a:defRPr/>
            </a:pPr>
            <a:r>
              <a:rPr lang="en-US" sz="2800" dirty="0">
                <a:latin typeface="Calibri" panose="020F0502020204030204" pitchFamily="34" charset="0"/>
                <a:cs typeface="Calibri" panose="020F0502020204030204" pitchFamily="34" charset="0"/>
              </a:rPr>
              <a:t>QAOA</a:t>
            </a:r>
          </a:p>
        </p:txBody>
      </p:sp>
      <p:sp>
        <p:nvSpPr>
          <p:cNvPr id="30" name="TextBox 29">
            <a:extLst>
              <a:ext uri="{FF2B5EF4-FFF2-40B4-BE49-F238E27FC236}">
                <a16:creationId xmlns:a16="http://schemas.microsoft.com/office/drawing/2014/main" id="{B398DC3B-D0AA-4B9B-9953-E800BDBAD3DB}"/>
              </a:ext>
            </a:extLst>
          </p:cNvPr>
          <p:cNvSpPr txBox="1"/>
          <p:nvPr/>
        </p:nvSpPr>
        <p:spPr>
          <a:xfrm>
            <a:off x="2847975" y="2154238"/>
            <a:ext cx="3101975" cy="831850"/>
          </a:xfrm>
          <a:prstGeom prst="rect">
            <a:avLst/>
          </a:prstGeom>
          <a:noFill/>
        </p:spPr>
        <p:txBody>
          <a:bodyPr>
            <a:spAutoFit/>
          </a:bodyPr>
          <a:lstStyle/>
          <a:p>
            <a:pPr algn="ctr">
              <a:defRPr/>
            </a:pPr>
            <a:r>
              <a:rPr lang="en-US" sz="2400" dirty="0">
                <a:latin typeface="Calibri" panose="020F0502020204030204" pitchFamily="34" charset="0"/>
                <a:cs typeface="Calibri" panose="020F0502020204030204" pitchFamily="34" charset="0"/>
              </a:rPr>
              <a:t>Quantum machine learning</a:t>
            </a:r>
          </a:p>
        </p:txBody>
      </p:sp>
      <p:sp>
        <p:nvSpPr>
          <p:cNvPr id="31" name="TextBox 30">
            <a:extLst>
              <a:ext uri="{FF2B5EF4-FFF2-40B4-BE49-F238E27FC236}">
                <a16:creationId xmlns:a16="http://schemas.microsoft.com/office/drawing/2014/main" id="{8FD64D2B-6627-45FE-87CC-EAE57E7FC0F9}"/>
              </a:ext>
            </a:extLst>
          </p:cNvPr>
          <p:cNvSpPr txBox="1"/>
          <p:nvPr/>
        </p:nvSpPr>
        <p:spPr>
          <a:xfrm>
            <a:off x="538163" y="3968750"/>
            <a:ext cx="2554287" cy="522288"/>
          </a:xfrm>
          <a:prstGeom prst="rect">
            <a:avLst/>
          </a:prstGeom>
          <a:noFill/>
        </p:spPr>
        <p:txBody>
          <a:bodyPr>
            <a:spAutoFit/>
          </a:bodyPr>
          <a:lstStyle/>
          <a:p>
            <a:pPr algn="ctr">
              <a:defRPr/>
            </a:pPr>
            <a:r>
              <a:rPr lang="en-US" sz="2800" dirty="0" err="1">
                <a:latin typeface="Calibri" panose="020F0502020204030204" pitchFamily="34" charset="0"/>
                <a:cs typeface="Calibri" panose="020F0502020204030204" pitchFamily="34" charset="0"/>
              </a:rPr>
              <a:t>BosonSampling</a:t>
            </a:r>
            <a:endParaRPr lang="en-US" sz="2800"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80479CD8-5C60-487B-8EE7-07A5FBC179E2}"/>
              </a:ext>
            </a:extLst>
          </p:cNvPr>
          <p:cNvSpPr txBox="1"/>
          <p:nvPr/>
        </p:nvSpPr>
        <p:spPr>
          <a:xfrm>
            <a:off x="5208588" y="4217988"/>
            <a:ext cx="3101975" cy="461962"/>
          </a:xfrm>
          <a:prstGeom prst="rect">
            <a:avLst/>
          </a:prstGeom>
          <a:noFill/>
        </p:spPr>
        <p:txBody>
          <a:bodyPr>
            <a:spAutoFit/>
          </a:bodyPr>
          <a:lstStyle/>
          <a:p>
            <a:pPr algn="ctr">
              <a:defRPr/>
            </a:pPr>
            <a:r>
              <a:rPr lang="en-US" sz="2400" dirty="0" err="1">
                <a:latin typeface="Calibri" panose="020F0502020204030204" pitchFamily="34" charset="0"/>
                <a:cs typeface="Calibri" panose="020F0502020204030204" pitchFamily="34" charset="0"/>
              </a:rPr>
              <a:t>Yamakawa-Zhandry</a:t>
            </a:r>
            <a:endParaRPr lang="en-US" sz="2400"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DD8309F6-992F-4A7B-9B9F-2439B6B1A1E1}"/>
              </a:ext>
            </a:extLst>
          </p:cNvPr>
          <p:cNvSpPr txBox="1"/>
          <p:nvPr/>
        </p:nvSpPr>
        <p:spPr>
          <a:xfrm>
            <a:off x="1036638" y="4421188"/>
            <a:ext cx="2552700" cy="831850"/>
          </a:xfrm>
          <a:prstGeom prst="rect">
            <a:avLst/>
          </a:prstGeom>
          <a:noFill/>
        </p:spPr>
        <p:txBody>
          <a:bodyPr>
            <a:spAutoFit/>
          </a:bodyPr>
          <a:lstStyle/>
          <a:p>
            <a:pPr algn="ctr">
              <a:defRPr/>
            </a:pPr>
            <a:r>
              <a:rPr lang="en-US" sz="2400" dirty="0">
                <a:latin typeface="Calibri" panose="020F0502020204030204" pitchFamily="34" charset="0"/>
                <a:cs typeface="Calibri" panose="020F0502020204030204" pitchFamily="34" charset="0"/>
              </a:rPr>
              <a:t>Random Circuit Sampling</a:t>
            </a:r>
          </a:p>
        </p:txBody>
      </p:sp>
      <p:sp>
        <p:nvSpPr>
          <p:cNvPr id="34" name="TextBox 33">
            <a:extLst>
              <a:ext uri="{FF2B5EF4-FFF2-40B4-BE49-F238E27FC236}">
                <a16:creationId xmlns:a16="http://schemas.microsoft.com/office/drawing/2014/main" id="{D2F82D39-D219-4699-9AC6-A4CC1C7DB8B6}"/>
              </a:ext>
            </a:extLst>
          </p:cNvPr>
          <p:cNvSpPr txBox="1"/>
          <p:nvPr/>
        </p:nvSpPr>
        <p:spPr>
          <a:xfrm>
            <a:off x="2667000" y="3471863"/>
            <a:ext cx="3276600" cy="1631950"/>
          </a:xfrm>
          <a:prstGeom prst="rect">
            <a:avLst/>
          </a:prstGeom>
          <a:noFill/>
        </p:spPr>
        <p:txBody>
          <a:bodyPr>
            <a:spAutoFit/>
          </a:bodyPr>
          <a:lstStyle/>
          <a:p>
            <a:pPr algn="ctr">
              <a:defRPr/>
            </a:pPr>
            <a:r>
              <a:rPr lang="en-US" sz="10000" b="1" dirty="0">
                <a:latin typeface="Calibri" panose="020F0502020204030204" pitchFamily="34" charset="0"/>
                <a:cs typeface="Calibri" panose="020F0502020204030204" pitchFamily="34" charset="0"/>
              </a:rPr>
              <a:t>?</a:t>
            </a:r>
          </a:p>
        </p:txBody>
      </p:sp>
      <p:sp>
        <p:nvSpPr>
          <p:cNvPr id="10" name="Arrow: Right 9">
            <a:extLst>
              <a:ext uri="{FF2B5EF4-FFF2-40B4-BE49-F238E27FC236}">
                <a16:creationId xmlns:a16="http://schemas.microsoft.com/office/drawing/2014/main" id="{1A4EC1EE-557C-4FED-BE52-027C82F7DCB8}"/>
              </a:ext>
            </a:extLst>
          </p:cNvPr>
          <p:cNvSpPr/>
          <p:nvPr/>
        </p:nvSpPr>
        <p:spPr>
          <a:xfrm rot="19570855">
            <a:off x="2960688" y="3838575"/>
            <a:ext cx="733425" cy="72707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Arrow: Right 34">
            <a:extLst>
              <a:ext uri="{FF2B5EF4-FFF2-40B4-BE49-F238E27FC236}">
                <a16:creationId xmlns:a16="http://schemas.microsoft.com/office/drawing/2014/main" id="{301BD356-0D99-4CD0-81C9-A4835EC231B2}"/>
              </a:ext>
            </a:extLst>
          </p:cNvPr>
          <p:cNvSpPr/>
          <p:nvPr/>
        </p:nvSpPr>
        <p:spPr>
          <a:xfrm rot="12166113">
            <a:off x="5105400" y="3617913"/>
            <a:ext cx="731838" cy="72707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Arrow: Right 35">
            <a:extLst>
              <a:ext uri="{FF2B5EF4-FFF2-40B4-BE49-F238E27FC236}">
                <a16:creationId xmlns:a16="http://schemas.microsoft.com/office/drawing/2014/main" id="{6E0D959D-A095-4ABC-881B-12B69C02C478}"/>
              </a:ext>
            </a:extLst>
          </p:cNvPr>
          <p:cNvSpPr/>
          <p:nvPr/>
        </p:nvSpPr>
        <p:spPr>
          <a:xfrm rot="5400000">
            <a:off x="4007644" y="2964656"/>
            <a:ext cx="731838" cy="72707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mph" presetSubtype="0" fill="hold" grpId="1" nodeType="clickEffect">
                                  <p:stCondLst>
                                    <p:cond delay="0"/>
                                  </p:stCondLst>
                                  <p:childTnLst>
                                    <p:animScale>
                                      <p:cBhvr>
                                        <p:cTn id="18"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35"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49CAAD3-6388-479A-B5C5-81A080733D28}"/>
              </a:ext>
            </a:extLst>
          </p:cNvPr>
          <p:cNvSpPr>
            <a:spLocks noGrp="1"/>
          </p:cNvSpPr>
          <p:nvPr>
            <p:ph type="ctrTitle"/>
          </p:nvPr>
        </p:nvSpPr>
        <p:spPr>
          <a:xfrm>
            <a:off x="338138" y="98425"/>
            <a:ext cx="8467725" cy="990600"/>
          </a:xfrm>
        </p:spPr>
        <p:txBody>
          <a:bodyPr/>
          <a:lstStyle/>
          <a:p>
            <a:pPr eaLnBrk="1" hangingPunct="1"/>
            <a:r>
              <a:rPr lang="en-US" altLang="en-US" b="1" dirty="0">
                <a:solidFill>
                  <a:srgbClr val="0070C0"/>
                </a:solidFill>
                <a:latin typeface="Calibri" panose="020F0502020204030204" pitchFamily="34" charset="0"/>
                <a:cs typeface="Calibri" panose="020F0502020204030204" pitchFamily="34" charset="0"/>
              </a:rPr>
              <a:t>New Open Question</a:t>
            </a:r>
          </a:p>
        </p:txBody>
      </p:sp>
      <p:sp>
        <p:nvSpPr>
          <p:cNvPr id="23555" name="Subtitle 4">
            <a:extLst>
              <a:ext uri="{FF2B5EF4-FFF2-40B4-BE49-F238E27FC236}">
                <a16:creationId xmlns:a16="http://schemas.microsoft.com/office/drawing/2014/main" id="{23739C2E-E6CE-4C29-BFDB-579FD0825CFF}"/>
              </a:ext>
            </a:extLst>
          </p:cNvPr>
          <p:cNvSpPr txBox="1">
            <a:spLocks/>
          </p:cNvSpPr>
          <p:nvPr/>
        </p:nvSpPr>
        <p:spPr bwMode="auto">
          <a:xfrm>
            <a:off x="412750" y="2971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dirty="0">
                <a:cs typeface="Calibri" panose="020F0502020204030204" pitchFamily="34" charset="0"/>
                <a:sym typeface="Symbol" panose="05050102010706020507" pitchFamily="18" charset="2"/>
              </a:rPr>
              <a:t>What does a uniformly random peaked circuit with (say) n qubits and m=n</a:t>
            </a:r>
            <a:r>
              <a:rPr lang="en-US" altLang="en-US" sz="2800" baseline="30000" dirty="0">
                <a:cs typeface="Calibri" panose="020F0502020204030204" pitchFamily="34" charset="0"/>
                <a:sym typeface="Symbol" panose="05050102010706020507" pitchFamily="18" charset="2"/>
              </a:rPr>
              <a:t>2</a:t>
            </a:r>
            <a:r>
              <a:rPr lang="en-US" altLang="en-US" sz="2800" dirty="0">
                <a:cs typeface="Calibri" panose="020F0502020204030204" pitchFamily="34" charset="0"/>
                <a:sym typeface="Symbol" panose="05050102010706020507" pitchFamily="18" charset="2"/>
              </a:rPr>
              <a:t> gates look like?  Just a bunch of gates and then their inverses?  Pseudorandom?</a:t>
            </a:r>
          </a:p>
        </p:txBody>
      </p:sp>
      <p:sp>
        <p:nvSpPr>
          <p:cNvPr id="12292" name="Subtitle 4">
            <a:extLst>
              <a:ext uri="{FF2B5EF4-FFF2-40B4-BE49-F238E27FC236}">
                <a16:creationId xmlns:a16="http://schemas.microsoft.com/office/drawing/2014/main" id="{F36A5670-05A2-4996-9E23-AB41108B46C6}"/>
              </a:ext>
            </a:extLst>
          </p:cNvPr>
          <p:cNvSpPr txBox="1">
            <a:spLocks/>
          </p:cNvSpPr>
          <p:nvPr/>
        </p:nvSpPr>
        <p:spPr bwMode="auto">
          <a:xfrm>
            <a:off x="382588" y="9906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altLang="en-US" sz="2800" dirty="0">
                <a:cs typeface="Calibri" panose="020F0502020204030204" pitchFamily="34" charset="0"/>
              </a:rPr>
              <a:t>Call a quantum circuit C </a:t>
            </a:r>
            <a:r>
              <a:rPr lang="en-US" altLang="en-US" sz="2800" b="1" dirty="0">
                <a:solidFill>
                  <a:srgbClr val="FF0000"/>
                </a:solidFill>
                <a:cs typeface="Calibri" panose="020F0502020204030204" pitchFamily="34" charset="0"/>
              </a:rPr>
              <a:t>“peaked”</a:t>
            </a:r>
            <a:r>
              <a:rPr lang="en-US" altLang="en-US" sz="2800" dirty="0">
                <a:cs typeface="Calibri" panose="020F0502020204030204" pitchFamily="34" charset="0"/>
              </a:rPr>
              <a:t> if |</a:t>
            </a:r>
            <a:r>
              <a:rPr lang="en-US" altLang="en-US" sz="2800" dirty="0">
                <a:cs typeface="Calibri" panose="020F0502020204030204" pitchFamily="34" charset="0"/>
                <a:sym typeface="Symbol" panose="05050102010706020507" pitchFamily="18" charset="2"/>
              </a:rPr>
              <a:t>x|C|0</a:t>
            </a:r>
            <a:r>
              <a:rPr lang="en-US" altLang="en-US" sz="2800" baseline="30000" dirty="0">
                <a:cs typeface="Calibri" panose="020F0502020204030204" pitchFamily="34" charset="0"/>
                <a:sym typeface="Symbol" panose="05050102010706020507" pitchFamily="18" charset="2"/>
              </a:rPr>
              <a:t>n</a:t>
            </a:r>
            <a:r>
              <a:rPr lang="en-US" altLang="en-US" sz="2800" dirty="0">
                <a:cs typeface="Calibri" panose="020F0502020204030204" pitchFamily="34" charset="0"/>
                <a:sym typeface="Symbol" panose="05050102010706020507" pitchFamily="18" charset="2"/>
              </a:rPr>
              <a:t></a:t>
            </a:r>
            <a:r>
              <a:rPr lang="en-US" altLang="en-US" sz="2800" dirty="0">
                <a:cs typeface="Calibri" panose="020F0502020204030204" pitchFamily="34" charset="0"/>
              </a:rPr>
              <a:t>|</a:t>
            </a:r>
            <a:r>
              <a:rPr lang="en-US" altLang="en-US" sz="2800" baseline="30000" dirty="0">
                <a:cs typeface="Calibri" panose="020F0502020204030204" pitchFamily="34" charset="0"/>
              </a:rPr>
              <a:t>2</a:t>
            </a:r>
            <a:r>
              <a:rPr lang="en-US" altLang="en-US" sz="2800" dirty="0">
                <a:cs typeface="Calibri" panose="020F0502020204030204" pitchFamily="34" charset="0"/>
                <a:sym typeface="Symbol" panose="05050102010706020507" pitchFamily="18" charset="2"/>
              </a:rPr>
              <a:t>0.1 for some basis state |x.</a:t>
            </a:r>
          </a:p>
          <a:p>
            <a:pPr>
              <a:buFont typeface="Arial" panose="020B0604020202020204" pitchFamily="34" charset="0"/>
              <a:buNone/>
            </a:pPr>
            <a:r>
              <a:rPr lang="en-US" altLang="en-US" sz="2800" dirty="0">
                <a:cs typeface="Calibri" panose="020F0502020204030204" pitchFamily="34" charset="0"/>
                <a:sym typeface="Symbol" panose="05050102010706020507" pitchFamily="18" charset="2"/>
              </a:rPr>
              <a:t>	</a:t>
            </a:r>
            <a:r>
              <a:rPr lang="en-US" altLang="en-US" sz="2800" dirty="0">
                <a:solidFill>
                  <a:srgbClr val="00B050"/>
                </a:solidFill>
                <a:cs typeface="Calibri" panose="020F0502020204030204" pitchFamily="34" charset="0"/>
                <a:sym typeface="Symbol" panose="05050102010706020507" pitchFamily="18" charset="2"/>
              </a:rPr>
              <a:t>(More generally: if C|0</a:t>
            </a:r>
            <a:r>
              <a:rPr lang="en-US" altLang="en-US" sz="2800" baseline="30000" dirty="0">
                <a:solidFill>
                  <a:srgbClr val="00B050"/>
                </a:solidFill>
                <a:cs typeface="Calibri" panose="020F0502020204030204" pitchFamily="34" charset="0"/>
                <a:sym typeface="Symbol" panose="05050102010706020507" pitchFamily="18" charset="2"/>
              </a:rPr>
              <a:t>n</a:t>
            </a:r>
            <a:r>
              <a:rPr lang="en-US" altLang="en-US" sz="2800" dirty="0">
                <a:solidFill>
                  <a:srgbClr val="00B050"/>
                </a:solidFill>
                <a:cs typeface="Calibri" panose="020F0502020204030204" pitchFamily="34" charset="0"/>
                <a:sym typeface="Symbol" panose="05050102010706020507" pitchFamily="18" charset="2"/>
              </a:rPr>
              <a:t> has any nonrandom 	features easy to notice on measurement)</a:t>
            </a:r>
          </a:p>
        </p:txBody>
      </p:sp>
      <p:pic>
        <p:nvPicPr>
          <p:cNvPr id="23559" name="Picture 2" descr="Anticoncentration theorems for schemes showing a quantum speedup – Quantum">
            <a:extLst>
              <a:ext uri="{FF2B5EF4-FFF2-40B4-BE49-F238E27FC236}">
                <a16:creationId xmlns:a16="http://schemas.microsoft.com/office/drawing/2014/main" id="{161E30ED-1011-4E4E-8486-025104457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775" y="4492625"/>
            <a:ext cx="32766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28BC39EB-D014-47D2-90A6-DBE5045894F9}"/>
              </a:ext>
            </a:extLst>
          </p:cNvPr>
          <p:cNvGrpSpPr>
            <a:grpSpLocks/>
          </p:cNvGrpSpPr>
          <p:nvPr/>
        </p:nvGrpSpPr>
        <p:grpSpPr bwMode="auto">
          <a:xfrm>
            <a:off x="412750" y="4672013"/>
            <a:ext cx="3268663" cy="1614487"/>
            <a:chOff x="330200" y="3086100"/>
            <a:chExt cx="3268663" cy="1614488"/>
          </a:xfrm>
        </p:grpSpPr>
        <p:cxnSp>
          <p:nvCxnSpPr>
            <p:cNvPr id="10" name="Straight Connector 9">
              <a:extLst>
                <a:ext uri="{FF2B5EF4-FFF2-40B4-BE49-F238E27FC236}">
                  <a16:creationId xmlns:a16="http://schemas.microsoft.com/office/drawing/2014/main" id="{45043949-D353-4D60-9FD2-62967DD0733A}"/>
                </a:ext>
              </a:extLst>
            </p:cNvPr>
            <p:cNvCxnSpPr/>
            <p:nvPr/>
          </p:nvCxnSpPr>
          <p:spPr bwMode="auto">
            <a:xfrm>
              <a:off x="912813" y="3914776"/>
              <a:ext cx="2263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3D6488-D5CB-4CBF-87AC-2A8109169F05}"/>
                </a:ext>
              </a:extLst>
            </p:cNvPr>
            <p:cNvCxnSpPr/>
            <p:nvPr/>
          </p:nvCxnSpPr>
          <p:spPr bwMode="auto">
            <a:xfrm>
              <a:off x="912813" y="4411663"/>
              <a:ext cx="2263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4268A09-6B99-4955-AD7B-639D2424D7A0}"/>
                </a:ext>
              </a:extLst>
            </p:cNvPr>
            <p:cNvCxnSpPr/>
            <p:nvPr/>
          </p:nvCxnSpPr>
          <p:spPr bwMode="auto">
            <a:xfrm>
              <a:off x="912813" y="3417887"/>
              <a:ext cx="2263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EAAF2E7-0598-48E1-8967-9AEDAF7FC571}"/>
                </a:ext>
              </a:extLst>
            </p:cNvPr>
            <p:cNvSpPr/>
            <p:nvPr/>
          </p:nvSpPr>
          <p:spPr bwMode="auto">
            <a:xfrm>
              <a:off x="1327150" y="3224212"/>
              <a:ext cx="558800" cy="1381126"/>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2301" name="Group 49">
              <a:extLst>
                <a:ext uri="{FF2B5EF4-FFF2-40B4-BE49-F238E27FC236}">
                  <a16:creationId xmlns:a16="http://schemas.microsoft.com/office/drawing/2014/main" id="{8A4180ED-C65B-4998-A6D3-61383098431B}"/>
                </a:ext>
              </a:extLst>
            </p:cNvPr>
            <p:cNvGrpSpPr>
              <a:grpSpLocks/>
            </p:cNvGrpSpPr>
            <p:nvPr/>
          </p:nvGrpSpPr>
          <p:grpSpPr bwMode="auto">
            <a:xfrm>
              <a:off x="3176588" y="3086100"/>
              <a:ext cx="422275" cy="620713"/>
              <a:chOff x="6209270" y="1075768"/>
              <a:chExt cx="584538" cy="856433"/>
            </a:xfrm>
          </p:grpSpPr>
          <p:sp>
            <p:nvSpPr>
              <p:cNvPr id="31" name="Chord 30">
                <a:extLst>
                  <a:ext uri="{FF2B5EF4-FFF2-40B4-BE49-F238E27FC236}">
                    <a16:creationId xmlns:a16="http://schemas.microsoft.com/office/drawing/2014/main" id="{885AECD6-E917-42C5-B41A-CC4AE7A4BC1F}"/>
                  </a:ext>
                </a:extLst>
              </p:cNvPr>
              <p:cNvSpPr/>
              <p:nvPr/>
            </p:nvSpPr>
            <p:spPr>
              <a:xfrm rot="7220675">
                <a:off x="6198174" y="1336566"/>
                <a:ext cx="606730" cy="584538"/>
              </a:xfrm>
              <a:prstGeom prst="chord">
                <a:avLst>
                  <a:gd name="adj1" fmla="val 2973568"/>
                  <a:gd name="adj2" fmla="val 14957769"/>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2" name="Straight Arrow Connector 31">
                <a:extLst>
                  <a:ext uri="{FF2B5EF4-FFF2-40B4-BE49-F238E27FC236}">
                    <a16:creationId xmlns:a16="http://schemas.microsoft.com/office/drawing/2014/main" id="{1D55CDB5-EF03-4553-A736-F5FF67C7B132}"/>
                  </a:ext>
                </a:extLst>
              </p:cNvPr>
              <p:cNvCxnSpPr>
                <a:stCxn id="31" idx="2"/>
              </p:cNvCxnSpPr>
              <p:nvPr/>
            </p:nvCxnSpPr>
            <p:spPr>
              <a:xfrm rot="5400000" flipH="1" flipV="1">
                <a:off x="6270688" y="1304422"/>
                <a:ext cx="604540" cy="147233"/>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12302" name="Group 50">
              <a:extLst>
                <a:ext uri="{FF2B5EF4-FFF2-40B4-BE49-F238E27FC236}">
                  <a16:creationId xmlns:a16="http://schemas.microsoft.com/office/drawing/2014/main" id="{C235D774-864B-4AC1-8421-4A204A1AA941}"/>
                </a:ext>
              </a:extLst>
            </p:cNvPr>
            <p:cNvGrpSpPr>
              <a:grpSpLocks/>
            </p:cNvGrpSpPr>
            <p:nvPr/>
          </p:nvGrpSpPr>
          <p:grpSpPr bwMode="auto">
            <a:xfrm>
              <a:off x="3176588" y="3582988"/>
              <a:ext cx="422275" cy="620712"/>
              <a:chOff x="6209270" y="1075768"/>
              <a:chExt cx="584538" cy="856433"/>
            </a:xfrm>
          </p:grpSpPr>
          <p:sp>
            <p:nvSpPr>
              <p:cNvPr id="29" name="Chord 28">
                <a:extLst>
                  <a:ext uri="{FF2B5EF4-FFF2-40B4-BE49-F238E27FC236}">
                    <a16:creationId xmlns:a16="http://schemas.microsoft.com/office/drawing/2014/main" id="{C6D313FF-8C7E-47CB-B368-CDEF6C701F14}"/>
                  </a:ext>
                </a:extLst>
              </p:cNvPr>
              <p:cNvSpPr/>
              <p:nvPr/>
            </p:nvSpPr>
            <p:spPr>
              <a:xfrm rot="7220675">
                <a:off x="6198173" y="1336565"/>
                <a:ext cx="606732" cy="584538"/>
              </a:xfrm>
              <a:prstGeom prst="chord">
                <a:avLst>
                  <a:gd name="adj1" fmla="val 2973568"/>
                  <a:gd name="adj2" fmla="val 14957769"/>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0" name="Straight Arrow Connector 29">
                <a:extLst>
                  <a:ext uri="{FF2B5EF4-FFF2-40B4-BE49-F238E27FC236}">
                    <a16:creationId xmlns:a16="http://schemas.microsoft.com/office/drawing/2014/main" id="{D3DC947B-78A1-4175-A310-859EB6083DA4}"/>
                  </a:ext>
                </a:extLst>
              </p:cNvPr>
              <p:cNvCxnSpPr>
                <a:stCxn id="29" idx="2"/>
              </p:cNvCxnSpPr>
              <p:nvPr/>
            </p:nvCxnSpPr>
            <p:spPr>
              <a:xfrm rot="5400000" flipH="1" flipV="1">
                <a:off x="6270687" y="1304421"/>
                <a:ext cx="604541" cy="147233"/>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12303" name="Group 53">
              <a:extLst>
                <a:ext uri="{FF2B5EF4-FFF2-40B4-BE49-F238E27FC236}">
                  <a16:creationId xmlns:a16="http://schemas.microsoft.com/office/drawing/2014/main" id="{BD712E96-14CB-46E6-955B-D9E8616E7ECD}"/>
                </a:ext>
              </a:extLst>
            </p:cNvPr>
            <p:cNvGrpSpPr>
              <a:grpSpLocks/>
            </p:cNvGrpSpPr>
            <p:nvPr/>
          </p:nvGrpSpPr>
          <p:grpSpPr bwMode="auto">
            <a:xfrm>
              <a:off x="3176588" y="4079875"/>
              <a:ext cx="422275" cy="620713"/>
              <a:chOff x="6209270" y="1075768"/>
              <a:chExt cx="584538" cy="856433"/>
            </a:xfrm>
          </p:grpSpPr>
          <p:sp>
            <p:nvSpPr>
              <p:cNvPr id="27" name="Chord 26">
                <a:extLst>
                  <a:ext uri="{FF2B5EF4-FFF2-40B4-BE49-F238E27FC236}">
                    <a16:creationId xmlns:a16="http://schemas.microsoft.com/office/drawing/2014/main" id="{32C2EDA5-0562-416A-9DBA-3FFB6320DD76}"/>
                  </a:ext>
                </a:extLst>
              </p:cNvPr>
              <p:cNvSpPr/>
              <p:nvPr/>
            </p:nvSpPr>
            <p:spPr>
              <a:xfrm rot="7220675">
                <a:off x="6198174" y="1336567"/>
                <a:ext cx="606730" cy="584538"/>
              </a:xfrm>
              <a:prstGeom prst="chord">
                <a:avLst>
                  <a:gd name="adj1" fmla="val 2973568"/>
                  <a:gd name="adj2" fmla="val 14957769"/>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8" name="Straight Arrow Connector 27">
                <a:extLst>
                  <a:ext uri="{FF2B5EF4-FFF2-40B4-BE49-F238E27FC236}">
                    <a16:creationId xmlns:a16="http://schemas.microsoft.com/office/drawing/2014/main" id="{38489C6C-29CD-4427-AC8D-A4B2064DE0B4}"/>
                  </a:ext>
                </a:extLst>
              </p:cNvPr>
              <p:cNvCxnSpPr>
                <a:stCxn id="27" idx="2"/>
              </p:cNvCxnSpPr>
              <p:nvPr/>
            </p:nvCxnSpPr>
            <p:spPr>
              <a:xfrm rot="5400000" flipH="1" flipV="1">
                <a:off x="6270688" y="1304423"/>
                <a:ext cx="604540" cy="147233"/>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pSp>
        <p:sp>
          <p:nvSpPr>
            <p:cNvPr id="12304" name="Text Box 3">
              <a:extLst>
                <a:ext uri="{FF2B5EF4-FFF2-40B4-BE49-F238E27FC236}">
                  <a16:creationId xmlns:a16="http://schemas.microsoft.com/office/drawing/2014/main" id="{E2DFDF69-4367-4356-AB35-14495E60F29E}"/>
                </a:ext>
              </a:extLst>
            </p:cNvPr>
            <p:cNvSpPr txBox="1">
              <a:spLocks noChangeArrowheads="1"/>
            </p:cNvSpPr>
            <p:nvPr/>
          </p:nvSpPr>
          <p:spPr bwMode="auto">
            <a:xfrm>
              <a:off x="1368425" y="3702050"/>
              <a:ext cx="455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t>U</a:t>
              </a:r>
            </a:p>
          </p:txBody>
        </p:sp>
        <p:sp>
          <p:nvSpPr>
            <p:cNvPr id="12305" name="Text Box 3">
              <a:extLst>
                <a:ext uri="{FF2B5EF4-FFF2-40B4-BE49-F238E27FC236}">
                  <a16:creationId xmlns:a16="http://schemas.microsoft.com/office/drawing/2014/main" id="{A6B35E6B-C396-48E9-B16F-744DC6132397}"/>
                </a:ext>
              </a:extLst>
            </p:cNvPr>
            <p:cNvSpPr txBox="1">
              <a:spLocks noChangeArrowheads="1"/>
            </p:cNvSpPr>
            <p:nvPr/>
          </p:nvSpPr>
          <p:spPr bwMode="auto">
            <a:xfrm>
              <a:off x="350838" y="3197225"/>
              <a:ext cx="673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a:t>|0</a:t>
              </a:r>
              <a:r>
                <a:rPr lang="en-US" altLang="en-US" sz="2400">
                  <a:sym typeface="Symbol" panose="05050102010706020507" pitchFamily="18" charset="2"/>
                </a:rPr>
                <a:t></a:t>
              </a:r>
              <a:endParaRPr lang="en-US" altLang="en-US" sz="2400"/>
            </a:p>
          </p:txBody>
        </p:sp>
        <p:sp>
          <p:nvSpPr>
            <p:cNvPr id="12306" name="Text Box 3">
              <a:extLst>
                <a:ext uri="{FF2B5EF4-FFF2-40B4-BE49-F238E27FC236}">
                  <a16:creationId xmlns:a16="http://schemas.microsoft.com/office/drawing/2014/main" id="{462081E8-CF98-457F-9C8F-09629AC26027}"/>
                </a:ext>
              </a:extLst>
            </p:cNvPr>
            <p:cNvSpPr txBox="1">
              <a:spLocks noChangeArrowheads="1"/>
            </p:cNvSpPr>
            <p:nvPr/>
          </p:nvSpPr>
          <p:spPr bwMode="auto">
            <a:xfrm>
              <a:off x="350838" y="3676650"/>
              <a:ext cx="673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a:t>|0</a:t>
              </a:r>
              <a:r>
                <a:rPr lang="en-US" altLang="en-US" sz="2400">
                  <a:sym typeface="Symbol" panose="05050102010706020507" pitchFamily="18" charset="2"/>
                </a:rPr>
                <a:t></a:t>
              </a:r>
              <a:endParaRPr lang="en-US" altLang="en-US" sz="2400"/>
            </a:p>
          </p:txBody>
        </p:sp>
        <p:sp>
          <p:nvSpPr>
            <p:cNvPr id="12307" name="Text Box 3">
              <a:extLst>
                <a:ext uri="{FF2B5EF4-FFF2-40B4-BE49-F238E27FC236}">
                  <a16:creationId xmlns:a16="http://schemas.microsoft.com/office/drawing/2014/main" id="{BB654C0D-2072-4227-9F7F-B45EB26A769D}"/>
                </a:ext>
              </a:extLst>
            </p:cNvPr>
            <p:cNvSpPr txBox="1">
              <a:spLocks noChangeArrowheads="1"/>
            </p:cNvSpPr>
            <p:nvPr/>
          </p:nvSpPr>
          <p:spPr bwMode="auto">
            <a:xfrm>
              <a:off x="330200" y="4191000"/>
              <a:ext cx="693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a:t>|0</a:t>
              </a:r>
              <a:r>
                <a:rPr lang="en-US" altLang="en-US" sz="2400">
                  <a:sym typeface="Symbol" panose="05050102010706020507" pitchFamily="18" charset="2"/>
                </a:rPr>
                <a:t></a:t>
              </a:r>
              <a:endParaRPr lang="en-US" altLang="en-US" sz="2400"/>
            </a:p>
          </p:txBody>
        </p:sp>
        <p:sp>
          <p:nvSpPr>
            <p:cNvPr id="33" name="Rectangle 32">
              <a:extLst>
                <a:ext uri="{FF2B5EF4-FFF2-40B4-BE49-F238E27FC236}">
                  <a16:creationId xmlns:a16="http://schemas.microsoft.com/office/drawing/2014/main" id="{21D497CC-E34B-4B53-9FF9-D8DC464D320B}"/>
                </a:ext>
              </a:extLst>
            </p:cNvPr>
            <p:cNvSpPr/>
            <p:nvPr/>
          </p:nvSpPr>
          <p:spPr bwMode="auto">
            <a:xfrm>
              <a:off x="2278063" y="3217862"/>
              <a:ext cx="558800" cy="137953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09" name="Text Box 3">
              <a:extLst>
                <a:ext uri="{FF2B5EF4-FFF2-40B4-BE49-F238E27FC236}">
                  <a16:creationId xmlns:a16="http://schemas.microsoft.com/office/drawing/2014/main" id="{573909A2-A8FF-4BF4-9E82-28D18C816044}"/>
                </a:ext>
              </a:extLst>
            </p:cNvPr>
            <p:cNvSpPr txBox="1">
              <a:spLocks noChangeArrowheads="1"/>
            </p:cNvSpPr>
            <p:nvPr/>
          </p:nvSpPr>
          <p:spPr bwMode="auto">
            <a:xfrm>
              <a:off x="2278063" y="3695700"/>
              <a:ext cx="754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t>U</a:t>
              </a:r>
              <a:r>
                <a:rPr lang="en-US" altLang="en-US" sz="2800" b="1" baseline="30000"/>
                <a:t>-1</a:t>
              </a:r>
            </a:p>
          </p:txBody>
        </p:sp>
      </p:grpSp>
      <p:sp>
        <p:nvSpPr>
          <p:cNvPr id="23573" name="Subtitle 4">
            <a:extLst>
              <a:ext uri="{FF2B5EF4-FFF2-40B4-BE49-F238E27FC236}">
                <a16:creationId xmlns:a16="http://schemas.microsoft.com/office/drawing/2014/main" id="{FD12636E-9C1C-4A5E-88B7-AAD57ADAAC36}"/>
              </a:ext>
            </a:extLst>
          </p:cNvPr>
          <p:cNvSpPr txBox="1">
            <a:spLocks/>
          </p:cNvSpPr>
          <p:nvPr/>
        </p:nvSpPr>
        <p:spPr bwMode="auto">
          <a:xfrm>
            <a:off x="4237038" y="5130800"/>
            <a:ext cx="739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a:cs typeface="Calibri" panose="020F0502020204030204" pitchFamily="34" charset="0"/>
                <a:sym typeface="Symbol" panose="05050102010706020507" pitchFamily="18" charset="2"/>
              </a:rPr>
              <a:t>vs.</a:t>
            </a:r>
          </a:p>
        </p:txBody>
      </p:sp>
      <p:sp>
        <p:nvSpPr>
          <p:cNvPr id="23574" name="Subtitle 4">
            <a:extLst>
              <a:ext uri="{FF2B5EF4-FFF2-40B4-BE49-F238E27FC236}">
                <a16:creationId xmlns:a16="http://schemas.microsoft.com/office/drawing/2014/main" id="{A0ED52D3-6A1E-405A-A28D-1EF03DD0FA1E}"/>
              </a:ext>
            </a:extLst>
          </p:cNvPr>
          <p:cNvSpPr txBox="1">
            <a:spLocks/>
          </p:cNvSpPr>
          <p:nvPr/>
        </p:nvSpPr>
        <p:spPr bwMode="auto">
          <a:xfrm>
            <a:off x="5870575" y="5895975"/>
            <a:ext cx="2157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i="1">
                <a:cs typeface="Calibri" panose="020F0502020204030204" pitchFamily="34" charset="0"/>
                <a:sym typeface="Symbol" panose="05050102010706020507" pitchFamily="18" charset="2"/>
              </a:rPr>
              <a:t>(obfuscated)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7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73" grpId="0"/>
      <p:bldP spid="235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BA8B49A-E2D2-460B-900C-12EBDA5035C5}"/>
              </a:ext>
            </a:extLst>
          </p:cNvPr>
          <p:cNvSpPr>
            <a:spLocks noGrp="1"/>
          </p:cNvSpPr>
          <p:nvPr>
            <p:ph type="ctrTitle"/>
          </p:nvPr>
        </p:nvSpPr>
        <p:spPr>
          <a:xfrm>
            <a:off x="338138" y="98425"/>
            <a:ext cx="8467725" cy="990600"/>
          </a:xfrm>
        </p:spPr>
        <p:txBody>
          <a:bodyPr/>
          <a:lstStyle/>
          <a:p>
            <a:pPr eaLnBrk="1" hangingPunct="1"/>
            <a:r>
              <a:rPr lang="en-US" altLang="en-US" b="1" dirty="0">
                <a:solidFill>
                  <a:srgbClr val="0070C0"/>
                </a:solidFill>
                <a:latin typeface="Calibri" panose="020F0502020204030204" pitchFamily="34" charset="0"/>
                <a:cs typeface="Calibri" panose="020F0502020204030204" pitchFamily="34" charset="0"/>
              </a:rPr>
              <a:t>More Questions</a:t>
            </a:r>
          </a:p>
        </p:txBody>
      </p:sp>
      <p:sp>
        <p:nvSpPr>
          <p:cNvPr id="23556" name="Subtitle 4">
            <a:extLst>
              <a:ext uri="{FF2B5EF4-FFF2-40B4-BE49-F238E27FC236}">
                <a16:creationId xmlns:a16="http://schemas.microsoft.com/office/drawing/2014/main" id="{1623CC50-204A-43EB-99DD-6BBC93F23C08}"/>
              </a:ext>
            </a:extLst>
          </p:cNvPr>
          <p:cNvSpPr txBox="1">
            <a:spLocks/>
          </p:cNvSpPr>
          <p:nvPr/>
        </p:nvSpPr>
        <p:spPr bwMode="auto">
          <a:xfrm>
            <a:off x="314325" y="1143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a:cs typeface="Calibri" panose="020F0502020204030204" pitchFamily="34" charset="0"/>
              </a:rPr>
              <a:t>Given an n-qubit, m-gate random quantum circuit, </a:t>
            </a:r>
            <a:r>
              <a:rPr lang="en-US" altLang="en-US" sz="2800" b="1">
                <a:solidFill>
                  <a:srgbClr val="FF0000"/>
                </a:solidFill>
                <a:cs typeface="Calibri" panose="020F0502020204030204" pitchFamily="34" charset="0"/>
              </a:rPr>
              <a:t>how many more gates</a:t>
            </a:r>
            <a:r>
              <a:rPr lang="en-US" altLang="en-US" sz="2800">
                <a:cs typeface="Calibri" panose="020F0502020204030204" pitchFamily="34" charset="0"/>
              </a:rPr>
              <a:t> must we add to get a peaked circuit?</a:t>
            </a:r>
          </a:p>
          <a:p>
            <a:pPr>
              <a:buFont typeface="Arial" panose="020B0604020202020204" pitchFamily="34" charset="0"/>
              <a:buNone/>
            </a:pPr>
            <a:r>
              <a:rPr lang="en-US" altLang="en-US" sz="2800">
                <a:solidFill>
                  <a:srgbClr val="00B050"/>
                </a:solidFill>
                <a:cs typeface="Calibri" panose="020F0502020204030204" pitchFamily="34" charset="0"/>
                <a:sym typeface="Symbol" panose="05050102010706020507" pitchFamily="18" charset="2"/>
              </a:rPr>
              <a:t>At most m by inverting.  At least m</a:t>
            </a:r>
            <a:r>
              <a:rPr lang="en-US" altLang="en-US" sz="2800" baseline="30000">
                <a:solidFill>
                  <a:srgbClr val="00B050"/>
                </a:solidFill>
                <a:cs typeface="Calibri" panose="020F0502020204030204" pitchFamily="34" charset="0"/>
                <a:sym typeface="Symbol" panose="05050102010706020507" pitchFamily="18" charset="2"/>
              </a:rPr>
              <a:t>(1)</a:t>
            </a:r>
            <a:r>
              <a:rPr lang="en-US" altLang="en-US" sz="2800">
                <a:solidFill>
                  <a:srgbClr val="00B050"/>
                </a:solidFill>
                <a:cs typeface="Calibri" panose="020F0502020204030204" pitchFamily="34" charset="0"/>
                <a:sym typeface="Symbol" panose="05050102010706020507" pitchFamily="18" charset="2"/>
              </a:rPr>
              <a:t> by theorems on random quantum circuits being t-designs.</a:t>
            </a:r>
          </a:p>
          <a:p>
            <a:pPr>
              <a:buFont typeface="Arial" panose="020B0604020202020204" pitchFamily="34" charset="0"/>
              <a:buNone/>
            </a:pPr>
            <a:r>
              <a:rPr lang="en-US" altLang="en-US" sz="2800">
                <a:solidFill>
                  <a:srgbClr val="00B050"/>
                </a:solidFill>
                <a:cs typeface="Calibri" panose="020F0502020204030204" pitchFamily="34" charset="0"/>
                <a:sym typeface="Symbol" panose="05050102010706020507" pitchFamily="18" charset="2"/>
              </a:rPr>
              <a:t>Even an upper bound of e.g., m/2 would be exceedingly interesting for quantum advantage experiments!</a:t>
            </a:r>
          </a:p>
        </p:txBody>
      </p:sp>
      <p:sp>
        <p:nvSpPr>
          <p:cNvPr id="23557" name="Subtitle 4">
            <a:extLst>
              <a:ext uri="{FF2B5EF4-FFF2-40B4-BE49-F238E27FC236}">
                <a16:creationId xmlns:a16="http://schemas.microsoft.com/office/drawing/2014/main" id="{E5BB9F70-8E0E-4CC8-8C57-57A79B79E135}"/>
              </a:ext>
            </a:extLst>
          </p:cNvPr>
          <p:cNvSpPr txBox="1">
            <a:spLocks/>
          </p:cNvSpPr>
          <p:nvPr/>
        </p:nvSpPr>
        <p:spPr bwMode="auto">
          <a:xfrm>
            <a:off x="322263" y="51054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a:cs typeface="Calibri" panose="020F0502020204030204" pitchFamily="34" charset="0"/>
              </a:rPr>
              <a:t>How hard is it to sample a </a:t>
            </a:r>
            <a:r>
              <a:rPr lang="en-US" altLang="en-US" sz="2800" b="1">
                <a:solidFill>
                  <a:srgbClr val="FF0000"/>
                </a:solidFill>
                <a:cs typeface="Calibri" panose="020F0502020204030204" pitchFamily="34" charset="0"/>
              </a:rPr>
              <a:t>random peaked circuit</a:t>
            </a:r>
            <a:r>
              <a:rPr lang="en-US" altLang="en-US" sz="2800">
                <a:cs typeface="Calibri" panose="020F0502020204030204" pitchFamily="34" charset="0"/>
              </a:rPr>
              <a:t>?  What about a peaked circuit that’s hard to </a:t>
            </a:r>
            <a:r>
              <a:rPr lang="en-US" altLang="en-US" sz="2800" b="1">
                <a:solidFill>
                  <a:srgbClr val="FF0000"/>
                </a:solidFill>
                <a:cs typeface="Calibri" panose="020F0502020204030204" pitchFamily="34" charset="0"/>
              </a:rPr>
              <a:t>distinguish</a:t>
            </a:r>
            <a:r>
              <a:rPr lang="en-US" altLang="en-US" sz="2800">
                <a:cs typeface="Calibri" panose="020F0502020204030204" pitchFamily="34" charset="0"/>
              </a:rPr>
              <a:t> from random?</a:t>
            </a:r>
            <a:endParaRPr lang="en-US" altLang="en-US" sz="2800">
              <a:cs typeface="Calibri" panose="020F0502020204030204" pitchFamily="34" charset="0"/>
              <a:sym typeface="Symbol" panose="05050102010706020507" pitchFamily="18" charset="2"/>
            </a:endParaRPr>
          </a:p>
        </p:txBody>
      </p:sp>
      <p:sp>
        <p:nvSpPr>
          <p:cNvPr id="34" name="Subtitle 4">
            <a:extLst>
              <a:ext uri="{FF2B5EF4-FFF2-40B4-BE49-F238E27FC236}">
                <a16:creationId xmlns:a16="http://schemas.microsoft.com/office/drawing/2014/main" id="{BFB19589-8F7F-47E8-8489-77DAADAB4286}"/>
              </a:ext>
            </a:extLst>
          </p:cNvPr>
          <p:cNvSpPr txBox="1">
            <a:spLocks/>
          </p:cNvSpPr>
          <p:nvPr/>
        </p:nvSpPr>
        <p:spPr bwMode="auto">
          <a:xfrm>
            <a:off x="295275" y="4137025"/>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a:cs typeface="Calibri" panose="020F0502020204030204" pitchFamily="34" charset="0"/>
              </a:rPr>
              <a:t>What fraction of quantum circuits are peaked?</a:t>
            </a:r>
            <a:endParaRPr lang="en-US" altLang="en-US" sz="2800">
              <a:cs typeface="Calibri" panose="020F0502020204030204" pitchFamily="34" charset="0"/>
              <a:sym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BA8B49A-E2D2-460B-900C-12EBDA5035C5}"/>
              </a:ext>
            </a:extLst>
          </p:cNvPr>
          <p:cNvSpPr>
            <a:spLocks noGrp="1"/>
          </p:cNvSpPr>
          <p:nvPr>
            <p:ph type="ctrTitle"/>
          </p:nvPr>
        </p:nvSpPr>
        <p:spPr>
          <a:xfrm>
            <a:off x="338137" y="228600"/>
            <a:ext cx="8467725" cy="990600"/>
          </a:xfrm>
        </p:spPr>
        <p:txBody>
          <a:bodyPr/>
          <a:lstStyle/>
          <a:p>
            <a:pPr eaLnBrk="1" hangingPunct="1"/>
            <a:r>
              <a:rPr lang="en-US" altLang="en-US" b="1" dirty="0">
                <a:solidFill>
                  <a:srgbClr val="0070C0"/>
                </a:solidFill>
                <a:latin typeface="Calibri" panose="020F0502020204030204" pitchFamily="34" charset="0"/>
                <a:cs typeface="Calibri" panose="020F0502020204030204" pitchFamily="34" charset="0"/>
              </a:rPr>
              <a:t>Preliminary Data on </a:t>
            </a:r>
            <a:r>
              <a:rPr lang="en-US" altLang="en-US" b="1" dirty="0" err="1">
                <a:solidFill>
                  <a:srgbClr val="0070C0"/>
                </a:solidFill>
                <a:latin typeface="Calibri" panose="020F0502020204030204" pitchFamily="34" charset="0"/>
                <a:cs typeface="Calibri" panose="020F0502020204030204" pitchFamily="34" charset="0"/>
              </a:rPr>
              <a:t>Peakedness</a:t>
            </a:r>
            <a:br>
              <a:rPr lang="en-US" altLang="en-US" b="1" dirty="0">
                <a:solidFill>
                  <a:srgbClr val="0070C0"/>
                </a:solidFill>
                <a:latin typeface="Calibri" panose="020F0502020204030204" pitchFamily="34" charset="0"/>
                <a:cs typeface="Calibri" panose="020F0502020204030204" pitchFamily="34" charset="0"/>
              </a:rPr>
            </a:br>
            <a:r>
              <a:rPr lang="en-US" altLang="en-US" sz="2800" b="1" dirty="0">
                <a:solidFill>
                  <a:srgbClr val="0070C0"/>
                </a:solidFill>
                <a:latin typeface="Calibri" panose="020F0502020204030204" pitchFamily="34" charset="0"/>
                <a:cs typeface="Calibri" panose="020F0502020204030204" pitchFamily="34" charset="0"/>
              </a:rPr>
              <a:t>(SA and </a:t>
            </a:r>
            <a:r>
              <a:rPr lang="en-US" altLang="en-US" sz="2800" b="1" dirty="0" err="1">
                <a:solidFill>
                  <a:srgbClr val="0070C0"/>
                </a:solidFill>
                <a:latin typeface="Calibri" panose="020F0502020204030204" pitchFamily="34" charset="0"/>
                <a:cs typeface="Calibri" panose="020F0502020204030204" pitchFamily="34" charset="0"/>
              </a:rPr>
              <a:t>Yuxuan</a:t>
            </a:r>
            <a:r>
              <a:rPr lang="en-US" altLang="en-US" sz="2800" b="1" dirty="0">
                <a:solidFill>
                  <a:srgbClr val="0070C0"/>
                </a:solidFill>
                <a:latin typeface="Calibri" panose="020F0502020204030204" pitchFamily="34" charset="0"/>
                <a:cs typeface="Calibri" panose="020F0502020204030204" pitchFamily="34" charset="0"/>
              </a:rPr>
              <a:t> Zhang)</a:t>
            </a:r>
          </a:p>
        </p:txBody>
      </p:sp>
      <p:pic>
        <p:nvPicPr>
          <p:cNvPr id="2" name="Picture 1">
            <a:extLst>
              <a:ext uri="{FF2B5EF4-FFF2-40B4-BE49-F238E27FC236}">
                <a16:creationId xmlns:a16="http://schemas.microsoft.com/office/drawing/2014/main" id="{A5941298-D71D-472C-B626-D23BC268BCBF}"/>
              </a:ext>
            </a:extLst>
          </p:cNvPr>
          <p:cNvPicPr>
            <a:picLocks noChangeAspect="1"/>
          </p:cNvPicPr>
          <p:nvPr/>
        </p:nvPicPr>
        <p:blipFill rotWithShape="1">
          <a:blip r:embed="rId3"/>
          <a:srcRect t="4802" b="-4802"/>
          <a:stretch/>
        </p:blipFill>
        <p:spPr>
          <a:xfrm>
            <a:off x="609600" y="1488115"/>
            <a:ext cx="7467600" cy="5394767"/>
          </a:xfrm>
          <a:prstGeom prst="rect">
            <a:avLst/>
          </a:prstGeom>
        </p:spPr>
      </p:pic>
    </p:spTree>
    <p:extLst>
      <p:ext uri="{BB962C8B-B14F-4D97-AF65-F5344CB8AC3E}">
        <p14:creationId xmlns:p14="http://schemas.microsoft.com/office/powerpoint/2010/main" val="2047103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a:extLst>
              <a:ext uri="{FF2B5EF4-FFF2-40B4-BE49-F238E27FC236}">
                <a16:creationId xmlns:a16="http://schemas.microsoft.com/office/drawing/2014/main" id="{5698E779-0A95-4925-BAC8-B00052453592}"/>
              </a:ext>
            </a:extLst>
          </p:cNvPr>
          <p:cNvSpPr txBox="1">
            <a:spLocks noChangeArrowheads="1"/>
          </p:cNvSpPr>
          <p:nvPr/>
        </p:nvSpPr>
        <p:spPr bwMode="auto">
          <a:xfrm>
            <a:off x="228600" y="457200"/>
            <a:ext cx="8686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dirty="0">
                <a:solidFill>
                  <a:schemeClr val="accent2"/>
                </a:solidFill>
                <a:latin typeface="Calibri" panose="020F0502020204030204" pitchFamily="34" charset="0"/>
              </a:rPr>
              <a:t>If we can’t find useful peaked circuits…</a:t>
            </a:r>
            <a:br>
              <a:rPr lang="en-US" altLang="en-US" sz="4000" b="1" dirty="0">
                <a:solidFill>
                  <a:schemeClr val="accent2"/>
                </a:solidFill>
                <a:latin typeface="Calibri" panose="020F0502020204030204" pitchFamily="34" charset="0"/>
              </a:rPr>
            </a:br>
            <a:r>
              <a:rPr lang="en-US" altLang="en-US" sz="4000" b="1" dirty="0">
                <a:solidFill>
                  <a:schemeClr val="accent2"/>
                </a:solidFill>
                <a:latin typeface="Calibri" panose="020F0502020204030204" pitchFamily="34" charset="0"/>
              </a:rPr>
              <a:t>Collision-Based Verification (Mari, A.)?</a:t>
            </a:r>
            <a:endParaRPr lang="en-US" altLang="en-US" sz="2700" b="1" dirty="0">
              <a:solidFill>
                <a:srgbClr val="008000"/>
              </a:solidFill>
              <a:latin typeface="Calibri" panose="020F0502020204030204" pitchFamily="34" charset="0"/>
            </a:endParaRPr>
          </a:p>
        </p:txBody>
      </p:sp>
      <p:sp>
        <p:nvSpPr>
          <p:cNvPr id="9" name="Text Box 700">
            <a:extLst>
              <a:ext uri="{FF2B5EF4-FFF2-40B4-BE49-F238E27FC236}">
                <a16:creationId xmlns:a16="http://schemas.microsoft.com/office/drawing/2014/main" id="{CC6666BD-D727-43A0-8890-EA9C451B201F}"/>
              </a:ext>
            </a:extLst>
          </p:cNvPr>
          <p:cNvSpPr txBox="1">
            <a:spLocks noChangeArrowheads="1"/>
          </p:cNvSpPr>
          <p:nvPr/>
        </p:nvSpPr>
        <p:spPr bwMode="auto">
          <a:xfrm>
            <a:off x="304799" y="2133600"/>
            <a:ext cx="8686799"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700" dirty="0">
                <a:latin typeface="Calibri" panose="020F0502020204030204" pitchFamily="34" charset="0"/>
              </a:rPr>
              <a:t>Do Random Circuit Sampling on n qubits, running with the same circuit C over and over ~2</a:t>
            </a:r>
            <a:r>
              <a:rPr lang="en-US" altLang="en-US" sz="2700" baseline="30000" dirty="0">
                <a:latin typeface="Calibri" panose="020F0502020204030204" pitchFamily="34" charset="0"/>
              </a:rPr>
              <a:t>n/2</a:t>
            </a:r>
            <a:r>
              <a:rPr lang="en-US" altLang="en-US" sz="2700" dirty="0">
                <a:latin typeface="Calibri" panose="020F0502020204030204" pitchFamily="34" charset="0"/>
              </a:rPr>
              <a:t> times, until collisions are found with high probability by the Birthday Paradox.  </a:t>
            </a:r>
            <a:r>
              <a:rPr lang="en-US" altLang="en-US" sz="2700" b="1" dirty="0">
                <a:solidFill>
                  <a:srgbClr val="FF0000"/>
                </a:solidFill>
                <a:latin typeface="Calibri" panose="020F0502020204030204" pitchFamily="34" charset="0"/>
              </a:rPr>
              <a:t>Then</a:t>
            </a:r>
            <a:r>
              <a:rPr lang="en-US" altLang="en-US" sz="2700" dirty="0">
                <a:latin typeface="Calibri" panose="020F0502020204030204" pitchFamily="34" charset="0"/>
              </a:rPr>
              <a:t> you can calculate the Linear Cross-Entropy Benchmark</a:t>
            </a:r>
          </a:p>
          <a:p>
            <a:pPr eaLnBrk="1" hangingPunct="1">
              <a:spcBef>
                <a:spcPct val="50000"/>
              </a:spcBef>
              <a:buFontTx/>
              <a:buNone/>
            </a:pPr>
            <a:r>
              <a:rPr lang="en-US" altLang="en-US" sz="2700" b="1" dirty="0">
                <a:solidFill>
                  <a:srgbClr val="FF0000"/>
                </a:solidFill>
                <a:latin typeface="Calibri" panose="020F0502020204030204" pitchFamily="34" charset="0"/>
              </a:rPr>
              <a:t>Back-of-the-envelope:</a:t>
            </a:r>
            <a:r>
              <a:rPr lang="en-US" altLang="en-US" sz="2700" dirty="0">
                <a:latin typeface="Calibri" panose="020F0502020204030204" pitchFamily="34" charset="0"/>
              </a:rPr>
              <a:t> 50 qubits, 0.002 circuit fidelity, as fast as Google’s Sycamore </a:t>
            </a:r>
            <a:r>
              <a:rPr lang="en-US" altLang="en-US" sz="2700" dirty="0">
                <a:latin typeface="Calibri" panose="020F0502020204030204" pitchFamily="34" charset="0"/>
                <a:sym typeface="Symbol" panose="05050102010706020507" pitchFamily="18" charset="2"/>
              </a:rPr>
              <a:t></a:t>
            </a:r>
            <a:r>
              <a:rPr lang="en-US" altLang="en-US" sz="2700" dirty="0">
                <a:latin typeface="Calibri" panose="020F0502020204030204" pitchFamily="34" charset="0"/>
              </a:rPr>
              <a:t>  would need to collect samples for a month (?) to get decent statistics with a single QC</a:t>
            </a:r>
          </a:p>
          <a:p>
            <a:pPr eaLnBrk="1" hangingPunct="1">
              <a:spcBef>
                <a:spcPct val="50000"/>
              </a:spcBef>
              <a:buFontTx/>
              <a:buNone/>
            </a:pPr>
            <a:r>
              <a:rPr lang="en-US" altLang="en-US" sz="2700" dirty="0">
                <a:latin typeface="Calibri" panose="020F0502020204030204" pitchFamily="34" charset="0"/>
              </a:rPr>
              <a:t>Possibly worth it!</a:t>
            </a:r>
          </a:p>
        </p:txBody>
      </p:sp>
    </p:spTree>
    <p:extLst>
      <p:ext uri="{BB962C8B-B14F-4D97-AF65-F5344CB8AC3E}">
        <p14:creationId xmlns:p14="http://schemas.microsoft.com/office/powerpoint/2010/main" val="3724230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122300</TotalTime>
  <Words>639</Words>
  <Application>Microsoft Office PowerPoint</Application>
  <PresentationFormat>On-screen Show (4:3)</PresentationFormat>
  <Paragraphs>66</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Cambria Math</vt:lpstr>
      <vt:lpstr>Symbol</vt:lpstr>
      <vt:lpstr>Default Design</vt:lpstr>
      <vt:lpstr>Office Theme</vt:lpstr>
      <vt:lpstr>Verifiable NISQ Experiments: What I Hope Will Be Done</vt:lpstr>
      <vt:lpstr>Current Sampling-Based Quantum Supremacy/Advantage Experiments</vt:lpstr>
      <vt:lpstr>PowerPoint Presentation</vt:lpstr>
      <vt:lpstr>What’s Wrong With the Current Experiments?</vt:lpstr>
      <vt:lpstr>Field Guide to Big Quantum Speedups</vt:lpstr>
      <vt:lpstr>New Open Question</vt:lpstr>
      <vt:lpstr>More Questions</vt:lpstr>
      <vt:lpstr>Preliminary Data on Peakedness (SA and Yuxuan Zhang)</vt:lpstr>
      <vt:lpstr>PowerPoint Presentation</vt:lpstr>
      <vt:lpstr>Concluding Thought: The Law of Conservation of Weirdness?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Learnability of Quantum States</dc:title>
  <dc:creator>Scott Aaronson</dc:creator>
  <cp:lastModifiedBy>Scott Aaronson</cp:lastModifiedBy>
  <cp:revision>190</cp:revision>
  <dcterms:created xsi:type="dcterms:W3CDTF">2006-04-29T20:46:23Z</dcterms:created>
  <dcterms:modified xsi:type="dcterms:W3CDTF">2023-07-25T21:06:04Z</dcterms:modified>
</cp:coreProperties>
</file>