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512" r:id="rId3"/>
    <p:sldId id="376" r:id="rId4"/>
    <p:sldId id="354" r:id="rId5"/>
    <p:sldId id="361" r:id="rId6"/>
    <p:sldId id="362" r:id="rId7"/>
    <p:sldId id="364" r:id="rId8"/>
    <p:sldId id="367" r:id="rId9"/>
    <p:sldId id="369" r:id="rId10"/>
    <p:sldId id="513" r:id="rId11"/>
    <p:sldId id="514" r:id="rId12"/>
    <p:sldId id="384" r:id="rId13"/>
    <p:sldId id="382" r:id="rId14"/>
    <p:sldId id="383" r:id="rId15"/>
    <p:sldId id="385" r:id="rId16"/>
    <p:sldId id="51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FFBB"/>
    <a:srgbClr val="E4F2F4"/>
    <a:srgbClr val="990099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15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E9BAB-720E-4390-8B9A-2DF5C637DFD5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08C7E-BA86-44AC-9AEE-175DBB1EAA14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E9BAB-720E-4390-8B9A-2DF5C637DFD5}" type="slidenum">
              <a:rPr lang="en-CA" altLang="en-US" smtClean="0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9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13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85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14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66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15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52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16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7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33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14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38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902" y="201385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</a:rPr>
              <a:t>Watermarking LLM Outputs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5144402"/>
            <a:ext cx="8534400" cy="1142223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Scott Aaronson (University of Texas, Austin)</a:t>
            </a:r>
          </a:p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ICLR Workshop on Watermarking, Singapore</a:t>
            </a:r>
            <a:br>
              <a:rPr lang="en-US" altLang="en-US" sz="2900" dirty="0">
                <a:latin typeface="Calibri" panose="020F0502020204030204" pitchFamily="34" charset="0"/>
              </a:rPr>
            </a:br>
            <a:r>
              <a:rPr lang="en-US" altLang="en-US" sz="2900" dirty="0">
                <a:latin typeface="Calibri" panose="020F0502020204030204" pitchFamily="34" charset="0"/>
              </a:rPr>
              <a:t>April 26, 2025</a:t>
            </a:r>
          </a:p>
        </p:txBody>
      </p:sp>
      <p:pic>
        <p:nvPicPr>
          <p:cNvPr id="7" name="Picture 6" descr="Watch South Park Season 26 Episode 4 Online - Stream Full Episodes">
            <a:extLst>
              <a:ext uri="{FF2B5EF4-FFF2-40B4-BE49-F238E27FC236}">
                <a16:creationId xmlns:a16="http://schemas.microsoft.com/office/drawing/2014/main" id="{1C382262-C34D-4CB8-8DCE-EF961C52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02" y="1693406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4532519-8DB6-404C-A5E4-BBF8D3C0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0825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Attacks?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E2A87D-D1AE-43BB-B3D4-F9148567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" y="1005523"/>
            <a:ext cx="8148717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19100" y="4114800"/>
            <a:ext cx="8382000" cy="1938992"/>
          </a:xfrm>
          <a:prstGeom prst="rect">
            <a:avLst/>
          </a:prstGeom>
          <a:solidFill>
            <a:srgbClr val="FFFFBB"/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Countermeasures?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 filters for “trying to evade watermarking”?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attention heads to find nonlocal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-grams?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Ultimately: watermark at the semantic level?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What is the security definition??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244768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Want to detect any output where AI made the “main creative contribution”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" y="3541096"/>
            <a:ext cx="80562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“Arbitrary choices are present only because the AI happened to make them”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8E61771-8892-4406-88C4-2C006C6F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681640"/>
            <a:ext cx="80562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“The human can’t explain or justify the choices”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CF6A186-BE67-4165-BEF3-FBE6F1A5E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00552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“The human modified the AI output in at most trivial or uncreative ways”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0F9778-0758-4EE5-AD83-5D2BF1000D1F}"/>
              </a:ext>
            </a:extLst>
          </p:cNvPr>
          <p:cNvGrpSpPr/>
          <p:nvPr/>
        </p:nvGrpSpPr>
        <p:grpSpPr>
          <a:xfrm>
            <a:off x="1905000" y="2057400"/>
            <a:ext cx="4527731" cy="4053873"/>
            <a:chOff x="1905000" y="2057400"/>
            <a:chExt cx="4527731" cy="4053873"/>
          </a:xfrm>
        </p:grpSpPr>
        <p:pic>
          <p:nvPicPr>
            <p:cNvPr id="3076" name="Picture 4" descr="Weirded out baby Meme Generator - Imgflip">
              <a:extLst>
                <a:ext uri="{FF2B5EF4-FFF2-40B4-BE49-F238E27FC236}">
                  <a16:creationId xmlns:a16="http://schemas.microsoft.com/office/drawing/2014/main" id="{3D48F90D-EA0B-4F4B-823A-C43A3E385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057400"/>
              <a:ext cx="3384731" cy="345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BC48B001-A47F-4A87-933D-5EBB59CBD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5464942"/>
              <a:ext cx="4527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CRYPTOGRAPHERS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8D6881-928F-478D-9979-D2D8B49EB07A}"/>
              </a:ext>
            </a:extLst>
          </p:cNvPr>
          <p:cNvSpPr txBox="1"/>
          <p:nvPr/>
        </p:nvSpPr>
        <p:spPr>
          <a:xfrm>
            <a:off x="533400" y="2362200"/>
            <a:ext cx="80772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“Impossibility theorem” (Barak et al. 2023). 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By taking a random walk on the set of all “equivalent” documents, you can remove any watermark—</a:t>
            </a:r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assuming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this can be done while maintaining quality, and the document graph is an expander</a:t>
            </a:r>
          </a:p>
        </p:txBody>
      </p:sp>
    </p:spTree>
    <p:extLst>
      <p:ext uri="{BB962C8B-B14F-4D97-AF65-F5344CB8AC3E}">
        <p14:creationId xmlns:p14="http://schemas.microsoft.com/office/powerpoint/2010/main" val="5742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94118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Why Didn’t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OpenAI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 Deploy It?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43787" y="1295400"/>
            <a:ext cx="8077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 risk: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Some fraction of users hate the idea, might switch to competing LLMs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F807FB2A-C491-432E-BCDC-58485CA8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61" y="2363645"/>
            <a:ext cx="831454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gets access to the detection tool?: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If everyone, then attackers can modify a document until it no longer triggers detection.  So, restrict access to academic grading websites, journalists?  But requires creating infrastructure for that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11ED12-DF12-4DE0-BB54-8CF2B3CB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00" y="4724552"/>
            <a:ext cx="855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“It can be circumvented anyway”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187FF2C-517D-405A-BB46-04F0599C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00" y="53742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about ESL speakers; isn’t this unfair to them?”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7947E09-52BA-4508-965E-94C481147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761" y="6023848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limited political skills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36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D0A08-AA3A-4D06-AE68-2263A1838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721"/>
            <a:ext cx="9144000" cy="41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1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CC04E-BAE0-4BDF-AEE4-B12D19562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2290"/>
            <a:ext cx="9144000" cy="43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6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1335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Where To?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A39DDCD-A14B-485A-B16D-2B6DF5FB8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61" y="1932603"/>
            <a:ext cx="8286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Legislative mandates: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In California, SB-942 (signed by Governor Newsom) mandated watermarking for audiovisual content beginning in 2026, although not text (!).  EU might also mandate watermarking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2F228D04-3DE9-462E-9EC7-1B67AC55A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03" y="4188018"/>
            <a:ext cx="848677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Research: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Can we watermark at the semantic level?  (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Liu et al, ICLR’2024)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Clarify what class of attacks can and can’t be defended against?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Use giant databases / “waterlogs” (</a:t>
            </a:r>
            <a:r>
              <a:rPr lang="en-US" alt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Brimhall et al)?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8399A46-BDA0-46AA-ABA3-FF8AC03E9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03" y="1254939"/>
            <a:ext cx="8286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 among AI companies?</a:t>
            </a:r>
            <a:endParaRPr lang="en-US" alt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82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Attribution Problem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0488819-2F81-43D8-AD6E-82675EAE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99" y="4953000"/>
            <a:ext cx="81152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Insight: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Almost any nefarious near-term use of Large Language Models that you can think of (cheating, propaganda, fraud, spam…) involves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concealing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LLM’s involvement.  If only we could make that harder!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B636B-D35A-4B2D-95C6-F8CAA78B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066" y="2130491"/>
            <a:ext cx="4876800" cy="1634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F5116-7573-477C-98B3-9FE913CE7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985" y="1905000"/>
            <a:ext cx="3269569" cy="2908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5E729-C94B-4EFC-9901-AEE6AB218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25" y="1356602"/>
            <a:ext cx="5589264" cy="1627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14C7D-E60A-474A-B3FD-BB8E7B763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392693"/>
            <a:ext cx="5105400" cy="155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Another reason to care about attribution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82755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the Internet gets filled with LLM-generated text, we’ll often need to prevent that text from getting fed back in as training data… which requires recognizing it</a:t>
            </a:r>
          </a:p>
        </p:txBody>
      </p:sp>
      <p:pic>
        <p:nvPicPr>
          <p:cNvPr id="1028" name="Picture 4" descr="Why is my dog biting his tail?">
            <a:extLst>
              <a:ext uri="{FF2B5EF4-FFF2-40B4-BE49-F238E27FC236}">
                <a16:creationId xmlns:a16="http://schemas.microsoft.com/office/drawing/2014/main" id="{84157475-DCEE-4753-A6D2-D384ACBC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05673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9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Proposed Solutions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533400" y="1066800"/>
            <a:ext cx="8229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Just look for formulaic prose, or “As a large language model…”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Metadata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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trivial to remove from text!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Giant database of completions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 privacy?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Discriminator models, like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GPTZero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DetectGPT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or Ghostbuster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 too many false positives?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Watermarking: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inserting a statistical signal into the LLM’s choice of tokens</a:t>
            </a:r>
          </a:p>
        </p:txBody>
      </p:sp>
    </p:spTree>
    <p:extLst>
      <p:ext uri="{BB962C8B-B14F-4D97-AF65-F5344CB8AC3E}">
        <p14:creationId xmlns:p14="http://schemas.microsoft.com/office/powerpoint/2010/main" val="25405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Problem to be Solved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E50A1-7C31-47C1-96C2-4D0B31640DB9}"/>
              </a:ext>
            </a:extLst>
          </p:cNvPr>
          <p:cNvSpPr/>
          <p:nvPr/>
        </p:nvSpPr>
        <p:spPr bwMode="auto">
          <a:xfrm>
            <a:off x="2667000" y="3352800"/>
            <a:ext cx="3657600" cy="506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Given: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and a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,1</m:t>
                            </m:r>
                          </m:sub>
                        </m:s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alt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blipFill>
                <a:blip r:embed="rId3"/>
                <a:stretch>
                  <a:fillRect l="-1766" t="-6818" b="-15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Also: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Pseudorandom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𝑐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alt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which maps the latest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tokens to (say)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0,1</m:t>
                        </m:r>
                      </m:e>
                    </m:d>
                  </m:oMath>
                </a14:m>
                <a:endPara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blipFill>
                <a:blip r:embed="rId4"/>
                <a:stretch>
                  <a:fillRect l="-1724" t="-7101" r="-1293" b="-159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Goal: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Choose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that looks like it’s drawn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but also secretly boosts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blipFill>
                <a:blip r:embed="rId5"/>
                <a:stretch>
                  <a:fillRect l="-1724" t="-6250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 detection phase: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We have access to a document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and hence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’s, but </a:t>
                </a: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not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’s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blipFill>
                <a:blip r:embed="rId6"/>
                <a:stretch>
                  <a:fillRect l="-1724" t="-7059" b="-1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64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Gumbel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Softmax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Scheme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solidFill>
                <a:srgbClr val="FFFFBB"/>
              </a:solidFill>
              <a:ln w="25400">
                <a:solidFill>
                  <a:schemeClr val="tx1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At each position </a:t>
                </a:r>
                <a14:m>
                  <m:oMath xmlns:m="http://schemas.openxmlformats.org/officeDocument/2006/math"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choose the token </a:t>
                </a:r>
                <a14:m>
                  <m:oMath xmlns:m="http://schemas.openxmlformats.org/officeDocument/2006/math"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𝑡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kumimoji="0" lang="en-US" alt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1/</m:t>
                        </m:r>
                        <m:sSub>
                          <m:sSubPr>
                            <m:ctrlP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kumimoji="0" lang="en-US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blipFill>
                <a:blip r:embed="rId3"/>
                <a:stretch>
                  <a:fillRect t="-4815" r="-662" b="-4074"/>
                </a:stretch>
              </a:blipFill>
              <a:ln w="25400"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 detection phase: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kumimoji="0" lang="en-US" alt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kumimoji="0" lang="en-US" alt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altLang="en-US" sz="4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kumimoji="0" lang="en-US" altLang="en-US" sz="4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en-US" sz="4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altLang="en-US" sz="4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)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fName>
                          <m:e>
                            <m:r>
                              <a:rPr kumimoji="0" lang="en-US" alt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. </m:t>
                            </m:r>
                          </m:e>
                        </m:func>
                      </m:e>
                    </m:nary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:r>
                  <a:rPr kumimoji="0" lang="en-US" alt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Iff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this sum exceeds a threshold, say that the LLM probably wrote the thing.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blipFill>
                <a:blip r:embed="rId4"/>
                <a:stretch>
                  <a:fillRect l="-1724" b="-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Intuition: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smaller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the larger the exponent, which means the closer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must be to 1 for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 have a chance of being chosen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blipFill>
                <a:blip r:embed="rId5"/>
                <a:stretch>
                  <a:fillRect l="-1766" t="-4819" b="-11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Properties of This Scheme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844" y="4232842"/>
                <a:ext cx="8486775" cy="2339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“Indistinguishability”: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output has the same quality as normal LLM output, except to someone who distinguishes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from a truly random function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For true cryptographic indistinguishability, see e.g. Christ-Gunn-Zamir 2023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844" y="4232842"/>
                <a:ext cx="8486775" cy="2339102"/>
              </a:xfrm>
              <a:prstGeom prst="rect">
                <a:avLst/>
              </a:prstGeom>
              <a:blipFill>
                <a:blip r:embed="rId3"/>
                <a:stretch>
                  <a:fillRect l="-1724" t="-3125" b="-65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Low computational overhead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top of the LLM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403" y="2028273"/>
                <a:ext cx="8286750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Robustness to local perturbations: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Even if someone changes some words, reorders sentences and paragraphs, etc., watermark is still detectable so long as a large fraction of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-grams are preserved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403" y="2028273"/>
                <a:ext cx="8286750" cy="1938992"/>
              </a:xfrm>
              <a:prstGeom prst="rect">
                <a:avLst/>
              </a:prstGeom>
              <a:blipFill>
                <a:blip r:embed="rId4"/>
                <a:stretch>
                  <a:fillRect l="-1766" t="-3774" r="-1987" b="-9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05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Role of Entropy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Suppose you ask the LLM to list the first 100 prime numbers.  It can do it—but how would you watermark the result?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Clearly, the number of tokens needed to get a strong watermark signal will depend on the average </a:t>
                </a: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entropy per token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conditional on the previous tokens, as perceived by the language model: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kumimoji="0" lang="en-US" altLang="en-US" sz="3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E</m:t>
                          </m:r>
                        </m:e>
                        <m:sub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=1,…,</m:t>
                          </m:r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0" lang="en-US" altLang="en-US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en-US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kumimoji="0" lang="en-US" altLang="en-US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en-US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altLang="en-US" sz="3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kumimoji="0" lang="en-US" altLang="en-US" sz="3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en-US" sz="3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blipFill>
                <a:blip r:embed="rId3"/>
                <a:stretch>
                  <a:fillRect l="-1766" t="-2151" r="-13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6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Lemma: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If we want error probability at most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en-US" sz="3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tokens suffice.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blipFill>
                <a:blip r:embed="rId3"/>
                <a:stretch>
                  <a:fillRect l="-1766" t="-5797" r="-2134" b="-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AB Testing Math: A simple way of explaining the statistics behind it 👩‍🎓  👩‍🎓">
            <a:extLst>
              <a:ext uri="{FF2B5EF4-FFF2-40B4-BE49-F238E27FC236}">
                <a16:creationId xmlns:a16="http://schemas.microsoft.com/office/drawing/2014/main" id="{7A6ADD9E-C385-4644-8BCE-FCBF698F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9" b="13075"/>
          <a:stretch>
            <a:fillRect/>
          </a:stretch>
        </p:blipFill>
        <p:spPr bwMode="auto">
          <a:xfrm>
            <a:off x="1905000" y="3208596"/>
            <a:ext cx="533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38E53-D086-4424-A7B2-087F72555E5E}"/>
              </a:ext>
            </a:extLst>
          </p:cNvPr>
          <p:cNvCxnSpPr/>
          <p:nvPr/>
        </p:nvCxnSpPr>
        <p:spPr>
          <a:xfrm>
            <a:off x="914400" y="4808796"/>
            <a:ext cx="7315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id="{05024F25-0F47-410B-870F-FDBAC820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Score assuming no watermarking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F04BA2-E7DA-41EC-9DF4-1ADCB7B2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Score assuming watermarking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𝑛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+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𝑐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974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315080</TotalTime>
  <Words>819</Words>
  <Application>Microsoft Office PowerPoint</Application>
  <PresentationFormat>On-screen Show (4:3)</PresentationFormat>
  <Paragraphs>80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Wingdings</vt:lpstr>
      <vt:lpstr>Default Design</vt:lpstr>
      <vt:lpstr>Watermarking LLM Outputs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security definition??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274</cp:revision>
  <dcterms:created xsi:type="dcterms:W3CDTF">2006-04-29T20:46:23Z</dcterms:created>
  <dcterms:modified xsi:type="dcterms:W3CDTF">2025-04-26T22:34:17Z</dcterms:modified>
</cp:coreProperties>
</file>