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487" r:id="rId4"/>
    <p:sldId id="380" r:id="rId5"/>
    <p:sldId id="381" r:id="rId6"/>
    <p:sldId id="495" r:id="rId7"/>
    <p:sldId id="491" r:id="rId8"/>
    <p:sldId id="398" r:id="rId9"/>
    <p:sldId id="489" r:id="rId10"/>
    <p:sldId id="500" r:id="rId11"/>
    <p:sldId id="494" r:id="rId12"/>
    <p:sldId id="497" r:id="rId13"/>
    <p:sldId id="501" r:id="rId14"/>
    <p:sldId id="538" r:id="rId15"/>
    <p:sldId id="539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90099"/>
    <a:srgbClr val="008000"/>
    <a:srgbClr val="FFFFBB"/>
    <a:srgbClr val="E4F2F4"/>
    <a:srgbClr val="FFD1D1"/>
    <a:srgbClr val="ECD9FF"/>
    <a:srgbClr val="D5EB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1" d="100"/>
          <a:sy n="81" d="100"/>
        </p:scale>
        <p:origin x="984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21502CDA-84DF-4E68-ABAB-FD70C4C9021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38AC9923-80C1-4198-82C0-8FCE073956F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FC083B0D-190B-41C3-B8ED-6BBF4857DDB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0A113F83-4152-4EC6-9B6F-E45D8609B2F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2774" name="Rectangle 6">
            <a:extLst>
              <a:ext uri="{FF2B5EF4-FFF2-40B4-BE49-F238E27FC236}">
                <a16:creationId xmlns:a16="http://schemas.microsoft.com/office/drawing/2014/main" id="{D8D870DB-8EE7-4C83-A75C-362E3B2B1EE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5" name="Rectangle 7">
            <a:extLst>
              <a:ext uri="{FF2B5EF4-FFF2-40B4-BE49-F238E27FC236}">
                <a16:creationId xmlns:a16="http://schemas.microsoft.com/office/drawing/2014/main" id="{BBF32F05-CABF-4C32-9EFE-6DE1B81E2A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670AEE9-D029-4175-8EFC-17CDF686B0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44576B23-4822-4152-BC29-2120E8D2DC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B306C6-7DF3-4A99-975B-E931B6C82BB0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E6F4F95-FE08-40A4-B244-21157EEA9F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97C04423-7016-4FCB-B8CA-55646B0B6B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72968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EB8B55EF-DC13-46F9-B0D4-6FAD3B0839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5022F820-81FB-4AC3-8986-01696E1C11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CA094352-0031-4E6F-820E-5BF746CD57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9451C6-86A8-4F8E-8B43-D3C27917092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0011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0FE81152-5717-448D-9D0C-11DC7BA5BF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1872ACEC-F95A-4BD8-BF17-DFA708CC88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A148FDF6-1BE4-437D-9B94-92680C5387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216D2E-4D87-47A7-B022-4C6BAC2052B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8905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0FE81152-5717-448D-9D0C-11DC7BA5BF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1872ACEC-F95A-4BD8-BF17-DFA708CC88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A148FDF6-1BE4-437D-9B94-92680C5387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216D2E-4D87-47A7-B022-4C6BAC2052B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9012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0FE81152-5717-448D-9D0C-11DC7BA5BF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1872ACEC-F95A-4BD8-BF17-DFA708CC88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A148FDF6-1BE4-437D-9B94-92680C5387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216D2E-4D87-47A7-B022-4C6BAC2052B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808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4593885B-CE6C-4143-96EC-C17C9A58BE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EB42F58-ACFA-428B-AD78-CC6E1E1685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376873A0-297D-4E2A-A738-EC28824DE2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F7F1F2-C79F-443F-851E-B4CCC0F8448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1C179E1D-7EDF-4953-A9D5-D8A7A25C22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345D0EE-0D93-4E9D-B340-25521A7852E7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DDA92D69-5EDC-4864-AB67-BF40661814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11588A0C-45D4-45AE-B8DF-879EFF4716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74AB0CC6-E922-4288-96A6-7F89B8619F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31E7D1-E926-4307-94C8-413C20D28817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CE5EB0B3-83BB-48FB-90B3-AB5C5E637C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D50D7AFF-D94F-4E0E-95B0-B4D1968145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4593885B-CE6C-4143-96EC-C17C9A58BE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EB42F58-ACFA-428B-AD78-CC6E1E1685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376873A0-297D-4E2A-A738-EC28824DE2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F7F1F2-C79F-443F-851E-B4CCC0F8448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795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90088ABB-BBCD-4D47-ABB1-26ED975F613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76361281-A6F1-436F-B54F-0EB631403C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53B5C419-46CA-4D77-9455-5ED393A841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ABEB93-9B89-4E79-A949-7E4CC6580DED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148A9CDD-3F2A-44D8-BA2F-B63E09B94C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F1CF329B-E56D-42C1-AEC6-33AFCB64304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9555F865-1A7C-4DB7-AC69-623A65BBF1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7C0FE09-A080-42A8-BDC7-9A0CE9BC15B9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8087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EE45BF0-F4B3-4C7D-9101-07837FD573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41C06A5-1D85-4694-9E20-0FB62BA6FC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E9D6DD-6643-4404-8ECE-F917D5D021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1A91F-C110-49A6-9BF6-FA5D547D9A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8432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FBE9EA-EA6B-471A-ABEA-53658991AB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BCAD96F-3968-4704-8142-01C7FC7113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AA55785-47CD-4F76-A299-B808B8B23B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62E3E-7D02-42B3-8517-21E164D30D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7646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99D0C4-DAD7-4B7B-84E9-8CA50F79A5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103FCCB-B071-446A-A0F0-4D36F89CAE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C66DC2E-FAE7-4D80-8D46-FF6D15FFC8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DBFA1-79C1-4B22-A7D6-1993D3D724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9636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38B11-AD93-4EBF-B973-C1684172B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83E9B-20ED-49F1-9714-118B6B34AA85}" type="datetimeFigureOut">
              <a:rPr lang="en-US"/>
              <a:pPr>
                <a:defRPr/>
              </a:pPr>
              <a:t>6/15/2026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2E969-DC58-4437-BD60-7A31698C2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4A942-3E6B-4BBC-A0FD-0A250FF0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F0893-74C1-410D-8F2E-0280BC2BDC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683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CCECB-77E4-40DC-9325-25B0C70BF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304E0-5669-40F2-AC82-9F3B1D34A95B}" type="datetimeFigureOut">
              <a:rPr lang="en-US"/>
              <a:pPr>
                <a:defRPr/>
              </a:pPr>
              <a:t>6/15/2026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F7D33-2A37-4674-B584-24A390116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97F52-FE5D-4C6C-861B-E7FB000EB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85A4D-2025-4B2F-8420-7B7B443813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5124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F9337-EF60-485F-BD30-545170EDD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5BCE9-B846-4390-9AAA-D00BFD455068}" type="datetimeFigureOut">
              <a:rPr lang="en-US"/>
              <a:pPr>
                <a:defRPr/>
              </a:pPr>
              <a:t>6/15/2026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F1801A-D3AE-4459-A10F-E5C61A080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BA8D9-D283-42E4-AC21-E056F29A5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5082B-BF8C-44DC-9FCB-51C7DA0785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1686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506ECB9-7CD3-4E1F-9C41-DB94C1A38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AC2FE-9637-43DB-AE2F-E6BE021D1603}" type="datetimeFigureOut">
              <a:rPr lang="en-US"/>
              <a:pPr>
                <a:defRPr/>
              </a:pPr>
              <a:t>6/15/2026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302820C-F58D-46CF-ACC1-0115872C0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4847008-B40C-4A83-92BA-E31C57A49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DA662-10F0-48E4-887B-E115AEAE4D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6766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6D9A62A-00B9-4947-A248-927D65581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9AB13-EB7F-448B-AA6F-E3293F513615}" type="datetimeFigureOut">
              <a:rPr lang="en-US"/>
              <a:pPr>
                <a:defRPr/>
              </a:pPr>
              <a:t>6/15/2026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D93898F-6E23-4A3C-884F-4122959A9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3D4285-BF33-47B5-B377-E5B1E5D0C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DF4F8-B13B-4434-B3EB-647E4112C1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7748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E196E84-923C-4A60-A01D-6855DD36F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DC0AB-A843-4DBB-9CEA-ECA9C5F9569D}" type="datetimeFigureOut">
              <a:rPr lang="en-US"/>
              <a:pPr>
                <a:defRPr/>
              </a:pPr>
              <a:t>6/15/2026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9933DC0-1852-4CF7-9144-3153E2DC6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D84C090-3F1E-4290-A4EB-3FA7F2ABD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B9FFA-277A-4B71-A4F7-D82C689AFC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0752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CC1CC59-639D-4930-85CD-D591BFDD8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6B553-0ECF-4425-9CB9-F32BD80F26A3}" type="datetimeFigureOut">
              <a:rPr lang="en-US"/>
              <a:pPr>
                <a:defRPr/>
              </a:pPr>
              <a:t>6/15/2026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1F6B3AD-5A37-4115-9227-91BF25433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8819E30-DC95-4DE1-8CB6-11F7C8E7A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9712A-3CB4-492D-98C8-9D6361B214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5406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12570C7-2AA7-4DFD-BD46-E04617B17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9903D-EA9A-4BA8-8676-06E92C87FD13}" type="datetimeFigureOut">
              <a:rPr lang="en-US"/>
              <a:pPr>
                <a:defRPr/>
              </a:pPr>
              <a:t>6/15/2026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3905940-8DC3-4171-B5EA-F8C286BF3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FC10DD-8AF3-4AB7-A4ED-6A84D639F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FA5E1-FA3F-4395-9B2B-C846084A5E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5445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EA2984-04B0-4BF6-960E-768760DB70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C47F245-F488-4AE8-8D6A-05F5BF60C8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1A77266-0064-4EE0-AD1B-D0A0F2FB32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CC31A-004F-4116-968D-275973F609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0127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82B2C27-2915-4575-BB9E-4F578A7D2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0FB39-E95D-4D5A-84F2-AE58C24A7AEB}" type="datetimeFigureOut">
              <a:rPr lang="en-US"/>
              <a:pPr>
                <a:defRPr/>
              </a:pPr>
              <a:t>6/15/2026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EEE3192-DE4C-4585-A663-BBB3BA4BE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F66C301-B224-4C9B-AD1C-56E6826BD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3EEE1-A814-4D30-A105-E4FDBD731B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73193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EBA81-53BB-475E-B57F-DF7A1DE34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63980-2B78-4CFF-9DBD-0B698E5C7BA1}" type="datetimeFigureOut">
              <a:rPr lang="en-US"/>
              <a:pPr>
                <a:defRPr/>
              </a:pPr>
              <a:t>6/15/2026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B2510-FB77-472F-ABB8-802A952AE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DE18F-57A9-4382-9667-43905CA08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34E21-20A6-40ED-B07D-A3FF27FD60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2816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314AA-AA13-4F03-B96B-806B3ABC3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D4A5D-5801-407A-BBAC-3975DD48D99D}" type="datetimeFigureOut">
              <a:rPr lang="en-US"/>
              <a:pPr>
                <a:defRPr/>
              </a:pPr>
              <a:t>6/15/2026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F3292-63C0-4A5E-8E92-2643CA6C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6AA0E-73ED-45B9-B7A6-0CA1F43B7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8823A-241D-4AE5-B61E-56F8C0C821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6135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781774-95E4-44E5-A849-A251EE273C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C2D48F-8FFA-4A6E-806E-F1477C7DD4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868994-5DA3-4E81-B866-129D55B929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CD55E-DABC-4185-9301-EEC64159B7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1573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4D0F50-DB49-43BD-A852-37FADA24EE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BE821C-C1CB-4900-9BE8-74306E01D8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93721B-9B30-4D4C-B6CA-C61B225B7E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C2484-5672-4D99-A529-99FF20BB28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9294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01B3EBF-DEFE-4203-B6A0-B0C0462108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8785BB9-A4B5-49A7-858B-4286A97317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091DDA5-11CE-45A1-83C3-52F8948A92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43138-A201-45F2-9E0F-31D2BD62EB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4531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BC13219-DE32-492E-8184-A0D67D149D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9DBE451-F146-4BDA-BA03-3B24104BAA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2F28778-409E-4B13-AB56-7738F2ECB1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1406A-53A6-4353-B598-3A4469EBBA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1264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0F52573-3021-4145-AA34-DDC9015120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666FA3C-E60E-4BF1-9529-72032F707A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EE7219C-0047-430F-A9DF-FC34FD6801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FD8D6-94AE-48F3-A787-729734A612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5688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5A5574-EC5D-48D9-8233-C9F5AB1BDF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E46271-8FE8-4844-B357-1FEC2007BF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82C06D-CE96-4F69-AFA8-B0BB6F4618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58D3E-476C-4780-AAC4-EE5DCC2C9D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2161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CEA4E3-B635-444E-86D0-EE0148DE17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6832C9-13C1-4C5E-A19A-4394214172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600630-A966-4FFB-A17F-BE713C3D89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D5539-335E-4E1B-A6D4-5DD0EA3EA3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0029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E3C78EF-8B56-4E5C-92CF-500C920473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6FCD9F4-B7FE-46D4-A20D-00898E8246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242F8F7-90F7-442F-A66B-551AAB80087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03ABB87-03D5-4348-A55D-15CA84D6562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A5D42C6-AB0E-4310-8B41-B1FA2D4DFDA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84D5E88-FFC9-4981-A542-0C7F453E09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5451F15-DC8D-4BF7-B597-9CACB244ED7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F11830F-43FB-4665-A0F9-1D323782FA9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85EBF-4EDC-4FFB-8CC5-6DFE3DDDD1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E15CE7-542E-4562-8F54-74826D3E5CCB}" type="datetimeFigureOut">
              <a:rPr lang="en-US"/>
              <a:pPr>
                <a:defRPr/>
              </a:pPr>
              <a:t>6/15/2026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DEEDF-FD72-4C2B-A4D4-F297C7267A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2DBD7-E8B6-4EF8-B6A1-1DC6FDA22B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EF55621-6A61-42C7-A0DB-EF8E46EF8E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979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E4F389A-A244-4A45-879C-584131B531A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" y="304800"/>
            <a:ext cx="8686800" cy="1470025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rgbClr val="CC3300"/>
                </a:solidFill>
                <a:latin typeface="Calibri" panose="020F0502020204030204" pitchFamily="34" charset="0"/>
              </a:rPr>
              <a:t>Verifiable Near-Term Quantum Advantage via Peaked Quantum Circuits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5CB95680-8349-438D-AAC7-6DB4FD0D124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59004" y="4648200"/>
            <a:ext cx="8534400" cy="1371600"/>
          </a:xfrm>
        </p:spPr>
        <p:txBody>
          <a:bodyPr/>
          <a:lstStyle/>
          <a:p>
            <a:pPr eaLnBrk="1" hangingPunct="1"/>
            <a:r>
              <a:rPr lang="en-US" altLang="en-US" sz="2900" dirty="0">
                <a:latin typeface="Calibri" panose="020F0502020204030204" pitchFamily="34" charset="0"/>
              </a:rPr>
              <a:t>Scott Aaronson (University of Texas at Austin)</a:t>
            </a:r>
          </a:p>
          <a:p>
            <a:pPr eaLnBrk="1" hangingPunct="1"/>
            <a:r>
              <a:rPr lang="en-US" altLang="en-US" sz="2900" dirty="0" err="1">
                <a:latin typeface="Calibri" panose="020F0502020204030204" pitchFamily="34" charset="0"/>
              </a:rPr>
              <a:t>QuantumTech@INRIA</a:t>
            </a:r>
            <a:r>
              <a:rPr lang="en-US" altLang="en-US" sz="2900" dirty="0">
                <a:latin typeface="Calibri" panose="020F0502020204030204" pitchFamily="34" charset="0"/>
              </a:rPr>
              <a:t> / Paris Center for Quantum Technology, Sorbonne, Paris, France</a:t>
            </a:r>
            <a:br>
              <a:rPr lang="en-US" altLang="en-US" sz="2900" dirty="0">
                <a:latin typeface="Calibri" panose="020F0502020204030204" pitchFamily="34" charset="0"/>
              </a:rPr>
            </a:br>
            <a:r>
              <a:rPr lang="en-US" altLang="en-US" sz="2900" dirty="0">
                <a:latin typeface="Calibri" panose="020F0502020204030204" pitchFamily="34" charset="0"/>
              </a:rPr>
              <a:t>June 15, 2026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53C4465-8FA6-472C-B4BD-7F40F3B0F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1782681"/>
            <a:ext cx="3429000" cy="2520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4BA8B49A-E2D2-460B-900C-12EBDA5035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137" y="228600"/>
            <a:ext cx="8467725" cy="9144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on </a:t>
            </a:r>
            <a:r>
              <a:rPr lang="en-US" altLang="en-US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Peakedness</a:t>
            </a:r>
            <a:r>
              <a:rPr lang="en-US" alt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It’s There!</a:t>
            </a:r>
            <a:endParaRPr lang="en-US" altLang="en-US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35B542-3521-4265-BD9E-E03BF66D1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37" y="990600"/>
            <a:ext cx="8196263" cy="598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103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8526B0-3E0B-4AB9-9090-C16CF54C5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5" y="152400"/>
            <a:ext cx="8362950" cy="5848350"/>
          </a:xfrm>
          <a:prstGeom prst="rect">
            <a:avLst/>
          </a:prstGeom>
        </p:spPr>
      </p:pic>
      <p:sp>
        <p:nvSpPr>
          <p:cNvPr id="3" name="Subtitle 4">
            <a:extLst>
              <a:ext uri="{FF2B5EF4-FFF2-40B4-BE49-F238E27FC236}">
                <a16:creationId xmlns:a16="http://schemas.microsoft.com/office/drawing/2014/main" id="{14265D86-0D9C-4B3A-9B63-193BA9FACCD5}"/>
              </a:ext>
            </a:extLst>
          </p:cNvPr>
          <p:cNvSpPr txBox="1">
            <a:spLocks/>
          </p:cNvSpPr>
          <p:nvPr/>
        </p:nvSpPr>
        <p:spPr bwMode="auto">
          <a:xfrm>
            <a:off x="357531" y="6096000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2800" dirty="0">
                <a:cs typeface="Calibri" panose="020F0502020204030204" pitchFamily="34" charset="0"/>
              </a:rPr>
              <a:t>Output distributions look random </a:t>
            </a:r>
            <a:r>
              <a:rPr lang="en-US" altLang="en-US" sz="2800" b="1" dirty="0">
                <a:solidFill>
                  <a:srgbClr val="FF0000"/>
                </a:solidFill>
                <a:cs typeface="Calibri" panose="020F0502020204030204" pitchFamily="34" charset="0"/>
              </a:rPr>
              <a:t>except for</a:t>
            </a:r>
            <a:r>
              <a:rPr lang="en-US" altLang="en-US" sz="2800" dirty="0">
                <a:cs typeface="Calibri" panose="020F0502020204030204" pitchFamily="34" charset="0"/>
              </a:rPr>
              <a:t> the peak…</a:t>
            </a:r>
          </a:p>
        </p:txBody>
      </p:sp>
    </p:spTree>
    <p:extLst>
      <p:ext uri="{BB962C8B-B14F-4D97-AF65-F5344CB8AC3E}">
        <p14:creationId xmlns:p14="http://schemas.microsoft.com/office/powerpoint/2010/main" val="255353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57F5730-2580-5544-B0DE-BC7AE40DAA2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332" b="-1332"/>
          <a:stretch>
            <a:fillRect/>
          </a:stretch>
        </p:blipFill>
        <p:spPr>
          <a:xfrm>
            <a:off x="76199" y="762000"/>
            <a:ext cx="8229600" cy="575936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7476D2F-6217-455A-7E64-276FE57A61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99" y="451644"/>
            <a:ext cx="8991599" cy="1077912"/>
          </a:xfrm>
        </p:spPr>
        <p:txBody>
          <a:bodyPr/>
          <a:lstStyle/>
          <a:p>
            <a:pPr eaLnBrk="1" hangingPunct="1"/>
            <a:r>
              <a:rPr lang="en-US" altLang="en-US" sz="3600" b="1" dirty="0" err="1">
                <a:solidFill>
                  <a:srgbClr val="0070C0"/>
                </a:solidFill>
              </a:rPr>
              <a:t>BlueQubit’s</a:t>
            </a:r>
            <a:r>
              <a:rPr lang="en-US" altLang="en-US" sz="3600" b="1" dirty="0">
                <a:solidFill>
                  <a:srgbClr val="0070C0"/>
                </a:solidFill>
              </a:rPr>
              <a:t> Obfuscated Peaked Circuit Demo</a:t>
            </a:r>
          </a:p>
        </p:txBody>
      </p:sp>
      <p:pic>
        <p:nvPicPr>
          <p:cNvPr id="10" name="Picture 9" descr="A colorful pattern with letters&#10;&#10;AI-generated content may be incorrect.">
            <a:extLst>
              <a:ext uri="{FF2B5EF4-FFF2-40B4-BE49-F238E27FC236}">
                <a16:creationId xmlns:a16="http://schemas.microsoft.com/office/drawing/2014/main" id="{5E7DA2CD-5B5F-27FC-71CF-693012F6F5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3124200"/>
            <a:ext cx="2667000" cy="2197958"/>
          </a:xfrm>
          <a:prstGeom prst="rect">
            <a:avLst/>
          </a:prstGeom>
        </p:spPr>
      </p:pic>
      <p:sp>
        <p:nvSpPr>
          <p:cNvPr id="6" name="Subtitle 4">
            <a:extLst>
              <a:ext uri="{FF2B5EF4-FFF2-40B4-BE49-F238E27FC236}">
                <a16:creationId xmlns:a16="http://schemas.microsoft.com/office/drawing/2014/main" id="{A9F107AD-C5D5-457E-835A-5EB9EFA92FEF}"/>
              </a:ext>
            </a:extLst>
          </p:cNvPr>
          <p:cNvSpPr txBox="1">
            <a:spLocks/>
          </p:cNvSpPr>
          <p:nvPr/>
        </p:nvSpPr>
        <p:spPr bwMode="auto">
          <a:xfrm>
            <a:off x="914400" y="3777643"/>
            <a:ext cx="6972302" cy="1518444"/>
          </a:xfrm>
          <a:prstGeom prst="rect">
            <a:avLst/>
          </a:prstGeom>
          <a:solidFill>
            <a:srgbClr val="FFFFCC"/>
          </a:solidFill>
          <a:ln w="19050">
            <a:solidFill>
              <a:schemeClr val="accent1"/>
            </a:solidFill>
          </a:ln>
          <a:extLst/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Kremer-Dupuis, arXiv:2604.21908: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Bespoke classical break of some of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BlueQubit’s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circuits!  But others are still standing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83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7476D2F-6217-455A-7E64-276FE57A61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99" y="451644"/>
            <a:ext cx="8991599" cy="1077912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</a:rPr>
              <a:t>Summary</a:t>
            </a:r>
            <a:endParaRPr lang="en-US" altLang="en-US" sz="3200" b="1" dirty="0">
              <a:solidFill>
                <a:srgbClr val="0070C0"/>
              </a:solidFill>
            </a:endParaRPr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id="{5DC47F38-0627-4C58-9405-DA41EE811251}"/>
              </a:ext>
            </a:extLst>
          </p:cNvPr>
          <p:cNvSpPr txBox="1">
            <a:spLocks/>
          </p:cNvSpPr>
          <p:nvPr/>
        </p:nvSpPr>
        <p:spPr bwMode="auto">
          <a:xfrm>
            <a:off x="563644" y="1529556"/>
            <a:ext cx="499895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Via gradient descent, we were able to find quantum circuits that contain a highly peaked output, yet otherwise look totally random. 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Subtitle 4">
            <a:extLst>
              <a:ext uri="{FF2B5EF4-FFF2-40B4-BE49-F238E27FC236}">
                <a16:creationId xmlns:a16="http://schemas.microsoft.com/office/drawing/2014/main" id="{7B3BE7D4-E027-4AB3-A031-B4F1049A5752}"/>
              </a:ext>
            </a:extLst>
          </p:cNvPr>
          <p:cNvSpPr txBox="1">
            <a:spLocks/>
          </p:cNvSpPr>
          <p:nvPr/>
        </p:nvSpPr>
        <p:spPr bwMode="auto">
          <a:xfrm>
            <a:off x="576213" y="4038600"/>
            <a:ext cx="800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We still don’t understand what’s going on here!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Are these circuits really indistinguishable from random?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Why should they exist?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Can such circuits be found efficiently?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E79AF6-392D-45E1-82FF-80AB2BFD8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1597796"/>
            <a:ext cx="2971800" cy="171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34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7476D2F-6217-455A-7E64-276FE57A61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99" y="451644"/>
            <a:ext cx="8991599" cy="1077912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</a:rPr>
              <a:t>More Broadly</a:t>
            </a:r>
          </a:p>
        </p:txBody>
      </p:sp>
      <p:sp>
        <p:nvSpPr>
          <p:cNvPr id="4" name="Subtitle 4">
            <a:extLst>
              <a:ext uri="{FF2B5EF4-FFF2-40B4-BE49-F238E27FC236}">
                <a16:creationId xmlns:a16="http://schemas.microsoft.com/office/drawing/2014/main" id="{B21C85C5-2CB2-4349-BBF2-C49752292D21}"/>
              </a:ext>
            </a:extLst>
          </p:cNvPr>
          <p:cNvSpPr txBox="1">
            <a:spLocks/>
          </p:cNvSpPr>
          <p:nvPr/>
        </p:nvSpPr>
        <p:spPr bwMode="auto">
          <a:xfrm>
            <a:off x="571498" y="1529556"/>
            <a:ext cx="800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next few years are “crunch time” for verifiable NISQ quantum advantage demos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B7B97D8-D42C-4B44-934A-D3682B847F4E}"/>
              </a:ext>
            </a:extLst>
          </p:cNvPr>
          <p:cNvSpPr txBox="1">
            <a:spLocks/>
          </p:cNvSpPr>
          <p:nvPr/>
        </p:nvSpPr>
        <p:spPr bwMode="auto">
          <a:xfrm>
            <a:off x="571498" y="2743200"/>
            <a:ext cx="800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“By default,” we’ll just continue doing OTOC measurements, condensed matter simulations, obfuscated peaked circuits, etc. until scalable fault-tolerant devices exist that can run Shor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F10132B5-1871-4F75-BD9E-E50262B1FD5A}"/>
              </a:ext>
            </a:extLst>
          </p:cNvPr>
          <p:cNvSpPr txBox="1">
            <a:spLocks/>
          </p:cNvSpPr>
          <p:nvPr/>
        </p:nvSpPr>
        <p:spPr bwMode="auto">
          <a:xfrm>
            <a:off x="571498" y="4871244"/>
            <a:ext cx="800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Is something better possible?  If so, could change the trajectory substantially.  Basic theory questions still unresolved!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57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99230054-A458-41C4-BA03-087F12ED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" y="400535"/>
            <a:ext cx="8915400" cy="894866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</a:rPr>
              <a:t>What Will QCs Be Good For?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C55357-72DC-472D-AD6B-8CC3EB6B3A47}"/>
              </a:ext>
            </a:extLst>
          </p:cNvPr>
          <p:cNvSpPr/>
          <p:nvPr/>
        </p:nvSpPr>
        <p:spPr>
          <a:xfrm>
            <a:off x="342900" y="1600200"/>
            <a:ext cx="8458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000" dirty="0"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altLang="en-US" sz="3000" dirty="0">
                <a:latin typeface="Calibri" panose="020F0502020204030204" pitchFamily="34" charset="0"/>
              </a:rPr>
              <a:t>Simulating quantum physics and chemistry</a:t>
            </a:r>
          </a:p>
          <a:p>
            <a:pPr eaLnBrk="1" hangingPunct="1"/>
            <a:endParaRPr lang="en-US" altLang="en-US" sz="3000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3000" dirty="0"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altLang="en-US" sz="3000" dirty="0">
                <a:latin typeface="Calibri" panose="020F0502020204030204" pitchFamily="34" charset="0"/>
              </a:rPr>
              <a:t>Breaking current public-key encryption</a:t>
            </a:r>
          </a:p>
          <a:p>
            <a:pPr eaLnBrk="1" hangingPunct="1"/>
            <a:endParaRPr lang="en-US" altLang="en-US" sz="3000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3000" dirty="0"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altLang="en-US" sz="3000" dirty="0">
                <a:latin typeface="Calibri" panose="020F0502020204030204" pitchFamily="34" charset="0"/>
              </a:rPr>
              <a:t>We’ll need to get lucky for most other applications</a:t>
            </a:r>
          </a:p>
          <a:p>
            <a:pPr eaLnBrk="1" hangingPunct="1"/>
            <a:r>
              <a:rPr lang="en-US" altLang="en-US" sz="2400" dirty="0">
                <a:latin typeface="Calibri" panose="020F0502020204030204" pitchFamily="34" charset="0"/>
              </a:rPr>
              <a:t>	</a:t>
            </a:r>
            <a:r>
              <a:rPr lang="en-US" altLang="en-US" sz="2400" b="1" dirty="0">
                <a:solidFill>
                  <a:srgbClr val="00B050"/>
                </a:solidFill>
                <a:latin typeface="Calibri" panose="020F0502020204030204" pitchFamily="34" charset="0"/>
              </a:rPr>
              <a:t>(The world has often been lied to about this)</a:t>
            </a:r>
          </a:p>
          <a:p>
            <a:pPr eaLnBrk="1" hangingPunct="1"/>
            <a:endParaRPr lang="en-US" altLang="en-US" sz="3000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3000" dirty="0"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altLang="en-US" sz="3000" dirty="0">
                <a:latin typeface="Calibri" panose="020F0502020204030204" pitchFamily="34" charset="0"/>
              </a:rPr>
              <a:t>But no matter!  The </a:t>
            </a:r>
            <a:r>
              <a:rPr lang="en-US" altLang="en-US" sz="3000" b="1" dirty="0">
                <a:solidFill>
                  <a:srgbClr val="FF0000"/>
                </a:solidFill>
                <a:latin typeface="Calibri" panose="020F0502020204030204" pitchFamily="34" charset="0"/>
              </a:rPr>
              <a:t>#1 application</a:t>
            </a:r>
            <a:r>
              <a:rPr lang="en-US" altLang="en-US" sz="3000" dirty="0">
                <a:latin typeface="Calibri" panose="020F0502020204030204" pitchFamily="34" charset="0"/>
              </a:rPr>
              <a:t>: disproving all the people who say it can never work!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2">
            <a:extLst>
              <a:ext uri="{FF2B5EF4-FFF2-40B4-BE49-F238E27FC236}">
                <a16:creationId xmlns:a16="http://schemas.microsoft.com/office/drawing/2014/main" id="{8154D8B0-EDFD-40CA-8130-FBA9840ED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"/>
            <a:ext cx="6553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200" b="1" dirty="0">
                <a:solidFill>
                  <a:srgbClr val="0070C0"/>
                </a:solidFill>
                <a:latin typeface="Calibri" pitchFamily="34" charset="0"/>
                <a:cs typeface="Arial" charset="0"/>
              </a:rPr>
              <a:t>What Is Quantum Computational Supremacy?</a:t>
            </a:r>
            <a:endParaRPr lang="en-US" sz="4200" b="1" cap="small" dirty="0">
              <a:solidFill>
                <a:srgbClr val="0070C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6867" name="Text Box 3">
            <a:extLst>
              <a:ext uri="{FF2B5EF4-FFF2-40B4-BE49-F238E27FC236}">
                <a16:creationId xmlns:a16="http://schemas.microsoft.com/office/drawing/2014/main" id="{42B0793C-EBE4-4186-9401-09A23A0B0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00" y="1911350"/>
            <a:ext cx="8509000" cy="424731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3000" dirty="0">
                <a:solidFill>
                  <a:srgbClr val="000000"/>
                </a:solidFill>
              </a:rPr>
              <a:t>The use of a quantum computer to solve </a:t>
            </a:r>
            <a:r>
              <a:rPr lang="en-US" altLang="en-US" sz="3000" b="1" dirty="0">
                <a:solidFill>
                  <a:srgbClr val="FF0000"/>
                </a:solidFill>
              </a:rPr>
              <a:t>some</a:t>
            </a:r>
            <a:r>
              <a:rPr lang="en-US" altLang="en-US" sz="3000" dirty="0">
                <a:solidFill>
                  <a:srgbClr val="000000"/>
                </a:solidFill>
              </a:rPr>
              <a:t> well-defined problem much faster than any available classical computer running any known algorithm</a:t>
            </a: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altLang="en-US" sz="3000" dirty="0">
                <a:solidFill>
                  <a:srgbClr val="000000"/>
                </a:solidFill>
              </a:rPr>
              <a:t>Problem doesn’t need to be useful, but </a:t>
            </a:r>
            <a:r>
              <a:rPr lang="en-US" altLang="en-US" sz="3000" b="1" dirty="0">
                <a:solidFill>
                  <a:srgbClr val="FF0000"/>
                </a:solidFill>
              </a:rPr>
              <a:t>does</a:t>
            </a:r>
            <a:r>
              <a:rPr lang="en-US" altLang="en-US" sz="3000" dirty="0">
                <a:solidFill>
                  <a:srgbClr val="000000"/>
                </a:solidFill>
              </a:rPr>
              <a:t> need a hardware-independent mathematical definition</a:t>
            </a: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altLang="en-US" sz="3000" dirty="0">
                <a:solidFill>
                  <a:srgbClr val="000000"/>
                </a:solidFill>
              </a:rPr>
              <a:t>Need: an actual observed speedup, </a:t>
            </a:r>
            <a:r>
              <a:rPr lang="en-US" altLang="en-US" sz="3000" b="1" dirty="0">
                <a:solidFill>
                  <a:srgbClr val="FF0000"/>
                </a:solidFill>
              </a:rPr>
              <a:t>and</a:t>
            </a:r>
            <a:r>
              <a:rPr lang="en-US" altLang="en-US" sz="3000" dirty="0">
                <a:solidFill>
                  <a:srgbClr val="000000"/>
                </a:solidFill>
              </a:rPr>
              <a:t> a theoretical asymptotic speedup, </a:t>
            </a:r>
            <a:r>
              <a:rPr lang="en-US" altLang="en-US" sz="3000" b="1" dirty="0">
                <a:solidFill>
                  <a:srgbClr val="FF0000"/>
                </a:solidFill>
              </a:rPr>
              <a:t>and</a:t>
            </a:r>
            <a:r>
              <a:rPr lang="en-US" altLang="en-US" sz="3000" dirty="0">
                <a:solidFill>
                  <a:srgbClr val="000000"/>
                </a:solidFill>
              </a:rPr>
              <a:t> a causal connection between the two</a:t>
            </a:r>
          </a:p>
        </p:txBody>
      </p:sp>
      <p:pic>
        <p:nvPicPr>
          <p:cNvPr id="12293" name="Picture 13" descr="Image result for john preskill">
            <a:extLst>
              <a:ext uri="{FF2B5EF4-FFF2-40B4-BE49-F238E27FC236}">
                <a16:creationId xmlns:a16="http://schemas.microsoft.com/office/drawing/2014/main" id="{EA423644-791A-41BA-81CB-F7EB2C720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100" y="14288"/>
            <a:ext cx="1243013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3">
            <a:extLst>
              <a:ext uri="{FF2B5EF4-FFF2-40B4-BE49-F238E27FC236}">
                <a16:creationId xmlns:a16="http://schemas.microsoft.com/office/drawing/2014/main" id="{A06C9757-9B13-4B9F-8280-94519F7C2D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3388" y="1220788"/>
            <a:ext cx="25669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600">
                <a:solidFill>
                  <a:srgbClr val="000000"/>
                </a:solidFill>
              </a:rPr>
              <a:t>Preskill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2">
            <a:extLst>
              <a:ext uri="{FF2B5EF4-FFF2-40B4-BE49-F238E27FC236}">
                <a16:creationId xmlns:a16="http://schemas.microsoft.com/office/drawing/2014/main" id="{05902686-0120-4D34-81D9-56F3EF6D0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149225"/>
            <a:ext cx="8305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Calibri" pitchFamily="34" charset="0"/>
                <a:cs typeface="Arial" charset="0"/>
              </a:rPr>
              <a:t>The Random Circuit Proposal</a:t>
            </a:r>
            <a:endParaRPr lang="en-US" sz="3000" b="1" cap="small" dirty="0">
              <a:solidFill>
                <a:srgbClr val="0070C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0483" name="Text Box 3">
            <a:extLst>
              <a:ext uri="{FF2B5EF4-FFF2-40B4-BE49-F238E27FC236}">
                <a16:creationId xmlns:a16="http://schemas.microsoft.com/office/drawing/2014/main" id="{1A6DA80D-1012-45A4-B2F8-E8D37DFA9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092200"/>
            <a:ext cx="6443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2800">
                <a:solidFill>
                  <a:srgbClr val="000000"/>
                </a:solidFill>
              </a:rPr>
              <a:t>Challenge the QC by sending it a randomly generated quantum circuit C on n qubits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B3BD757-6B9D-4FCE-98F9-9DD42767A3F8}"/>
              </a:ext>
            </a:extLst>
          </p:cNvPr>
          <p:cNvSpPr/>
          <p:nvPr/>
        </p:nvSpPr>
        <p:spPr>
          <a:xfrm>
            <a:off x="393700" y="1414463"/>
            <a:ext cx="177800" cy="1793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7784768-5F86-4195-B02B-6A4EFF3BC7E7}"/>
              </a:ext>
            </a:extLst>
          </p:cNvPr>
          <p:cNvSpPr/>
          <p:nvPr/>
        </p:nvSpPr>
        <p:spPr>
          <a:xfrm>
            <a:off x="928688" y="1414463"/>
            <a:ext cx="179387" cy="1793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72E85B1-C4DF-4EAF-BE91-29A2AB787443}"/>
              </a:ext>
            </a:extLst>
          </p:cNvPr>
          <p:cNvSpPr/>
          <p:nvPr/>
        </p:nvSpPr>
        <p:spPr>
          <a:xfrm>
            <a:off x="393700" y="1866900"/>
            <a:ext cx="177800" cy="179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351D52B-6B56-4B82-9FB4-696895C4EDFF}"/>
              </a:ext>
            </a:extLst>
          </p:cNvPr>
          <p:cNvSpPr/>
          <p:nvPr/>
        </p:nvSpPr>
        <p:spPr>
          <a:xfrm>
            <a:off x="928688" y="1866900"/>
            <a:ext cx="179387" cy="179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3B50BA1-1F47-40F8-A332-3208AF501979}"/>
              </a:ext>
            </a:extLst>
          </p:cNvPr>
          <p:cNvSpPr/>
          <p:nvPr/>
        </p:nvSpPr>
        <p:spPr>
          <a:xfrm>
            <a:off x="393700" y="2343150"/>
            <a:ext cx="177800" cy="179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75BFEC6-6DA0-4ED5-B364-06120A554F42}"/>
              </a:ext>
            </a:extLst>
          </p:cNvPr>
          <p:cNvSpPr/>
          <p:nvPr/>
        </p:nvSpPr>
        <p:spPr>
          <a:xfrm>
            <a:off x="928688" y="2343150"/>
            <a:ext cx="179387" cy="179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AE1435E-3A61-4BF2-AE79-CDA68E7FFF4C}"/>
              </a:ext>
            </a:extLst>
          </p:cNvPr>
          <p:cNvSpPr/>
          <p:nvPr/>
        </p:nvSpPr>
        <p:spPr>
          <a:xfrm>
            <a:off x="393700" y="2795588"/>
            <a:ext cx="177800" cy="1793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E8D1DAC-7E9C-4356-9079-9C3C2A62AEB1}"/>
              </a:ext>
            </a:extLst>
          </p:cNvPr>
          <p:cNvSpPr/>
          <p:nvPr/>
        </p:nvSpPr>
        <p:spPr>
          <a:xfrm>
            <a:off x="928688" y="2795588"/>
            <a:ext cx="179387" cy="1793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B6789C4-AF1A-4129-8313-BBA0791EA59E}"/>
              </a:ext>
            </a:extLst>
          </p:cNvPr>
          <p:cNvGrpSpPr>
            <a:grpSpLocks/>
          </p:cNvGrpSpPr>
          <p:nvPr/>
        </p:nvGrpSpPr>
        <p:grpSpPr bwMode="auto">
          <a:xfrm>
            <a:off x="446088" y="1490663"/>
            <a:ext cx="661987" cy="1408112"/>
            <a:chOff x="445331" y="1491404"/>
            <a:chExt cx="662650" cy="1407201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5B3D17E-3C8E-47D6-9689-5EFF8F6B6B05}"/>
                </a:ext>
              </a:extLst>
            </p:cNvPr>
            <p:cNvCxnSpPr>
              <a:endCxn id="6" idx="6"/>
            </p:cNvCxnSpPr>
            <p:nvPr/>
          </p:nvCxnSpPr>
          <p:spPr>
            <a:xfrm>
              <a:off x="481880" y="1491404"/>
              <a:ext cx="626101" cy="12692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FF53842-F7A3-4C7D-9FB7-333889C38C56}"/>
                </a:ext>
              </a:extLst>
            </p:cNvPr>
            <p:cNvCxnSpPr/>
            <p:nvPr/>
          </p:nvCxnSpPr>
          <p:spPr>
            <a:xfrm>
              <a:off x="469167" y="1943548"/>
              <a:ext cx="626101" cy="12692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E1411B3-F776-4E23-876B-87255792BD21}"/>
                </a:ext>
              </a:extLst>
            </p:cNvPr>
            <p:cNvCxnSpPr/>
            <p:nvPr/>
          </p:nvCxnSpPr>
          <p:spPr>
            <a:xfrm>
              <a:off x="458044" y="2433769"/>
              <a:ext cx="626101" cy="12692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E4C1C02-728D-47B4-9025-2D6B054361D0}"/>
                </a:ext>
              </a:extLst>
            </p:cNvPr>
            <p:cNvCxnSpPr/>
            <p:nvPr/>
          </p:nvCxnSpPr>
          <p:spPr>
            <a:xfrm>
              <a:off x="445331" y="2885913"/>
              <a:ext cx="626101" cy="12692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E14C54D7-9E96-4427-A237-3281626D167F}"/>
              </a:ext>
            </a:extLst>
          </p:cNvPr>
          <p:cNvSpPr/>
          <p:nvPr/>
        </p:nvSpPr>
        <p:spPr>
          <a:xfrm>
            <a:off x="1471613" y="1414463"/>
            <a:ext cx="177800" cy="1793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E886B35-09DB-4032-BA24-6BF3C66718BE}"/>
              </a:ext>
            </a:extLst>
          </p:cNvPr>
          <p:cNvSpPr/>
          <p:nvPr/>
        </p:nvSpPr>
        <p:spPr>
          <a:xfrm>
            <a:off x="2006600" y="1414463"/>
            <a:ext cx="179388" cy="1793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C2476D8-7E6F-4705-8E47-300DED5779BB}"/>
              </a:ext>
            </a:extLst>
          </p:cNvPr>
          <p:cNvSpPr/>
          <p:nvPr/>
        </p:nvSpPr>
        <p:spPr>
          <a:xfrm>
            <a:off x="1471613" y="1866900"/>
            <a:ext cx="177800" cy="179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BAB9B9B-7D58-4267-853A-F75D9AA55B21}"/>
              </a:ext>
            </a:extLst>
          </p:cNvPr>
          <p:cNvSpPr/>
          <p:nvPr/>
        </p:nvSpPr>
        <p:spPr>
          <a:xfrm>
            <a:off x="2006600" y="1866900"/>
            <a:ext cx="179388" cy="179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EEC7DF6-31B2-4880-BE18-FF73FDCB4A97}"/>
              </a:ext>
            </a:extLst>
          </p:cNvPr>
          <p:cNvSpPr/>
          <p:nvPr/>
        </p:nvSpPr>
        <p:spPr>
          <a:xfrm>
            <a:off x="1471613" y="2343150"/>
            <a:ext cx="177800" cy="179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BA4D81B-9499-4E64-81F9-54ABA768A175}"/>
              </a:ext>
            </a:extLst>
          </p:cNvPr>
          <p:cNvSpPr/>
          <p:nvPr/>
        </p:nvSpPr>
        <p:spPr>
          <a:xfrm>
            <a:off x="2006600" y="2343150"/>
            <a:ext cx="179388" cy="179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1215BFD-182A-4F94-80B8-3FA74363BC68}"/>
              </a:ext>
            </a:extLst>
          </p:cNvPr>
          <p:cNvSpPr/>
          <p:nvPr/>
        </p:nvSpPr>
        <p:spPr>
          <a:xfrm>
            <a:off x="1471613" y="2795588"/>
            <a:ext cx="177800" cy="1793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EC1FAA4E-1B07-44EB-BABE-77E949643071}"/>
              </a:ext>
            </a:extLst>
          </p:cNvPr>
          <p:cNvSpPr/>
          <p:nvPr/>
        </p:nvSpPr>
        <p:spPr>
          <a:xfrm>
            <a:off x="2006600" y="2795588"/>
            <a:ext cx="179388" cy="1793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034F785-2AF5-4E4D-A03D-C4ACB2175495}"/>
              </a:ext>
            </a:extLst>
          </p:cNvPr>
          <p:cNvGrpSpPr>
            <a:grpSpLocks/>
          </p:cNvGrpSpPr>
          <p:nvPr/>
        </p:nvGrpSpPr>
        <p:grpSpPr bwMode="auto">
          <a:xfrm>
            <a:off x="1525588" y="1490663"/>
            <a:ext cx="660400" cy="1408112"/>
            <a:chOff x="1524929" y="1491404"/>
            <a:chExt cx="660787" cy="1407201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7AF7723-80C3-4F07-ABD4-529F4AA7E7B1}"/>
                </a:ext>
              </a:extLst>
            </p:cNvPr>
            <p:cNvCxnSpPr>
              <a:endCxn id="28" idx="6"/>
            </p:cNvCxnSpPr>
            <p:nvPr/>
          </p:nvCxnSpPr>
          <p:spPr>
            <a:xfrm>
              <a:off x="1559874" y="1491404"/>
              <a:ext cx="625842" cy="12692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F495E4A-536E-4BC1-BF0E-70559A76ECF8}"/>
                </a:ext>
              </a:extLst>
            </p:cNvPr>
            <p:cNvCxnSpPr/>
            <p:nvPr/>
          </p:nvCxnSpPr>
          <p:spPr>
            <a:xfrm>
              <a:off x="1547167" y="1943548"/>
              <a:ext cx="625842" cy="12692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1FD0EC9-55BE-4C1F-B830-BAE5BAAC2C9E}"/>
                </a:ext>
              </a:extLst>
            </p:cNvPr>
            <p:cNvCxnSpPr/>
            <p:nvPr/>
          </p:nvCxnSpPr>
          <p:spPr>
            <a:xfrm>
              <a:off x="1536048" y="2433769"/>
              <a:ext cx="625842" cy="12692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D641688-6629-44C6-A101-D360EB5EE6AD}"/>
                </a:ext>
              </a:extLst>
            </p:cNvPr>
            <p:cNvCxnSpPr/>
            <p:nvPr/>
          </p:nvCxnSpPr>
          <p:spPr>
            <a:xfrm>
              <a:off x="1524929" y="2885913"/>
              <a:ext cx="625842" cy="12692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Box 3">
            <a:extLst>
              <a:ext uri="{FF2B5EF4-FFF2-40B4-BE49-F238E27FC236}">
                <a16:creationId xmlns:a16="http://schemas.microsoft.com/office/drawing/2014/main" id="{1FD54B8B-3EA5-489B-9C4B-158844705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88" y="3962400"/>
            <a:ext cx="838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2800">
                <a:solidFill>
                  <a:srgbClr val="000000"/>
                </a:solidFill>
              </a:rPr>
              <a:t>Then, using classical brute force, check if</a:t>
            </a:r>
          </a:p>
        </p:txBody>
      </p:sp>
      <p:sp>
        <p:nvSpPr>
          <p:cNvPr id="20503" name="Text Box 3">
            <a:extLst>
              <a:ext uri="{FF2B5EF4-FFF2-40B4-BE49-F238E27FC236}">
                <a16:creationId xmlns:a16="http://schemas.microsoft.com/office/drawing/2014/main" id="{DF6F97F0-9AB3-4C6D-A86A-98798826D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7288" y="2209800"/>
            <a:ext cx="644366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2800">
                <a:solidFill>
                  <a:srgbClr val="000000"/>
                </a:solidFill>
              </a:rPr>
              <a:t>Ask the QC to send back (quickly!) samples s</a:t>
            </a:r>
            <a:r>
              <a:rPr lang="en-US" altLang="en-US" sz="2800" baseline="-25000">
                <a:solidFill>
                  <a:srgbClr val="000000"/>
                </a:solidFill>
              </a:rPr>
              <a:t>1</a:t>
            </a:r>
            <a:r>
              <a:rPr lang="en-US" altLang="en-US" sz="2800">
                <a:solidFill>
                  <a:srgbClr val="000000"/>
                </a:solidFill>
              </a:rPr>
              <a:t>,…,s</a:t>
            </a:r>
            <a:r>
              <a:rPr lang="en-US" altLang="en-US" sz="2800" baseline="-25000">
                <a:solidFill>
                  <a:srgbClr val="000000"/>
                </a:solidFill>
              </a:rPr>
              <a:t>k</a:t>
            </a:r>
            <a:r>
              <a:rPr lang="en-US" altLang="en-US" sz="2800">
                <a:solidFill>
                  <a:srgbClr val="000000"/>
                </a:solidFill>
              </a:rPr>
              <a:t> from D</a:t>
            </a:r>
            <a:r>
              <a:rPr lang="en-US" altLang="en-US" sz="2800" baseline="-25000">
                <a:solidFill>
                  <a:srgbClr val="000000"/>
                </a:solidFill>
              </a:rPr>
              <a:t>C</a:t>
            </a:r>
            <a:r>
              <a:rPr lang="en-US" altLang="en-US" sz="2800">
                <a:solidFill>
                  <a:srgbClr val="000000"/>
                </a:solidFill>
              </a:rPr>
              <a:t>, the distribution over n-bit strings obtained by applying C to 0…0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2">
                <a:extLst>
                  <a:ext uri="{FF2B5EF4-FFF2-40B4-BE49-F238E27FC236}">
                    <a16:creationId xmlns:a16="http://schemas.microsoft.com/office/drawing/2014/main" id="{501185B9-BA50-488E-8E3D-B240DF7573F4}"/>
                  </a:ext>
                </a:extLst>
              </p:cNvPr>
              <p:cNvSpPr txBox="1"/>
              <p:nvPr/>
            </p:nvSpPr>
            <p:spPr bwMode="auto">
              <a:xfrm>
                <a:off x="473075" y="4446588"/>
                <a:ext cx="5467350" cy="1676400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p>
                            <m:sSupPr>
                              <m:ctrlPr>
                                <a:rPr lang="en-US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⟨"/>
                                      <m:endChr m:val="|"/>
                                      <m:ctrlP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4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4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sz="4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d>
                                    <m:dPr>
                                      <m:begChr m:val="|"/>
                                      <m:endChr m:val="⟩"/>
                                      <m:ctrlP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0⋯0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𝑏𝑘</m:t>
                          </m:r>
                        </m:num>
                        <m:den>
                          <m:sSup>
                            <m:sSupPr>
                              <m:ctrlPr>
                                <a:rPr lang="en-US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3" name="Object 2">
                <a:extLst>
                  <a:ext uri="{FF2B5EF4-FFF2-40B4-BE49-F238E27FC236}">
                    <a16:creationId xmlns:a16="http://schemas.microsoft.com/office/drawing/2014/main" id="{501185B9-BA50-488E-8E3D-B240DF7573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3075" y="4446588"/>
                <a:ext cx="5467350" cy="16764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 Box 3">
            <a:extLst>
              <a:ext uri="{FF2B5EF4-FFF2-40B4-BE49-F238E27FC236}">
                <a16:creationId xmlns:a16="http://schemas.microsoft.com/office/drawing/2014/main" id="{590EBD22-46D8-4F46-AF70-EE3A5F12D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096000"/>
            <a:ext cx="838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2800">
                <a:solidFill>
                  <a:srgbClr val="000000"/>
                </a:solidFill>
              </a:rPr>
              <a:t>for some constant b</a:t>
            </a:r>
            <a:r>
              <a:rPr lang="en-US" altLang="en-US" sz="2800">
                <a:solidFill>
                  <a:srgbClr val="000000"/>
                </a:solidFill>
                <a:sym typeface="Symbol" panose="05050102010706020507" pitchFamily="18" charset="2"/>
              </a:rPr>
              <a:t>(1,2)</a:t>
            </a:r>
            <a:endParaRPr lang="en-US" altLang="en-US" sz="2800">
              <a:solidFill>
                <a:srgbClr val="000000"/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4562881-50A1-4B48-B857-EBBB5DF99E61}"/>
              </a:ext>
            </a:extLst>
          </p:cNvPr>
          <p:cNvGrpSpPr>
            <a:grpSpLocks/>
          </p:cNvGrpSpPr>
          <p:nvPr/>
        </p:nvGrpSpPr>
        <p:grpSpPr bwMode="auto">
          <a:xfrm>
            <a:off x="935038" y="1504950"/>
            <a:ext cx="661987" cy="1406525"/>
            <a:chOff x="445331" y="1491404"/>
            <a:chExt cx="662650" cy="1407201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6289F0DB-D608-4570-A0E3-B864018C089A}"/>
                </a:ext>
              </a:extLst>
            </p:cNvPr>
            <p:cNvCxnSpPr/>
            <p:nvPr/>
          </p:nvCxnSpPr>
          <p:spPr>
            <a:xfrm>
              <a:off x="481880" y="1491404"/>
              <a:ext cx="626101" cy="12706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9C0D696-B22C-4F00-9AC3-D6A25C92F46B}"/>
                </a:ext>
              </a:extLst>
            </p:cNvPr>
            <p:cNvCxnSpPr/>
            <p:nvPr/>
          </p:nvCxnSpPr>
          <p:spPr>
            <a:xfrm>
              <a:off x="469167" y="1944059"/>
              <a:ext cx="626101" cy="12706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9937C2B-AD17-46B4-83F5-6090A1069D1C}"/>
                </a:ext>
              </a:extLst>
            </p:cNvPr>
            <p:cNvCxnSpPr/>
            <p:nvPr/>
          </p:nvCxnSpPr>
          <p:spPr>
            <a:xfrm>
              <a:off x="458044" y="2433244"/>
              <a:ext cx="626101" cy="12706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37CB4EA8-9B26-4B6B-B97F-5C820E3053DF}"/>
                </a:ext>
              </a:extLst>
            </p:cNvPr>
            <p:cNvCxnSpPr/>
            <p:nvPr/>
          </p:nvCxnSpPr>
          <p:spPr>
            <a:xfrm>
              <a:off x="445331" y="2885899"/>
              <a:ext cx="626101" cy="12706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3D9B047-04B8-4B09-B6DA-41DD08C41164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1119981" y="1858169"/>
            <a:ext cx="350838" cy="1631950"/>
            <a:chOff x="445331" y="1491404"/>
            <a:chExt cx="662650" cy="1407201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C672E6E5-DFE3-4549-A542-9CE5D8C5704A}"/>
                </a:ext>
              </a:extLst>
            </p:cNvPr>
            <p:cNvCxnSpPr/>
            <p:nvPr/>
          </p:nvCxnSpPr>
          <p:spPr>
            <a:xfrm>
              <a:off x="481313" y="1491404"/>
              <a:ext cx="626669" cy="13689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2D032EC5-FBE2-4269-8389-019EE05B63A6}"/>
                </a:ext>
              </a:extLst>
            </p:cNvPr>
            <p:cNvCxnSpPr/>
            <p:nvPr/>
          </p:nvCxnSpPr>
          <p:spPr>
            <a:xfrm>
              <a:off x="469319" y="1943132"/>
              <a:ext cx="626669" cy="13689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AED868E-39D4-4020-AFF6-51B9A4E3543A}"/>
                </a:ext>
              </a:extLst>
            </p:cNvPr>
            <p:cNvCxnSpPr/>
            <p:nvPr/>
          </p:nvCxnSpPr>
          <p:spPr>
            <a:xfrm>
              <a:off x="457326" y="2433189"/>
              <a:ext cx="626669" cy="13689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F50F183-2575-4652-8A1E-D4416ADEF7E8}"/>
                </a:ext>
              </a:extLst>
            </p:cNvPr>
            <p:cNvCxnSpPr/>
            <p:nvPr/>
          </p:nvCxnSpPr>
          <p:spPr>
            <a:xfrm>
              <a:off x="445332" y="2884917"/>
              <a:ext cx="626669" cy="13689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4A9EA17-4464-43DC-BF28-50375FBAFB57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1131094" y="905669"/>
            <a:ext cx="350838" cy="1631950"/>
            <a:chOff x="445331" y="1491404"/>
            <a:chExt cx="662650" cy="1407201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7FB75B88-66BC-4F67-9D3C-673618D23787}"/>
                </a:ext>
              </a:extLst>
            </p:cNvPr>
            <p:cNvCxnSpPr/>
            <p:nvPr/>
          </p:nvCxnSpPr>
          <p:spPr>
            <a:xfrm>
              <a:off x="481313" y="1491404"/>
              <a:ext cx="626669" cy="13689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58017AF-E80E-4123-8594-0405865757D7}"/>
                </a:ext>
              </a:extLst>
            </p:cNvPr>
            <p:cNvCxnSpPr/>
            <p:nvPr/>
          </p:nvCxnSpPr>
          <p:spPr>
            <a:xfrm>
              <a:off x="469319" y="1943132"/>
              <a:ext cx="626669" cy="13689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D41AED7-1DCD-4DF3-9F6B-0897212E1D13}"/>
                </a:ext>
              </a:extLst>
            </p:cNvPr>
            <p:cNvCxnSpPr/>
            <p:nvPr/>
          </p:nvCxnSpPr>
          <p:spPr>
            <a:xfrm>
              <a:off x="457326" y="2433189"/>
              <a:ext cx="626669" cy="13689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DE2B60D1-BC5B-4916-B77C-5D39D0703EDB}"/>
                </a:ext>
              </a:extLst>
            </p:cNvPr>
            <p:cNvCxnSpPr/>
            <p:nvPr/>
          </p:nvCxnSpPr>
          <p:spPr>
            <a:xfrm>
              <a:off x="445332" y="2884917"/>
              <a:ext cx="626669" cy="13689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9105367-6031-44F1-B375-D45DCBC2FAF4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1097756" y="1362869"/>
            <a:ext cx="350838" cy="1631950"/>
            <a:chOff x="445331" y="1491404"/>
            <a:chExt cx="662650" cy="1407201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D2A5881D-8DB5-4346-A3B2-1582E515F8C7}"/>
                </a:ext>
              </a:extLst>
            </p:cNvPr>
            <p:cNvCxnSpPr/>
            <p:nvPr/>
          </p:nvCxnSpPr>
          <p:spPr>
            <a:xfrm>
              <a:off x="481313" y="1491404"/>
              <a:ext cx="626669" cy="13689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BB13F6AE-1EF2-414E-A9A8-1C915C7F7DB8}"/>
                </a:ext>
              </a:extLst>
            </p:cNvPr>
            <p:cNvCxnSpPr/>
            <p:nvPr/>
          </p:nvCxnSpPr>
          <p:spPr>
            <a:xfrm>
              <a:off x="469319" y="1943132"/>
              <a:ext cx="626669" cy="13689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2DDF9DA-A452-40E3-B603-E57402B3C5DE}"/>
                </a:ext>
              </a:extLst>
            </p:cNvPr>
            <p:cNvCxnSpPr/>
            <p:nvPr/>
          </p:nvCxnSpPr>
          <p:spPr>
            <a:xfrm>
              <a:off x="457326" y="2433189"/>
              <a:ext cx="626669" cy="13689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ED47292-FA47-4471-98EB-BB0D127B4FD1}"/>
                </a:ext>
              </a:extLst>
            </p:cNvPr>
            <p:cNvCxnSpPr/>
            <p:nvPr/>
          </p:nvCxnSpPr>
          <p:spPr>
            <a:xfrm>
              <a:off x="445332" y="2884917"/>
              <a:ext cx="626669" cy="13689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 Box 3">
            <a:extLst>
              <a:ext uri="{FF2B5EF4-FFF2-40B4-BE49-F238E27FC236}">
                <a16:creationId xmlns:a16="http://schemas.microsoft.com/office/drawing/2014/main" id="{B19389CB-8C4B-46AA-BF90-76AB87A64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1275" y="4629150"/>
            <a:ext cx="2379663" cy="1816100"/>
          </a:xfrm>
          <a:prstGeom prst="rect">
            <a:avLst/>
          </a:prstGeom>
          <a:solidFill>
            <a:srgbClr val="FFFFD5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en-US" sz="2800" b="1" dirty="0">
                <a:solidFill>
                  <a:srgbClr val="000000"/>
                </a:solidFill>
                <a:sym typeface="Symbol" panose="05050102010706020507" pitchFamily="18" charset="2"/>
              </a:rPr>
              <a:t>Google’s “Linear Cross-Entropy Benchmark”</a:t>
            </a:r>
            <a:endParaRPr lang="en-US" altLang="en-US" sz="28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" grpId="0"/>
      <p:bldP spid="41" grpId="0"/>
      <p:bldP spid="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99230054-A458-41C4-BA03-087F12ED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" y="209580"/>
            <a:ext cx="8915400" cy="1077913"/>
          </a:xfrm>
        </p:spPr>
        <p:txBody>
          <a:bodyPr/>
          <a:lstStyle/>
          <a:p>
            <a:pPr eaLnBrk="1" hangingPunct="1"/>
            <a:r>
              <a:rPr lang="en-US" altLang="en-US" sz="4200" b="1" dirty="0">
                <a:solidFill>
                  <a:srgbClr val="0070C0"/>
                </a:solidFill>
              </a:rPr>
              <a:t>Quantum Supremacy Experiments Now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BBD1CAB-29E7-4FE1-B4F8-9B7D43F84C26}"/>
              </a:ext>
            </a:extLst>
          </p:cNvPr>
          <p:cNvCxnSpPr>
            <a:cxnSpLocks/>
            <a:stCxn id="6146" idx="2"/>
          </p:cNvCxnSpPr>
          <p:nvPr/>
        </p:nvCxnSpPr>
        <p:spPr>
          <a:xfrm>
            <a:off x="4572000" y="1287493"/>
            <a:ext cx="20638" cy="558796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8" name="Text Box 36">
            <a:extLst>
              <a:ext uri="{FF2B5EF4-FFF2-40B4-BE49-F238E27FC236}">
                <a16:creationId xmlns:a16="http://schemas.microsoft.com/office/drawing/2014/main" id="{E0B21967-0F9D-4E3F-AF30-42019DAEA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7682" y="1300568"/>
            <a:ext cx="4346575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BosonSampling</a:t>
            </a:r>
            <a:b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A.-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Arkhipov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2011, ~100-photon experiments by USTC team 2020 and Xanadu 2022; cold atom experiment by Young et al, Harvard, 2023</a:t>
            </a:r>
          </a:p>
        </p:txBody>
      </p:sp>
      <p:sp>
        <p:nvSpPr>
          <p:cNvPr id="6149" name="Text Box 36">
            <a:extLst>
              <a:ext uri="{FF2B5EF4-FFF2-40B4-BE49-F238E27FC236}">
                <a16:creationId xmlns:a16="http://schemas.microsoft.com/office/drawing/2014/main" id="{08CBFF39-0465-4A3E-8417-DA5F569DB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944" y="1279540"/>
            <a:ext cx="4291012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Random Circuit Sampling</a:t>
            </a:r>
            <a:b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53-qubit experiment by Google team 2019; USTC team 2020; 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103-qubit experiment on Google’s Willow chip, December 2024; </a:t>
            </a:r>
            <a:r>
              <a:rPr kumimoji="0" lang="en-US" alt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Quantinuum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demos…</a:t>
            </a:r>
          </a:p>
        </p:txBody>
      </p:sp>
      <p:pic>
        <p:nvPicPr>
          <p:cNvPr id="6150" name="Picture 4" descr="0.5 Petabyte Simulation of a 45-Qubit Quantum Circuit – arXiv Vanity">
            <a:extLst>
              <a:ext uri="{FF2B5EF4-FFF2-40B4-BE49-F238E27FC236}">
                <a16:creationId xmlns:a16="http://schemas.microsoft.com/office/drawing/2014/main" id="{25F0BBE4-C8FF-4012-89BF-A4B99CBA9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42" y="3174999"/>
            <a:ext cx="3224212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4">
            <a:extLst>
              <a:ext uri="{FF2B5EF4-FFF2-40B4-BE49-F238E27FC236}">
                <a16:creationId xmlns:a16="http://schemas.microsoft.com/office/drawing/2014/main" id="{FADBA51C-42C5-4756-9635-E0F95FD20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898" y="3486149"/>
            <a:ext cx="1828800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6" descr="Quantum advantage demonstrated using Gaussian boson sampling – Physics World">
            <a:extLst>
              <a:ext uri="{FF2B5EF4-FFF2-40B4-BE49-F238E27FC236}">
                <a16:creationId xmlns:a16="http://schemas.microsoft.com/office/drawing/2014/main" id="{826287E4-D4D7-4EDF-8901-B60979297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523" y="5113337"/>
            <a:ext cx="2795588" cy="157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4">
            <a:extLst>
              <a:ext uri="{FF2B5EF4-FFF2-40B4-BE49-F238E27FC236}">
                <a16:creationId xmlns:a16="http://schemas.microsoft.com/office/drawing/2014/main" id="{1D7972D8-104A-4C56-B51F-C56A04973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036" y="3546474"/>
            <a:ext cx="1630362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26" descr="Image result for google sycamore quantum">
            <a:extLst>
              <a:ext uri="{FF2B5EF4-FFF2-40B4-BE49-F238E27FC236}">
                <a16:creationId xmlns:a16="http://schemas.microsoft.com/office/drawing/2014/main" id="{41E69794-4EBF-42CA-8615-EF0E04EEA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42" y="5173661"/>
            <a:ext cx="24130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6" descr="Image result for superconducting quantum dilution fridge">
            <a:extLst>
              <a:ext uri="{FF2B5EF4-FFF2-40B4-BE49-F238E27FC236}">
                <a16:creationId xmlns:a16="http://schemas.microsoft.com/office/drawing/2014/main" id="{2B51A369-1C62-4BC2-8258-CB431DC50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492" y="4781549"/>
            <a:ext cx="1339850" cy="194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9164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7B41C4EB-FF46-4CDD-9471-65103CFCD2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" y="495070"/>
            <a:ext cx="8915400" cy="1077912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</a:rPr>
              <a:t>What’s Wrong With the Current Supremacy Experiments?</a:t>
            </a:r>
          </a:p>
        </p:txBody>
      </p:sp>
      <p:sp>
        <p:nvSpPr>
          <p:cNvPr id="13" name="Subtitle 4">
            <a:extLst>
              <a:ext uri="{FF2B5EF4-FFF2-40B4-BE49-F238E27FC236}">
                <a16:creationId xmlns:a16="http://schemas.microsoft.com/office/drawing/2014/main" id="{3C35D21C-60D8-4453-8A88-38680936EBE7}"/>
              </a:ext>
            </a:extLst>
          </p:cNvPr>
          <p:cNvSpPr txBox="1">
            <a:spLocks/>
          </p:cNvSpPr>
          <p:nvPr/>
        </p:nvSpPr>
        <p:spPr bwMode="auto">
          <a:xfrm>
            <a:off x="381000" y="2051050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Symbol" panose="05050102010706020507" pitchFamily="18" charset="2"/>
              </a:rPr>
              <a:t>Lack of error-correction prevents scaling: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Symbol" panose="05050102010706020507" pitchFamily="18" charset="2"/>
              </a:rPr>
              <a:t> Obvious.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Symbol" panose="05050102010706020507" pitchFamily="18" charset="2"/>
            </a:endParaRPr>
          </a:p>
        </p:txBody>
      </p:sp>
      <p:sp>
        <p:nvSpPr>
          <p:cNvPr id="14" name="Subtitle 4">
            <a:extLst>
              <a:ext uri="{FF2B5EF4-FFF2-40B4-BE49-F238E27FC236}">
                <a16:creationId xmlns:a16="http://schemas.microsoft.com/office/drawing/2014/main" id="{A3EFC724-3F82-4CFC-8900-8367A608607F}"/>
              </a:ext>
            </a:extLst>
          </p:cNvPr>
          <p:cNvSpPr txBox="1">
            <a:spLocks/>
          </p:cNvSpPr>
          <p:nvPr/>
        </p:nvSpPr>
        <p:spPr bwMode="auto">
          <a:xfrm>
            <a:off x="381000" y="2667000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Symbol" panose="05050102010706020507" pitchFamily="18" charset="2"/>
              </a:rPr>
              <a:t>Spoofing attacks: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Symbol" panose="05050102010706020507" pitchFamily="18" charset="2"/>
              </a:rPr>
              <a:t>Pan-Chen-Zhang 2021: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Symbol" panose="05050102010706020507" pitchFamily="18" charset="2"/>
              </a:rPr>
              <a:t> Tensor network contraction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Symbol" panose="05050102010706020507" pitchFamily="18" charset="2"/>
              </a:rPr>
              <a:t>Gao-Kalinowski-Chou-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Symbol" panose="05050102010706020507" pitchFamily="18" charset="2"/>
              </a:rPr>
              <a:t>Lukin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Symbol" panose="05050102010706020507" pitchFamily="18" charset="2"/>
              </a:rPr>
              <a:t>-Barak-Choi 2021: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Symbol" panose="05050102010706020507" pitchFamily="18" charset="2"/>
              </a:rPr>
              <a:t> Gets 1/exp(depth) advantage on Linear Cross Entropy Benchmark (XEB)</a:t>
            </a:r>
          </a:p>
        </p:txBody>
      </p:sp>
      <p:sp>
        <p:nvSpPr>
          <p:cNvPr id="15" name="Subtitle 4">
            <a:extLst>
              <a:ext uri="{FF2B5EF4-FFF2-40B4-BE49-F238E27FC236}">
                <a16:creationId xmlns:a16="http://schemas.microsoft.com/office/drawing/2014/main" id="{3DA64977-6005-41BA-B224-74E9191DCAEA}"/>
              </a:ext>
            </a:extLst>
          </p:cNvPr>
          <p:cNvSpPr txBox="1">
            <a:spLocks/>
          </p:cNvSpPr>
          <p:nvPr/>
        </p:nvSpPr>
        <p:spPr bwMode="auto">
          <a:xfrm>
            <a:off x="381000" y="5273675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Symbol" panose="05050102010706020507" pitchFamily="18" charset="2"/>
              </a:rPr>
              <a:t>Most fundamental (in my view):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Symbol" panose="05050102010706020507" pitchFamily="18" charset="2"/>
              </a:rPr>
              <a:t>Exponential time needed for classical verification!!  (E.g. via Linear XEB)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591411B3-2F66-4CF6-88ED-6FC0ED50F1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104775"/>
            <a:ext cx="8763000" cy="849313"/>
          </a:xfrm>
        </p:spPr>
        <p:txBody>
          <a:bodyPr/>
          <a:lstStyle/>
          <a:p>
            <a:pPr eaLnBrk="1" hangingPunct="1"/>
            <a:r>
              <a:rPr lang="en-US" altLang="en-US" sz="4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Field Guide to Big Quantum Speedups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3AC1276-3208-42C9-BEBB-8E01F01D3C18}"/>
              </a:ext>
            </a:extLst>
          </p:cNvPr>
          <p:cNvSpPr/>
          <p:nvPr/>
        </p:nvSpPr>
        <p:spPr>
          <a:xfrm>
            <a:off x="304800" y="1285875"/>
            <a:ext cx="5575300" cy="4114800"/>
          </a:xfrm>
          <a:prstGeom prst="ellipse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A0E1E97-E3A4-410E-B255-88396FACC66B}"/>
              </a:ext>
            </a:extLst>
          </p:cNvPr>
          <p:cNvSpPr/>
          <p:nvPr/>
        </p:nvSpPr>
        <p:spPr>
          <a:xfrm>
            <a:off x="2749550" y="1331913"/>
            <a:ext cx="5708650" cy="411480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6DE77EF-CC75-4E3F-94A1-F0B0B1AA2EB8}"/>
              </a:ext>
            </a:extLst>
          </p:cNvPr>
          <p:cNvSpPr/>
          <p:nvPr/>
        </p:nvSpPr>
        <p:spPr>
          <a:xfrm>
            <a:off x="466725" y="3048000"/>
            <a:ext cx="8021638" cy="3230563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5C84CD-D245-49FB-81F3-8684837EE814}"/>
              </a:ext>
            </a:extLst>
          </p:cNvPr>
          <p:cNvSpPr txBox="1"/>
          <p:nvPr/>
        </p:nvSpPr>
        <p:spPr>
          <a:xfrm>
            <a:off x="750888" y="1752978"/>
            <a:ext cx="2667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Doable On Current Devices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1009BB-9BA1-4F77-B44B-E4CA97A83790}"/>
              </a:ext>
            </a:extLst>
          </p:cNvPr>
          <p:cNvSpPr txBox="1"/>
          <p:nvPr/>
        </p:nvSpPr>
        <p:spPr>
          <a:xfrm>
            <a:off x="5892800" y="1917700"/>
            <a:ext cx="2016125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Efficiently</a:t>
            </a:r>
          </a:p>
          <a:p>
            <a:pPr algn="ctr">
              <a:defRPr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Verifiable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B39CA35-6AD4-458F-B1E9-F5E0AA06F84C}"/>
              </a:ext>
            </a:extLst>
          </p:cNvPr>
          <p:cNvSpPr txBox="1"/>
          <p:nvPr/>
        </p:nvSpPr>
        <p:spPr>
          <a:xfrm>
            <a:off x="1695450" y="5334000"/>
            <a:ext cx="570865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In-Principle Quantum Advantage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27828B8-88B7-46C9-AE74-DFEB042680C9}"/>
              </a:ext>
            </a:extLst>
          </p:cNvPr>
          <p:cNvSpPr txBox="1"/>
          <p:nvPr/>
        </p:nvSpPr>
        <p:spPr>
          <a:xfrm>
            <a:off x="5792788" y="3789363"/>
            <a:ext cx="183515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Mahadev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93084E7-8DCE-4BBD-8898-FCF6C41FAC3B}"/>
              </a:ext>
            </a:extLst>
          </p:cNvPr>
          <p:cNvSpPr txBox="1"/>
          <p:nvPr/>
        </p:nvSpPr>
        <p:spPr>
          <a:xfrm>
            <a:off x="5568950" y="3335338"/>
            <a:ext cx="183515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Shor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EBAB909-FC04-4190-9BAB-0504844D8153}"/>
              </a:ext>
            </a:extLst>
          </p:cNvPr>
          <p:cNvSpPr txBox="1"/>
          <p:nvPr/>
        </p:nvSpPr>
        <p:spPr>
          <a:xfrm>
            <a:off x="4914900" y="4586288"/>
            <a:ext cx="28003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Physics simulations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F0721AD-EFEC-4A7A-993C-A7D62BA1BCE9}"/>
              </a:ext>
            </a:extLst>
          </p:cNvPr>
          <p:cNvSpPr txBox="1"/>
          <p:nvPr/>
        </p:nvSpPr>
        <p:spPr>
          <a:xfrm>
            <a:off x="3481388" y="1762125"/>
            <a:ext cx="18351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QAOA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398DC3B-D0AA-4B9B-9953-E800BDBAD3DB}"/>
              </a:ext>
            </a:extLst>
          </p:cNvPr>
          <p:cNvSpPr txBox="1"/>
          <p:nvPr/>
        </p:nvSpPr>
        <p:spPr>
          <a:xfrm>
            <a:off x="2847975" y="2154238"/>
            <a:ext cx="3101975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Quantum machine learning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FD64D2B-6627-45FE-87CC-EAE57E7FC0F9}"/>
              </a:ext>
            </a:extLst>
          </p:cNvPr>
          <p:cNvSpPr txBox="1"/>
          <p:nvPr/>
        </p:nvSpPr>
        <p:spPr>
          <a:xfrm>
            <a:off x="538163" y="3968750"/>
            <a:ext cx="2554287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BosonSampling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0479CD8-5C60-487B-8EE7-07A5FBC179E2}"/>
              </a:ext>
            </a:extLst>
          </p:cNvPr>
          <p:cNvSpPr txBox="1"/>
          <p:nvPr/>
        </p:nvSpPr>
        <p:spPr>
          <a:xfrm>
            <a:off x="5208588" y="4217988"/>
            <a:ext cx="31019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Yamakawa-Zhandry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D8309F6-992F-4A7B-9B9F-2439B6B1A1E1}"/>
              </a:ext>
            </a:extLst>
          </p:cNvPr>
          <p:cNvSpPr txBox="1"/>
          <p:nvPr/>
        </p:nvSpPr>
        <p:spPr>
          <a:xfrm>
            <a:off x="1036638" y="4421188"/>
            <a:ext cx="25527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Random Circuit Sampling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2F82D39-D219-4699-9AC6-A4CC1C7DB8B6}"/>
              </a:ext>
            </a:extLst>
          </p:cNvPr>
          <p:cNvSpPr txBox="1"/>
          <p:nvPr/>
        </p:nvSpPr>
        <p:spPr>
          <a:xfrm>
            <a:off x="2667000" y="3471863"/>
            <a:ext cx="3276600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0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A49CAAD3-6388-479A-B5C5-81A080733D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138" y="98425"/>
            <a:ext cx="8467725" cy="9906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 I Posed A Few Years Ago</a:t>
            </a:r>
          </a:p>
        </p:txBody>
      </p:sp>
      <p:sp>
        <p:nvSpPr>
          <p:cNvPr id="23555" name="Subtitle 4">
            <a:extLst>
              <a:ext uri="{FF2B5EF4-FFF2-40B4-BE49-F238E27FC236}">
                <a16:creationId xmlns:a16="http://schemas.microsoft.com/office/drawing/2014/main" id="{23739C2E-E6CE-4C29-BFDB-579FD0825CFF}"/>
              </a:ext>
            </a:extLst>
          </p:cNvPr>
          <p:cNvSpPr txBox="1">
            <a:spLocks/>
          </p:cNvSpPr>
          <p:nvPr/>
        </p:nvSpPr>
        <p:spPr bwMode="auto">
          <a:xfrm>
            <a:off x="412750" y="2971800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2800" dirty="0">
                <a:cs typeface="Calibri" panose="020F0502020204030204" pitchFamily="34" charset="0"/>
                <a:sym typeface="Symbol" panose="05050102010706020507" pitchFamily="18" charset="2"/>
              </a:rPr>
              <a:t>Suppose I pick a random peaked circuit with (say) n qubits and m=n</a:t>
            </a:r>
            <a:r>
              <a:rPr lang="en-US" altLang="en-US" sz="2800" baseline="30000" dirty="0">
                <a:cs typeface="Calibri" panose="020F0502020204030204" pitchFamily="34" charset="0"/>
                <a:sym typeface="Symbol" panose="05050102010706020507" pitchFamily="18" charset="2"/>
              </a:rPr>
              <a:t>2</a:t>
            </a:r>
            <a:r>
              <a:rPr lang="en-US" altLang="en-US" sz="2800" dirty="0">
                <a:cs typeface="Calibri" panose="020F0502020204030204" pitchFamily="34" charset="0"/>
                <a:sym typeface="Symbol" panose="05050102010706020507" pitchFamily="18" charset="2"/>
              </a:rPr>
              <a:t> gates.  Can any classical algorithm tell it apart from a completely random circuit?</a:t>
            </a:r>
          </a:p>
        </p:txBody>
      </p:sp>
      <p:sp>
        <p:nvSpPr>
          <p:cNvPr id="12292" name="Subtitle 4">
            <a:extLst>
              <a:ext uri="{FF2B5EF4-FFF2-40B4-BE49-F238E27FC236}">
                <a16:creationId xmlns:a16="http://schemas.microsoft.com/office/drawing/2014/main" id="{F36A5670-05A2-4996-9E23-AB41108B46C6}"/>
              </a:ext>
            </a:extLst>
          </p:cNvPr>
          <p:cNvSpPr txBox="1">
            <a:spLocks/>
          </p:cNvSpPr>
          <p:nvPr/>
        </p:nvSpPr>
        <p:spPr bwMode="auto">
          <a:xfrm>
            <a:off x="382588" y="990600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en-US" sz="2800" dirty="0">
                <a:cs typeface="Calibri" panose="020F0502020204030204" pitchFamily="34" charset="0"/>
              </a:rPr>
              <a:t>Call a quantum circuit C </a:t>
            </a:r>
            <a:r>
              <a:rPr lang="en-US" altLang="en-US" sz="2800" b="1" dirty="0">
                <a:solidFill>
                  <a:srgbClr val="FF0000"/>
                </a:solidFill>
                <a:cs typeface="Calibri" panose="020F0502020204030204" pitchFamily="34" charset="0"/>
              </a:rPr>
              <a:t>“peaked”</a:t>
            </a:r>
            <a:r>
              <a:rPr lang="en-US" altLang="en-US" sz="2800" dirty="0">
                <a:cs typeface="Calibri" panose="020F0502020204030204" pitchFamily="34" charset="0"/>
              </a:rPr>
              <a:t> if |</a:t>
            </a:r>
            <a:r>
              <a:rPr lang="en-US" altLang="en-US" sz="2800" dirty="0">
                <a:cs typeface="Calibri" panose="020F0502020204030204" pitchFamily="34" charset="0"/>
                <a:sym typeface="Symbol" panose="05050102010706020507" pitchFamily="18" charset="2"/>
              </a:rPr>
              <a:t>x|C|0</a:t>
            </a:r>
            <a:r>
              <a:rPr lang="en-US" altLang="en-US" sz="2800" baseline="30000" dirty="0">
                <a:cs typeface="Calibri" panose="020F0502020204030204" pitchFamily="34" charset="0"/>
                <a:sym typeface="Symbol" panose="05050102010706020507" pitchFamily="18" charset="2"/>
              </a:rPr>
              <a:t>n</a:t>
            </a:r>
            <a:r>
              <a:rPr lang="en-US" altLang="en-US" sz="2800" dirty="0">
                <a:cs typeface="Calibri" panose="020F0502020204030204" pitchFamily="34" charset="0"/>
                <a:sym typeface="Symbol" panose="05050102010706020507" pitchFamily="18" charset="2"/>
              </a:rPr>
              <a:t></a:t>
            </a:r>
            <a:r>
              <a:rPr lang="en-US" altLang="en-US" sz="2800" dirty="0">
                <a:cs typeface="Calibri" panose="020F0502020204030204" pitchFamily="34" charset="0"/>
              </a:rPr>
              <a:t>|</a:t>
            </a:r>
            <a:r>
              <a:rPr lang="en-US" altLang="en-US" sz="2800" baseline="30000" dirty="0">
                <a:cs typeface="Calibri" panose="020F0502020204030204" pitchFamily="34" charset="0"/>
              </a:rPr>
              <a:t>2</a:t>
            </a:r>
            <a:r>
              <a:rPr lang="en-US" altLang="en-US" sz="2800" dirty="0">
                <a:cs typeface="Calibri" panose="020F0502020204030204" pitchFamily="34" charset="0"/>
                <a:sym typeface="Symbol" panose="05050102010706020507" pitchFamily="18" charset="2"/>
              </a:rPr>
              <a:t>0.1 for some basis state |x.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800" dirty="0">
                <a:cs typeface="Calibri" panose="020F0502020204030204" pitchFamily="34" charset="0"/>
                <a:sym typeface="Symbol" panose="05050102010706020507" pitchFamily="18" charset="2"/>
              </a:rPr>
              <a:t>	</a:t>
            </a:r>
            <a:r>
              <a:rPr lang="en-US" altLang="en-US" sz="2800" dirty="0">
                <a:solidFill>
                  <a:srgbClr val="00B050"/>
                </a:solidFill>
                <a:cs typeface="Calibri" panose="020F0502020204030204" pitchFamily="34" charset="0"/>
                <a:sym typeface="Symbol" panose="05050102010706020507" pitchFamily="18" charset="2"/>
              </a:rPr>
              <a:t>(More generally: if C|0</a:t>
            </a:r>
            <a:r>
              <a:rPr lang="en-US" altLang="en-US" sz="2800" baseline="30000" dirty="0">
                <a:solidFill>
                  <a:srgbClr val="00B050"/>
                </a:solidFill>
                <a:cs typeface="Calibri" panose="020F0502020204030204" pitchFamily="34" charset="0"/>
                <a:sym typeface="Symbol" panose="05050102010706020507" pitchFamily="18" charset="2"/>
              </a:rPr>
              <a:t>n</a:t>
            </a:r>
            <a:r>
              <a:rPr lang="en-US" altLang="en-US" sz="2800" dirty="0">
                <a:solidFill>
                  <a:srgbClr val="00B050"/>
                </a:solidFill>
                <a:cs typeface="Calibri" panose="020F0502020204030204" pitchFamily="34" charset="0"/>
                <a:sym typeface="Symbol" panose="05050102010706020507" pitchFamily="18" charset="2"/>
              </a:rPr>
              <a:t> has any nonrandom 	features easy to notice on measurement)</a:t>
            </a:r>
          </a:p>
        </p:txBody>
      </p:sp>
      <p:pic>
        <p:nvPicPr>
          <p:cNvPr id="23559" name="Picture 2" descr="Anticoncentration theorems for schemes showing a quantum speedup – Quantum">
            <a:extLst>
              <a:ext uri="{FF2B5EF4-FFF2-40B4-BE49-F238E27FC236}">
                <a16:creationId xmlns:a16="http://schemas.microsoft.com/office/drawing/2014/main" id="{161E30ED-1011-4E4E-8486-025104457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75" y="4492625"/>
            <a:ext cx="32766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8BC39EB-D014-47D2-90A6-DBE5045894F9}"/>
              </a:ext>
            </a:extLst>
          </p:cNvPr>
          <p:cNvGrpSpPr>
            <a:grpSpLocks/>
          </p:cNvGrpSpPr>
          <p:nvPr/>
        </p:nvGrpSpPr>
        <p:grpSpPr bwMode="auto">
          <a:xfrm>
            <a:off x="412750" y="4672013"/>
            <a:ext cx="3268663" cy="1614487"/>
            <a:chOff x="330200" y="3086100"/>
            <a:chExt cx="3268663" cy="1614488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5043949-D353-4D60-9FD2-62967DD0733A}"/>
                </a:ext>
              </a:extLst>
            </p:cNvPr>
            <p:cNvCxnSpPr/>
            <p:nvPr/>
          </p:nvCxnSpPr>
          <p:spPr bwMode="auto">
            <a:xfrm>
              <a:off x="912813" y="3914776"/>
              <a:ext cx="226377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03D6488-D5CB-4CBF-87AC-2A8109169F05}"/>
                </a:ext>
              </a:extLst>
            </p:cNvPr>
            <p:cNvCxnSpPr/>
            <p:nvPr/>
          </p:nvCxnSpPr>
          <p:spPr bwMode="auto">
            <a:xfrm>
              <a:off x="912813" y="4411663"/>
              <a:ext cx="226377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4268A09-6B99-4955-AD7B-639D2424D7A0}"/>
                </a:ext>
              </a:extLst>
            </p:cNvPr>
            <p:cNvCxnSpPr/>
            <p:nvPr/>
          </p:nvCxnSpPr>
          <p:spPr bwMode="auto">
            <a:xfrm>
              <a:off x="912813" y="3417887"/>
              <a:ext cx="226377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EAAF2E7-0598-48E1-8967-9AEDAF7FC571}"/>
                </a:ext>
              </a:extLst>
            </p:cNvPr>
            <p:cNvSpPr/>
            <p:nvPr/>
          </p:nvSpPr>
          <p:spPr bwMode="auto">
            <a:xfrm>
              <a:off x="1327150" y="3224212"/>
              <a:ext cx="558800" cy="1381126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12301" name="Group 49">
              <a:extLst>
                <a:ext uri="{FF2B5EF4-FFF2-40B4-BE49-F238E27FC236}">
                  <a16:creationId xmlns:a16="http://schemas.microsoft.com/office/drawing/2014/main" id="{8A4180ED-C65B-4998-A6D3-6138309843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76588" y="3086100"/>
              <a:ext cx="422275" cy="620713"/>
              <a:chOff x="6209270" y="1075768"/>
              <a:chExt cx="584538" cy="856433"/>
            </a:xfrm>
          </p:grpSpPr>
          <p:sp>
            <p:nvSpPr>
              <p:cNvPr id="31" name="Chord 30">
                <a:extLst>
                  <a:ext uri="{FF2B5EF4-FFF2-40B4-BE49-F238E27FC236}">
                    <a16:creationId xmlns:a16="http://schemas.microsoft.com/office/drawing/2014/main" id="{885AECD6-E917-42C5-B41A-CC4AE7A4BC1F}"/>
                  </a:ext>
                </a:extLst>
              </p:cNvPr>
              <p:cNvSpPr/>
              <p:nvPr/>
            </p:nvSpPr>
            <p:spPr>
              <a:xfrm rot="7220675">
                <a:off x="6198174" y="1336566"/>
                <a:ext cx="606730" cy="584538"/>
              </a:xfrm>
              <a:prstGeom prst="chord">
                <a:avLst>
                  <a:gd name="adj1" fmla="val 2973568"/>
                  <a:gd name="adj2" fmla="val 14957769"/>
                </a:avLst>
              </a:prstGeom>
              <a:solidFill>
                <a:srgbClr val="CC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1D55CDB5-EF03-4553-A736-F5FF67C7B132}"/>
                  </a:ext>
                </a:extLst>
              </p:cNvPr>
              <p:cNvCxnSpPr>
                <a:stCxn id="31" idx="2"/>
              </p:cNvCxnSpPr>
              <p:nvPr/>
            </p:nvCxnSpPr>
            <p:spPr>
              <a:xfrm rot="5400000" flipH="1" flipV="1">
                <a:off x="6270688" y="1304422"/>
                <a:ext cx="604540" cy="147233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02" name="Group 50">
              <a:extLst>
                <a:ext uri="{FF2B5EF4-FFF2-40B4-BE49-F238E27FC236}">
                  <a16:creationId xmlns:a16="http://schemas.microsoft.com/office/drawing/2014/main" id="{C235D774-864B-4AC1-8421-4A204A1AA9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76588" y="3582988"/>
              <a:ext cx="422275" cy="620712"/>
              <a:chOff x="6209270" y="1075768"/>
              <a:chExt cx="584538" cy="856433"/>
            </a:xfrm>
          </p:grpSpPr>
          <p:sp>
            <p:nvSpPr>
              <p:cNvPr id="29" name="Chord 28">
                <a:extLst>
                  <a:ext uri="{FF2B5EF4-FFF2-40B4-BE49-F238E27FC236}">
                    <a16:creationId xmlns:a16="http://schemas.microsoft.com/office/drawing/2014/main" id="{C6D313FF-8C7E-47CB-B368-CDEF6C701F14}"/>
                  </a:ext>
                </a:extLst>
              </p:cNvPr>
              <p:cNvSpPr/>
              <p:nvPr/>
            </p:nvSpPr>
            <p:spPr>
              <a:xfrm rot="7220675">
                <a:off x="6198173" y="1336565"/>
                <a:ext cx="606732" cy="584538"/>
              </a:xfrm>
              <a:prstGeom prst="chord">
                <a:avLst>
                  <a:gd name="adj1" fmla="val 2973568"/>
                  <a:gd name="adj2" fmla="val 14957769"/>
                </a:avLst>
              </a:prstGeom>
              <a:solidFill>
                <a:srgbClr val="CC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D3DC947B-78A1-4175-A310-859EB6083DA4}"/>
                  </a:ext>
                </a:extLst>
              </p:cNvPr>
              <p:cNvCxnSpPr>
                <a:stCxn id="29" idx="2"/>
              </p:cNvCxnSpPr>
              <p:nvPr/>
            </p:nvCxnSpPr>
            <p:spPr>
              <a:xfrm rot="5400000" flipH="1" flipV="1">
                <a:off x="6270687" y="1304421"/>
                <a:ext cx="604541" cy="147233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03" name="Group 53">
              <a:extLst>
                <a:ext uri="{FF2B5EF4-FFF2-40B4-BE49-F238E27FC236}">
                  <a16:creationId xmlns:a16="http://schemas.microsoft.com/office/drawing/2014/main" id="{BD712E96-14CB-46E6-955B-D9E8616E7E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76588" y="4079875"/>
              <a:ext cx="422275" cy="620713"/>
              <a:chOff x="6209270" y="1075768"/>
              <a:chExt cx="584538" cy="856433"/>
            </a:xfrm>
          </p:grpSpPr>
          <p:sp>
            <p:nvSpPr>
              <p:cNvPr id="27" name="Chord 26">
                <a:extLst>
                  <a:ext uri="{FF2B5EF4-FFF2-40B4-BE49-F238E27FC236}">
                    <a16:creationId xmlns:a16="http://schemas.microsoft.com/office/drawing/2014/main" id="{32C2EDA5-0562-416A-9DBA-3FFB6320DD76}"/>
                  </a:ext>
                </a:extLst>
              </p:cNvPr>
              <p:cNvSpPr/>
              <p:nvPr/>
            </p:nvSpPr>
            <p:spPr>
              <a:xfrm rot="7220675">
                <a:off x="6198174" y="1336567"/>
                <a:ext cx="606730" cy="584538"/>
              </a:xfrm>
              <a:prstGeom prst="chord">
                <a:avLst>
                  <a:gd name="adj1" fmla="val 2973568"/>
                  <a:gd name="adj2" fmla="val 14957769"/>
                </a:avLst>
              </a:prstGeom>
              <a:solidFill>
                <a:srgbClr val="CC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38489C6C-29CD-4427-AC8D-A4B2064DE0B4}"/>
                  </a:ext>
                </a:extLst>
              </p:cNvPr>
              <p:cNvCxnSpPr>
                <a:stCxn id="27" idx="2"/>
              </p:cNvCxnSpPr>
              <p:nvPr/>
            </p:nvCxnSpPr>
            <p:spPr>
              <a:xfrm rot="5400000" flipH="1" flipV="1">
                <a:off x="6270688" y="1304423"/>
                <a:ext cx="604540" cy="147233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304" name="Text Box 3">
              <a:extLst>
                <a:ext uri="{FF2B5EF4-FFF2-40B4-BE49-F238E27FC236}">
                  <a16:creationId xmlns:a16="http://schemas.microsoft.com/office/drawing/2014/main" id="{E2DFDF69-4367-4356-AB35-14495E60F2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8425" y="3702050"/>
              <a:ext cx="455613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/>
                <a:t>U</a:t>
              </a:r>
            </a:p>
          </p:txBody>
        </p:sp>
        <p:sp>
          <p:nvSpPr>
            <p:cNvPr id="12305" name="Text Box 3">
              <a:extLst>
                <a:ext uri="{FF2B5EF4-FFF2-40B4-BE49-F238E27FC236}">
                  <a16:creationId xmlns:a16="http://schemas.microsoft.com/office/drawing/2014/main" id="{A6B35E6B-C396-48E9-B16F-744DC61323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838" y="3197225"/>
              <a:ext cx="6731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|0</a:t>
              </a:r>
              <a:r>
                <a:rPr lang="en-US" altLang="en-US" sz="2400">
                  <a:sym typeface="Symbol" panose="05050102010706020507" pitchFamily="18" charset="2"/>
                </a:rPr>
                <a:t></a:t>
              </a:r>
              <a:endParaRPr lang="en-US" altLang="en-US" sz="2400"/>
            </a:p>
          </p:txBody>
        </p:sp>
        <p:sp>
          <p:nvSpPr>
            <p:cNvPr id="12306" name="Text Box 3">
              <a:extLst>
                <a:ext uri="{FF2B5EF4-FFF2-40B4-BE49-F238E27FC236}">
                  <a16:creationId xmlns:a16="http://schemas.microsoft.com/office/drawing/2014/main" id="{462081E8-CF98-457F-9C8F-09629AC260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838" y="3676650"/>
              <a:ext cx="6731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|0</a:t>
              </a:r>
              <a:r>
                <a:rPr lang="en-US" altLang="en-US" sz="2400">
                  <a:sym typeface="Symbol" panose="05050102010706020507" pitchFamily="18" charset="2"/>
                </a:rPr>
                <a:t></a:t>
              </a:r>
              <a:endParaRPr lang="en-US" altLang="en-US" sz="2400"/>
            </a:p>
          </p:txBody>
        </p:sp>
        <p:sp>
          <p:nvSpPr>
            <p:cNvPr id="12307" name="Text Box 3">
              <a:extLst>
                <a:ext uri="{FF2B5EF4-FFF2-40B4-BE49-F238E27FC236}">
                  <a16:creationId xmlns:a16="http://schemas.microsoft.com/office/drawing/2014/main" id="{BB654C0D-2072-4227-9F7F-B45EB26A76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200" y="4191000"/>
              <a:ext cx="693738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|0</a:t>
              </a:r>
              <a:r>
                <a:rPr lang="en-US" altLang="en-US" sz="2400">
                  <a:sym typeface="Symbol" panose="05050102010706020507" pitchFamily="18" charset="2"/>
                </a:rPr>
                <a:t></a:t>
              </a:r>
              <a:endParaRPr lang="en-US" altLang="en-US" sz="240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1D497CC-E34B-4B53-9FF9-D8DC464D320B}"/>
                </a:ext>
              </a:extLst>
            </p:cNvPr>
            <p:cNvSpPr/>
            <p:nvPr/>
          </p:nvSpPr>
          <p:spPr bwMode="auto">
            <a:xfrm>
              <a:off x="2278063" y="3217862"/>
              <a:ext cx="558800" cy="1379539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309" name="Text Box 3">
              <a:extLst>
                <a:ext uri="{FF2B5EF4-FFF2-40B4-BE49-F238E27FC236}">
                  <a16:creationId xmlns:a16="http://schemas.microsoft.com/office/drawing/2014/main" id="{573909A2-A8FF-4BF4-9E82-28D18C8160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8063" y="3695700"/>
              <a:ext cx="754062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/>
                <a:t>U</a:t>
              </a:r>
              <a:r>
                <a:rPr lang="en-US" altLang="en-US" sz="2800" b="1" baseline="30000"/>
                <a:t>-1</a:t>
              </a:r>
            </a:p>
          </p:txBody>
        </p:sp>
      </p:grpSp>
      <p:sp>
        <p:nvSpPr>
          <p:cNvPr id="23573" name="Subtitle 4">
            <a:extLst>
              <a:ext uri="{FF2B5EF4-FFF2-40B4-BE49-F238E27FC236}">
                <a16:creationId xmlns:a16="http://schemas.microsoft.com/office/drawing/2014/main" id="{FD12636E-9C1C-4A5E-88B7-AAD57ADAAC36}"/>
              </a:ext>
            </a:extLst>
          </p:cNvPr>
          <p:cNvSpPr txBox="1">
            <a:spLocks/>
          </p:cNvSpPr>
          <p:nvPr/>
        </p:nvSpPr>
        <p:spPr bwMode="auto">
          <a:xfrm>
            <a:off x="4237038" y="5130800"/>
            <a:ext cx="739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2800">
                <a:cs typeface="Calibri" panose="020F0502020204030204" pitchFamily="34" charset="0"/>
                <a:sym typeface="Symbol" panose="05050102010706020507" pitchFamily="18" charset="2"/>
              </a:rPr>
              <a:t>vs.</a:t>
            </a:r>
          </a:p>
        </p:txBody>
      </p:sp>
      <p:sp>
        <p:nvSpPr>
          <p:cNvPr id="23574" name="Subtitle 4">
            <a:extLst>
              <a:ext uri="{FF2B5EF4-FFF2-40B4-BE49-F238E27FC236}">
                <a16:creationId xmlns:a16="http://schemas.microsoft.com/office/drawing/2014/main" id="{A0ED52D3-6A1E-405A-A28D-1EF03DD0FA1E}"/>
              </a:ext>
            </a:extLst>
          </p:cNvPr>
          <p:cNvSpPr txBox="1">
            <a:spLocks/>
          </p:cNvSpPr>
          <p:nvPr/>
        </p:nvSpPr>
        <p:spPr bwMode="auto">
          <a:xfrm>
            <a:off x="5870575" y="5895975"/>
            <a:ext cx="2157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2800" i="1">
                <a:cs typeface="Calibri" panose="020F0502020204030204" pitchFamily="34" charset="0"/>
                <a:sym typeface="Symbol" panose="05050102010706020507" pitchFamily="18" charset="2"/>
              </a:rPr>
              <a:t>(obfuscated)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23573" grpId="0"/>
      <p:bldP spid="235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4BA8B49A-E2D2-460B-900C-12EBDA5035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136" y="381000"/>
            <a:ext cx="8467725" cy="9906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Numerical Investigation</a:t>
            </a:r>
            <a:br>
              <a:rPr lang="en-US" alt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 + </a:t>
            </a:r>
            <a:r>
              <a:rPr lang="en-US" alt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Yuxuan</a:t>
            </a:r>
            <a:r>
              <a:rPr lang="en-US" alt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Zhang, arXiv:2404.14493</a:t>
            </a:r>
            <a:endParaRPr lang="en-US" altLang="en-US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E9F9153D-FDB3-4FF1-8FCF-71CF9272E535}"/>
              </a:ext>
            </a:extLst>
          </p:cNvPr>
          <p:cNvSpPr txBox="1">
            <a:spLocks/>
          </p:cNvSpPr>
          <p:nvPr/>
        </p:nvSpPr>
        <p:spPr bwMode="auto">
          <a:xfrm>
            <a:off x="380998" y="1587795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en-US" sz="2800" dirty="0">
                <a:cs typeface="Calibri" panose="020F0502020204030204" pitchFamily="34" charset="0"/>
              </a:rPr>
              <a:t>Since the original question is too expensive to study, we instead ask: Given an n-qubit quantum circuit C with </a:t>
            </a:r>
            <a:r>
              <a:rPr lang="en-US" altLang="en-US" sz="2800" dirty="0">
                <a:cs typeface="Calibri" panose="020F0502020204030204" pitchFamily="34" charset="0"/>
                <a:sym typeface="Symbol" panose="05050102010706020507" pitchFamily="18" charset="2"/>
              </a:rPr>
              <a:t></a:t>
            </a:r>
            <a:r>
              <a:rPr lang="en-US" altLang="en-US" sz="2800" baseline="-25000" dirty="0">
                <a:cs typeface="Calibri" panose="020F0502020204030204" pitchFamily="34" charset="0"/>
                <a:sym typeface="Symbol" panose="05050102010706020507" pitchFamily="18" charset="2"/>
              </a:rPr>
              <a:t>r</a:t>
            </a:r>
            <a:r>
              <a:rPr lang="en-US" altLang="en-US" sz="2800" dirty="0">
                <a:cs typeface="Calibri" panose="020F0502020204030204" pitchFamily="34" charset="0"/>
              </a:rPr>
              <a:t> random layers, </a:t>
            </a:r>
            <a:r>
              <a:rPr lang="en-US" altLang="en-US" sz="2800" b="1" dirty="0">
                <a:solidFill>
                  <a:srgbClr val="FF0000"/>
                </a:solidFill>
                <a:cs typeface="Calibri" panose="020F0502020204030204" pitchFamily="34" charset="0"/>
              </a:rPr>
              <a:t>how many more layers</a:t>
            </a:r>
            <a:r>
              <a:rPr lang="en-US" altLang="en-US" sz="2800" dirty="0">
                <a:cs typeface="Calibri" panose="020F0502020204030204" pitchFamily="34" charset="0"/>
              </a:rPr>
              <a:t> </a:t>
            </a:r>
            <a:r>
              <a:rPr lang="en-US" altLang="en-US" sz="2800" dirty="0">
                <a:cs typeface="Calibri" panose="020F0502020204030204" pitchFamily="34" charset="0"/>
                <a:sym typeface="Symbol" panose="05050102010706020507" pitchFamily="18" charset="2"/>
              </a:rPr>
              <a:t></a:t>
            </a:r>
            <a:r>
              <a:rPr lang="en-US" altLang="en-US" sz="2800" baseline="-25000" dirty="0">
                <a:cs typeface="Calibri" panose="020F0502020204030204" pitchFamily="34" charset="0"/>
                <a:sym typeface="Symbol" panose="05050102010706020507" pitchFamily="18" charset="2"/>
              </a:rPr>
              <a:t>p</a:t>
            </a:r>
            <a:r>
              <a:rPr lang="en-US" altLang="en-US" sz="2800" dirty="0">
                <a:cs typeface="Calibri" panose="020F0502020204030204" pitchFamily="34" charset="0"/>
              </a:rPr>
              <a:t> of our choice must we append to it, to get an overall peaked circuit?</a:t>
            </a:r>
            <a:endParaRPr lang="en-US" altLang="en-US" sz="2800" dirty="0">
              <a:solidFill>
                <a:srgbClr val="00B050"/>
              </a:solidFill>
              <a:cs typeface="Calibri" panose="020F0502020204030204" pitchFamily="34" charset="0"/>
              <a:sym typeface="Symbol" panose="05050102010706020507" pitchFamily="18" charset="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2BAECF-D03D-46D8-89F2-88E318B26B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429000"/>
            <a:ext cx="4267200" cy="329206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Subtitle 4">
                <a:extLst>
                  <a:ext uri="{FF2B5EF4-FFF2-40B4-BE49-F238E27FC236}">
                    <a16:creationId xmlns:a16="http://schemas.microsoft.com/office/drawing/2014/main" id="{08B9B6B5-B44F-4F96-8967-FE3B6635862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181600" y="3733800"/>
                <a:ext cx="3624261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buNone/>
                </a:pPr>
                <a:r>
                  <a:rPr lang="en-US" altLang="en-US" sz="2800" dirty="0">
                    <a:cs typeface="Calibri" panose="020F0502020204030204" pitchFamily="34" charset="0"/>
                  </a:rPr>
                  <a:t>Most recent results on t-designs (Chen, </a:t>
                </a:r>
                <a:r>
                  <a:rPr lang="en-US" altLang="en-US" sz="2800" dirty="0" err="1">
                    <a:cs typeface="Calibri" panose="020F0502020204030204" pitchFamily="34" charset="0"/>
                  </a:rPr>
                  <a:t>Haah</a:t>
                </a:r>
                <a:r>
                  <a:rPr lang="en-US" altLang="en-US" sz="2800" dirty="0">
                    <a:cs typeface="Calibri" panose="020F0502020204030204" pitchFamily="34" charset="0"/>
                  </a:rPr>
                  <a:t>, et al.) imply a lower bound of the form</a:t>
                </a:r>
              </a:p>
              <a:p>
                <a:pPr>
                  <a:buNone/>
                </a:pPr>
                <a:r>
                  <a:rPr lang="en-US" altLang="en-US" sz="2800" dirty="0">
                    <a:cs typeface="Calibri" panose="020F0502020204030204" pitchFamily="34" charset="0"/>
                    <a:sym typeface="Symbol" panose="05050102010706020507" pitchFamily="18" charset="2"/>
                  </a:rPr>
                  <a:t></a:t>
                </a:r>
                <a:r>
                  <a:rPr lang="en-US" altLang="en-US" sz="2800" baseline="-25000" dirty="0">
                    <a:cs typeface="Calibri" panose="020F0502020204030204" pitchFamily="34" charset="0"/>
                    <a:sym typeface="Symbol" panose="05050102010706020507" pitchFamily="18" charset="2"/>
                  </a:rPr>
                  <a:t>p</a:t>
                </a:r>
                <a:r>
                  <a:rPr lang="en-US" altLang="en-US" sz="2800" dirty="0">
                    <a:cs typeface="Calibri" panose="020F0502020204030204" pitchFamily="34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  <a:sym typeface="Symbol" panose="05050102010706020507" pitchFamily="18" charset="2"/>
                      </a:rPr>
                      <m:t></m:t>
                    </m:r>
                  </m:oMath>
                </a14:m>
                <a:r>
                  <a:rPr lang="en-US" altLang="en-US" sz="2800" dirty="0">
                    <a:cs typeface="Calibri" panose="020F0502020204030204" pitchFamily="34" charset="0"/>
                    <a:sym typeface="Symbol" panose="05050102010706020507" pitchFamily="18" charset="2"/>
                  </a:rPr>
                  <a:t> (</a:t>
                </a:r>
                <a:r>
                  <a:rPr lang="en-US" altLang="en-US" sz="2800" baseline="-25000" dirty="0">
                    <a:cs typeface="Calibri" panose="020F0502020204030204" pitchFamily="34" charset="0"/>
                    <a:sym typeface="Symbol" panose="05050102010706020507" pitchFamily="18" charset="2"/>
                  </a:rPr>
                  <a:t>r</a:t>
                </a:r>
                <a:r>
                  <a:rPr lang="en-US" altLang="en-US" sz="2800" dirty="0">
                    <a:cs typeface="Calibri" panose="020F0502020204030204" pitchFamily="34" charset="0"/>
                    <a:sym typeface="Symbol" panose="05050102010706020507" pitchFamily="18" charset="2"/>
                  </a:rPr>
                  <a:t> / n)</a:t>
                </a:r>
                <a:endParaRPr lang="en-US" altLang="en-US" sz="2800" dirty="0">
                  <a:solidFill>
                    <a:srgbClr val="00B050"/>
                  </a:solidFill>
                  <a:cs typeface="Calibri" panose="020F0502020204030204" pitchFamily="34" charset="0"/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5" name="Subtitle 4">
                <a:extLst>
                  <a:ext uri="{FF2B5EF4-FFF2-40B4-BE49-F238E27FC236}">
                    <a16:creationId xmlns:a16="http://schemas.microsoft.com/office/drawing/2014/main" id="{08B9B6B5-B44F-4F96-8967-FE3B663586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81600" y="3733800"/>
                <a:ext cx="3624261" cy="457200"/>
              </a:xfrm>
              <a:prstGeom prst="rect">
                <a:avLst/>
              </a:prstGeom>
              <a:blipFill>
                <a:blip r:embed="rId4"/>
                <a:stretch>
                  <a:fillRect l="-3361" t="-13333" r="-336" b="-442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203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232821</TotalTime>
  <Words>758</Words>
  <Application>Microsoft Office PowerPoint</Application>
  <PresentationFormat>On-screen Show (4:3)</PresentationFormat>
  <Paragraphs>87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Cambria Math</vt:lpstr>
      <vt:lpstr>Symbol</vt:lpstr>
      <vt:lpstr>Wingdings</vt:lpstr>
      <vt:lpstr>Default Design</vt:lpstr>
      <vt:lpstr>Office Theme</vt:lpstr>
      <vt:lpstr>Verifiable Near-Term Quantum Advantage via Peaked Quantum Circuits</vt:lpstr>
      <vt:lpstr>What Will QCs Be Good For?</vt:lpstr>
      <vt:lpstr>PowerPoint Presentation</vt:lpstr>
      <vt:lpstr>PowerPoint Presentation</vt:lpstr>
      <vt:lpstr>Quantum Supremacy Experiments Now</vt:lpstr>
      <vt:lpstr>What’s Wrong With the Current Supremacy Experiments?</vt:lpstr>
      <vt:lpstr>Field Guide to Big Quantum Speedups</vt:lpstr>
      <vt:lpstr>Question I Posed A Few Years Ago</vt:lpstr>
      <vt:lpstr>Numerical Investigation SA + Yuxuan Zhang, arXiv:2404.14493</vt:lpstr>
      <vt:lpstr>Data on Peakedness: It’s There!</vt:lpstr>
      <vt:lpstr>PowerPoint Presentation</vt:lpstr>
      <vt:lpstr>BlueQubit’s Obfuscated Peaked Circuit Demo</vt:lpstr>
      <vt:lpstr>Summary</vt:lpstr>
      <vt:lpstr>More Broadly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Learnability of Quantum States</dc:title>
  <dc:creator>Scott Aaronson</dc:creator>
  <cp:lastModifiedBy>Scott Aaronson</cp:lastModifiedBy>
  <cp:revision>234</cp:revision>
  <dcterms:created xsi:type="dcterms:W3CDTF">2006-04-29T20:46:23Z</dcterms:created>
  <dcterms:modified xsi:type="dcterms:W3CDTF">2026-06-15T09:55:07Z</dcterms:modified>
</cp:coreProperties>
</file>