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3"/>
  </p:notesMasterIdLst>
  <p:sldIdLst>
    <p:sldId id="256" r:id="rId3"/>
    <p:sldId id="316" r:id="rId4"/>
    <p:sldId id="527" r:id="rId5"/>
    <p:sldId id="506" r:id="rId6"/>
    <p:sldId id="528" r:id="rId7"/>
    <p:sldId id="531" r:id="rId8"/>
    <p:sldId id="529" r:id="rId9"/>
    <p:sldId id="541" r:id="rId10"/>
    <p:sldId id="540" r:id="rId11"/>
    <p:sldId id="532" r:id="rId12"/>
    <p:sldId id="539" r:id="rId13"/>
    <p:sldId id="537" r:id="rId14"/>
    <p:sldId id="533" r:id="rId15"/>
    <p:sldId id="545" r:id="rId16"/>
    <p:sldId id="536" r:id="rId17"/>
    <p:sldId id="535" r:id="rId18"/>
    <p:sldId id="544" r:id="rId19"/>
    <p:sldId id="542" r:id="rId20"/>
    <p:sldId id="538" r:id="rId21"/>
    <p:sldId id="534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990099"/>
    <a:srgbClr val="FFFFBB"/>
    <a:srgbClr val="E4F2F4"/>
    <a:srgbClr val="FF0000"/>
    <a:srgbClr val="FFD1D1"/>
    <a:srgbClr val="ECD9FF"/>
    <a:srgbClr val="D5EB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81" d="100"/>
          <a:sy n="81" d="100"/>
        </p:scale>
        <p:origin x="1526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21502CDA-84DF-4E68-ABAB-FD70C4C9021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38AC9923-80C1-4198-82C0-8FCE073956F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C083B0D-190B-41C3-B8ED-6BBF4857DDB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0A113F83-4152-4EC6-9B6F-E45D8609B2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2774" name="Rectangle 6">
            <a:extLst>
              <a:ext uri="{FF2B5EF4-FFF2-40B4-BE49-F238E27FC236}">
                <a16:creationId xmlns:a16="http://schemas.microsoft.com/office/drawing/2014/main" id="{D8D870DB-8EE7-4C83-A75C-362E3B2B1EE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>
            <a:extLst>
              <a:ext uri="{FF2B5EF4-FFF2-40B4-BE49-F238E27FC236}">
                <a16:creationId xmlns:a16="http://schemas.microsoft.com/office/drawing/2014/main" id="{BBF32F05-CABF-4C32-9EFE-6DE1B81E2A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670AEE9-D029-4175-8EFC-17CDF686B0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44576B23-4822-4152-BC29-2120E8D2DC0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AB306C6-7DF3-4A99-975B-E931B6C82BB0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BE6F4F95-FE08-40A4-B244-21157EEA9F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97C04423-7016-4FCB-B8CA-55646B0B6B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4593885B-CE6C-4143-96EC-C17C9A58BE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3EB42F58-ACFA-428B-AD78-CC6E1E1685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76873A0-297D-4E2A-A738-EC28824DE2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F7F1F2-C79F-443F-851E-B4CCC0F8448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2435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4593885B-CE6C-4143-96EC-C17C9A58BE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3EB42F58-ACFA-428B-AD78-CC6E1E1685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76873A0-297D-4E2A-A738-EC28824DE2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F7F1F2-C79F-443F-851E-B4CCC0F8448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599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4593885B-CE6C-4143-96EC-C17C9A58BE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3EB42F58-ACFA-428B-AD78-CC6E1E1685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76873A0-297D-4E2A-A738-EC28824DE2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F7F1F2-C79F-443F-851E-B4CCC0F8448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6332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4593885B-CE6C-4143-96EC-C17C9A58BE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3EB42F58-ACFA-428B-AD78-CC6E1E1685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76873A0-297D-4E2A-A738-EC28824DE2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F7F1F2-C79F-443F-851E-B4CCC0F8448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770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4593885B-CE6C-4143-96EC-C17C9A58BE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3EB42F58-ACFA-428B-AD78-CC6E1E1685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76873A0-297D-4E2A-A738-EC28824DE2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F7F1F2-C79F-443F-851E-B4CCC0F8448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1824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4593885B-CE6C-4143-96EC-C17C9A58BE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3EB42F58-ACFA-428B-AD78-CC6E1E1685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76873A0-297D-4E2A-A738-EC28824DE2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F7F1F2-C79F-443F-851E-B4CCC0F8448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7713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4593885B-CE6C-4143-96EC-C17C9A58BE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3EB42F58-ACFA-428B-AD78-CC6E1E1685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76873A0-297D-4E2A-A738-EC28824DE2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F7F1F2-C79F-443F-851E-B4CCC0F8448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6760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4593885B-CE6C-4143-96EC-C17C9A58BE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3EB42F58-ACFA-428B-AD78-CC6E1E1685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76873A0-297D-4E2A-A738-EC28824DE2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F7F1F2-C79F-443F-851E-B4CCC0F8448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4085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4593885B-CE6C-4143-96EC-C17C9A58BE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3EB42F58-ACFA-428B-AD78-CC6E1E1685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76873A0-297D-4E2A-A738-EC28824DE2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F7F1F2-C79F-443F-851E-B4CCC0F8448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8816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4593885B-CE6C-4143-96EC-C17C9A58BE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3EB42F58-ACFA-428B-AD78-CC6E1E1685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76873A0-297D-4E2A-A738-EC28824DE2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F7F1F2-C79F-443F-851E-B4CCC0F8448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6083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4593885B-CE6C-4143-96EC-C17C9A58BE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3EB42F58-ACFA-428B-AD78-CC6E1E1685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76873A0-297D-4E2A-A738-EC28824DE2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F7F1F2-C79F-443F-851E-B4CCC0F8448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759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77252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4593885B-CE6C-4143-96EC-C17C9A58BE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3EB42F58-ACFA-428B-AD78-CC6E1E1685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76873A0-297D-4E2A-A738-EC28824DE2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F7F1F2-C79F-443F-851E-B4CCC0F8448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0297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4593885B-CE6C-4143-96EC-C17C9A58BE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3EB42F58-ACFA-428B-AD78-CC6E1E1685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76873A0-297D-4E2A-A738-EC28824DE2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F7F1F2-C79F-443F-851E-B4CCC0F8448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1039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4593885B-CE6C-4143-96EC-C17C9A58BE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3EB42F58-ACFA-428B-AD78-CC6E1E1685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76873A0-297D-4E2A-A738-EC28824DE2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F7F1F2-C79F-443F-851E-B4CCC0F8448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8547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4593885B-CE6C-4143-96EC-C17C9A58BE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3EB42F58-ACFA-428B-AD78-CC6E1E1685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76873A0-297D-4E2A-A738-EC28824DE2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F7F1F2-C79F-443F-851E-B4CCC0F8448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4138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4593885B-CE6C-4143-96EC-C17C9A58BE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3EB42F58-ACFA-428B-AD78-CC6E1E1685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76873A0-297D-4E2A-A738-EC28824DE2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F7F1F2-C79F-443F-851E-B4CCC0F8448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892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4593885B-CE6C-4143-96EC-C17C9A58BEC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3EB42F58-ACFA-428B-AD78-CC6E1E1685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76873A0-297D-4E2A-A738-EC28824DE2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F7F1F2-C79F-443F-851E-B4CCC0F8448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396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E45BF0-F4B3-4C7D-9101-07837FD573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41C06A5-1D85-4694-9E20-0FB62BA6FC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E9D6DD-6643-4404-8ECE-F917D5D021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71A91F-C110-49A6-9BF6-FA5D547D9A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8432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FFBE9EA-EA6B-471A-ABEA-53658991AB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BCAD96F-3968-4704-8142-01C7FC7113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AA55785-47CD-4F76-A299-B808B8B23B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262E3E-7D02-42B3-8517-21E164D30D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7646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C99D0C4-DAD7-4B7B-84E9-8CA50F79A5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103FCCB-B071-446A-A0F0-4D36F89CAE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C66DC2E-FAE7-4D80-8D46-FF6D15FFC8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DBFA1-79C1-4B22-A7D6-1993D3D7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96369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338B11-AD93-4EBF-B973-C1684172B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83E9B-20ED-49F1-9714-118B6B34AA85}" type="datetimeFigureOut">
              <a:rPr lang="en-US"/>
              <a:pPr>
                <a:defRPr/>
              </a:pPr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52E969-DC58-4437-BD60-7A31698C2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4A942-3E6B-4BBC-A0FD-0A250FF0E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F0893-74C1-410D-8F2E-0280BC2BDC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683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CCECB-77E4-40DC-9325-25B0C70BF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304E0-5669-40F2-AC82-9F3B1D34A95B}" type="datetimeFigureOut">
              <a:rPr lang="en-US"/>
              <a:pPr>
                <a:defRPr/>
              </a:pPr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F7D33-2A37-4674-B584-24A390116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97F52-FE5D-4C6C-861B-E7FB000EB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85A4D-2025-4B2F-8420-7B7B443813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51241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EF9337-EF60-485F-BD30-545170EDD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5BCE9-B846-4390-9AAA-D00BFD455068}" type="datetimeFigureOut">
              <a:rPr lang="en-US"/>
              <a:pPr>
                <a:defRPr/>
              </a:pPr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F1801A-D3AE-4459-A10F-E5C61A080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CBA8D9-D283-42E4-AC21-E056F29A5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5082B-BF8C-44DC-9FCB-51C7DA0785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16863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506ECB9-7CD3-4E1F-9C41-DB94C1A38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AC2FE-9637-43DB-AE2F-E6BE021D1603}" type="datetimeFigureOut">
              <a:rPr lang="en-US"/>
              <a:pPr>
                <a:defRPr/>
              </a:pPr>
              <a:t>10/10/2025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302820C-F58D-46CF-ACC1-0115872C0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4847008-B40C-4A83-92BA-E31C57A49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DA662-10F0-48E4-887B-E115AEAE4D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6766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D9A62A-00B9-4947-A248-927D65581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9AB13-EB7F-448B-AA6F-E3293F513615}" type="datetimeFigureOut">
              <a:rPr lang="en-US"/>
              <a:pPr>
                <a:defRPr/>
              </a:pPr>
              <a:t>10/10/2025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D93898F-6E23-4A3C-884F-4122959A9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53D4285-BF33-47B5-B377-E5B1E5D0C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DF4F8-B13B-4434-B3EB-647E4112C1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77480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E196E84-923C-4A60-A01D-6855DD36F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DC0AB-A843-4DBB-9CEA-ECA9C5F9569D}" type="datetimeFigureOut">
              <a:rPr lang="en-US"/>
              <a:pPr>
                <a:defRPr/>
              </a:pPr>
              <a:t>10/10/2025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9933DC0-1852-4CF7-9144-3153E2DC6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D84C090-3F1E-4290-A4EB-3FA7F2ABD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B9FFA-277A-4B71-A4F7-D82C689AFC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07525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CC1CC59-639D-4930-85CD-D591BFDD8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6B553-0ECF-4425-9CB9-F32BD80F26A3}" type="datetimeFigureOut">
              <a:rPr lang="en-US"/>
              <a:pPr>
                <a:defRPr/>
              </a:pPr>
              <a:t>10/10/2025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1F6B3AD-5A37-4115-9227-91BF25433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8819E30-DC95-4DE1-8CB6-11F7C8E7A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9712A-3CB4-492D-98C8-9D6361B214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5406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12570C7-2AA7-4DFD-BD46-E04617B17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9903D-EA9A-4BA8-8676-06E92C87FD13}" type="datetimeFigureOut">
              <a:rPr lang="en-US"/>
              <a:pPr>
                <a:defRPr/>
              </a:pPr>
              <a:t>10/10/2025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3905940-8DC3-4171-B5EA-F8C286BF3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BFC10DD-8AF3-4AB7-A4ED-6A84D639F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FA5E1-FA3F-4395-9B2B-C846084A5E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5445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EA2984-04B0-4BF6-960E-768760DB70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C47F245-F488-4AE8-8D6A-05F5BF60C8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A77266-0064-4EE0-AD1B-D0A0F2FB32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CC31A-004F-4116-968D-275973F609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10127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82B2C27-2915-4575-BB9E-4F578A7D2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0FB39-E95D-4D5A-84F2-AE58C24A7AEB}" type="datetimeFigureOut">
              <a:rPr lang="en-US"/>
              <a:pPr>
                <a:defRPr/>
              </a:pPr>
              <a:t>10/10/2025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EEE3192-DE4C-4585-A663-BBB3BA4BE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F66C301-B224-4C9B-AD1C-56E6826BD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3EEE1-A814-4D30-A105-E4FDBD731B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73193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EBA81-53BB-475E-B57F-DF7A1DE34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63980-2B78-4CFF-9DBD-0B698E5C7BA1}" type="datetimeFigureOut">
              <a:rPr lang="en-US"/>
              <a:pPr>
                <a:defRPr/>
              </a:pPr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1B2510-FB77-472F-ABB8-802A952AE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DDE18F-57A9-4382-9667-43905CA08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34E21-20A6-40ED-B07D-A3FF27FD60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62816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4314AA-AA13-4F03-B96B-806B3ABC3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D4A5D-5801-407A-BBAC-3975DD48D99D}" type="datetimeFigureOut">
              <a:rPr lang="en-US"/>
              <a:pPr>
                <a:defRPr/>
              </a:pPr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6F3292-63C0-4A5E-8E92-2643CA6C6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56AA0E-73ED-45B9-B7A6-0CA1F43B7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8823A-241D-4AE5-B61E-56F8C0C821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6135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F781774-95E4-44E5-A849-A251EE273C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C2D48F-8FFA-4A6E-806E-F1477C7DD4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868994-5DA3-4E81-B866-129D55B929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3CD55E-DABC-4185-9301-EEC64159B7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1573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4D0F50-DB49-43BD-A852-37FADA24EE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BE821C-C1CB-4900-9BE8-74306E01D8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93721B-9B30-4D4C-B6CA-C61B225B7E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C2484-5672-4D99-A529-99FF20BB28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9294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01B3EBF-DEFE-4203-B6A0-B0C0462108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8785BB9-A4B5-49A7-858B-4286A97317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091DDA5-11CE-45A1-83C3-52F8948A92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243138-A201-45F2-9E0F-31D2BD62EB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531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BC13219-DE32-492E-8184-A0D67D149D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9DBE451-F146-4BDA-BA03-3B24104BAA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2F28778-409E-4B13-AB56-7738F2ECB1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81406A-53A6-4353-B598-3A4469EBBA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1264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0F52573-3021-4145-AA34-DDC9015120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666FA3C-E60E-4BF1-9529-72032F707A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EE7219C-0047-430F-A9DF-FC34FD6801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FD8D6-94AE-48F3-A787-729734A612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5688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5A5574-EC5D-48D9-8233-C9F5AB1BDF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FE46271-8FE8-4844-B357-1FEC2007BF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82C06D-CE96-4F69-AFA8-B0BB6F4618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58D3E-476C-4780-AAC4-EE5DCC2C9D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2161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1CEA4E3-B635-444E-86D0-EE0148DE17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6832C9-13C1-4C5E-A19A-4394214172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600630-A966-4FFB-A17F-BE713C3D89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D5539-335E-4E1B-A6D4-5DD0EA3EA3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0029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E3C78EF-8B56-4E5C-92CF-500C920473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6FCD9F4-B7FE-46D4-A20D-00898E8246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242F8F7-90F7-442F-A66B-551AAB80087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03ABB87-03D5-4348-A55D-15CA84D6562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A5D42C6-AB0E-4310-8B41-B1FA2D4DFDA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84D5E88-FFC9-4981-A542-0C7F453E09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5451F15-DC8D-4BF7-B597-9CACB244ED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F11830F-43FB-4665-A0F9-1D323782FA9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85EBF-4EDC-4FFB-8CC5-6DFE3DDDD1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3E15CE7-542E-4562-8F54-74826D3E5CCB}" type="datetimeFigureOut">
              <a:rPr lang="en-US"/>
              <a:pPr>
                <a:defRPr/>
              </a:pPr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8DEEDF-FD72-4C2B-A4D4-F297C7267A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2DBD7-E8B6-4EF8-B6A1-1DC6FDA22B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EF55621-6A61-42C7-A0DB-EF8E46EF8E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9793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E4F389A-A244-4A45-879C-584131B531A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" y="609600"/>
            <a:ext cx="8816340" cy="1470025"/>
          </a:xfrm>
        </p:spPr>
        <p:txBody>
          <a:bodyPr/>
          <a:lstStyle/>
          <a:p>
            <a:pPr eaLnBrk="1" hangingPunct="1"/>
            <a:r>
              <a:rPr lang="en-US" altLang="en-US" sz="4800" dirty="0">
                <a:solidFill>
                  <a:srgbClr val="CC3300"/>
                </a:solidFill>
                <a:latin typeface="Calibri" panose="020F0502020204030204" pitchFamily="34" charset="0"/>
              </a:rPr>
              <a:t>New Results on Quantum Oracles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CB95680-8349-438D-AAC7-6DB4FD0D124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5260" y="4572000"/>
            <a:ext cx="8793480" cy="1371600"/>
          </a:xfrm>
        </p:spPr>
        <p:txBody>
          <a:bodyPr/>
          <a:lstStyle/>
          <a:p>
            <a:pPr eaLnBrk="1" hangingPunct="1"/>
            <a:r>
              <a:rPr lang="en-US" altLang="en-US" sz="2900" dirty="0">
                <a:latin typeface="Calibri" panose="020F0502020204030204" pitchFamily="34" charset="0"/>
              </a:rPr>
              <a:t>Scott Aaronson</a:t>
            </a:r>
            <a:br>
              <a:rPr lang="en-US" altLang="en-US" sz="2900" dirty="0">
                <a:latin typeface="Calibri" panose="020F0502020204030204" pitchFamily="34" charset="0"/>
              </a:rPr>
            </a:br>
            <a:r>
              <a:rPr lang="en-US" altLang="en-US" sz="2900" dirty="0">
                <a:latin typeface="Calibri" panose="020F0502020204030204" pitchFamily="34" charset="0"/>
              </a:rPr>
              <a:t>(University of Texas at Austin)</a:t>
            </a:r>
          </a:p>
          <a:p>
            <a:pPr eaLnBrk="1" hangingPunct="1"/>
            <a:r>
              <a:rPr lang="en-US" altLang="en-US" sz="2900" dirty="0">
                <a:latin typeface="Calibri" panose="020F0502020204030204" pitchFamily="34" charset="0"/>
              </a:rPr>
              <a:t>Columbia University CS Department</a:t>
            </a:r>
          </a:p>
          <a:p>
            <a:pPr eaLnBrk="1" hangingPunct="1"/>
            <a:r>
              <a:rPr lang="en-US" altLang="en-US" sz="2900" dirty="0">
                <a:latin typeface="Calibri" panose="020F0502020204030204" pitchFamily="34" charset="0"/>
              </a:rPr>
              <a:t>October 10, 2025</a:t>
            </a:r>
          </a:p>
        </p:txBody>
      </p:sp>
      <p:sp>
        <p:nvSpPr>
          <p:cNvPr id="2" name="Cube 1">
            <a:extLst>
              <a:ext uri="{FF2B5EF4-FFF2-40B4-BE49-F238E27FC236}">
                <a16:creationId xmlns:a16="http://schemas.microsoft.com/office/drawing/2014/main" id="{C1AC1391-AA3D-45FA-9684-17539836BD2D}"/>
              </a:ext>
            </a:extLst>
          </p:cNvPr>
          <p:cNvSpPr/>
          <p:nvPr/>
        </p:nvSpPr>
        <p:spPr bwMode="auto">
          <a:xfrm>
            <a:off x="3352800" y="1981200"/>
            <a:ext cx="2362200" cy="23622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30BC77A-FAA3-4487-AF08-D6BB9D2FD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2640012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en-US" altLang="en-US" sz="10000" b="1" kern="0" dirty="0">
                <a:latin typeface="Calibri" panose="020F0502020204030204" pitchFamily="34" charset="0"/>
              </a:rPr>
              <a:t>U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2D33F1BE-F8B2-4EF4-B610-65F67220AA75}"/>
              </a:ext>
            </a:extLst>
          </p:cNvPr>
          <p:cNvSpPr/>
          <p:nvPr/>
        </p:nvSpPr>
        <p:spPr bwMode="auto">
          <a:xfrm>
            <a:off x="1639957" y="1981200"/>
            <a:ext cx="5522844" cy="2559424"/>
          </a:xfrm>
          <a:custGeom>
            <a:avLst/>
            <a:gdLst>
              <a:gd name="connsiteX0" fmla="*/ 0 w 5864087"/>
              <a:gd name="connsiteY0" fmla="*/ 3371914 h 3897611"/>
              <a:gd name="connsiteX1" fmla="*/ 566530 w 5864087"/>
              <a:gd name="connsiteY1" fmla="*/ 3749601 h 3897611"/>
              <a:gd name="connsiteX2" fmla="*/ 1361661 w 5864087"/>
              <a:gd name="connsiteY2" fmla="*/ 3411670 h 3897611"/>
              <a:gd name="connsiteX3" fmla="*/ 2176669 w 5864087"/>
              <a:gd name="connsiteY3" fmla="*/ 3719783 h 3897611"/>
              <a:gd name="connsiteX4" fmla="*/ 3747052 w 5864087"/>
              <a:gd name="connsiteY4" fmla="*/ 191392 h 3897611"/>
              <a:gd name="connsiteX5" fmla="*/ 4860235 w 5864087"/>
              <a:gd name="connsiteY5" fmla="*/ 439870 h 3897611"/>
              <a:gd name="connsiteX6" fmla="*/ 5486400 w 5864087"/>
              <a:gd name="connsiteY6" fmla="*/ 171514 h 3897611"/>
              <a:gd name="connsiteX7" fmla="*/ 5864087 w 5864087"/>
              <a:gd name="connsiteY7" fmla="*/ 459749 h 3897611"/>
              <a:gd name="connsiteX0" fmla="*/ 0 w 5864087"/>
              <a:gd name="connsiteY0" fmla="*/ 3245906 h 3761292"/>
              <a:gd name="connsiteX1" fmla="*/ 566530 w 5864087"/>
              <a:gd name="connsiteY1" fmla="*/ 3623593 h 3761292"/>
              <a:gd name="connsiteX2" fmla="*/ 1361661 w 5864087"/>
              <a:gd name="connsiteY2" fmla="*/ 3285662 h 3761292"/>
              <a:gd name="connsiteX3" fmla="*/ 2176669 w 5864087"/>
              <a:gd name="connsiteY3" fmla="*/ 3593775 h 3761292"/>
              <a:gd name="connsiteX4" fmla="*/ 3717235 w 5864087"/>
              <a:gd name="connsiteY4" fmla="*/ 214471 h 3761292"/>
              <a:gd name="connsiteX5" fmla="*/ 4860235 w 5864087"/>
              <a:gd name="connsiteY5" fmla="*/ 313862 h 3761292"/>
              <a:gd name="connsiteX6" fmla="*/ 5486400 w 5864087"/>
              <a:gd name="connsiteY6" fmla="*/ 45506 h 3761292"/>
              <a:gd name="connsiteX7" fmla="*/ 5864087 w 5864087"/>
              <a:gd name="connsiteY7" fmla="*/ 333741 h 3761292"/>
              <a:gd name="connsiteX0" fmla="*/ 0 w 5864087"/>
              <a:gd name="connsiteY0" fmla="*/ 3234288 h 3612319"/>
              <a:gd name="connsiteX1" fmla="*/ 566530 w 5864087"/>
              <a:gd name="connsiteY1" fmla="*/ 3611975 h 3612319"/>
              <a:gd name="connsiteX2" fmla="*/ 1361661 w 5864087"/>
              <a:gd name="connsiteY2" fmla="*/ 3274044 h 3612319"/>
              <a:gd name="connsiteX3" fmla="*/ 2206486 w 5864087"/>
              <a:gd name="connsiteY3" fmla="*/ 3423130 h 3612319"/>
              <a:gd name="connsiteX4" fmla="*/ 3717235 w 5864087"/>
              <a:gd name="connsiteY4" fmla="*/ 202853 h 3612319"/>
              <a:gd name="connsiteX5" fmla="*/ 4860235 w 5864087"/>
              <a:gd name="connsiteY5" fmla="*/ 302244 h 3612319"/>
              <a:gd name="connsiteX6" fmla="*/ 5486400 w 5864087"/>
              <a:gd name="connsiteY6" fmla="*/ 33888 h 3612319"/>
              <a:gd name="connsiteX7" fmla="*/ 5864087 w 5864087"/>
              <a:gd name="connsiteY7" fmla="*/ 322123 h 36123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64087" h="3612319">
                <a:moveTo>
                  <a:pt x="0" y="3234288"/>
                </a:moveTo>
                <a:cubicBezTo>
                  <a:pt x="169793" y="3419818"/>
                  <a:pt x="339587" y="3605349"/>
                  <a:pt x="566530" y="3611975"/>
                </a:cubicBezTo>
                <a:cubicBezTo>
                  <a:pt x="793473" y="3618601"/>
                  <a:pt x="1088335" y="3305518"/>
                  <a:pt x="1361661" y="3274044"/>
                </a:cubicBezTo>
                <a:cubicBezTo>
                  <a:pt x="1634987" y="3242570"/>
                  <a:pt x="1813890" y="3934995"/>
                  <a:pt x="2206486" y="3423130"/>
                </a:cubicBezTo>
                <a:cubicBezTo>
                  <a:pt x="2599082" y="2911265"/>
                  <a:pt x="3274944" y="723001"/>
                  <a:pt x="3717235" y="202853"/>
                </a:cubicBezTo>
                <a:cubicBezTo>
                  <a:pt x="4159526" y="-317295"/>
                  <a:pt x="4565374" y="330405"/>
                  <a:pt x="4860235" y="302244"/>
                </a:cubicBezTo>
                <a:cubicBezTo>
                  <a:pt x="5155096" y="274083"/>
                  <a:pt x="5319091" y="30575"/>
                  <a:pt x="5486400" y="33888"/>
                </a:cubicBezTo>
                <a:cubicBezTo>
                  <a:pt x="5653709" y="37201"/>
                  <a:pt x="5758898" y="179662"/>
                  <a:pt x="5864087" y="322123"/>
                </a:cubicBezTo>
              </a:path>
            </a:pathLst>
          </a:cu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99230054-A458-41C4-BA03-087F12ED9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824" y="221213"/>
            <a:ext cx="8915400" cy="894866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0070C0"/>
                </a:solidFill>
              </a:rPr>
              <a:t>Why It’s Optimal:</a:t>
            </a:r>
            <a:br>
              <a:rPr lang="en-US" altLang="en-US" b="1" dirty="0">
                <a:solidFill>
                  <a:srgbClr val="0070C0"/>
                </a:solidFill>
              </a:rPr>
            </a:br>
            <a:r>
              <a:rPr lang="en-US" altLang="en-US" sz="3000" b="1" dirty="0">
                <a:solidFill>
                  <a:srgbClr val="0070C0"/>
                </a:solidFill>
              </a:rPr>
              <a:t>Making My 2009 Oracle Separation Quantitative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>
                <a:extLst>
                  <a:ext uri="{FF2B5EF4-FFF2-40B4-BE49-F238E27FC236}">
                    <a16:creationId xmlns:a16="http://schemas.microsoft.com/office/drawing/2014/main" id="{C18057ED-8631-4DC8-A399-F068F1C2BD7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0624" y="1352121"/>
                <a:ext cx="8610600" cy="685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Lemma (A.-</a:t>
                </a:r>
                <a:r>
                  <a:rPr lang="en-US" altLang="en-US" sz="2800" b="1" dirty="0" err="1">
                    <a:solidFill>
                      <a:srgbClr val="FF0000"/>
                    </a:solidFill>
                    <a:latin typeface="Calibri" panose="020F0502020204030204" pitchFamily="34" charset="0"/>
                  </a:rPr>
                  <a:t>Witteveen</a:t>
                </a:r>
                <a:r>
                  <a:rPr lang="en-US" altLang="en-US" sz="2800" b="1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-Harris 2025):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Let E(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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) be an N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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N Hermitian matrix, each of whose entries is a degree-d polynomial in cos(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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) and sin(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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).  Suppose</a:t>
                </a:r>
              </a:p>
              <a:p>
                <a:pPr algn="l" eaLnBrk="1" hangingPunct="1"/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𝜆</m:t>
                        </m:r>
                      </m:e>
                      <m:sub>
                        <m:r>
                          <m:rPr>
                            <m:nor/>
                          </m:rPr>
                          <a:rPr lang="en-US" altLang="en-US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max</m:t>
                        </m:r>
                      </m:sub>
                    </m:sSub>
                    <m:d>
                      <m:dPr>
                        <m:ctrlPr>
                          <a:rPr lang="en-US" alt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𝐸</m:t>
                        </m:r>
                        <m:d>
                          <m:dPr>
                            <m:ctrlPr>
                              <a:rPr lang="en-US" alt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US" alt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0</m:t>
                            </m:r>
                          </m:e>
                        </m:d>
                      </m:e>
                    </m:d>
                    <m:r>
                      <a:rPr lang="en-US" alt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0,</m:t>
                        </m:r>
                        <m:f>
                          <m:fPr>
                            <m:ctrlP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fPr>
                          <m:num>
                            <m: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3</m:t>
                            </m:r>
                          </m:den>
                        </m:f>
                      </m:e>
                    </m:d>
                  </m:oMath>
                </a14:m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,</a:t>
                </a:r>
              </a:p>
              <a:p>
                <a:pPr algn="l" eaLnBrk="1" hangingPunct="1"/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𝜆</m:t>
                        </m:r>
                      </m:e>
                      <m:sub>
                        <m:r>
                          <m:rPr>
                            <m:nor/>
                          </m:rPr>
                          <a:rPr lang="en-US" altLang="en-US" sz="2800" i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max</m:t>
                        </m:r>
                      </m:sub>
                    </m:sSub>
                    <m:d>
                      <m:dPr>
                        <m:ctrlP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𝐸</m:t>
                        </m:r>
                        <m:d>
                          <m:dPr>
                            <m:ctrlP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𝜃</m:t>
                            </m:r>
                          </m:e>
                        </m:d>
                      </m:e>
                    </m:d>
                    <m:r>
                      <a:rPr lang="en-US" alt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1−</m:t>
                        </m:r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𝜀</m:t>
                        </m:r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,</m:t>
                        </m:r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e>
                    </m:d>
                  </m:oMath>
                </a14:m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 for </a:t>
                </a:r>
                <a14:m>
                  <m:oMath xmlns:m="http://schemas.openxmlformats.org/officeDocument/2006/math">
                    <m:r>
                      <a:rPr lang="en-US" alt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𝜃</m:t>
                    </m:r>
                    <m:r>
                      <a:rPr lang="en-US" alt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fPr>
                          <m:num>
                            <m:r>
                              <a:rPr lang="en-US" alt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num>
                          <m:den>
                            <m: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3</m:t>
                            </m:r>
                          </m:den>
                        </m:f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,1</m:t>
                        </m:r>
                      </m:e>
                    </m:d>
                    <m:r>
                      <a:rPr lang="en-US" alt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.</m:t>
                    </m:r>
                  </m:oMath>
                </a14:m>
                <a:endPara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  <a:sym typeface="Symbol" panose="05050102010706020507" pitchFamily="18" charset="2"/>
                </a:endParaRPr>
              </a:p>
              <a:p>
                <a:pPr algn="l" eaLnBrk="1" hangingPunct="1"/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Then </a:t>
                </a:r>
                <a14:m>
                  <m:oMath xmlns:m="http://schemas.openxmlformats.org/officeDocument/2006/math">
                    <m:r>
                      <a:rPr lang="en-US" altLang="en-US" sz="28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𝜀</m:t>
                    </m:r>
                    <m:r>
                      <a:rPr lang="en-US" alt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&gt;</m:t>
                    </m:r>
                    <m:f>
                      <m:fPr>
                        <m:ctrlP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en-US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exp</m:t>
                        </m:r>
                        <m:d>
                          <m:dPr>
                            <m:ctrlPr>
                              <a:rPr lang="en-US" alt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US" alt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𝑁𝑑</m:t>
                            </m:r>
                          </m:e>
                        </m:d>
                      </m:den>
                    </m:f>
                  </m:oMath>
                </a14:m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.</a:t>
                </a:r>
                <a:endPara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7" name="Rectangle 3">
                <a:extLst>
                  <a:ext uri="{FF2B5EF4-FFF2-40B4-BE49-F238E27FC236}">
                    <a16:creationId xmlns:a16="http://schemas.microsoft.com/office/drawing/2014/main" id="{C18057ED-8631-4DC8-A399-F068F1C2BD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0624" y="1352121"/>
                <a:ext cx="8610600" cy="685800"/>
              </a:xfrm>
              <a:prstGeom prst="rect">
                <a:avLst/>
              </a:prstGeom>
              <a:blipFill>
                <a:blip r:embed="rId3"/>
                <a:stretch>
                  <a:fillRect l="-1415" t="-11607" b="-44553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13032730-8411-4D22-90A1-591A9541E4C8}"/>
              </a:ext>
            </a:extLst>
          </p:cNvPr>
          <p:cNvSpPr/>
          <p:nvPr/>
        </p:nvSpPr>
        <p:spPr bwMode="auto">
          <a:xfrm>
            <a:off x="4712044" y="4351805"/>
            <a:ext cx="3620051" cy="2256655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470898A-90E7-463D-A869-B2969D3B12D7}"/>
              </a:ext>
            </a:extLst>
          </p:cNvPr>
          <p:cNvCxnSpPr/>
          <p:nvPr/>
        </p:nvCxnSpPr>
        <p:spPr bwMode="auto">
          <a:xfrm>
            <a:off x="7015713" y="4586873"/>
            <a:ext cx="1316383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Rectangle 3">
            <a:extLst>
              <a:ext uri="{FF2B5EF4-FFF2-40B4-BE49-F238E27FC236}">
                <a16:creationId xmlns:a16="http://schemas.microsoft.com/office/drawing/2014/main" id="{83EA5A51-93C3-43F5-90AB-0C87BAB4E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5469" y="6376423"/>
            <a:ext cx="188055" cy="423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0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F0BA040D-5E8F-4A6B-BE85-4B8626A20F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3920" y="4046216"/>
            <a:ext cx="188055" cy="423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4CB1195C-344F-43C9-AEEF-AACC5B1FF3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446" y="5541069"/>
            <a:ext cx="718019" cy="423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1/3</a:t>
            </a:r>
            <a:endParaRPr lang="en-US" altLang="en-US" sz="2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3E6789EA-ED59-4D9D-AD29-1916356F1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3920" y="4345523"/>
            <a:ext cx="681225" cy="423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1-</a:t>
            </a:r>
            <a:endParaRPr lang="en-US" altLang="en-US" sz="2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32B8433D-5171-4990-BB6E-85EAC2F18E96}"/>
              </a:ext>
            </a:extLst>
          </p:cNvPr>
          <p:cNvSpPr/>
          <p:nvPr/>
        </p:nvSpPr>
        <p:spPr bwMode="auto">
          <a:xfrm>
            <a:off x="4705912" y="4369733"/>
            <a:ext cx="3618008" cy="2243565"/>
          </a:xfrm>
          <a:custGeom>
            <a:avLst/>
            <a:gdLst>
              <a:gd name="connsiteX0" fmla="*/ 0 w 5864087"/>
              <a:gd name="connsiteY0" fmla="*/ 3371914 h 3897611"/>
              <a:gd name="connsiteX1" fmla="*/ 566530 w 5864087"/>
              <a:gd name="connsiteY1" fmla="*/ 3749601 h 3897611"/>
              <a:gd name="connsiteX2" fmla="*/ 1361661 w 5864087"/>
              <a:gd name="connsiteY2" fmla="*/ 3411670 h 3897611"/>
              <a:gd name="connsiteX3" fmla="*/ 2176669 w 5864087"/>
              <a:gd name="connsiteY3" fmla="*/ 3719783 h 3897611"/>
              <a:gd name="connsiteX4" fmla="*/ 3747052 w 5864087"/>
              <a:gd name="connsiteY4" fmla="*/ 191392 h 3897611"/>
              <a:gd name="connsiteX5" fmla="*/ 4860235 w 5864087"/>
              <a:gd name="connsiteY5" fmla="*/ 439870 h 3897611"/>
              <a:gd name="connsiteX6" fmla="*/ 5486400 w 5864087"/>
              <a:gd name="connsiteY6" fmla="*/ 171514 h 3897611"/>
              <a:gd name="connsiteX7" fmla="*/ 5864087 w 5864087"/>
              <a:gd name="connsiteY7" fmla="*/ 459749 h 3897611"/>
              <a:gd name="connsiteX0" fmla="*/ 0 w 5864087"/>
              <a:gd name="connsiteY0" fmla="*/ 3245906 h 3761292"/>
              <a:gd name="connsiteX1" fmla="*/ 566530 w 5864087"/>
              <a:gd name="connsiteY1" fmla="*/ 3623593 h 3761292"/>
              <a:gd name="connsiteX2" fmla="*/ 1361661 w 5864087"/>
              <a:gd name="connsiteY2" fmla="*/ 3285662 h 3761292"/>
              <a:gd name="connsiteX3" fmla="*/ 2176669 w 5864087"/>
              <a:gd name="connsiteY3" fmla="*/ 3593775 h 3761292"/>
              <a:gd name="connsiteX4" fmla="*/ 3717235 w 5864087"/>
              <a:gd name="connsiteY4" fmla="*/ 214471 h 3761292"/>
              <a:gd name="connsiteX5" fmla="*/ 4860235 w 5864087"/>
              <a:gd name="connsiteY5" fmla="*/ 313862 h 3761292"/>
              <a:gd name="connsiteX6" fmla="*/ 5486400 w 5864087"/>
              <a:gd name="connsiteY6" fmla="*/ 45506 h 3761292"/>
              <a:gd name="connsiteX7" fmla="*/ 5864087 w 5864087"/>
              <a:gd name="connsiteY7" fmla="*/ 333741 h 3761292"/>
              <a:gd name="connsiteX0" fmla="*/ 0 w 5864087"/>
              <a:gd name="connsiteY0" fmla="*/ 3234288 h 3612319"/>
              <a:gd name="connsiteX1" fmla="*/ 566530 w 5864087"/>
              <a:gd name="connsiteY1" fmla="*/ 3611975 h 3612319"/>
              <a:gd name="connsiteX2" fmla="*/ 1361661 w 5864087"/>
              <a:gd name="connsiteY2" fmla="*/ 3274044 h 3612319"/>
              <a:gd name="connsiteX3" fmla="*/ 2206486 w 5864087"/>
              <a:gd name="connsiteY3" fmla="*/ 3423130 h 3612319"/>
              <a:gd name="connsiteX4" fmla="*/ 3717235 w 5864087"/>
              <a:gd name="connsiteY4" fmla="*/ 202853 h 3612319"/>
              <a:gd name="connsiteX5" fmla="*/ 4860235 w 5864087"/>
              <a:gd name="connsiteY5" fmla="*/ 302244 h 3612319"/>
              <a:gd name="connsiteX6" fmla="*/ 5486400 w 5864087"/>
              <a:gd name="connsiteY6" fmla="*/ 33888 h 3612319"/>
              <a:gd name="connsiteX7" fmla="*/ 5864087 w 5864087"/>
              <a:gd name="connsiteY7" fmla="*/ 322123 h 3612319"/>
              <a:gd name="connsiteX0" fmla="*/ 0 w 5864087"/>
              <a:gd name="connsiteY0" fmla="*/ 3234288 h 3636383"/>
              <a:gd name="connsiteX1" fmla="*/ 566530 w 5864087"/>
              <a:gd name="connsiteY1" fmla="*/ 3611975 h 3636383"/>
              <a:gd name="connsiteX2" fmla="*/ 1298908 w 5864087"/>
              <a:gd name="connsiteY2" fmla="*/ 2556867 h 3636383"/>
              <a:gd name="connsiteX3" fmla="*/ 2206486 w 5864087"/>
              <a:gd name="connsiteY3" fmla="*/ 3423130 h 3636383"/>
              <a:gd name="connsiteX4" fmla="*/ 3717235 w 5864087"/>
              <a:gd name="connsiteY4" fmla="*/ 202853 h 3636383"/>
              <a:gd name="connsiteX5" fmla="*/ 4860235 w 5864087"/>
              <a:gd name="connsiteY5" fmla="*/ 302244 h 3636383"/>
              <a:gd name="connsiteX6" fmla="*/ 5486400 w 5864087"/>
              <a:gd name="connsiteY6" fmla="*/ 33888 h 3636383"/>
              <a:gd name="connsiteX7" fmla="*/ 5864087 w 5864087"/>
              <a:gd name="connsiteY7" fmla="*/ 322123 h 3636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64087" h="3636383">
                <a:moveTo>
                  <a:pt x="0" y="3234288"/>
                </a:moveTo>
                <a:cubicBezTo>
                  <a:pt x="169793" y="3419818"/>
                  <a:pt x="350045" y="3724879"/>
                  <a:pt x="566530" y="3611975"/>
                </a:cubicBezTo>
                <a:cubicBezTo>
                  <a:pt x="783015" y="3499072"/>
                  <a:pt x="1025582" y="2588341"/>
                  <a:pt x="1298908" y="2556867"/>
                </a:cubicBezTo>
                <a:cubicBezTo>
                  <a:pt x="1572234" y="2525393"/>
                  <a:pt x="1803432" y="3815466"/>
                  <a:pt x="2206486" y="3423130"/>
                </a:cubicBezTo>
                <a:cubicBezTo>
                  <a:pt x="2609540" y="3030794"/>
                  <a:pt x="3274944" y="723001"/>
                  <a:pt x="3717235" y="202853"/>
                </a:cubicBezTo>
                <a:cubicBezTo>
                  <a:pt x="4159526" y="-317295"/>
                  <a:pt x="4565374" y="330405"/>
                  <a:pt x="4860235" y="302244"/>
                </a:cubicBezTo>
                <a:cubicBezTo>
                  <a:pt x="5155096" y="274083"/>
                  <a:pt x="5319091" y="30575"/>
                  <a:pt x="5486400" y="33888"/>
                </a:cubicBezTo>
                <a:cubicBezTo>
                  <a:pt x="5653709" y="37201"/>
                  <a:pt x="5758898" y="179662"/>
                  <a:pt x="5864087" y="322123"/>
                </a:cubicBezTo>
              </a:path>
            </a:pathLst>
          </a:cu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A395A98C-839A-4C16-9764-B91D25C8BE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9712" y="5251538"/>
                <a:ext cx="7904820" cy="1344523"/>
              </a:xfrm>
              <a:prstGeom prst="rect">
                <a:avLst/>
              </a:prstGeom>
              <a:solidFill>
                <a:srgbClr val="FFFFBB"/>
              </a:solidFill>
              <a:ln w="19050">
                <a:solidFill>
                  <a:schemeClr val="tx1"/>
                </a:solidFill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Corollary: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In a </a:t>
                </a:r>
                <a:r>
                  <a:rPr lang="en-US" altLang="en-US" sz="2800" b="1" dirty="0">
                    <a:solidFill>
                      <a:srgbClr val="990099"/>
                    </a:solidFill>
                    <a:latin typeface="Calibri" panose="020F0502020204030204" pitchFamily="34" charset="0"/>
                  </a:rPr>
                  <a:t>QMA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protocol, we have N=2</a:t>
                </a:r>
                <a:r>
                  <a:rPr lang="en-US" altLang="en-US" sz="2800" baseline="300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poly(n)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and d=poly(n).  So then </a:t>
                </a:r>
                <a14:m>
                  <m:oMath xmlns:m="http://schemas.openxmlformats.org/officeDocument/2006/math">
                    <m:r>
                      <a:rPr lang="en-US" alt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𝜀</m:t>
                    </m:r>
                    <m:r>
                      <a:rPr lang="en-US" alt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&gt;</m:t>
                    </m:r>
                    <m:f>
                      <m:fPr>
                        <m:ctrlP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en-US" sz="2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exp</m:t>
                        </m:r>
                        <m:d>
                          <m:dPr>
                            <m:ctrlP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𝑁𝑑</m:t>
                            </m:r>
                          </m:e>
                        </m:d>
                      </m:den>
                    </m:f>
                    <m:r>
                      <a:rPr lang="en-US" alt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&gt;</m:t>
                    </m:r>
                    <m:f>
                      <m:fPr>
                        <m:ctrlP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en-US" sz="2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exp</m:t>
                        </m:r>
                        <m:d>
                          <m:dPr>
                            <m:ctrlP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altLang="en-US" sz="2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exp</m:t>
                            </m:r>
                            <m:d>
                              <m:dPr>
                                <m:ctrlPr>
                                  <a:rPr lang="en-US" altLang="en-US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dPr>
                              <m:e>
                                <m:r>
                                  <a:rPr lang="en-US" altLang="en-US" sz="2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𝑛</m:t>
                                </m:r>
                              </m:e>
                            </m:d>
                          </m:e>
                        </m:d>
                      </m:den>
                    </m:f>
                    <m:r>
                      <a:rPr lang="en-US" alt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.</m:t>
                    </m:r>
                  </m:oMath>
                </a14:m>
                <a:endPara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A395A98C-839A-4C16-9764-B91D25C8BE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59712" y="5251538"/>
                <a:ext cx="7904820" cy="1344523"/>
              </a:xfrm>
              <a:prstGeom prst="rect">
                <a:avLst/>
              </a:prstGeom>
              <a:blipFill>
                <a:blip r:embed="rId4"/>
                <a:stretch>
                  <a:fillRect l="-1540" t="-3571"/>
                </a:stretch>
              </a:blipFill>
              <a:ln w="19050">
                <a:solidFill>
                  <a:schemeClr val="tx1"/>
                </a:solidFill>
              </a:ln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6934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>
                <a:extLst>
                  <a:ext uri="{FF2B5EF4-FFF2-40B4-BE49-F238E27FC236}">
                    <a16:creationId xmlns:a16="http://schemas.microsoft.com/office/drawing/2014/main" id="{C18057ED-8631-4DC8-A399-F068F1C2BD7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6700" y="212912"/>
                <a:ext cx="8877300" cy="685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Lemma (again):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Let E(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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) be an N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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N Hermitian matrix, each of whose entries is a degree-d polynomial in cos(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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) and sin(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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).  Suppose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𝜆</m:t>
                        </m:r>
                      </m:e>
                      <m:sub>
                        <m:r>
                          <m:rPr>
                            <m:nor/>
                          </m:rPr>
                          <a:rPr lang="en-US" altLang="en-US" sz="2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max</m:t>
                        </m:r>
                      </m:sub>
                    </m:sSub>
                    <m:d>
                      <m:dPr>
                        <m:ctrlP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𝐸</m:t>
                        </m:r>
                        <m:d>
                          <m:dPr>
                            <m:ctrlP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US" alt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0</m:t>
                            </m:r>
                          </m:e>
                        </m:d>
                      </m:e>
                    </m:d>
                    <m:r>
                      <a:rPr lang="en-US" alt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0,</m:t>
                        </m:r>
                        <m:f>
                          <m:fPr>
                            <m:ctrlP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fPr>
                          <m:num>
                            <m: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3</m:t>
                            </m:r>
                          </m:den>
                        </m:f>
                      </m:e>
                    </m:d>
                  </m:oMath>
                </a14:m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, 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while</a:t>
                </a:r>
                <a:b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𝜆</m:t>
                        </m:r>
                      </m:e>
                      <m:sub>
                        <m:r>
                          <m:rPr>
                            <m:nor/>
                          </m:rPr>
                          <a:rPr lang="en-US" altLang="en-US" sz="2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max</m:t>
                        </m:r>
                      </m:sub>
                    </m:sSub>
                    <m:d>
                      <m:dPr>
                        <m:ctrlP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𝐸</m:t>
                        </m:r>
                        <m:d>
                          <m:dPr>
                            <m:ctrlP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𝜃</m:t>
                            </m:r>
                          </m:e>
                        </m:d>
                      </m:e>
                    </m:d>
                    <m:r>
                      <a:rPr lang="en-US" alt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1−</m:t>
                        </m:r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𝜀</m:t>
                        </m:r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,1</m:t>
                        </m:r>
                      </m:e>
                    </m:d>
                  </m:oMath>
                </a14:m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 for </a:t>
                </a:r>
                <a14:m>
                  <m:oMath xmlns:m="http://schemas.openxmlformats.org/officeDocument/2006/math">
                    <m:r>
                      <a:rPr lang="en-US" alt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𝜃</m:t>
                    </m:r>
                    <m:r>
                      <a:rPr lang="en-US" alt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fPr>
                          <m:num>
                            <m: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num>
                          <m:den>
                            <m: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3</m:t>
                            </m:r>
                          </m:den>
                        </m:f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,1</m:t>
                        </m:r>
                      </m:e>
                    </m:d>
                  </m:oMath>
                </a14:m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.  Then </a:t>
                </a:r>
                <a14:m>
                  <m:oMath xmlns:m="http://schemas.openxmlformats.org/officeDocument/2006/math">
                    <m:r>
                      <a:rPr lang="en-US" alt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𝜀</m:t>
                    </m:r>
                    <m:r>
                      <a:rPr lang="en-US" alt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&gt;</m:t>
                    </m:r>
                    <m:f>
                      <m:fPr>
                        <m:ctrlP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en-US" sz="28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exp</m:t>
                        </m:r>
                        <m:d>
                          <m:dPr>
                            <m:ctrlP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𝑁𝑑</m:t>
                            </m:r>
                          </m:e>
                        </m:d>
                      </m:den>
                    </m:f>
                  </m:oMath>
                </a14:m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.</a:t>
                </a:r>
                <a:endPara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7" name="Rectangle 3">
                <a:extLst>
                  <a:ext uri="{FF2B5EF4-FFF2-40B4-BE49-F238E27FC236}">
                    <a16:creationId xmlns:a16="http://schemas.microsoft.com/office/drawing/2014/main" id="{C18057ED-8631-4DC8-A399-F068F1C2BD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6700" y="212912"/>
                <a:ext cx="8877300" cy="685800"/>
              </a:xfrm>
              <a:prstGeom prst="rect">
                <a:avLst/>
              </a:prstGeom>
              <a:blipFill>
                <a:blip r:embed="rId3"/>
                <a:stretch>
                  <a:fillRect l="-1442" t="-11607" r="-481" b="-23392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A395A98C-839A-4C16-9764-B91D25C8BE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536" y="2525806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Proof Idea: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Consider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3">
                <a:extLst>
                  <a:ext uri="{FF2B5EF4-FFF2-40B4-BE49-F238E27FC236}">
                    <a16:creationId xmlns:a16="http://schemas.microsoft.com/office/drawing/2014/main" id="{41797811-0F5E-4799-AEF7-35F4C62A71D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5676" y="2716306"/>
                <a:ext cx="8610600" cy="685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alt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  <m:r>
                        <a:rPr lang="en-US" alt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r>
                        <m:rPr>
                          <m:nor/>
                        </m:rPr>
                        <a:rPr lang="en-US" altLang="en-US" sz="2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det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  <m:r>
                            <a:rPr lang="en-US" alt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d>
                            <m:dPr>
                              <m:ctrlPr>
                                <a:rPr lang="en-US" alt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d>
                      <m:r>
                        <a:rPr lang="en-US" alt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∏"/>
                          <m:ctrlPr>
                            <a:rPr lang="en-US" alt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alt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sSub>
                                <m:sSubPr>
                                  <m:ctrlPr>
                                    <a:rPr lang="en-US" altLang="en-US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en-US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𝜆</m:t>
                                  </m:r>
                                </m:e>
                                <m:sub>
                                  <m:r>
                                    <a:rPr lang="en-US" altLang="en-US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altLang="en-US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en-US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  <m:d>
                                    <m:dPr>
                                      <m:ctrlPr>
                                        <a:rPr lang="en-US" altLang="en-US" sz="2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en-US" sz="2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</m:d>
                                </m:e>
                              </m:d>
                            </m:e>
                          </m:d>
                        </m:e>
                      </m:nary>
                    </m:oMath>
                  </m:oMathPara>
                </a14:m>
                <a:endParaRPr lang="en-US" altLang="en-US" sz="2800" b="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  <a:p>
                <a:pPr algn="l" eaLnBrk="1" hangingPunct="1"/>
                <a:endPara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5" name="Rectangle 3">
                <a:extLst>
                  <a:ext uri="{FF2B5EF4-FFF2-40B4-BE49-F238E27FC236}">
                    <a16:creationId xmlns:a16="http://schemas.microsoft.com/office/drawing/2014/main" id="{41797811-0F5E-4799-AEF7-35F4C62A71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5676" y="2716306"/>
                <a:ext cx="8610600" cy="685800"/>
              </a:xfrm>
              <a:prstGeom prst="rect">
                <a:avLst/>
              </a:prstGeom>
              <a:blipFill>
                <a:blip r:embed="rId4"/>
                <a:stretch>
                  <a:fillRect b="-8214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3">
            <a:extLst>
              <a:ext uri="{FF2B5EF4-FFF2-40B4-BE49-F238E27FC236}">
                <a16:creationId xmlns:a16="http://schemas.microsoft.com/office/drawing/2014/main" id="{54F2AE12-D275-4BD3-8B2D-1BD4B3513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1594" y="4023473"/>
            <a:ext cx="37719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Polynomial in cos(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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), sin(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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) of degree O(Nd)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3">
                <a:extLst>
                  <a:ext uri="{FF2B5EF4-FFF2-40B4-BE49-F238E27FC236}">
                    <a16:creationId xmlns:a16="http://schemas.microsoft.com/office/drawing/2014/main" id="{4DF1578A-25D2-4B1E-A939-1FD9D31DEC8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65836" y="5021356"/>
                <a:ext cx="4568907" cy="685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/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At least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en-US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en-US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fPr>
                              <m:num>
                                <m:r>
                                  <a:rPr lang="en-US" altLang="en-US" sz="2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2</m:t>
                                </m:r>
                              </m:num>
                              <m:den>
                                <m:r>
                                  <a:rPr lang="en-US" altLang="en-US" sz="2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𝑁𝑑</m:t>
                        </m:r>
                      </m:sup>
                    </m:sSup>
                  </m:oMath>
                </a14:m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when </a:t>
                </a:r>
                <a14:m>
                  <m:oMath xmlns:m="http://schemas.openxmlformats.org/officeDocument/2006/math">
                    <m:r>
                      <a:rPr lang="en-US" alt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𝜃</m:t>
                    </m:r>
                    <m:r>
                      <a:rPr lang="en-US" alt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=0</m:t>
                    </m:r>
                  </m:oMath>
                </a14:m>
                <a:b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</a:b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At most</a:t>
                </a:r>
                <a14:m>
                  <m:oMath xmlns:m="http://schemas.openxmlformats.org/officeDocument/2006/math">
                    <m:r>
                      <a:rPr lang="en-US" altLang="en-US" sz="2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a:rPr lang="en-US" alt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𝜀</m:t>
                    </m:r>
                  </m:oMath>
                </a14:m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when </a:t>
                </a:r>
                <a14:m>
                  <m:oMath xmlns:m="http://schemas.openxmlformats.org/officeDocument/2006/math">
                    <m:r>
                      <a:rPr lang="en-US" alt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𝜃</m:t>
                    </m:r>
                    <m:r>
                      <a:rPr lang="en-US" alt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fPr>
                          <m:num>
                            <m: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num>
                          <m:den>
                            <m: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3</m:t>
                            </m:r>
                          </m:den>
                        </m:f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,1</m:t>
                        </m:r>
                      </m:e>
                    </m:d>
                  </m:oMath>
                </a14:m>
                <a:endPara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9" name="Rectangle 3">
                <a:extLst>
                  <a:ext uri="{FF2B5EF4-FFF2-40B4-BE49-F238E27FC236}">
                    <a16:creationId xmlns:a16="http://schemas.microsoft.com/office/drawing/2014/main" id="{4DF1578A-25D2-4B1E-A939-1FD9D31DEC8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65836" y="5021356"/>
                <a:ext cx="4568907" cy="685800"/>
              </a:xfrm>
              <a:prstGeom prst="rect">
                <a:avLst/>
              </a:prstGeom>
              <a:blipFill>
                <a:blip r:embed="rId5"/>
                <a:stretch>
                  <a:fillRect b="-125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3">
            <a:extLst>
              <a:ext uri="{FF2B5EF4-FFF2-40B4-BE49-F238E27FC236}">
                <a16:creationId xmlns:a16="http://schemas.microsoft.com/office/drawing/2014/main" id="{F80B8EBC-CFDA-4D4F-B7AF-0DC7B6A8D9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054" y="4090148"/>
            <a:ext cx="4111146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sz="2400" b="1" dirty="0">
                <a:solidFill>
                  <a:srgbClr val="008000"/>
                </a:solidFill>
                <a:latin typeface="Calibri" panose="020F0502020204030204" pitchFamily="34" charset="0"/>
              </a:rPr>
              <a:t>GPT5-Thinking suggested</a:t>
            </a:r>
            <a:br>
              <a:rPr lang="en-US" altLang="en-US" sz="2400" b="1" dirty="0">
                <a:solidFill>
                  <a:srgbClr val="008000"/>
                </a:solidFill>
                <a:latin typeface="Calibri" panose="020F0502020204030204" pitchFamily="34" charset="0"/>
              </a:rPr>
            </a:br>
            <a:r>
              <a:rPr lang="en-US" altLang="en-US" sz="2400" b="1" dirty="0">
                <a:solidFill>
                  <a:srgbClr val="008000"/>
                </a:solidFill>
                <a:latin typeface="Calibri" panose="020F0502020204030204" pitchFamily="34" charset="0"/>
              </a:rPr>
              <a:t>Tr[(I-E(</a:t>
            </a:r>
            <a:r>
              <a:rPr lang="en-US" altLang="en-US" sz="2400" b="1" dirty="0">
                <a:solidFill>
                  <a:srgbClr val="008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</a:t>
            </a:r>
            <a:r>
              <a:rPr lang="en-US" altLang="en-US" sz="2400" b="1" dirty="0">
                <a:solidFill>
                  <a:srgbClr val="008000"/>
                </a:solidFill>
                <a:latin typeface="Calibri" panose="020F0502020204030204" pitchFamily="34" charset="0"/>
              </a:rPr>
              <a:t>))</a:t>
            </a:r>
            <a:r>
              <a:rPr lang="en-US" altLang="en-US" sz="2400" b="1" baseline="30000" dirty="0">
                <a:solidFill>
                  <a:srgbClr val="008000"/>
                </a:solidFill>
                <a:latin typeface="Calibri" panose="020F0502020204030204" pitchFamily="34" charset="0"/>
              </a:rPr>
              <a:t>-1</a:t>
            </a:r>
            <a:r>
              <a:rPr lang="en-US" altLang="en-US" sz="2400" b="1" dirty="0">
                <a:solidFill>
                  <a:srgbClr val="008000"/>
                </a:solidFill>
                <a:latin typeface="Calibri" panose="020F0502020204030204" pitchFamily="34" charset="0"/>
              </a:rPr>
              <a:t>], works but worse!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685E5BC-A97D-4D14-BC95-F1DC3F27DF28}"/>
              </a:ext>
            </a:extLst>
          </p:cNvPr>
          <p:cNvCxnSpPr>
            <a:cxnSpLocks/>
          </p:cNvCxnSpPr>
          <p:nvPr/>
        </p:nvCxnSpPr>
        <p:spPr>
          <a:xfrm flipV="1">
            <a:off x="1640834" y="3733801"/>
            <a:ext cx="721366" cy="405651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795A04D-7999-4D53-A267-BE7974E16287}"/>
              </a:ext>
            </a:extLst>
          </p:cNvPr>
          <p:cNvCxnSpPr>
            <a:cxnSpLocks/>
          </p:cNvCxnSpPr>
          <p:nvPr/>
        </p:nvCxnSpPr>
        <p:spPr>
          <a:xfrm flipH="1" flipV="1">
            <a:off x="4114800" y="3657600"/>
            <a:ext cx="351036" cy="453279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90A2D87-0B71-481B-9F32-7D1608C89D47}"/>
              </a:ext>
            </a:extLst>
          </p:cNvPr>
          <p:cNvCxnSpPr>
            <a:cxnSpLocks/>
          </p:cNvCxnSpPr>
          <p:nvPr/>
        </p:nvCxnSpPr>
        <p:spPr>
          <a:xfrm flipH="1" flipV="1">
            <a:off x="7620000" y="3733801"/>
            <a:ext cx="590451" cy="1386105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3">
                <a:extLst>
                  <a:ext uri="{FF2B5EF4-FFF2-40B4-BE49-F238E27FC236}">
                    <a16:creationId xmlns:a16="http://schemas.microsoft.com/office/drawing/2014/main" id="{6F983E8D-7DB2-4085-8B33-1F435E3C6F1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5801" y="5111563"/>
                <a:ext cx="4010036" cy="1649506"/>
              </a:xfrm>
              <a:prstGeom prst="rect">
                <a:avLst/>
              </a:prstGeom>
              <a:solidFill>
                <a:srgbClr val="FFFFBB"/>
              </a:solidFill>
              <a:ln w="19050">
                <a:solidFill>
                  <a:schemeClr val="tx1"/>
                </a:solidFill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/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By known approximation theory, must have degree </a:t>
                </a:r>
                <a14:m>
                  <m:oMath xmlns:m="http://schemas.openxmlformats.org/officeDocument/2006/math">
                    <m:r>
                      <a:rPr lang="en-US" alt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𝑁𝑑</m:t>
                    </m:r>
                    <m:r>
                      <a:rPr lang="en-US" alt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alt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  <m:d>
                      <m:dPr>
                        <m:ctrlPr>
                          <a:rPr lang="el-GR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alt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en-US" sz="2800" b="0" i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f>
                              <m:fPr>
                                <m:ctrlPr>
                                  <a:rPr lang="en-US" altLang="en-US" sz="2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en-US" sz="2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altLang="en-US" sz="2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𝜀</m:t>
                                </m:r>
                              </m:den>
                            </m:f>
                          </m:e>
                        </m:func>
                      </m:e>
                    </m:d>
                  </m:oMath>
                </a14:m>
                <a:endPara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7" name="Rectangle 3">
                <a:extLst>
                  <a:ext uri="{FF2B5EF4-FFF2-40B4-BE49-F238E27FC236}">
                    <a16:creationId xmlns:a16="http://schemas.microsoft.com/office/drawing/2014/main" id="{6F983E8D-7DB2-4085-8B33-1F435E3C6F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5801" y="5111563"/>
                <a:ext cx="4010036" cy="1649506"/>
              </a:xfrm>
              <a:prstGeom prst="rect">
                <a:avLst/>
              </a:prstGeom>
              <a:blipFill>
                <a:blip r:embed="rId6"/>
                <a:stretch>
                  <a:fillRect l="-1059" t="-3297" r="-2874"/>
                </a:stretch>
              </a:blipFill>
              <a:ln w="19050">
                <a:solidFill>
                  <a:schemeClr val="tx1"/>
                </a:solidFill>
              </a:ln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661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0" grpId="0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99230054-A458-41C4-BA03-087F12ED9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" y="304800"/>
            <a:ext cx="8915400" cy="894866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0070C0"/>
                </a:solidFill>
              </a:rPr>
              <a:t>Why Soundness Error Is Different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C18057ED-8631-4DC8-A399-F068F1C2BD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1371600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Now we can instead consider the function</a:t>
            </a:r>
          </a:p>
          <a:p>
            <a:pPr algn="l" eaLnBrk="1" hangingPunct="1"/>
            <a:endParaRPr lang="en-US" altLang="en-US" sz="2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3017133-6438-456B-8820-6D7AEB3B882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8782" y="2026024"/>
                <a:ext cx="8610600" cy="685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en-US" sz="2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Tr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  <m:d>
                            <m:dPr>
                              <m:ctrlPr>
                                <a:rPr lang="en-US" alt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d>
                      <m:r>
                        <a:rPr lang="en-US" alt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b>
                            <m:sSubPr>
                              <m:ctrlPr>
                                <a:rPr lang="en-US" alt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en-US" alt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  <m:d>
                                <m:dPr>
                                  <m:ctrlPr>
                                    <a:rPr lang="en-US" altLang="en-US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en-US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d>
                        </m:e>
                      </m:nary>
                    </m:oMath>
                  </m:oMathPara>
                </a14:m>
                <a:endParaRPr lang="en-US" altLang="en-US" sz="2800" b="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  <a:p>
                <a:pPr algn="l" eaLnBrk="1" hangingPunct="1"/>
                <a:endPara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3017133-6438-456B-8820-6D7AEB3B88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8782" y="2026024"/>
                <a:ext cx="8610600" cy="685800"/>
              </a:xfrm>
              <a:prstGeom prst="rect">
                <a:avLst/>
              </a:prstGeom>
              <a:blipFill>
                <a:blip r:embed="rId3"/>
                <a:stretch>
                  <a:fillRect b="-8141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3">
            <a:extLst>
              <a:ext uri="{FF2B5EF4-FFF2-40B4-BE49-F238E27FC236}">
                <a16:creationId xmlns:a16="http://schemas.microsoft.com/office/drawing/2014/main" id="{BA7F4F33-4881-4FB1-97F6-AC3EF767C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594" y="3740525"/>
            <a:ext cx="41529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Polynomial in cos(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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), sin(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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) of degree </a:t>
            </a:r>
            <a:r>
              <a:rPr lang="en-US" altLang="en-US" sz="3600" b="1" dirty="0">
                <a:solidFill>
                  <a:schemeClr val="tx1"/>
                </a:solidFill>
                <a:latin typeface="Calibri" panose="020F0502020204030204" pitchFamily="34" charset="0"/>
              </a:rPr>
              <a:t>O(d)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EFB47B5-6601-44EA-AFA0-0A159D7D6FA3}"/>
              </a:ext>
            </a:extLst>
          </p:cNvPr>
          <p:cNvCxnSpPr>
            <a:cxnSpLocks/>
          </p:cNvCxnSpPr>
          <p:nvPr/>
        </p:nvCxnSpPr>
        <p:spPr>
          <a:xfrm flipV="1">
            <a:off x="2667000" y="3048000"/>
            <a:ext cx="533400" cy="730625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3">
                <a:extLst>
                  <a:ext uri="{FF2B5EF4-FFF2-40B4-BE49-F238E27FC236}">
                    <a16:creationId xmlns:a16="http://schemas.microsoft.com/office/drawing/2014/main" id="{BECB8686-2B07-4E1C-BD61-5569283B3D5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71999" y="4027397"/>
                <a:ext cx="4229100" cy="685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/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At most 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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N when </a:t>
                </a:r>
                <a14:m>
                  <m:oMath xmlns:m="http://schemas.openxmlformats.org/officeDocument/2006/math">
                    <m:r>
                      <a:rPr lang="en-US" alt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𝜃</m:t>
                    </m:r>
                    <m:r>
                      <a:rPr lang="en-US" alt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0,</m:t>
                        </m:r>
                        <m:f>
                          <m:fPr>
                            <m:ctrlP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fPr>
                          <m:num>
                            <m: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3</m:t>
                            </m:r>
                          </m:den>
                        </m:f>
                      </m:e>
                    </m:d>
                  </m:oMath>
                </a14:m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,</a:t>
                </a:r>
                <a:b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</a:b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A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t least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when </a:t>
                </a:r>
                <a14:m>
                  <m:oMath xmlns:m="http://schemas.openxmlformats.org/officeDocument/2006/math">
                    <m:r>
                      <a:rPr lang="en-US" alt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𝜃</m:t>
                    </m:r>
                    <m:r>
                      <a:rPr lang="en-US" alt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fPr>
                          <m:num>
                            <m: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2</m:t>
                            </m:r>
                          </m:num>
                          <m:den>
                            <m: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3</m:t>
                            </m:r>
                          </m:den>
                        </m:f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,1</m:t>
                        </m:r>
                      </m:e>
                    </m:d>
                  </m:oMath>
                </a14:m>
                <a:endPara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Rectangle 3">
                <a:extLst>
                  <a:ext uri="{FF2B5EF4-FFF2-40B4-BE49-F238E27FC236}">
                    <a16:creationId xmlns:a16="http://schemas.microsoft.com/office/drawing/2014/main" id="{BECB8686-2B07-4E1C-BD61-5569283B3D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1999" y="4027397"/>
                <a:ext cx="4229100" cy="685800"/>
              </a:xfrm>
              <a:prstGeom prst="rect">
                <a:avLst/>
              </a:prstGeom>
              <a:blipFill>
                <a:blip r:embed="rId4"/>
                <a:stretch>
                  <a:fillRect l="-2450" r="-2594" b="-11071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14C15EB-C4EC-4301-9279-2D914F9B47E6}"/>
              </a:ext>
            </a:extLst>
          </p:cNvPr>
          <p:cNvCxnSpPr>
            <a:cxnSpLocks/>
          </p:cNvCxnSpPr>
          <p:nvPr/>
        </p:nvCxnSpPr>
        <p:spPr>
          <a:xfrm flipH="1" flipV="1">
            <a:off x="5486400" y="3130925"/>
            <a:ext cx="978273" cy="939692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3">
                <a:extLst>
                  <a:ext uri="{FF2B5EF4-FFF2-40B4-BE49-F238E27FC236}">
                    <a16:creationId xmlns:a16="http://schemas.microsoft.com/office/drawing/2014/main" id="{B3237FD3-0692-470D-B19F-DE2FEFC3AD5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1000" y="5582775"/>
                <a:ext cx="8420099" cy="826994"/>
              </a:xfrm>
              <a:prstGeom prst="rect">
                <a:avLst/>
              </a:prstGeom>
              <a:solidFill>
                <a:srgbClr val="FFFFBB"/>
              </a:solidFill>
              <a:ln w="19050">
                <a:solidFill>
                  <a:schemeClr val="tx1"/>
                </a:solidFill>
              </a:ln>
              <a:ex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eaLnBrk="1" hangingPunct="1"/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Implies </a:t>
                </a:r>
                <a14:m>
                  <m:oMath xmlns:m="http://schemas.openxmlformats.org/officeDocument/2006/math">
                    <m:r>
                      <a:rPr lang="en-US" alt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alt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alt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Ω</m:t>
                    </m:r>
                    <m:d>
                      <m:dPr>
                        <m:ctrlPr>
                          <a:rPr lang="el-GR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en-US" sz="280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f>
                              <m:fPr>
                                <m:ctrlPr>
                                  <a:rPr lang="en-US" altLang="en-US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en-US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altLang="en-US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𝜀</m:t>
                                </m:r>
                              </m:den>
                            </m:f>
                          </m:e>
                        </m:func>
                      </m:e>
                    </m:d>
                  </m:oMath>
                </a14:m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, with no N dependence!</a:t>
                </a:r>
              </a:p>
            </p:txBody>
          </p:sp>
        </mc:Choice>
        <mc:Fallback xmlns="">
          <p:sp>
            <p:nvSpPr>
              <p:cNvPr id="12" name="Rectangle 3">
                <a:extLst>
                  <a:ext uri="{FF2B5EF4-FFF2-40B4-BE49-F238E27FC236}">
                    <a16:creationId xmlns:a16="http://schemas.microsoft.com/office/drawing/2014/main" id="{B3237FD3-0692-470D-B19F-DE2FEFC3AD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5582775"/>
                <a:ext cx="8420099" cy="82699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19050">
                <a:solidFill>
                  <a:schemeClr val="tx1"/>
                </a:solidFill>
              </a:ln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4668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99230054-A458-41C4-BA03-087F12ED9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61" y="171934"/>
            <a:ext cx="8915400" cy="894866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0070C0"/>
                </a:solidFill>
              </a:rPr>
              <a:t>A Puzzle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C18057ED-8631-4DC8-A399-F068F1C2BD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3" y="1705536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Yet the “approximation theory object of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QMA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” (largest eigenvalues of poly(n)-degree, exp(n)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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exp(n) Hermitian matrices) can be </a:t>
            </a:r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more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powerful than the “approximation theory object of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PP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” (poly(n)-degree rational functions).  For example, in amplification of completeness error.  What gives??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5F98BFD-FF3A-4BB0-A707-6446B4E56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3" y="4419601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Resolution: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The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QMA 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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 PP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simulation computes only a crude estimate of the largest eigenvalue.  If you want more precise information, then indeed </a:t>
            </a:r>
            <a:r>
              <a:rPr lang="en-US" altLang="en-US" sz="2800" b="1" dirty="0" err="1">
                <a:solidFill>
                  <a:srgbClr val="990099"/>
                </a:solidFill>
                <a:latin typeface="Calibri" panose="020F0502020204030204" pitchFamily="34" charset="0"/>
              </a:rPr>
              <a:t>PreciseQMA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=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PSPACE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(</a:t>
            </a:r>
            <a:r>
              <a:rPr lang="en-US" altLang="en-US" sz="2800" dirty="0" err="1">
                <a:solidFill>
                  <a:schemeClr val="tx1"/>
                </a:solidFill>
                <a:latin typeface="Calibri" panose="020F0502020204030204" pitchFamily="34" charset="0"/>
              </a:rPr>
              <a:t>Fefferman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-Lin, arXiv:1604.01384) is more powerful than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PP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73743DDF-DB20-44E8-85B1-4098F5A09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3" y="1084729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QMA 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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 PP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is believed to be strict.</a:t>
            </a:r>
          </a:p>
        </p:txBody>
      </p:sp>
    </p:spTree>
    <p:extLst>
      <p:ext uri="{BB962C8B-B14F-4D97-AF65-F5344CB8AC3E}">
        <p14:creationId xmlns:p14="http://schemas.microsoft.com/office/powerpoint/2010/main" val="1687662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99230054-A458-41C4-BA03-087F12ED9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61" y="171934"/>
            <a:ext cx="8915400" cy="894866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0070C0"/>
                </a:solidFill>
              </a:rPr>
              <a:t>The Power of </a:t>
            </a:r>
            <a:r>
              <a:rPr lang="en-US" altLang="en-US" b="1" dirty="0" err="1">
                <a:solidFill>
                  <a:srgbClr val="0070C0"/>
                </a:solidFill>
              </a:rPr>
              <a:t>Postselection</a:t>
            </a:r>
            <a:endParaRPr lang="en-US" altLang="en-US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3">
                <a:extLst>
                  <a:ext uri="{FF2B5EF4-FFF2-40B4-BE49-F238E27FC236}">
                    <a16:creationId xmlns:a16="http://schemas.microsoft.com/office/drawing/2014/main" id="{C18057ED-8631-4DC8-A399-F068F1C2BD7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8463" y="1066800"/>
                <a:ext cx="8610600" cy="685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/>
                <a:r>
                  <a:rPr lang="en-US" altLang="en-US" sz="2800" b="1" dirty="0" err="1">
                    <a:solidFill>
                      <a:srgbClr val="990099"/>
                    </a:solidFill>
                    <a:latin typeface="Calibri" panose="020F0502020204030204" pitchFamily="34" charset="0"/>
                  </a:rPr>
                  <a:t>PostBQP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is the class of languages L for which there’s a polytime quantum algorithm Q such that for all x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{0,1}*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:</a:t>
                </a:r>
              </a:p>
              <a:p>
                <a:pPr marL="457200" indent="-457200" algn="l" eaLnBrk="1" hangingPunct="1">
                  <a:buFontTx/>
                  <a:buChar char="-"/>
                </a:pP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Q(x) “succeeds” with probability at least 2</a:t>
                </a:r>
                <a:r>
                  <a:rPr lang="en-US" altLang="en-US" sz="2800" baseline="300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-poly(n)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</a:t>
                </a:r>
              </a:p>
              <a:p>
                <a:pPr marL="457200" indent="-457200" algn="l" eaLnBrk="1" hangingPunct="1">
                  <a:buFontTx/>
                  <a:buChar char="-"/>
                </a:pP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Conditioned on “succeeding,” Q(x) decides whether </a:t>
                </a:r>
                <a:r>
                  <a:rPr lang="en-US" altLang="en-US" sz="2800" dirty="0" err="1">
                    <a:solidFill>
                      <a:schemeClr val="tx1"/>
                    </a:solidFill>
                    <a:latin typeface="Calibri" panose="020F0502020204030204" pitchFamily="34" charset="0"/>
                  </a:rPr>
                  <a:t>x</a:t>
                </a:r>
                <a:r>
                  <a:rPr lang="en-US" altLang="en-US" sz="2800" dirty="0" err="1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</a:t>
                </a:r>
                <a:r>
                  <a:rPr lang="en-US" altLang="en-US" sz="2800" dirty="0" err="1">
                    <a:solidFill>
                      <a:schemeClr val="tx1"/>
                    </a:solidFill>
                    <a:latin typeface="Calibri" panose="020F0502020204030204" pitchFamily="34" charset="0"/>
                  </a:rPr>
                  <a:t>L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with probability at least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7" name="Rectangle 3">
                <a:extLst>
                  <a:ext uri="{FF2B5EF4-FFF2-40B4-BE49-F238E27FC236}">
                    <a16:creationId xmlns:a16="http://schemas.microsoft.com/office/drawing/2014/main" id="{C18057ED-8631-4DC8-A399-F068F1C2BD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8463" y="1066800"/>
                <a:ext cx="8610600" cy="685800"/>
              </a:xfrm>
              <a:prstGeom prst="rect">
                <a:avLst/>
              </a:prstGeom>
              <a:blipFill>
                <a:blip r:embed="rId3"/>
                <a:stretch>
                  <a:fillRect l="-1487" t="-7965" b="-28672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A99A9C26-8F39-462E-8FD1-A09C21555D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3" y="5715000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Theorem (A. 2004):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>
                <a:solidFill>
                  <a:srgbClr val="990099"/>
                </a:solidFill>
                <a:latin typeface="Calibri" panose="020F0502020204030204" pitchFamily="34" charset="0"/>
              </a:rPr>
              <a:t>PostBQP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=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PP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5F98BFD-FF3A-4BB0-A707-6446B4E56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3" y="3657600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PP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is the class of languages L for which there’s a polytime algorithm A such that for all x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{0,1}*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:</a:t>
            </a:r>
          </a:p>
          <a:p>
            <a:pPr marL="457200" indent="-457200" algn="l" eaLnBrk="1" hangingPunct="1">
              <a:buFontTx/>
              <a:buChar char="-"/>
            </a:pP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If </a:t>
            </a:r>
            <a:r>
              <a:rPr lang="en-US" altLang="en-US" sz="2800" dirty="0" err="1">
                <a:solidFill>
                  <a:schemeClr val="tx1"/>
                </a:solidFill>
                <a:latin typeface="Calibri" panose="020F0502020204030204" pitchFamily="34" charset="0"/>
              </a:rPr>
              <a:t>x</a:t>
            </a:r>
            <a:r>
              <a:rPr lang="en-US" altLang="en-US" sz="2800" dirty="0" err="1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</a:t>
            </a:r>
            <a:r>
              <a:rPr lang="en-US" altLang="en-US" sz="2800" dirty="0" err="1">
                <a:solidFill>
                  <a:schemeClr val="tx1"/>
                </a:solidFill>
                <a:latin typeface="Calibri" panose="020F0502020204030204" pitchFamily="34" charset="0"/>
              </a:rPr>
              <a:t>L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then </a:t>
            </a:r>
            <a:r>
              <a:rPr lang="en-US" altLang="en-US" sz="2800" dirty="0" err="1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[A(x) accepts] &gt; ½ + 2</a:t>
            </a:r>
            <a:r>
              <a:rPr lang="en-US" altLang="en-US" sz="28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-poly(n)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marL="457200" indent="-457200" algn="l" eaLnBrk="1" hangingPunct="1">
              <a:buFontTx/>
              <a:buChar char="-"/>
            </a:pP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If </a:t>
            </a:r>
            <a:r>
              <a:rPr lang="en-US" altLang="en-US" sz="2800" dirty="0" err="1">
                <a:solidFill>
                  <a:schemeClr val="tx1"/>
                </a:solidFill>
                <a:latin typeface="Calibri" panose="020F0502020204030204" pitchFamily="34" charset="0"/>
              </a:rPr>
              <a:t>x</a:t>
            </a:r>
            <a:r>
              <a:rPr lang="en-US" altLang="en-US" sz="2800" dirty="0" err="1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</a:t>
            </a:r>
            <a:r>
              <a:rPr lang="en-US" altLang="en-US" sz="2800" dirty="0" err="1">
                <a:solidFill>
                  <a:schemeClr val="tx1"/>
                </a:solidFill>
                <a:latin typeface="Calibri" panose="020F0502020204030204" pitchFamily="34" charset="0"/>
              </a:rPr>
              <a:t>L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then </a:t>
            </a:r>
            <a:r>
              <a:rPr lang="en-US" altLang="en-US" sz="2800" dirty="0" err="1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[A(x) accepts] &lt; ½ - 2</a:t>
            </a:r>
            <a:r>
              <a:rPr lang="en-US" altLang="en-US" sz="28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-poly(n)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CFD1880-7969-4039-A7A6-8C324EF7BF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463" y="6187888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b="1" dirty="0">
                <a:solidFill>
                  <a:schemeClr val="tx1"/>
                </a:solidFill>
                <a:latin typeface="Calibri" panose="020F0502020204030204" pitchFamily="34" charset="0"/>
              </a:rPr>
              <a:t>To prove </a:t>
            </a:r>
            <a:r>
              <a:rPr lang="en-US" altLang="en-US" sz="2800" b="1" dirty="0" err="1">
                <a:solidFill>
                  <a:srgbClr val="990099"/>
                </a:solidFill>
                <a:latin typeface="Calibri" panose="020F0502020204030204" pitchFamily="34" charset="0"/>
              </a:rPr>
              <a:t>PostBQP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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PP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: Almost the same as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BQP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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PP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90131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3">
                <a:extLst>
                  <a:ext uri="{FF2B5EF4-FFF2-40B4-BE49-F238E27FC236}">
                    <a16:creationId xmlns:a16="http://schemas.microsoft.com/office/drawing/2014/main" id="{C18057ED-8631-4DC8-A399-F068F1C2BD7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1000" y="228600"/>
                <a:ext cx="8610600" cy="685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/>
                <a:r>
                  <a:rPr lang="en-US" altLang="en-US" sz="2800" b="1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To prove</a:t>
                </a:r>
                <a:r>
                  <a:rPr lang="en-US" altLang="en-US" sz="2800" b="1" dirty="0">
                    <a:solidFill>
                      <a:srgbClr val="990099"/>
                    </a:solidFill>
                    <a:latin typeface="Calibri" panose="020F0502020204030204" pitchFamily="34" charset="0"/>
                  </a:rPr>
                  <a:t> PP 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</a:t>
                </a:r>
                <a:r>
                  <a:rPr lang="en-US" altLang="en-US" sz="2800" b="1" dirty="0">
                    <a:solidFill>
                      <a:srgbClr val="990099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altLang="en-US" sz="2800" b="1" dirty="0" err="1">
                    <a:solidFill>
                      <a:srgbClr val="990099"/>
                    </a:solidFill>
                    <a:latin typeface="Calibri" panose="020F0502020204030204" pitchFamily="34" charset="0"/>
                  </a:rPr>
                  <a:t>PostBQP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: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Given a Boolean function </a:t>
                </a:r>
                <a14:m>
                  <m:oMath xmlns:m="http://schemas.openxmlformats.org/officeDocument/2006/math">
                    <m:r>
                      <a:rPr lang="en-US" alt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alt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alt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d>
                      <m:dPr>
                        <m:begChr m:val="{"/>
                        <m:endChr m:val="}"/>
                        <m:ctrlP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0,1</m:t>
                        </m:r>
                      </m:e>
                    </m:d>
                    <m:r>
                      <a:rPr lang="en-US" alt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Wingdings" panose="05000000000000000000" pitchFamily="2" charset="2"/>
                  </a:rPr>
                  <a:t> let </a:t>
                </a:r>
                <a14:m>
                  <m:oMath xmlns:m="http://schemas.openxmlformats.org/officeDocument/2006/math">
                    <m:r>
                      <a:rPr lang="en-US" alt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𝑠</m:t>
                    </m:r>
                    <m:r>
                      <a:rPr lang="en-US" alt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naryPr>
                      <m:sub>
                        <m:r>
                          <m:rPr>
                            <m:brk m:alnAt="9"/>
                          </m:rP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𝑥</m:t>
                        </m:r>
                      </m:sub>
                      <m:sup/>
                      <m:e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𝑓</m:t>
                        </m:r>
                        <m:d>
                          <m:dPr>
                            <m:ctrlPr>
                              <a:rPr lang="en-US" alt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dPr>
                          <m:e>
                            <m:r>
                              <a:rPr lang="en-US" alt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𝑥</m:t>
                            </m:r>
                          </m:e>
                        </m:d>
                      </m:e>
                    </m:nary>
                  </m:oMath>
                </a14:m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Wingdings" panose="05000000000000000000" pitchFamily="2" charset="2"/>
                  </a:rPr>
                  <a:t>.  It suffices to decide whether </a:t>
                </a:r>
                <a14:m>
                  <m:oMath xmlns:m="http://schemas.openxmlformats.org/officeDocument/2006/math">
                    <m:r>
                      <a:rPr lang="en-US" alt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𝑠</m:t>
                    </m:r>
                    <m:r>
                      <a:rPr lang="en-US" alt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≥</m:t>
                    </m:r>
                    <m:sSup>
                      <m:sSupPr>
                        <m:ctrlP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pPr>
                      <m:e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  <m:t>2</m:t>
                        </m:r>
                      </m:e>
                      <m:sup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  <m:t>𝑛</m:t>
                        </m:r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Wingdings" panose="05000000000000000000" pitchFamily="2" charset="2"/>
                  </a:rPr>
                  <a:t>.</a:t>
                </a:r>
                <a:endPara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7" name="Rectangle 3">
                <a:extLst>
                  <a:ext uri="{FF2B5EF4-FFF2-40B4-BE49-F238E27FC236}">
                    <a16:creationId xmlns:a16="http://schemas.microsoft.com/office/drawing/2014/main" id="{C18057ED-8631-4DC8-A399-F068F1C2BD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228600"/>
                <a:ext cx="8610600" cy="685800"/>
              </a:xfrm>
              <a:prstGeom prst="rect">
                <a:avLst/>
              </a:prstGeom>
              <a:blipFill>
                <a:blip r:embed="rId3"/>
                <a:stretch>
                  <a:fillRect l="-1487" t="-11607" b="-12589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8EB7637C-F573-4361-B9B2-C91A1C7501C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1000" y="4201586"/>
                <a:ext cx="8610600" cy="685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/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we can prepare many 1-qubit states of the form</a:t>
                </a:r>
              </a:p>
              <a:p>
                <a:pPr algn="l"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en-US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</m:d>
                      <m:r>
                        <a:rPr lang="en-US" alt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alt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altLang="en-US" sz="2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en-US" sz="2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altLang="en-US" sz="2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  <m:r>
                                <a:rPr lang="en-US" alt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alt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  <m:r>
                            <a:rPr lang="en-US" alt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d>
                            <m:dPr>
                              <m:begChr m:val=""/>
                              <m:endChr m:val="⟩"/>
                              <m:ctrlPr>
                                <a:rPr lang="en-US" alt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e>
                          </m:d>
                          <m:r>
                            <a:rPr lang="en-US" alt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alt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d>
                            <m:dPr>
                              <m:begChr m:val=""/>
                              <m:endChr m:val="⟩"/>
                              <m:ctrlPr>
                                <a:rPr lang="en-US" alt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US" altLang="en-US" sz="2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en-US" sz="2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lang="en-US" altLang="en-US" sz="28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altLang="en-US" sz="28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e>
                                        <m:sup>
                                          <m:r>
                                            <a:rPr lang="en-US" altLang="en-US" sz="28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𝑛</m:t>
                                          </m:r>
                                        </m:sup>
                                      </m:sSup>
                                      <m:r>
                                        <a:rPr lang="en-US" altLang="en-US" sz="2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altLang="en-US" sz="28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𝑠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altLang="en-US" sz="2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alt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altLang="en-US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en-US" sz="2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en-US" altLang="en-US" sz="28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rad>
                        </m:den>
                      </m:f>
                    </m:oMath>
                  </m:oMathPara>
                </a14:m>
                <a:endPara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  <a:p>
                <a:pPr algn="l" eaLnBrk="1" hangingPunct="1"/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We then manipulate these states via </a:t>
                </a:r>
                <a:r>
                  <a:rPr lang="en-US" altLang="en-US" sz="2800" dirty="0" err="1">
                    <a:solidFill>
                      <a:schemeClr val="tx1"/>
                    </a:solidFill>
                    <a:latin typeface="Calibri" panose="020F0502020204030204" pitchFamily="34" charset="0"/>
                  </a:rPr>
                  <a:t>postselection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to see if </a:t>
                </a:r>
                <a14:m>
                  <m:oMath xmlns:m="http://schemas.openxmlformats.org/officeDocument/2006/math">
                    <m:r>
                      <a:rPr lang="en-US" alt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𝑠</m:t>
                    </m:r>
                    <m:r>
                      <a:rPr lang="en-US" alt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≥</m:t>
                    </m:r>
                    <m:sSup>
                      <m:sSupPr>
                        <m:ctrlP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pPr>
                      <m:e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  <m:t>2</m:t>
                        </m:r>
                      </m:e>
                      <m:sup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  <m:t>𝑛</m:t>
                        </m:r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, in a way whose details won’t matter here.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8EB7637C-F573-4361-B9B2-C91A1C7501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4201586"/>
                <a:ext cx="8610600" cy="685800"/>
              </a:xfrm>
              <a:prstGeom prst="rect">
                <a:avLst/>
              </a:prstGeom>
              <a:blipFill>
                <a:blip r:embed="rId4"/>
                <a:stretch>
                  <a:fillRect l="-1487" t="-7965" b="-28318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5" name="Group 44">
            <a:extLst>
              <a:ext uri="{FF2B5EF4-FFF2-40B4-BE49-F238E27FC236}">
                <a16:creationId xmlns:a16="http://schemas.microsoft.com/office/drawing/2014/main" id="{91A5D577-84EE-427F-9982-FAFA745C0686}"/>
              </a:ext>
            </a:extLst>
          </p:cNvPr>
          <p:cNvGrpSpPr/>
          <p:nvPr/>
        </p:nvGrpSpPr>
        <p:grpSpPr>
          <a:xfrm>
            <a:off x="3276600" y="1600200"/>
            <a:ext cx="5233144" cy="2415314"/>
            <a:chOff x="1211737" y="1487918"/>
            <a:chExt cx="5233144" cy="2415314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AD78B6A3-24B2-414C-BFDE-B4A2DE9CB397}"/>
                </a:ext>
              </a:extLst>
            </p:cNvPr>
            <p:cNvCxnSpPr>
              <a:cxnSpLocks/>
            </p:cNvCxnSpPr>
            <p:nvPr/>
          </p:nvCxnSpPr>
          <p:spPr>
            <a:xfrm>
              <a:off x="1745137" y="2998357"/>
              <a:ext cx="40386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5221E98-797A-4D4D-9259-A572B8F1CDBF}"/>
                </a:ext>
              </a:extLst>
            </p:cNvPr>
            <p:cNvCxnSpPr>
              <a:cxnSpLocks/>
            </p:cNvCxnSpPr>
            <p:nvPr/>
          </p:nvCxnSpPr>
          <p:spPr>
            <a:xfrm>
              <a:off x="1745137" y="3684157"/>
              <a:ext cx="40386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BC219E4-F96C-42B0-B140-90713881256B}"/>
                </a:ext>
              </a:extLst>
            </p:cNvPr>
            <p:cNvCxnSpPr>
              <a:cxnSpLocks/>
            </p:cNvCxnSpPr>
            <p:nvPr/>
          </p:nvCxnSpPr>
          <p:spPr>
            <a:xfrm>
              <a:off x="1745137" y="1981200"/>
              <a:ext cx="40386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6">
              <a:extLst>
                <a:ext uri="{FF2B5EF4-FFF2-40B4-BE49-F238E27FC236}">
                  <a16:creationId xmlns:a16="http://schemas.microsoft.com/office/drawing/2014/main" id="{20F312F0-91DB-495E-B06D-CD6BFE58A1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6137" y="1676400"/>
              <a:ext cx="533400" cy="523875"/>
            </a:xfrm>
            <a:prstGeom prst="rect">
              <a:avLst/>
            </a:prstGeom>
            <a:solidFill>
              <a:srgbClr val="EDF6F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1"/>
                <a:t>H</a:t>
              </a:r>
            </a:p>
          </p:txBody>
        </p:sp>
        <p:sp>
          <p:nvSpPr>
            <p:cNvPr id="14" name="TextBox 7">
              <a:extLst>
                <a:ext uri="{FF2B5EF4-FFF2-40B4-BE49-F238E27FC236}">
                  <a16:creationId xmlns:a16="http://schemas.microsoft.com/office/drawing/2014/main" id="{3C77C1AD-91EA-403E-8E23-2BE8C3C461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6137" y="2693557"/>
              <a:ext cx="533400" cy="523875"/>
            </a:xfrm>
            <a:prstGeom prst="rect">
              <a:avLst/>
            </a:prstGeom>
            <a:solidFill>
              <a:srgbClr val="EDF6F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1"/>
                <a:t>H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3F4504A-A54D-4E81-8D57-BA46B6CDF18D}"/>
                </a:ext>
              </a:extLst>
            </p:cNvPr>
            <p:cNvSpPr/>
            <p:nvPr/>
          </p:nvSpPr>
          <p:spPr>
            <a:xfrm>
              <a:off x="3040537" y="1676399"/>
              <a:ext cx="533400" cy="2226825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TextBox 10">
              <a:extLst>
                <a:ext uri="{FF2B5EF4-FFF2-40B4-BE49-F238E27FC236}">
                  <a16:creationId xmlns:a16="http://schemas.microsoft.com/office/drawing/2014/main" id="{6D4E0FAE-5712-4941-B8E7-9286405507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54937" y="1676400"/>
              <a:ext cx="533400" cy="523875"/>
            </a:xfrm>
            <a:prstGeom prst="rect">
              <a:avLst/>
            </a:prstGeom>
            <a:solidFill>
              <a:srgbClr val="EDF6F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1"/>
                <a:t>H</a:t>
              </a:r>
            </a:p>
          </p:txBody>
        </p:sp>
        <p:sp>
          <p:nvSpPr>
            <p:cNvPr id="18" name="TextBox 11">
              <a:extLst>
                <a:ext uri="{FF2B5EF4-FFF2-40B4-BE49-F238E27FC236}">
                  <a16:creationId xmlns:a16="http://schemas.microsoft.com/office/drawing/2014/main" id="{34C19010-B3AE-4751-B3D7-BD852A578C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54937" y="2693557"/>
              <a:ext cx="533400" cy="523875"/>
            </a:xfrm>
            <a:prstGeom prst="rect">
              <a:avLst/>
            </a:prstGeom>
            <a:solidFill>
              <a:srgbClr val="EDF6F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1"/>
                <a:t>H</a:t>
              </a:r>
            </a:p>
          </p:txBody>
        </p:sp>
        <p:grpSp>
          <p:nvGrpSpPr>
            <p:cNvPr id="20" name="Group 13">
              <a:extLst>
                <a:ext uri="{FF2B5EF4-FFF2-40B4-BE49-F238E27FC236}">
                  <a16:creationId xmlns:a16="http://schemas.microsoft.com/office/drawing/2014/main" id="{87C10E05-043E-472C-93ED-4957416530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70725" y="1487918"/>
              <a:ext cx="584200" cy="855663"/>
              <a:chOff x="6209270" y="1075768"/>
              <a:chExt cx="584538" cy="856433"/>
            </a:xfrm>
          </p:grpSpPr>
          <p:sp>
            <p:nvSpPr>
              <p:cNvPr id="36" name="Chord 35">
                <a:extLst>
                  <a:ext uri="{FF2B5EF4-FFF2-40B4-BE49-F238E27FC236}">
                    <a16:creationId xmlns:a16="http://schemas.microsoft.com/office/drawing/2014/main" id="{2D928F7E-FBB5-435D-A9A3-002205EA73C3}"/>
                  </a:ext>
                </a:extLst>
              </p:cNvPr>
              <p:cNvSpPr/>
              <p:nvPr/>
            </p:nvSpPr>
            <p:spPr>
              <a:xfrm rot="7220675">
                <a:off x="6198053" y="1336447"/>
                <a:ext cx="606971" cy="584538"/>
              </a:xfrm>
              <a:prstGeom prst="chord">
                <a:avLst>
                  <a:gd name="adj1" fmla="val 2973568"/>
                  <a:gd name="adj2" fmla="val 14957769"/>
                </a:avLst>
              </a:prstGeom>
              <a:solidFill>
                <a:srgbClr val="CC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37" name="Straight Arrow Connector 36">
                <a:extLst>
                  <a:ext uri="{FF2B5EF4-FFF2-40B4-BE49-F238E27FC236}">
                    <a16:creationId xmlns:a16="http://schemas.microsoft.com/office/drawing/2014/main" id="{BE919139-04FC-411D-A76B-C7587AF94379}"/>
                  </a:ext>
                </a:extLst>
              </p:cNvPr>
              <p:cNvCxnSpPr>
                <a:stCxn id="36" idx="2"/>
              </p:cNvCxnSpPr>
              <p:nvPr/>
            </p:nvCxnSpPr>
            <p:spPr>
              <a:xfrm rot="5400000" flipH="1" flipV="1">
                <a:off x="6271122" y="1304597"/>
                <a:ext cx="603793" cy="146135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7662BC60-CEC8-4AFF-9CE3-3867472321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70725" y="2505075"/>
              <a:ext cx="584200" cy="855663"/>
              <a:chOff x="6209270" y="1075768"/>
              <a:chExt cx="584538" cy="856433"/>
            </a:xfrm>
          </p:grpSpPr>
          <p:sp>
            <p:nvSpPr>
              <p:cNvPr id="34" name="Chord 33">
                <a:extLst>
                  <a:ext uri="{FF2B5EF4-FFF2-40B4-BE49-F238E27FC236}">
                    <a16:creationId xmlns:a16="http://schemas.microsoft.com/office/drawing/2014/main" id="{2E0CEEC1-85BE-4188-AA88-711FBA0C6DFD}"/>
                  </a:ext>
                </a:extLst>
              </p:cNvPr>
              <p:cNvSpPr/>
              <p:nvPr/>
            </p:nvSpPr>
            <p:spPr>
              <a:xfrm rot="7220675">
                <a:off x="6198053" y="1336447"/>
                <a:ext cx="606971" cy="584538"/>
              </a:xfrm>
              <a:prstGeom prst="chord">
                <a:avLst>
                  <a:gd name="adj1" fmla="val 2973568"/>
                  <a:gd name="adj2" fmla="val 14957769"/>
                </a:avLst>
              </a:prstGeom>
              <a:solidFill>
                <a:srgbClr val="CC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35" name="Straight Arrow Connector 34">
                <a:extLst>
                  <a:ext uri="{FF2B5EF4-FFF2-40B4-BE49-F238E27FC236}">
                    <a16:creationId xmlns:a16="http://schemas.microsoft.com/office/drawing/2014/main" id="{3D341C88-CC92-4A5C-A237-0DC1600481BC}"/>
                  </a:ext>
                </a:extLst>
              </p:cNvPr>
              <p:cNvCxnSpPr>
                <a:stCxn id="34" idx="2"/>
              </p:cNvCxnSpPr>
              <p:nvPr/>
            </p:nvCxnSpPr>
            <p:spPr>
              <a:xfrm rot="5400000" flipH="1" flipV="1">
                <a:off x="6271122" y="1304597"/>
                <a:ext cx="603793" cy="146135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Text Box 3">
              <a:extLst>
                <a:ext uri="{FF2B5EF4-FFF2-40B4-BE49-F238E27FC236}">
                  <a16:creationId xmlns:a16="http://schemas.microsoft.com/office/drawing/2014/main" id="{0785322F-3A83-4BB6-BC2A-00FE89B777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9861" y="2481262"/>
              <a:ext cx="533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3600" b="1" dirty="0"/>
                <a:t>f</a:t>
              </a:r>
            </a:p>
          </p:txBody>
        </p:sp>
        <p:sp>
          <p:nvSpPr>
            <p:cNvPr id="24" name="Text Box 3">
              <a:extLst>
                <a:ext uri="{FF2B5EF4-FFF2-40B4-BE49-F238E27FC236}">
                  <a16:creationId xmlns:a16="http://schemas.microsoft.com/office/drawing/2014/main" id="{1D96E088-5549-4D76-A597-9E6CD747D4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1737" y="1676400"/>
              <a:ext cx="6858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/>
                <a:t>|0</a:t>
              </a:r>
              <a:r>
                <a:rPr lang="en-US" altLang="en-US" sz="2800" dirty="0">
                  <a:sym typeface="Symbol" pitchFamily="18" charset="2"/>
                </a:rPr>
                <a:t></a:t>
              </a:r>
              <a:endParaRPr lang="en-US" altLang="en-US" sz="2800" dirty="0"/>
            </a:p>
          </p:txBody>
        </p:sp>
        <p:sp>
          <p:nvSpPr>
            <p:cNvPr id="25" name="Text Box 3">
              <a:extLst>
                <a:ext uri="{FF2B5EF4-FFF2-40B4-BE49-F238E27FC236}">
                  <a16:creationId xmlns:a16="http://schemas.microsoft.com/office/drawing/2014/main" id="{B8873D17-0C2E-412A-ABF1-13C1219DD8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1737" y="2693557"/>
              <a:ext cx="6858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/>
                <a:t>|0</a:t>
              </a:r>
              <a:r>
                <a:rPr lang="en-US" altLang="en-US" sz="2800">
                  <a:sym typeface="Symbol" pitchFamily="18" charset="2"/>
                </a:rPr>
                <a:t></a:t>
              </a:r>
              <a:endParaRPr lang="en-US" altLang="en-US" sz="2800"/>
            </a:p>
          </p:txBody>
        </p:sp>
        <p:sp>
          <p:nvSpPr>
            <p:cNvPr id="26" name="Text Box 3">
              <a:extLst>
                <a:ext uri="{FF2B5EF4-FFF2-40B4-BE49-F238E27FC236}">
                  <a16:creationId xmlns:a16="http://schemas.microsoft.com/office/drawing/2014/main" id="{6B234636-9AFF-406D-BDD3-1D68CBC335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1737" y="3379357"/>
              <a:ext cx="6858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/>
                <a:t>|0</a:t>
              </a:r>
              <a:r>
                <a:rPr lang="en-US" altLang="en-US" sz="2800" dirty="0">
                  <a:sym typeface="Symbol" pitchFamily="18" charset="2"/>
                </a:rPr>
                <a:t></a:t>
              </a:r>
              <a:endParaRPr lang="en-US" altLang="en-US" sz="2800" dirty="0"/>
            </a:p>
          </p:txBody>
        </p:sp>
        <p:sp>
          <p:nvSpPr>
            <p:cNvPr id="46" name="Text Box 3">
              <a:extLst>
                <a:ext uri="{FF2B5EF4-FFF2-40B4-BE49-F238E27FC236}">
                  <a16:creationId xmlns:a16="http://schemas.microsoft.com/office/drawing/2014/main" id="{2865774F-C168-42A2-9D6A-CC3A32E5C4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98660" y="1686538"/>
              <a:ext cx="6858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/>
                <a:t>|0</a:t>
              </a:r>
              <a:r>
                <a:rPr lang="en-US" altLang="en-US" sz="2800" dirty="0">
                  <a:sym typeface="Symbol" pitchFamily="18" charset="2"/>
                </a:rPr>
                <a:t></a:t>
              </a:r>
              <a:endParaRPr lang="en-US" altLang="en-US" sz="2800" dirty="0"/>
            </a:p>
          </p:txBody>
        </p:sp>
        <p:sp>
          <p:nvSpPr>
            <p:cNvPr id="47" name="Text Box 3">
              <a:extLst>
                <a:ext uri="{FF2B5EF4-FFF2-40B4-BE49-F238E27FC236}">
                  <a16:creationId xmlns:a16="http://schemas.microsoft.com/office/drawing/2014/main" id="{D56A8A2A-9BD1-477C-8B1B-409F44BCAE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98660" y="2703695"/>
              <a:ext cx="6858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/>
                <a:t>|0</a:t>
              </a:r>
              <a:r>
                <a:rPr lang="en-US" altLang="en-US" sz="2800">
                  <a:sym typeface="Symbol" pitchFamily="18" charset="2"/>
                </a:rPr>
                <a:t></a:t>
              </a:r>
              <a:endParaRPr lang="en-US" altLang="en-US" sz="280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Text Box 3">
                  <a:extLst>
                    <a:ext uri="{FF2B5EF4-FFF2-40B4-BE49-F238E27FC236}">
                      <a16:creationId xmlns:a16="http://schemas.microsoft.com/office/drawing/2014/main" id="{9907CAFC-16D1-4DD4-9A41-0C860AF2690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277022" y="2179820"/>
                  <a:ext cx="685800" cy="5238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en-US" sz="2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⋮</m:t>
                        </m:r>
                      </m:oMath>
                    </m:oMathPara>
                  </a14:m>
                  <a:endParaRPr lang="en-US" altLang="en-US" sz="2800" dirty="0"/>
                </a:p>
              </p:txBody>
            </p:sp>
          </mc:Choice>
          <mc:Fallback xmlns="">
            <p:sp>
              <p:nvSpPr>
                <p:cNvPr id="48" name="Text Box 3">
                  <a:extLst>
                    <a:ext uri="{FF2B5EF4-FFF2-40B4-BE49-F238E27FC236}">
                      <a16:creationId xmlns:a16="http://schemas.microsoft.com/office/drawing/2014/main" id="{9907CAFC-16D1-4DD4-9A41-0C860AF2690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277022" y="2179820"/>
                  <a:ext cx="685800" cy="52387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 Box 3">
                  <a:extLst>
                    <a:ext uri="{FF2B5EF4-FFF2-40B4-BE49-F238E27FC236}">
                      <a16:creationId xmlns:a16="http://schemas.microsoft.com/office/drawing/2014/main" id="{72705879-FD6A-4EDC-9D6C-25FDA39F8F4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079944" y="2170748"/>
                  <a:ext cx="685800" cy="5238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en-US" sz="2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⋮</m:t>
                        </m:r>
                      </m:oMath>
                    </m:oMathPara>
                  </a14:m>
                  <a:endParaRPr lang="en-US" altLang="en-US" sz="2800" dirty="0"/>
                </a:p>
              </p:txBody>
            </p:sp>
          </mc:Choice>
          <mc:Fallback xmlns="">
            <p:sp>
              <p:nvSpPr>
                <p:cNvPr id="49" name="Text Box 3">
                  <a:extLst>
                    <a:ext uri="{FF2B5EF4-FFF2-40B4-BE49-F238E27FC236}">
                      <a16:creationId xmlns:a16="http://schemas.microsoft.com/office/drawing/2014/main" id="{72705879-FD6A-4EDC-9D6C-25FDA39F8F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079944" y="2170748"/>
                  <a:ext cx="685800" cy="52387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 Box 3">
                  <a:extLst>
                    <a:ext uri="{FF2B5EF4-FFF2-40B4-BE49-F238E27FC236}">
                      <a16:creationId xmlns:a16="http://schemas.microsoft.com/office/drawing/2014/main" id="{81AE90BA-4344-472D-9072-071B228E61C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953110" y="2134555"/>
                  <a:ext cx="685800" cy="5238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en-US" sz="2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⋮</m:t>
                        </m:r>
                      </m:oMath>
                    </m:oMathPara>
                  </a14:m>
                  <a:endParaRPr lang="en-US" altLang="en-US" sz="2800" dirty="0"/>
                </a:p>
              </p:txBody>
            </p:sp>
          </mc:Choice>
          <mc:Fallback xmlns="">
            <p:sp>
              <p:nvSpPr>
                <p:cNvPr id="50" name="Text Box 3">
                  <a:extLst>
                    <a:ext uri="{FF2B5EF4-FFF2-40B4-BE49-F238E27FC236}">
                      <a16:creationId xmlns:a16="http://schemas.microsoft.com/office/drawing/2014/main" id="{81AE90BA-4344-472D-9072-071B228E61C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953110" y="2134555"/>
                  <a:ext cx="685800" cy="523875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Text Box 3">
                  <a:extLst>
                    <a:ext uri="{FF2B5EF4-FFF2-40B4-BE49-F238E27FC236}">
                      <a16:creationId xmlns:a16="http://schemas.microsoft.com/office/drawing/2014/main" id="{F75DA87A-6D50-41A3-A3B4-B7D96357D36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716937" y="2116235"/>
                  <a:ext cx="685800" cy="5238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en-US" sz="2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⋮</m:t>
                        </m:r>
                      </m:oMath>
                    </m:oMathPara>
                  </a14:m>
                  <a:endParaRPr lang="en-US" altLang="en-US" sz="2800" dirty="0"/>
                </a:p>
              </p:txBody>
            </p:sp>
          </mc:Choice>
          <mc:Fallback xmlns="">
            <p:sp>
              <p:nvSpPr>
                <p:cNvPr id="51" name="Text Box 3">
                  <a:extLst>
                    <a:ext uri="{FF2B5EF4-FFF2-40B4-BE49-F238E27FC236}">
                      <a16:creationId xmlns:a16="http://schemas.microsoft.com/office/drawing/2014/main" id="{F75DA87A-6D50-41A3-A3B4-B7D96357D36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716937" y="2116235"/>
                  <a:ext cx="685800" cy="52387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 Box 3">
                  <a:extLst>
                    <a:ext uri="{FF2B5EF4-FFF2-40B4-BE49-F238E27FC236}">
                      <a16:creationId xmlns:a16="http://schemas.microsoft.com/office/drawing/2014/main" id="{574EFB4D-2E01-4744-A249-AAA5917DD69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641794" y="2104967"/>
                  <a:ext cx="685800" cy="52387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Font typeface="Arial" charset="0"/>
                    <a:buChar char="•"/>
                    <a:defRPr sz="3200">
                      <a:solidFill>
                        <a:schemeClr val="tx1"/>
                      </a:solidFill>
                      <a:latin typeface="Calibri" pitchFamily="34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800">
                      <a:solidFill>
                        <a:schemeClr val="tx1"/>
                      </a:solidFill>
                      <a:latin typeface="Calibri" pitchFamily="34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Font typeface="Arial" charset="0"/>
                    <a:buChar char="•"/>
                    <a:defRPr sz="2400">
                      <a:solidFill>
                        <a:schemeClr val="tx1"/>
                      </a:solidFill>
                      <a:latin typeface="Calibri" pitchFamily="34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Font typeface="Arial" charset="0"/>
                    <a:buChar char="–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charset="0"/>
                    <a:buChar char="»"/>
                    <a:defRPr sz="2000">
                      <a:solidFill>
                        <a:schemeClr val="tx1"/>
                      </a:solidFill>
                      <a:latin typeface="Calibri" pitchFamily="34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en-US" sz="28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⋮</m:t>
                        </m:r>
                      </m:oMath>
                    </m:oMathPara>
                  </a14:m>
                  <a:endParaRPr lang="en-US" altLang="en-US" sz="2800" dirty="0"/>
                </a:p>
              </p:txBody>
            </p:sp>
          </mc:Choice>
          <mc:Fallback xmlns="">
            <p:sp>
              <p:nvSpPr>
                <p:cNvPr id="52" name="Text Box 3">
                  <a:extLst>
                    <a:ext uri="{FF2B5EF4-FFF2-40B4-BE49-F238E27FC236}">
                      <a16:creationId xmlns:a16="http://schemas.microsoft.com/office/drawing/2014/main" id="{574EFB4D-2E01-4744-A249-AAA5917DD69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5641794" y="2104967"/>
                  <a:ext cx="685800" cy="523875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3" name="Text Box 3">
              <a:extLst>
                <a:ext uri="{FF2B5EF4-FFF2-40B4-BE49-F238E27FC236}">
                  <a16:creationId xmlns:a16="http://schemas.microsoft.com/office/drawing/2014/main" id="{0FA9A795-201B-40FB-8A47-2893E18603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24506" y="3380004"/>
              <a:ext cx="920375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/>
                <a:t>|</a:t>
              </a:r>
              <a:r>
                <a:rPr lang="en-US" altLang="en-US" sz="2800" dirty="0">
                  <a:sym typeface="Symbol" pitchFamily="18" charset="2"/>
                </a:rPr>
                <a:t></a:t>
              </a:r>
              <a:endParaRPr lang="en-US" altLang="en-US" sz="2800" dirty="0"/>
            </a:p>
          </p:txBody>
        </p:sp>
      </p:grpSp>
      <p:sp>
        <p:nvSpPr>
          <p:cNvPr id="55" name="Rectangle 54">
            <a:extLst>
              <a:ext uri="{FF2B5EF4-FFF2-40B4-BE49-F238E27FC236}">
                <a16:creationId xmlns:a16="http://schemas.microsoft.com/office/drawing/2014/main" id="{C2969F5C-8A45-4AEC-B69D-5FF39CAAE45F}"/>
              </a:ext>
            </a:extLst>
          </p:cNvPr>
          <p:cNvSpPr/>
          <p:nvPr/>
        </p:nvSpPr>
        <p:spPr>
          <a:xfrm>
            <a:off x="419674" y="1803606"/>
            <a:ext cx="25438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Using the circuit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234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99230054-A458-41C4-BA03-087F12ED9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" y="304800"/>
            <a:ext cx="8915400" cy="894866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0070C0"/>
                </a:solidFill>
              </a:rPr>
              <a:t>Does </a:t>
            </a:r>
            <a:r>
              <a:rPr lang="en-US" altLang="en-US" b="1" dirty="0" err="1">
                <a:solidFill>
                  <a:srgbClr val="990099"/>
                </a:solidFill>
              </a:rPr>
              <a:t>PostBQP</a:t>
            </a:r>
            <a:r>
              <a:rPr lang="en-US" altLang="en-US" b="1" dirty="0">
                <a:solidFill>
                  <a:srgbClr val="0070C0"/>
                </a:solidFill>
              </a:rPr>
              <a:t> = </a:t>
            </a:r>
            <a:r>
              <a:rPr lang="en-US" altLang="en-US" b="1" dirty="0">
                <a:solidFill>
                  <a:srgbClr val="990099"/>
                </a:solidFill>
              </a:rPr>
              <a:t>PP</a:t>
            </a:r>
            <a:r>
              <a:rPr lang="en-US" altLang="en-US" b="1" dirty="0">
                <a:solidFill>
                  <a:srgbClr val="0070C0"/>
                </a:solidFill>
              </a:rPr>
              <a:t> Relativize?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C18057ED-8631-4DC8-A399-F068F1C2BD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447800"/>
            <a:ext cx="834838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It’s not hard to see that </a:t>
            </a:r>
            <a:r>
              <a:rPr lang="en-US" altLang="en-US" sz="2800" b="1" dirty="0" err="1">
                <a:solidFill>
                  <a:srgbClr val="990099"/>
                </a:solidFill>
                <a:latin typeface="Calibri" panose="020F0502020204030204" pitchFamily="34" charset="0"/>
              </a:rPr>
              <a:t>PostBQP</a:t>
            </a:r>
            <a:r>
              <a:rPr lang="en-US" altLang="en-US" sz="2800" baseline="30000" dirty="0" err="1">
                <a:solidFill>
                  <a:schemeClr val="tx1"/>
                </a:solidFill>
                <a:latin typeface="Calibri" panose="020F0502020204030204" pitchFamily="34" charset="0"/>
              </a:rPr>
              <a:t>A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=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PP</a:t>
            </a:r>
            <a:r>
              <a:rPr lang="en-US" altLang="en-US" sz="28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A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for all classical oracles A.</a:t>
            </a:r>
          </a:p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On the other hand, let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PQP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be the same as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PP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except with quantum algorithms.</a:t>
            </a:r>
          </a:p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Then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PQP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=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PP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= </a:t>
            </a:r>
            <a:r>
              <a:rPr lang="en-US" altLang="en-US" sz="2800" b="1" dirty="0" err="1">
                <a:solidFill>
                  <a:srgbClr val="990099"/>
                </a:solidFill>
                <a:latin typeface="Calibri" panose="020F0502020204030204" pitchFamily="34" charset="0"/>
              </a:rPr>
              <a:t>PostBQP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.</a:t>
            </a:r>
          </a:p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But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PQP</a:t>
            </a:r>
            <a:r>
              <a:rPr lang="en-US" altLang="en-US" sz="28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U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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>
                <a:solidFill>
                  <a:srgbClr val="990099"/>
                </a:solidFill>
                <a:latin typeface="Calibri" panose="020F0502020204030204" pitchFamily="34" charset="0"/>
              </a:rPr>
              <a:t>PostBQP</a:t>
            </a:r>
            <a:r>
              <a:rPr lang="en-US" altLang="en-US" sz="2800" baseline="30000" dirty="0" err="1">
                <a:solidFill>
                  <a:schemeClr val="tx1"/>
                </a:solidFill>
                <a:latin typeface="Calibri" panose="020F0502020204030204" pitchFamily="34" charset="0"/>
              </a:rPr>
              <a:t>U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for all quantum oracles U is far from obvious!</a:t>
            </a:r>
          </a:p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	(The other direction, </a:t>
            </a:r>
            <a:r>
              <a:rPr lang="en-US" altLang="en-US" sz="2800" b="1" dirty="0" err="1">
                <a:solidFill>
                  <a:srgbClr val="990099"/>
                </a:solidFill>
                <a:latin typeface="Calibri" panose="020F0502020204030204" pitchFamily="34" charset="0"/>
              </a:rPr>
              <a:t>PostBQP</a:t>
            </a:r>
            <a:r>
              <a:rPr lang="en-US" altLang="en-US" sz="2800" baseline="30000" dirty="0" err="1">
                <a:solidFill>
                  <a:schemeClr val="tx1"/>
                </a:solidFill>
                <a:latin typeface="Calibri" panose="020F0502020204030204" pitchFamily="34" charset="0"/>
              </a:rPr>
              <a:t>U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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PQP</a:t>
            </a:r>
            <a:r>
              <a:rPr lang="en-US" altLang="en-US" sz="28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U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for all U, 	is not hard)</a:t>
            </a:r>
          </a:p>
        </p:txBody>
      </p:sp>
    </p:spTree>
    <p:extLst>
      <p:ext uri="{BB962C8B-B14F-4D97-AF65-F5344CB8AC3E}">
        <p14:creationId xmlns:p14="http://schemas.microsoft.com/office/powerpoint/2010/main" val="690070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C18057ED-8631-4DC8-A399-F068F1C2BD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228600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Theorem (A., </a:t>
            </a:r>
            <a:r>
              <a:rPr lang="en-US" altLang="en-US" sz="2800" b="1" dirty="0" err="1">
                <a:solidFill>
                  <a:srgbClr val="FF0000"/>
                </a:solidFill>
                <a:latin typeface="Calibri" panose="020F0502020204030204" pitchFamily="34" charset="0"/>
              </a:rPr>
              <a:t>Bouland</a:t>
            </a:r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, </a:t>
            </a:r>
            <a:r>
              <a:rPr lang="en-US" altLang="en-US" sz="2800" b="1" dirty="0" err="1">
                <a:solidFill>
                  <a:srgbClr val="FF0000"/>
                </a:solidFill>
                <a:latin typeface="Calibri" panose="020F0502020204030204" pitchFamily="34" charset="0"/>
              </a:rPr>
              <a:t>Docter</a:t>
            </a:r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 2025):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>
                <a:solidFill>
                  <a:schemeClr val="tx1"/>
                </a:solidFill>
                <a:latin typeface="Calibri" panose="020F0502020204030204" pitchFamily="34" charset="0"/>
              </a:rPr>
              <a:t>If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U is closed under complex conjugation, then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PQP</a:t>
            </a:r>
            <a:r>
              <a:rPr lang="en-US" altLang="en-US" sz="28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U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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>
                <a:solidFill>
                  <a:srgbClr val="990099"/>
                </a:solidFill>
                <a:latin typeface="Calibri" panose="020F0502020204030204" pitchFamily="34" charset="0"/>
              </a:rPr>
              <a:t>PostBQP</a:t>
            </a:r>
            <a:r>
              <a:rPr lang="en-US" altLang="en-US" sz="2800" baseline="30000" dirty="0" err="1">
                <a:solidFill>
                  <a:schemeClr val="tx1"/>
                </a:solidFill>
                <a:latin typeface="Calibri" panose="020F0502020204030204" pitchFamily="34" charset="0"/>
              </a:rPr>
              <a:t>U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3">
                <a:extLst>
                  <a:ext uri="{FF2B5EF4-FFF2-40B4-BE49-F238E27FC236}">
                    <a16:creationId xmlns:a16="http://schemas.microsoft.com/office/drawing/2014/main" id="{14F1E902-EBB4-46F0-9689-83F4EC8325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7767" y="1362237"/>
                <a:ext cx="8761036" cy="685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Proof Sketch: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Let Q be a </a:t>
                </a:r>
                <a:r>
                  <a:rPr lang="en-US" altLang="en-US" sz="2800" b="1" dirty="0">
                    <a:solidFill>
                      <a:srgbClr val="990099"/>
                    </a:solidFill>
                    <a:latin typeface="Calibri" panose="020F0502020204030204" pitchFamily="34" charset="0"/>
                  </a:rPr>
                  <a:t>PQP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algorithm and 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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be the amplitude with which it accepts.  By running Q</a:t>
                </a:r>
                <a:r>
                  <a:rPr lang="en-US" altLang="en-US" sz="2800" baseline="300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U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and (Q*)</a:t>
                </a:r>
                <a:r>
                  <a:rPr lang="en-US" altLang="en-US" sz="2800" baseline="300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U*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and </a:t>
                </a:r>
                <a:r>
                  <a:rPr lang="en-US" altLang="en-US" sz="2800" dirty="0" err="1">
                    <a:solidFill>
                      <a:schemeClr val="tx1"/>
                    </a:solidFill>
                    <a:latin typeface="Calibri" panose="020F0502020204030204" pitchFamily="34" charset="0"/>
                  </a:rPr>
                  <a:t>uncomputing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garbage, we can prepare both</a:t>
                </a:r>
              </a:p>
              <a:p>
                <a:pPr algn="l"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"/>
                          <m:endChr m:val="⟩"/>
                          <m:ctrlPr>
                            <a:rPr lang="en-US" alt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altLang="en-US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</m:d>
                      <m:r>
                        <a:rPr lang="en-US" alt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:=</m:t>
                      </m:r>
                      <m:rad>
                        <m:radPr>
                          <m:degHide m:val="on"/>
                          <m:ctrlPr>
                            <a:rPr lang="en-US" alt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alt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US" alt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US" altLang="en-US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en-US" sz="28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d>
                        <m:dPr>
                          <m:begChr m:val=""/>
                          <m:endChr m:val="⟩"/>
                          <m:ctrlPr>
                            <a:rPr lang="en-US" alt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|0</m:t>
                          </m:r>
                        </m:e>
                      </m:d>
                      <m:r>
                        <a:rPr lang="en-US" altLang="en-US" sz="28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alt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|1</m:t>
                          </m:r>
                        </m:e>
                      </m:d>
                      <m:r>
                        <a:rPr lang="en-US" alt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m:rPr>
                          <m:nor/>
                        </m:rPr>
                        <a:rPr lang="en-US" altLang="en-US" sz="2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and</m:t>
                      </m:r>
                    </m:oMath>
                  </m:oMathPara>
                </a14:m>
                <a:br>
                  <a:rPr lang="en-US" altLang="en-US" sz="2800" b="0" i="1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</a:br>
                <a:r>
                  <a:rPr lang="en-US" altLang="en-US" sz="2800" b="0" i="1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                        </a:t>
                </a:r>
                <a14:m>
                  <m:oMath xmlns:m="http://schemas.openxmlformats.org/officeDocument/2006/math">
                    <m:d>
                      <m:dPr>
                        <m:begChr m:val=""/>
                        <m:endChr m:val="⟩"/>
                        <m:ctrlP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sSup>
                          <m:sSupPr>
                            <m:ctrlPr>
                              <a:rPr lang="en-US" altLang="en-US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𝜓</m:t>
                            </m:r>
                          </m:e>
                          <m:sup>
                            <m:r>
                              <a:rPr lang="en-US" alt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e>
                    </m:d>
                    <m:r>
                      <a:rPr lang="en-US" alt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:=</m:t>
                    </m:r>
                    <m:rad>
                      <m:radPr>
                        <m:degHide m:val="on"/>
                        <m:ctrlP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sSup>
                          <m:sSupPr>
                            <m:ctrlP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altLang="en-US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en-US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</m:d>
                          </m:e>
                          <m:sup>
                            <m: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d>
                      <m:dPr>
                        <m:begChr m:val=""/>
                        <m:endChr m:val="⟩"/>
                        <m:ctrlP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|0</m:t>
                        </m:r>
                      </m:e>
                    </m:d>
                    <m:r>
                      <a:rPr lang="en-US" altLang="en-US" sz="28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"/>
                        <m:endChr m:val="⟩"/>
                        <m:ctrlP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e>
                          <m:sup>
                            <m: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|1</m:t>
                        </m:r>
                      </m:e>
                    </m:d>
                  </m:oMath>
                </a14:m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8" name="Rectangle 3">
                <a:extLst>
                  <a:ext uri="{FF2B5EF4-FFF2-40B4-BE49-F238E27FC236}">
                    <a16:creationId xmlns:a16="http://schemas.microsoft.com/office/drawing/2014/main" id="{14F1E902-EBB4-46F0-9689-83F4EC8325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37767" y="1362237"/>
                <a:ext cx="8761036" cy="685800"/>
              </a:xfrm>
              <a:prstGeom prst="rect">
                <a:avLst/>
              </a:prstGeom>
              <a:blipFill>
                <a:blip r:embed="rId3"/>
                <a:stretch>
                  <a:fillRect l="-1391" t="-10619" b="-28938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8" name="Group 47">
            <a:extLst>
              <a:ext uri="{FF2B5EF4-FFF2-40B4-BE49-F238E27FC236}">
                <a16:creationId xmlns:a16="http://schemas.microsoft.com/office/drawing/2014/main" id="{6126AFAA-3B0C-4E9C-91B1-FFA8E3856FF7}"/>
              </a:ext>
            </a:extLst>
          </p:cNvPr>
          <p:cNvGrpSpPr/>
          <p:nvPr/>
        </p:nvGrpSpPr>
        <p:grpSpPr>
          <a:xfrm>
            <a:off x="576036" y="4475503"/>
            <a:ext cx="7638780" cy="2162862"/>
            <a:chOff x="576036" y="4475503"/>
            <a:chExt cx="7638780" cy="216286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Rectangle 3">
                  <a:extLst>
                    <a:ext uri="{FF2B5EF4-FFF2-40B4-BE49-F238E27FC236}">
                      <a16:creationId xmlns:a16="http://schemas.microsoft.com/office/drawing/2014/main" id="{B996DDDC-84BE-4219-A1C6-EF2808C1430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947616" y="5952565"/>
                  <a:ext cx="4267200" cy="6858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>
                  <a:lvl1pPr marL="0" indent="0" algn="ctr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None/>
                    <a:defRPr sz="32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 algn="ctr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None/>
                    <a:defRPr sz="28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 algn="ctr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None/>
                    <a:defRPr sz="24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 algn="ctr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 algn="ctr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 algn="ctr" defTabSz="914400" rtl="0" eaLnBrk="1" latinLnBrk="0" hangingPunct="1">
                    <a:spcBef>
                      <a:spcPct val="20000"/>
                    </a:spcBef>
                    <a:buFont typeface="Arial" pitchFamily="34" charset="0"/>
                    <a:buNone/>
                    <a:defRPr sz="20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 eaLnBrk="1" hangingPunct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1−</m:t>
                            </m:r>
                            <m:sSup>
                              <m:sSupPr>
                                <m:ctrlPr>
                                  <a:rPr lang="en-US" altLang="en-US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altLang="en-US" sz="2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en-US" sz="2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𝛼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altLang="en-US" sz="2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p>
                          </m:e>
                        </m:rad>
                        <m:d>
                          <m:dPr>
                            <m:begChr m:val=""/>
                            <m:endChr m:val="⟩"/>
                            <m:ctrlP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|0</m:t>
                            </m:r>
                          </m:e>
                        </m:d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begChr m:val=""/>
                            <m:endChr m:val="⟩"/>
                            <m:ctrlP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altLang="en-US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altLang="en-US" sz="2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en-US" sz="2800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𝛼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altLang="en-US" sz="28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|1</m:t>
                            </m:r>
                          </m:e>
                        </m:d>
                      </m:oMath>
                    </m:oMathPara>
                  </a14:m>
                  <a:endPara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endParaRPr>
                </a:p>
                <a:p>
                  <a:pPr algn="l" eaLnBrk="1" hangingPunct="1"/>
                  <a:endPara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endParaRPr>
                </a:p>
              </p:txBody>
            </p:sp>
          </mc:Choice>
          <mc:Fallback xmlns="">
            <p:sp>
              <p:nvSpPr>
                <p:cNvPr id="4" name="Rectangle 3">
                  <a:extLst>
                    <a:ext uri="{FF2B5EF4-FFF2-40B4-BE49-F238E27FC236}">
                      <a16:creationId xmlns:a16="http://schemas.microsoft.com/office/drawing/2014/main" id="{B996DDDC-84BE-4219-A1C6-EF2808C1430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947616" y="5952565"/>
                  <a:ext cx="4267200" cy="68580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E9054A6-F5F1-4584-9148-FE4FC03F7AF8}"/>
                </a:ext>
              </a:extLst>
            </p:cNvPr>
            <p:cNvCxnSpPr>
              <a:cxnSpLocks/>
            </p:cNvCxnSpPr>
            <p:nvPr/>
          </p:nvCxnSpPr>
          <p:spPr>
            <a:xfrm>
              <a:off x="1384300" y="5571565"/>
              <a:ext cx="29591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627C83D-503B-4DED-9945-8C06D2C23F95}"/>
                </a:ext>
              </a:extLst>
            </p:cNvPr>
            <p:cNvCxnSpPr>
              <a:cxnSpLocks/>
            </p:cNvCxnSpPr>
            <p:nvPr/>
          </p:nvCxnSpPr>
          <p:spPr>
            <a:xfrm>
              <a:off x="1384300" y="6257365"/>
              <a:ext cx="29591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7BA2CFA4-B5FD-496D-9B77-07711141239C}"/>
                </a:ext>
              </a:extLst>
            </p:cNvPr>
            <p:cNvCxnSpPr>
              <a:cxnSpLocks/>
            </p:cNvCxnSpPr>
            <p:nvPr/>
          </p:nvCxnSpPr>
          <p:spPr>
            <a:xfrm>
              <a:off x="1384300" y="4885765"/>
              <a:ext cx="29591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0">
              <a:extLst>
                <a:ext uri="{FF2B5EF4-FFF2-40B4-BE49-F238E27FC236}">
                  <a16:creationId xmlns:a16="http://schemas.microsoft.com/office/drawing/2014/main" id="{4F5F438B-A916-458E-91C5-72114CE058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8824" y="4623827"/>
              <a:ext cx="533400" cy="523875"/>
            </a:xfrm>
            <a:prstGeom prst="rect">
              <a:avLst/>
            </a:prstGeom>
            <a:solidFill>
              <a:srgbClr val="EDF6F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1"/>
                <a:t>H</a:t>
              </a:r>
            </a:p>
          </p:txBody>
        </p:sp>
        <p:sp>
          <p:nvSpPr>
            <p:cNvPr id="18" name="TextBox 11">
              <a:extLst>
                <a:ext uri="{FF2B5EF4-FFF2-40B4-BE49-F238E27FC236}">
                  <a16:creationId xmlns:a16="http://schemas.microsoft.com/office/drawing/2014/main" id="{634DD4F3-5839-4BDD-8849-F931F8699B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68824" y="5309627"/>
              <a:ext cx="533400" cy="523875"/>
            </a:xfrm>
            <a:prstGeom prst="rect">
              <a:avLst/>
            </a:prstGeom>
            <a:solidFill>
              <a:srgbClr val="EDF6F9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1"/>
                <a:t>H</a:t>
              </a:r>
            </a:p>
          </p:txBody>
        </p:sp>
        <p:grpSp>
          <p:nvGrpSpPr>
            <p:cNvPr id="20" name="Group 13">
              <a:extLst>
                <a:ext uri="{FF2B5EF4-FFF2-40B4-BE49-F238E27FC236}">
                  <a16:creationId xmlns:a16="http://schemas.microsoft.com/office/drawing/2014/main" id="{990BCE24-2B1A-4AAE-B7B9-4913191B0D0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81626" y="4475503"/>
              <a:ext cx="584200" cy="855663"/>
              <a:chOff x="6209270" y="1075768"/>
              <a:chExt cx="584538" cy="856433"/>
            </a:xfrm>
          </p:grpSpPr>
          <p:sp>
            <p:nvSpPr>
              <p:cNvPr id="36" name="Chord 35">
                <a:extLst>
                  <a:ext uri="{FF2B5EF4-FFF2-40B4-BE49-F238E27FC236}">
                    <a16:creationId xmlns:a16="http://schemas.microsoft.com/office/drawing/2014/main" id="{5D3BA07B-8D94-4E53-A2C4-33939CBA006C}"/>
                  </a:ext>
                </a:extLst>
              </p:cNvPr>
              <p:cNvSpPr/>
              <p:nvPr/>
            </p:nvSpPr>
            <p:spPr>
              <a:xfrm rot="7220675">
                <a:off x="6198053" y="1336447"/>
                <a:ext cx="606971" cy="584538"/>
              </a:xfrm>
              <a:prstGeom prst="chord">
                <a:avLst>
                  <a:gd name="adj1" fmla="val 2973568"/>
                  <a:gd name="adj2" fmla="val 14957769"/>
                </a:avLst>
              </a:prstGeom>
              <a:solidFill>
                <a:srgbClr val="CC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37" name="Straight Arrow Connector 36">
                <a:extLst>
                  <a:ext uri="{FF2B5EF4-FFF2-40B4-BE49-F238E27FC236}">
                    <a16:creationId xmlns:a16="http://schemas.microsoft.com/office/drawing/2014/main" id="{21708D31-A078-40B8-8F3E-F52D896E083B}"/>
                  </a:ext>
                </a:extLst>
              </p:cNvPr>
              <p:cNvCxnSpPr>
                <a:stCxn id="36" idx="2"/>
              </p:cNvCxnSpPr>
              <p:nvPr/>
            </p:nvCxnSpPr>
            <p:spPr>
              <a:xfrm rot="5400000" flipH="1" flipV="1">
                <a:off x="6271122" y="1304597"/>
                <a:ext cx="603793" cy="146135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27A71277-ED82-4B66-A17F-C33A0CE60FF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81626" y="5161303"/>
              <a:ext cx="584200" cy="855663"/>
              <a:chOff x="6209270" y="1075768"/>
              <a:chExt cx="584538" cy="856433"/>
            </a:xfrm>
          </p:grpSpPr>
          <p:sp>
            <p:nvSpPr>
              <p:cNvPr id="34" name="Chord 33">
                <a:extLst>
                  <a:ext uri="{FF2B5EF4-FFF2-40B4-BE49-F238E27FC236}">
                    <a16:creationId xmlns:a16="http://schemas.microsoft.com/office/drawing/2014/main" id="{EB98E821-9F47-47E1-80DC-B60B0A128B6C}"/>
                  </a:ext>
                </a:extLst>
              </p:cNvPr>
              <p:cNvSpPr/>
              <p:nvPr/>
            </p:nvSpPr>
            <p:spPr>
              <a:xfrm rot="7220675">
                <a:off x="6198053" y="1336447"/>
                <a:ext cx="606971" cy="584538"/>
              </a:xfrm>
              <a:prstGeom prst="chord">
                <a:avLst>
                  <a:gd name="adj1" fmla="val 2973568"/>
                  <a:gd name="adj2" fmla="val 14957769"/>
                </a:avLst>
              </a:prstGeom>
              <a:solidFill>
                <a:srgbClr val="CC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cxnSp>
            <p:nvCxnSpPr>
              <p:cNvPr id="35" name="Straight Arrow Connector 34">
                <a:extLst>
                  <a:ext uri="{FF2B5EF4-FFF2-40B4-BE49-F238E27FC236}">
                    <a16:creationId xmlns:a16="http://schemas.microsoft.com/office/drawing/2014/main" id="{73692219-6D71-41AD-9ADD-7104A34ACEA2}"/>
                  </a:ext>
                </a:extLst>
              </p:cNvPr>
              <p:cNvCxnSpPr>
                <a:stCxn id="34" idx="2"/>
              </p:cNvCxnSpPr>
              <p:nvPr/>
            </p:nvCxnSpPr>
            <p:spPr>
              <a:xfrm rot="5400000" flipH="1" flipV="1">
                <a:off x="6271122" y="1304597"/>
                <a:ext cx="603793" cy="146135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arrow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" name="Text Box 3">
              <a:extLst>
                <a:ext uri="{FF2B5EF4-FFF2-40B4-BE49-F238E27FC236}">
                  <a16:creationId xmlns:a16="http://schemas.microsoft.com/office/drawing/2014/main" id="{AFDB8DA2-2A19-41AA-866D-E1612BFEDD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" y="4580965"/>
              <a:ext cx="85090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/>
                <a:t>|</a:t>
              </a:r>
              <a:r>
                <a:rPr lang="en-US" altLang="en-US" sz="2800" dirty="0">
                  <a:sym typeface="Symbol" pitchFamily="18" charset="2"/>
                </a:rPr>
                <a:t></a:t>
              </a:r>
              <a:endParaRPr lang="en-US" altLang="en-US" sz="2800" dirty="0"/>
            </a:p>
          </p:txBody>
        </p:sp>
        <p:sp>
          <p:nvSpPr>
            <p:cNvPr id="26" name="Text Box 3">
              <a:extLst>
                <a:ext uri="{FF2B5EF4-FFF2-40B4-BE49-F238E27FC236}">
                  <a16:creationId xmlns:a16="http://schemas.microsoft.com/office/drawing/2014/main" id="{A8B5A980-278F-4FF3-8DEF-4E1B9368F9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0900" y="5952565"/>
              <a:ext cx="6858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/>
                <a:t>|0</a:t>
              </a:r>
              <a:r>
                <a:rPr lang="en-US" altLang="en-US" sz="2800" dirty="0">
                  <a:sym typeface="Symbol" pitchFamily="18" charset="2"/>
                </a:rPr>
                <a:t></a:t>
              </a:r>
              <a:endParaRPr lang="en-US" altLang="en-US" sz="2800" dirty="0"/>
            </a:p>
          </p:txBody>
        </p:sp>
        <p:sp>
          <p:nvSpPr>
            <p:cNvPr id="38" name="Text Box 3">
              <a:extLst>
                <a:ext uri="{FF2B5EF4-FFF2-40B4-BE49-F238E27FC236}">
                  <a16:creationId xmlns:a16="http://schemas.microsoft.com/office/drawing/2014/main" id="{3C528CFC-989C-4F30-87F2-BE91389739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036" y="5285492"/>
              <a:ext cx="921431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/>
                <a:t>|</a:t>
              </a:r>
              <a:r>
                <a:rPr lang="en-US" altLang="en-US" sz="2800" dirty="0">
                  <a:sym typeface="Symbol" pitchFamily="18" charset="2"/>
                </a:rPr>
                <a:t>*</a:t>
              </a:r>
              <a:endParaRPr lang="en-US" altLang="en-US" sz="2800" dirty="0"/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4D1466F0-816B-42EC-B6B1-DEE4ABD24FB2}"/>
                </a:ext>
              </a:extLst>
            </p:cNvPr>
            <p:cNvCxnSpPr>
              <a:cxnSpLocks/>
            </p:cNvCxnSpPr>
            <p:nvPr/>
          </p:nvCxnSpPr>
          <p:spPr>
            <a:xfrm>
              <a:off x="2025455" y="4884481"/>
              <a:ext cx="0" cy="151765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391808AC-F020-4C21-9C5E-9C526942D40B}"/>
                </a:ext>
              </a:extLst>
            </p:cNvPr>
            <p:cNvSpPr/>
            <p:nvPr/>
          </p:nvSpPr>
          <p:spPr>
            <a:xfrm>
              <a:off x="1873055" y="6078850"/>
              <a:ext cx="304786" cy="30478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FE717F50-468E-4242-A5E5-72727B17B86E}"/>
                </a:ext>
              </a:extLst>
            </p:cNvPr>
            <p:cNvSpPr/>
            <p:nvPr/>
          </p:nvSpPr>
          <p:spPr>
            <a:xfrm>
              <a:off x="1947011" y="4807695"/>
              <a:ext cx="152380" cy="1523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1201AE88-4F54-4D33-9FFD-B35E98DDCFFC}"/>
                </a:ext>
              </a:extLst>
            </p:cNvPr>
            <p:cNvSpPr/>
            <p:nvPr/>
          </p:nvSpPr>
          <p:spPr>
            <a:xfrm>
              <a:off x="1947011" y="5472793"/>
              <a:ext cx="152380" cy="15238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 Box 3">
              <a:extLst>
                <a:ext uri="{FF2B5EF4-FFF2-40B4-BE49-F238E27FC236}">
                  <a16:creationId xmlns:a16="http://schemas.microsoft.com/office/drawing/2014/main" id="{5DE79B3B-B8CF-49A6-B8F1-B4A1ADC9A6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06007" y="4580965"/>
              <a:ext cx="6858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/>
                <a:t>|0</a:t>
              </a:r>
              <a:r>
                <a:rPr lang="en-US" altLang="en-US" sz="2800" dirty="0">
                  <a:sym typeface="Symbol" pitchFamily="18" charset="2"/>
                </a:rPr>
                <a:t></a:t>
              </a:r>
              <a:endParaRPr lang="en-US" altLang="en-US" sz="2800" dirty="0"/>
            </a:p>
          </p:txBody>
        </p:sp>
        <p:sp>
          <p:nvSpPr>
            <p:cNvPr id="47" name="Text Box 3">
              <a:extLst>
                <a:ext uri="{FF2B5EF4-FFF2-40B4-BE49-F238E27FC236}">
                  <a16:creationId xmlns:a16="http://schemas.microsoft.com/office/drawing/2014/main" id="{53E5F2FF-156C-4994-9722-E6EF262280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06007" y="5240678"/>
              <a:ext cx="6858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dirty="0"/>
                <a:t>|0</a:t>
              </a:r>
              <a:r>
                <a:rPr lang="en-US" altLang="en-US" sz="2800" dirty="0">
                  <a:sym typeface="Symbol" pitchFamily="18" charset="2"/>
                </a:rPr>
                <a:t></a:t>
              </a:r>
              <a:endParaRPr lang="en-US" altLang="en-US" sz="2800" dirty="0"/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4657087E-E229-4B15-8AC9-78D276F10D15}"/>
              </a:ext>
            </a:extLst>
          </p:cNvPr>
          <p:cNvGrpSpPr/>
          <p:nvPr/>
        </p:nvGrpSpPr>
        <p:grpSpPr>
          <a:xfrm>
            <a:off x="5229031" y="4106200"/>
            <a:ext cx="3665909" cy="1846365"/>
            <a:chOff x="5229031" y="4106200"/>
            <a:chExt cx="3665909" cy="1846365"/>
          </a:xfrm>
        </p:grpSpPr>
        <p:sp>
          <p:nvSpPr>
            <p:cNvPr id="49" name="Rectangle 3">
              <a:extLst>
                <a:ext uri="{FF2B5EF4-FFF2-40B4-BE49-F238E27FC236}">
                  <a16:creationId xmlns:a16="http://schemas.microsoft.com/office/drawing/2014/main" id="{24BB2ABE-F82C-4A95-8B1F-7D606A56E4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29031" y="4106200"/>
              <a:ext cx="3665909" cy="1425456"/>
            </a:xfrm>
            <a:prstGeom prst="rect">
              <a:avLst/>
            </a:prstGeom>
            <a:solidFill>
              <a:srgbClr val="FFFFBB"/>
            </a:solidFill>
            <a:ln w="19050">
              <a:solidFill>
                <a:schemeClr val="tx1"/>
              </a:solidFill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</a:rPr>
                <a:t>We can feed these into the usual </a:t>
              </a:r>
              <a:r>
                <a:rPr lang="en-US" altLang="en-US" sz="2800" b="1" dirty="0" err="1">
                  <a:solidFill>
                    <a:srgbClr val="990099"/>
                  </a:solidFill>
                  <a:latin typeface="Calibri" panose="020F0502020204030204" pitchFamily="34" charset="0"/>
                </a:rPr>
                <a:t>PostBQP</a:t>
              </a:r>
              <a:r>
                <a: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</a:rPr>
                <a:t> = </a:t>
              </a:r>
              <a:r>
                <a:rPr lang="en-US" altLang="en-US" sz="2800" b="1" dirty="0">
                  <a:solidFill>
                    <a:srgbClr val="990099"/>
                  </a:solidFill>
                  <a:latin typeface="Calibri" panose="020F0502020204030204" pitchFamily="34" charset="0"/>
                </a:rPr>
                <a:t>PP</a:t>
              </a:r>
              <a:r>
                <a: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</a:rPr>
                <a:t> algorithm!</a:t>
              </a:r>
            </a:p>
          </p:txBody>
        </p: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BF80F5C6-B06A-4864-80D3-CEDBD6264564}"/>
                </a:ext>
              </a:extLst>
            </p:cNvPr>
            <p:cNvCxnSpPr>
              <a:cxnSpLocks/>
              <a:stCxn id="49" idx="2"/>
            </p:cNvCxnSpPr>
            <p:nvPr/>
          </p:nvCxnSpPr>
          <p:spPr>
            <a:xfrm flipH="1">
              <a:off x="6781800" y="5531656"/>
              <a:ext cx="280186" cy="420909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Rectangle 55">
            <a:extLst>
              <a:ext uri="{FF2B5EF4-FFF2-40B4-BE49-F238E27FC236}">
                <a16:creationId xmlns:a16="http://schemas.microsoft.com/office/drawing/2014/main" id="{D213B37A-4221-4DCB-B656-F351003E6541}"/>
              </a:ext>
            </a:extLst>
          </p:cNvPr>
          <p:cNvSpPr/>
          <p:nvPr/>
        </p:nvSpPr>
        <p:spPr>
          <a:xfrm>
            <a:off x="337767" y="3903104"/>
            <a:ext cx="20117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1" hangingPunct="1"/>
            <a:r>
              <a:rPr lang="en-US" altLang="en-US" sz="2800" dirty="0">
                <a:solidFill>
                  <a:prstClr val="black"/>
                </a:solidFill>
                <a:latin typeface="Calibri" panose="020F0502020204030204" pitchFamily="34" charset="0"/>
              </a:rPr>
              <a:t>We then run</a:t>
            </a:r>
          </a:p>
        </p:txBody>
      </p:sp>
    </p:spTree>
    <p:extLst>
      <p:ext uri="{BB962C8B-B14F-4D97-AF65-F5344CB8AC3E}">
        <p14:creationId xmlns:p14="http://schemas.microsoft.com/office/powerpoint/2010/main" val="423393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C18057ED-8631-4DC8-A399-F068F1C2BD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005" y="256933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Corollary: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If U is closed under </a:t>
            </a:r>
            <a:r>
              <a:rPr lang="en-US" altLang="en-US" sz="2800" b="1" dirty="0">
                <a:solidFill>
                  <a:schemeClr val="tx1"/>
                </a:solidFill>
                <a:latin typeface="Calibri" panose="020F0502020204030204" pitchFamily="34" charset="0"/>
              </a:rPr>
              <a:t>inverses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, then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PQP</a:t>
            </a:r>
            <a:r>
              <a:rPr lang="en-US" altLang="en-US" sz="28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U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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>
                <a:solidFill>
                  <a:srgbClr val="990099"/>
                </a:solidFill>
                <a:latin typeface="Calibri" panose="020F0502020204030204" pitchFamily="34" charset="0"/>
              </a:rPr>
              <a:t>PostBQP</a:t>
            </a:r>
            <a:r>
              <a:rPr lang="en-US" altLang="en-US" sz="2800" baseline="30000" dirty="0" err="1">
                <a:solidFill>
                  <a:schemeClr val="tx1"/>
                </a:solidFill>
                <a:latin typeface="Calibri" panose="020F0502020204030204" pitchFamily="34" charset="0"/>
              </a:rPr>
              <a:t>U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996DDDC-84BE-4219-A1C6-EF2808C1430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6700" y="1447800"/>
                <a:ext cx="8610600" cy="685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Proof: 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Applying U to the left half of</a:t>
                </a:r>
              </a:p>
              <a:p>
                <a:pPr algn="l"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n-US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altLang="en-US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alt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</m:rad>
                        </m:den>
                      </m:f>
                      <m:nary>
                        <m:naryPr>
                          <m:chr m:val="∑"/>
                          <m:ctrlPr>
                            <a:rPr lang="en-US" altLang="en-US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alt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sup>
                        <m:e>
                          <m:d>
                            <m:dPr>
                              <m:begChr m:val=""/>
                              <m:endChr m:val="⟩"/>
                              <m:ctrlPr>
                                <a:rPr lang="en-US" altLang="en-US" sz="28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r>
                                <a:rPr lang="en-US" altLang="en-US" sz="28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</m:d>
                          <m:d>
                            <m:dPr>
                              <m:begChr m:val=""/>
                              <m:endChr m:val="⟩"/>
                              <m:ctrlPr>
                                <a:rPr lang="en-US" alt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r>
                                <a:rPr lang="en-US" altLang="en-US" sz="28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  <a:p>
                <a:pPr algn="l" eaLnBrk="1" hangingPunct="1"/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is the same as applying U</a:t>
                </a:r>
                <a:r>
                  <a:rPr lang="en-US" altLang="en-US" sz="2800" baseline="300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T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to the right half.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B996DDDC-84BE-4219-A1C6-EF2808C143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6700" y="1447800"/>
                <a:ext cx="8610600" cy="685800"/>
              </a:xfrm>
              <a:prstGeom prst="rect">
                <a:avLst/>
              </a:prstGeom>
              <a:blipFill>
                <a:blip r:embed="rId3"/>
                <a:stretch>
                  <a:fillRect l="-1487" t="-8929" b="-25089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3">
            <a:extLst>
              <a:ext uri="{FF2B5EF4-FFF2-40B4-BE49-F238E27FC236}">
                <a16:creationId xmlns:a16="http://schemas.microsoft.com/office/drawing/2014/main" id="{FD1205CD-DAF2-47DE-926B-BA4C91259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3791435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So, applying U</a:t>
            </a:r>
            <a:r>
              <a:rPr lang="en-US" altLang="en-US" sz="28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-1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to the left half is the same as applying U* to the right half.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3">
                <a:extLst>
                  <a:ext uri="{FF2B5EF4-FFF2-40B4-BE49-F238E27FC236}">
                    <a16:creationId xmlns:a16="http://schemas.microsoft.com/office/drawing/2014/main" id="{81B3A2A7-A2D6-4E09-B4A5-F934942A50F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5665" y="4820134"/>
                <a:ext cx="8610600" cy="685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/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This plus </a:t>
                </a:r>
                <a:r>
                  <a:rPr lang="en-US" altLang="en-US" sz="2800" dirty="0" err="1">
                    <a:solidFill>
                      <a:schemeClr val="tx1"/>
                    </a:solidFill>
                    <a:latin typeface="Calibri" panose="020F0502020204030204" pitchFamily="34" charset="0"/>
                  </a:rPr>
                  <a:t>postselection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lets us make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1−</m:t>
                        </m:r>
                        <m:sSup>
                          <m:sSupPr>
                            <m:ctrlPr>
                              <a:rPr lang="en-US" alt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altLang="en-US" sz="2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en-US" sz="28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</m:d>
                          </m:e>
                          <m:sup>
                            <m:r>
                              <a:rPr lang="en-US" alt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d>
                      <m:dPr>
                        <m:begChr m:val=""/>
                        <m:endChr m:val="⟩"/>
                        <m:ctrlP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alt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"/>
                        <m:endChr m:val="⟩"/>
                        <m:ctrlP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en-US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e>
                          <m:sup>
                            <m:r>
                              <a:rPr lang="en-US" alt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states and thereby reduce to the previous case.</a:t>
                </a:r>
              </a:p>
            </p:txBody>
          </p:sp>
        </mc:Choice>
        <mc:Fallback xmlns="">
          <p:sp>
            <p:nvSpPr>
              <p:cNvPr id="6" name="Rectangle 3">
                <a:extLst>
                  <a:ext uri="{FF2B5EF4-FFF2-40B4-BE49-F238E27FC236}">
                    <a16:creationId xmlns:a16="http://schemas.microsoft.com/office/drawing/2014/main" id="{81B3A2A7-A2D6-4E09-B4A5-F934942A50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5665" y="4820134"/>
                <a:ext cx="8610600" cy="685800"/>
              </a:xfrm>
              <a:prstGeom prst="rect">
                <a:avLst/>
              </a:prstGeom>
              <a:blipFill>
                <a:blip r:embed="rId4"/>
                <a:stretch>
                  <a:fillRect l="-1415" b="-7678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3189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99230054-A458-41C4-BA03-087F12ED9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" y="304800"/>
            <a:ext cx="8915400" cy="894866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0070C0"/>
                </a:solidFill>
              </a:rPr>
              <a:t>Quantum Oracle Separation</a:t>
            </a:r>
            <a:br>
              <a:rPr lang="en-US" altLang="en-US" b="1" dirty="0">
                <a:solidFill>
                  <a:srgbClr val="0070C0"/>
                </a:solidFill>
              </a:rPr>
            </a:br>
            <a:r>
              <a:rPr lang="en-US" altLang="en-US" sz="2800" b="1" dirty="0">
                <a:solidFill>
                  <a:srgbClr val="0070C0"/>
                </a:solidFill>
              </a:rPr>
              <a:t>(Work In Progress)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C18057ED-8631-4DC8-A399-F068F1C2BD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724" y="1371600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Our Goal (A., </a:t>
            </a:r>
            <a:r>
              <a:rPr lang="en-US" altLang="en-US" sz="2800" b="1" dirty="0" err="1">
                <a:solidFill>
                  <a:srgbClr val="FF0000"/>
                </a:solidFill>
                <a:latin typeface="Calibri" panose="020F0502020204030204" pitchFamily="34" charset="0"/>
              </a:rPr>
              <a:t>Bouland</a:t>
            </a:r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, </a:t>
            </a:r>
            <a:r>
              <a:rPr lang="en-US" altLang="en-US" sz="2800" b="1" dirty="0" err="1">
                <a:solidFill>
                  <a:srgbClr val="FF0000"/>
                </a:solidFill>
                <a:latin typeface="Calibri" panose="020F0502020204030204" pitchFamily="34" charset="0"/>
              </a:rPr>
              <a:t>Docter</a:t>
            </a:r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 2025):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There exists a quantum oracle U such that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PQP</a:t>
            </a:r>
            <a:r>
              <a:rPr lang="en-US" altLang="en-US" sz="28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U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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>
                <a:solidFill>
                  <a:srgbClr val="990099"/>
                </a:solidFill>
                <a:latin typeface="Calibri" panose="020F0502020204030204" pitchFamily="34" charset="0"/>
              </a:rPr>
              <a:t>PostBQP</a:t>
            </a:r>
            <a:r>
              <a:rPr lang="en-US" altLang="en-US" sz="2800" baseline="30000" dirty="0" err="1">
                <a:solidFill>
                  <a:schemeClr val="tx1"/>
                </a:solidFill>
                <a:latin typeface="Calibri" panose="020F0502020204030204" pitchFamily="34" charset="0"/>
              </a:rPr>
              <a:t>U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96DDDC-84BE-4219-A1C6-EF2808C143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242" y="2562467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Note: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By the previous, this U needs to be complex, with no inverses or conjugates provided!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A502DEC-0E88-499A-ABAF-360FB2B39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537" y="3639807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And 1-qubit U’s don’t work either!  Intuitively,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3">
                <a:extLst>
                  <a:ext uri="{FF2B5EF4-FFF2-40B4-BE49-F238E27FC236}">
                    <a16:creationId xmlns:a16="http://schemas.microsoft.com/office/drawing/2014/main" id="{6BF8B148-7E84-46E3-B0A5-F4798236197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3548" y="4191773"/>
                <a:ext cx="8610600" cy="685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en-US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en-US" sz="28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en-US" sz="2800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e>
                                <m:r>
                                  <a:rPr lang="en-US" altLang="en-US" sz="2800" i="1" dirty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</m:mr>
                            <m:mr>
                              <m:e>
                                <m:sSup>
                                  <m:sSupPr>
                                    <m:ctrlPr>
                                      <a:rPr lang="en-US" altLang="en-US" sz="2800" i="1" dirty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sSup>
                                      <m:sSupPr>
                                        <m:ctrlPr>
                                          <a:rPr lang="en-US" altLang="en-US" sz="2800" i="1" dirty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altLang="en-US" sz="2800" i="1" dirty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𝑒</m:t>
                                        </m:r>
                                      </m:e>
                                      <m:sup>
                                        <m:r>
                                          <a:rPr lang="en-US" altLang="en-US" sz="2800" i="1" dirty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  <m:r>
                                          <a:rPr lang="en-US" altLang="en-US" sz="2800" i="1" dirty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sup>
                                    </m:sSup>
                                    <m:r>
                                      <a:rPr lang="en-US" altLang="en-US" sz="2800" i="1" dirty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p>
                                    <m:r>
                                      <a:rPr lang="en-US" altLang="en-US" sz="2800" i="1" dirty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p>
                              </m:e>
                              <m:e>
                                <m:sSup>
                                  <m:sSupPr>
                                    <m:ctrlPr>
                                      <a:rPr lang="en-US" altLang="en-US" sz="2800" i="1" dirty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en-US" sz="2800" i="1" dirty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p>
                                      <m:sSupPr>
                                        <m:ctrlPr>
                                          <a:rPr lang="en-US" altLang="en-US" sz="2800" i="1" dirty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altLang="en-US" sz="2800" i="1" dirty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𝑒</m:t>
                                        </m:r>
                                      </m:e>
                                      <m:sup>
                                        <m:r>
                                          <a:rPr lang="en-US" altLang="en-US" sz="2800" i="1" dirty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  <m:r>
                                          <a:rPr lang="en-US" altLang="en-US" sz="2800" i="1" dirty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𝜃</m:t>
                                        </m:r>
                                      </m:sup>
                                    </m:sSup>
                                    <m:r>
                                      <a:rPr lang="en-US" altLang="en-US" sz="2800" i="1" dirty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en-US" altLang="en-US" sz="2800" i="1" dirty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p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" name="Rectangle 3">
                <a:extLst>
                  <a:ext uri="{FF2B5EF4-FFF2-40B4-BE49-F238E27FC236}">
                    <a16:creationId xmlns:a16="http://schemas.microsoft.com/office/drawing/2014/main" id="{6BF8B148-7E84-46E3-B0A5-F479823619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3548" y="4191773"/>
                <a:ext cx="8610600" cy="685800"/>
              </a:xfrm>
              <a:prstGeom prst="rect">
                <a:avLst/>
              </a:prstGeom>
              <a:blipFill>
                <a:blip r:embed="rId3"/>
                <a:stretch>
                  <a:fillRect b="-1696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3">
            <a:extLst>
              <a:ext uri="{FF2B5EF4-FFF2-40B4-BE49-F238E27FC236}">
                <a16:creationId xmlns:a16="http://schemas.microsoft.com/office/drawing/2014/main" id="{8410C80F-932F-4803-9D8B-DC32CBEBB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3" y="5049507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needs to give away a* and b* in order to be unitary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36681B2E-4DF9-4E86-A588-E90A2A144D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" y="5764554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We Have: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There exists a </a:t>
            </a:r>
            <a:r>
              <a:rPr lang="en-US" altLang="en-US" sz="2800" dirty="0" err="1">
                <a:solidFill>
                  <a:schemeClr val="tx1"/>
                </a:solidFill>
                <a:latin typeface="Calibri" panose="020F0502020204030204" pitchFamily="34" charset="0"/>
              </a:rPr>
              <a:t>superoperator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oracle S such that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PQP</a:t>
            </a:r>
            <a:r>
              <a:rPr lang="en-US" altLang="en-US" sz="28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S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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>
                <a:solidFill>
                  <a:srgbClr val="990099"/>
                </a:solidFill>
                <a:latin typeface="Calibri" panose="020F0502020204030204" pitchFamily="34" charset="0"/>
              </a:rPr>
              <a:t>PostBQP</a:t>
            </a:r>
            <a:r>
              <a:rPr lang="en-US" altLang="en-US" sz="2800" baseline="30000" dirty="0" err="1">
                <a:solidFill>
                  <a:schemeClr val="tx1"/>
                </a:solidFill>
                <a:latin typeface="Calibri" panose="020F0502020204030204" pitchFamily="34" charset="0"/>
              </a:rPr>
              <a:t>S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93307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6">
            <a:extLst>
              <a:ext uri="{FF2B5EF4-FFF2-40B4-BE49-F238E27FC236}">
                <a16:creationId xmlns:a16="http://schemas.microsoft.com/office/drawing/2014/main" id="{267DE0D8-C30B-4FA2-9C64-A869122EC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100" name="Rectangle 22">
            <a:extLst>
              <a:ext uri="{FF2B5EF4-FFF2-40B4-BE49-F238E27FC236}">
                <a16:creationId xmlns:a16="http://schemas.microsoft.com/office/drawing/2014/main" id="{B22704A6-75EE-4E63-84D0-F500377624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2900" y="381000"/>
            <a:ext cx="8458200" cy="936625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Plan</a:t>
            </a:r>
            <a:endParaRPr lang="en-US" altLang="en-US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C2EC2B4F-B925-4D3F-B439-9526F1E495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826" y="1317625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I’ll tell you about two brand-new results:</a:t>
            </a:r>
          </a:p>
          <a:p>
            <a:pPr marL="514350" indent="-514350" algn="l" eaLnBrk="1" hangingPunct="1">
              <a:buAutoNum type="arabicParenBoth"/>
            </a:pP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No black-box amplification procedure for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QMA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can achieve better than 1/exp(n) soundness error and </a:t>
            </a:r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1/exp(exp(n))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completeness error </a:t>
            </a:r>
            <a:r>
              <a:rPr lang="en-US" altLang="en-US" sz="2800" dirty="0">
                <a:solidFill>
                  <a:srgbClr val="00B050"/>
                </a:solidFill>
                <a:latin typeface="Calibri" panose="020F0502020204030204" pitchFamily="34" charset="0"/>
              </a:rPr>
              <a:t>(joint with </a:t>
            </a:r>
            <a:r>
              <a:rPr lang="en-US" altLang="en-US" sz="2800" dirty="0" err="1">
                <a:solidFill>
                  <a:srgbClr val="00B050"/>
                </a:solidFill>
                <a:latin typeface="Calibri" panose="020F0502020204030204" pitchFamily="34" charset="0"/>
              </a:rPr>
              <a:t>Freek</a:t>
            </a:r>
            <a:r>
              <a:rPr lang="en-US" altLang="en-US" sz="2800" dirty="0">
                <a:solidFill>
                  <a:srgbClr val="00B05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dirty="0" err="1">
                <a:solidFill>
                  <a:srgbClr val="00B050"/>
                </a:solidFill>
                <a:latin typeface="Calibri" panose="020F0502020204030204" pitchFamily="34" charset="0"/>
              </a:rPr>
              <a:t>Witteveen</a:t>
            </a:r>
            <a:r>
              <a:rPr lang="en-US" altLang="en-US" sz="2800" dirty="0">
                <a:solidFill>
                  <a:srgbClr val="00B050"/>
                </a:solidFill>
                <a:latin typeface="Calibri" panose="020F0502020204030204" pitchFamily="34" charset="0"/>
              </a:rPr>
              <a:t> and Phillip Harris)</a:t>
            </a:r>
          </a:p>
          <a:p>
            <a:pPr marL="514350" indent="-514350" algn="l" eaLnBrk="1" hangingPunct="1">
              <a:buAutoNum type="arabicParenBoth"/>
            </a:pP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We have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PQP</a:t>
            </a:r>
            <a:r>
              <a:rPr lang="en-US" altLang="en-US" sz="28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U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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>
                <a:solidFill>
                  <a:srgbClr val="990099"/>
                </a:solidFill>
                <a:latin typeface="Calibri" panose="020F0502020204030204" pitchFamily="34" charset="0"/>
              </a:rPr>
              <a:t>PostBQP</a:t>
            </a:r>
            <a:r>
              <a:rPr lang="en-US" altLang="en-US" sz="2800" baseline="30000" dirty="0" err="1">
                <a:solidFill>
                  <a:schemeClr val="tx1"/>
                </a:solidFill>
                <a:latin typeface="Calibri" panose="020F0502020204030204" pitchFamily="34" charset="0"/>
              </a:rPr>
              <a:t>U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relative to quantum oracles that are closed under inverses or complex conjugation, but not all </a:t>
            </a:r>
            <a:r>
              <a:rPr lang="en-US" altLang="en-US" sz="2800" dirty="0" err="1">
                <a:solidFill>
                  <a:schemeClr val="tx1"/>
                </a:solidFill>
                <a:latin typeface="Calibri" panose="020F0502020204030204" pitchFamily="34" charset="0"/>
              </a:rPr>
              <a:t>superoperator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oracles </a:t>
            </a:r>
            <a:r>
              <a:rPr lang="en-US" altLang="en-US" sz="2800" dirty="0">
                <a:solidFill>
                  <a:srgbClr val="00B050"/>
                </a:solidFill>
                <a:latin typeface="Calibri" panose="020F0502020204030204" pitchFamily="34" charset="0"/>
              </a:rPr>
              <a:t>(joint with Adam </a:t>
            </a:r>
            <a:r>
              <a:rPr lang="en-US" altLang="en-US" sz="2800" dirty="0" err="1">
                <a:solidFill>
                  <a:srgbClr val="00B050"/>
                </a:solidFill>
                <a:latin typeface="Calibri" panose="020F0502020204030204" pitchFamily="34" charset="0"/>
              </a:rPr>
              <a:t>Bouland</a:t>
            </a:r>
            <a:r>
              <a:rPr lang="en-US" altLang="en-US" sz="2800" dirty="0">
                <a:solidFill>
                  <a:srgbClr val="00B050"/>
                </a:solidFill>
                <a:latin typeface="Calibri" panose="020F0502020204030204" pitchFamily="34" charset="0"/>
              </a:rPr>
              <a:t> and Jordan </a:t>
            </a:r>
            <a:r>
              <a:rPr lang="en-US" altLang="en-US" sz="2800" dirty="0" err="1">
                <a:solidFill>
                  <a:srgbClr val="00B050"/>
                </a:solidFill>
                <a:latin typeface="Calibri" panose="020F0502020204030204" pitchFamily="34" charset="0"/>
              </a:rPr>
              <a:t>Docter</a:t>
            </a:r>
            <a:r>
              <a:rPr lang="en-US" altLang="en-US" sz="2800" dirty="0">
                <a:solidFill>
                  <a:srgbClr val="00B050"/>
                </a:solidFill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21" name="Rectangle 3">
            <a:extLst>
              <a:ext uri="{FF2B5EF4-FFF2-40B4-BE49-F238E27FC236}">
                <a16:creationId xmlns:a16="http://schemas.microsoft.com/office/drawing/2014/main" id="{92C4C286-7165-486C-B7AC-B50F28320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312" y="5576234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Both results involve:</a:t>
            </a:r>
            <a:r>
              <a:rPr lang="en-US" altLang="en-US" sz="2800" b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quantum oracles, low-degree rational functions, and some GPT-5 assistance!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uiExpand="1" build="p"/>
      <p:bldP spid="2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99230054-A458-41C4-BA03-087F12ED9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" y="304800"/>
            <a:ext cx="8915400" cy="894866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0070C0"/>
                </a:solidFill>
              </a:rPr>
              <a:t>Conclusions and Open Problems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C18057ED-8631-4DC8-A399-F068F1C2BD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371600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QMA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and </a:t>
            </a:r>
            <a:r>
              <a:rPr lang="en-US" altLang="en-US" sz="2800" b="1" dirty="0" err="1">
                <a:solidFill>
                  <a:srgbClr val="990099"/>
                </a:solidFill>
                <a:latin typeface="Calibri" panose="020F0502020204030204" pitchFamily="34" charset="0"/>
              </a:rPr>
              <a:t>PostBQP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still have surprises after all these years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79305B-85C7-47F2-A42A-1985AC8CA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872479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Does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QMA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=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QMA</a:t>
            </a:r>
            <a:r>
              <a:rPr lang="en-US" altLang="en-US" sz="2800" b="1" baseline="-25000" dirty="0">
                <a:solidFill>
                  <a:srgbClr val="990099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in the real world?</a:t>
            </a:r>
          </a:p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Is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PQP</a:t>
            </a:r>
            <a:r>
              <a:rPr lang="en-US" altLang="en-US" sz="28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U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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 err="1">
                <a:solidFill>
                  <a:srgbClr val="990099"/>
                </a:solidFill>
                <a:latin typeface="Calibri" panose="020F0502020204030204" pitchFamily="34" charset="0"/>
              </a:rPr>
              <a:t>PostBQP</a:t>
            </a:r>
            <a:r>
              <a:rPr lang="en-US" altLang="en-US" sz="2800" baseline="30000" dirty="0" err="1">
                <a:solidFill>
                  <a:schemeClr val="tx1"/>
                </a:solidFill>
                <a:latin typeface="Calibri" panose="020F0502020204030204" pitchFamily="34" charset="0"/>
              </a:rPr>
              <a:t>U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relative to all O(1)-dimensional U?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7CF6E9C-DB23-4F4E-880C-AA38AF00E3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5181600"/>
            <a:ext cx="8610600" cy="1011627"/>
          </a:xfrm>
          <a:prstGeom prst="rect">
            <a:avLst/>
          </a:prstGeom>
          <a:noFill/>
          <a:ln w="19050"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AI is now a useful partner in quantum complexity theory research (I don’t think this was true a year ago)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40D349E4-3A08-408F-B990-216B46436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084128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Jeffery-</a:t>
            </a:r>
            <a:r>
              <a:rPr lang="en-US" altLang="en-US" sz="2800" dirty="0" err="1">
                <a:solidFill>
                  <a:schemeClr val="tx1"/>
                </a:solidFill>
                <a:latin typeface="Calibri" panose="020F0502020204030204" pitchFamily="34" charset="0"/>
              </a:rPr>
              <a:t>Witteveen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QMA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amplification is black-box optimal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CDAE2B0-DD26-4913-B8D1-D930A4193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796656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The availability of inverses, etc. can help in showing that complexity class containments quantumly relativize!</a:t>
            </a:r>
          </a:p>
        </p:txBody>
      </p:sp>
    </p:spTree>
    <p:extLst>
      <p:ext uri="{BB962C8B-B14F-4D97-AF65-F5344CB8AC3E}">
        <p14:creationId xmlns:p14="http://schemas.microsoft.com/office/powerpoint/2010/main" val="3324233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6">
            <a:extLst>
              <a:ext uri="{FF2B5EF4-FFF2-40B4-BE49-F238E27FC236}">
                <a16:creationId xmlns:a16="http://schemas.microsoft.com/office/drawing/2014/main" id="{267DE0D8-C30B-4FA2-9C64-A869122EC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100" name="Rectangle 22">
            <a:extLst>
              <a:ext uri="{FF2B5EF4-FFF2-40B4-BE49-F238E27FC236}">
                <a16:creationId xmlns:a16="http://schemas.microsoft.com/office/drawing/2014/main" id="{B22704A6-75EE-4E63-84D0-F500377624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86800" cy="936625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Introducing Some of the Characters</a:t>
            </a:r>
            <a:endParaRPr lang="en-US" altLang="en-US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A772FF6-7206-4C40-8891-F997A75C2C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4684" y="2465109"/>
            <a:ext cx="1295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990099"/>
                </a:solidFill>
                <a:latin typeface="Calibri" panose="020F0502020204030204" pitchFamily="34" charset="0"/>
              </a:rPr>
              <a:t>QMA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A1F3733C-8375-4E13-A372-8C4BD5613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0960" y="1575882"/>
            <a:ext cx="4648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990099"/>
                </a:solidFill>
                <a:latin typeface="Calibri" panose="020F0502020204030204" pitchFamily="34" charset="0"/>
              </a:rPr>
              <a:t>PP </a:t>
            </a:r>
            <a:r>
              <a:rPr lang="en-US" altLang="en-US" dirty="0">
                <a:solidFill>
                  <a:schemeClr val="tx1"/>
                </a:solidFill>
                <a:latin typeface="Calibri" panose="020F0502020204030204" pitchFamily="34" charset="0"/>
              </a:rPr>
              <a:t>= </a:t>
            </a:r>
            <a:r>
              <a:rPr lang="en-US" altLang="en-US" b="1" dirty="0">
                <a:solidFill>
                  <a:srgbClr val="990099"/>
                </a:solidFill>
                <a:latin typeface="Calibri" panose="020F0502020204030204" pitchFamily="34" charset="0"/>
              </a:rPr>
              <a:t>PQP</a:t>
            </a:r>
            <a:r>
              <a:rPr lang="en-US" altLang="en-US" dirty="0">
                <a:solidFill>
                  <a:schemeClr val="tx1"/>
                </a:solidFill>
                <a:latin typeface="Calibri" panose="020F0502020204030204" pitchFamily="34" charset="0"/>
              </a:rPr>
              <a:t> =</a:t>
            </a:r>
            <a:r>
              <a:rPr lang="en-US" altLang="en-US" b="1" dirty="0">
                <a:solidFill>
                  <a:srgbClr val="990099"/>
                </a:solidFill>
                <a:latin typeface="Calibri" panose="020F0502020204030204" pitchFamily="34" charset="0"/>
              </a:rPr>
              <a:t> </a:t>
            </a:r>
            <a:r>
              <a:rPr lang="en-US" altLang="en-US" b="1" dirty="0" err="1">
                <a:solidFill>
                  <a:srgbClr val="990099"/>
                </a:solidFill>
                <a:latin typeface="Calibri" panose="020F0502020204030204" pitchFamily="34" charset="0"/>
              </a:rPr>
              <a:t>PostBQP</a:t>
            </a:r>
            <a:endParaRPr lang="en-US" altLang="en-US" b="1" dirty="0">
              <a:solidFill>
                <a:srgbClr val="990099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B9802F10-66CC-48B7-9D50-D01B838B92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0684" y="5235018"/>
            <a:ext cx="1295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990099"/>
                </a:solidFill>
                <a:latin typeface="Calibri" panose="020F0502020204030204" pitchFamily="34" charset="0"/>
              </a:rPr>
              <a:t>NP</a:t>
            </a: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53121F3A-7B3E-4740-8738-3B88CFFAD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0084" y="4168775"/>
            <a:ext cx="1295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990099"/>
                </a:solidFill>
                <a:latin typeface="Calibri" panose="020F0502020204030204" pitchFamily="34" charset="0"/>
              </a:rPr>
              <a:t>BQP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01D1B71A-4981-41D8-9095-502CA7D4A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384" y="5235018"/>
            <a:ext cx="1295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990099"/>
                </a:solidFill>
                <a:latin typeface="Calibri" panose="020F0502020204030204" pitchFamily="34" charset="0"/>
              </a:rPr>
              <a:t>BPP</a:t>
            </a: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7099432D-434B-4175-A0FF-2AE592BCA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84" y="4168775"/>
            <a:ext cx="1295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990099"/>
                </a:solidFill>
                <a:latin typeface="Calibri" panose="020F0502020204030204" pitchFamily="34" charset="0"/>
              </a:rPr>
              <a:t>MA</a:t>
            </a:r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DC96B263-B5FE-4272-AECE-70079DFFCA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8884" y="6091285"/>
            <a:ext cx="1295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990099"/>
                </a:solidFill>
                <a:latin typeface="Calibri" panose="020F0502020204030204" pitchFamily="34" charset="0"/>
              </a:rPr>
              <a:t>P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E89DFF04-EFD1-41DE-91EE-671BB2414B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4010" y="3247633"/>
            <a:ext cx="1295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b="1" dirty="0">
                <a:solidFill>
                  <a:srgbClr val="990099"/>
                </a:solidFill>
                <a:latin typeface="Calibri" panose="020F0502020204030204" pitchFamily="34" charset="0"/>
              </a:rPr>
              <a:t>QCMA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D75B87B-AF36-44A1-A28A-3F2E42DE6EE1}"/>
              </a:ext>
            </a:extLst>
          </p:cNvPr>
          <p:cNvCxnSpPr/>
          <p:nvPr/>
        </p:nvCxnSpPr>
        <p:spPr bwMode="auto">
          <a:xfrm>
            <a:off x="2450560" y="5724133"/>
            <a:ext cx="762000" cy="5334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299AB52-5D9D-4EC0-9C10-73DDC24BA2B5}"/>
              </a:ext>
            </a:extLst>
          </p:cNvPr>
          <p:cNvCxnSpPr>
            <a:cxnSpLocks/>
          </p:cNvCxnSpPr>
          <p:nvPr/>
        </p:nvCxnSpPr>
        <p:spPr bwMode="auto">
          <a:xfrm flipH="1">
            <a:off x="3390884" y="5724133"/>
            <a:ext cx="786354" cy="5334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0187AD7-A6A1-4D97-A5D7-685CBCF44BD6}"/>
              </a:ext>
            </a:extLst>
          </p:cNvPr>
          <p:cNvCxnSpPr>
            <a:cxnSpLocks/>
          </p:cNvCxnSpPr>
          <p:nvPr/>
        </p:nvCxnSpPr>
        <p:spPr bwMode="auto">
          <a:xfrm flipH="1">
            <a:off x="4459254" y="4673109"/>
            <a:ext cx="786354" cy="61652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6A22A4B-71B1-43E9-9EF4-A3BC327F3248}"/>
              </a:ext>
            </a:extLst>
          </p:cNvPr>
          <p:cNvCxnSpPr>
            <a:cxnSpLocks/>
          </p:cNvCxnSpPr>
          <p:nvPr/>
        </p:nvCxnSpPr>
        <p:spPr bwMode="auto">
          <a:xfrm>
            <a:off x="3236914" y="4631547"/>
            <a:ext cx="877870" cy="71214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ED79C39-B830-44C5-96AC-7300FD4A3D2F}"/>
              </a:ext>
            </a:extLst>
          </p:cNvPr>
          <p:cNvCxnSpPr>
            <a:cxnSpLocks/>
          </p:cNvCxnSpPr>
          <p:nvPr/>
        </p:nvCxnSpPr>
        <p:spPr bwMode="auto">
          <a:xfrm flipH="1">
            <a:off x="2438384" y="4681028"/>
            <a:ext cx="393176" cy="68087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C90CFA7-65CB-4222-A781-4440AAF69732}"/>
              </a:ext>
            </a:extLst>
          </p:cNvPr>
          <p:cNvCxnSpPr>
            <a:cxnSpLocks/>
          </p:cNvCxnSpPr>
          <p:nvPr/>
        </p:nvCxnSpPr>
        <p:spPr bwMode="auto">
          <a:xfrm flipH="1">
            <a:off x="3098261" y="3724625"/>
            <a:ext cx="393176" cy="55399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88E4B64-22CD-4358-87A7-317D9C4900E4}"/>
              </a:ext>
            </a:extLst>
          </p:cNvPr>
          <p:cNvCxnSpPr>
            <a:cxnSpLocks/>
          </p:cNvCxnSpPr>
          <p:nvPr/>
        </p:nvCxnSpPr>
        <p:spPr bwMode="auto">
          <a:xfrm>
            <a:off x="4459254" y="3712818"/>
            <a:ext cx="659091" cy="56720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ECA5AA6-2D19-4F13-B922-86FEC33910FB}"/>
              </a:ext>
            </a:extLst>
          </p:cNvPr>
          <p:cNvCxnSpPr>
            <a:cxnSpLocks/>
          </p:cNvCxnSpPr>
          <p:nvPr/>
        </p:nvCxnSpPr>
        <p:spPr bwMode="auto">
          <a:xfrm>
            <a:off x="3980650" y="2959148"/>
            <a:ext cx="0" cy="375259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0F14352-E669-4CEC-B220-85C1030A0A07}"/>
              </a:ext>
            </a:extLst>
          </p:cNvPr>
          <p:cNvCxnSpPr>
            <a:cxnSpLocks/>
          </p:cNvCxnSpPr>
          <p:nvPr/>
        </p:nvCxnSpPr>
        <p:spPr bwMode="auto">
          <a:xfrm>
            <a:off x="3987526" y="2066533"/>
            <a:ext cx="0" cy="46613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" name="Rectangle 3">
            <a:extLst>
              <a:ext uri="{FF2B5EF4-FFF2-40B4-BE49-F238E27FC236}">
                <a16:creationId xmlns:a16="http://schemas.microsoft.com/office/drawing/2014/main" id="{1B2B2EC1-0B47-49DF-8138-AB0CE0E1D5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0683" y="3106235"/>
            <a:ext cx="3142897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600" dirty="0">
                <a:solidFill>
                  <a:schemeClr val="tx1"/>
                </a:solidFill>
                <a:latin typeface="Calibri" panose="020F0502020204030204" pitchFamily="34" charset="0"/>
              </a:rPr>
              <a:t>Classical Merlin, Quantum Arthur</a:t>
            </a:r>
          </a:p>
        </p:txBody>
      </p:sp>
      <p:sp>
        <p:nvSpPr>
          <p:cNvPr id="35" name="Rectangle 3">
            <a:extLst>
              <a:ext uri="{FF2B5EF4-FFF2-40B4-BE49-F238E27FC236}">
                <a16:creationId xmlns:a16="http://schemas.microsoft.com/office/drawing/2014/main" id="{20231D39-E758-43F7-B5A2-27E292D731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0624" y="2487567"/>
            <a:ext cx="4547646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600" dirty="0">
                <a:solidFill>
                  <a:schemeClr val="tx1"/>
                </a:solidFill>
                <a:latin typeface="Calibri" panose="020F0502020204030204" pitchFamily="34" charset="0"/>
              </a:rPr>
              <a:t>Quantum Merlin-Arthur</a:t>
            </a:r>
          </a:p>
        </p:txBody>
      </p:sp>
      <p:sp>
        <p:nvSpPr>
          <p:cNvPr id="24" name="Rectangle 3">
            <a:extLst>
              <a:ext uri="{FF2B5EF4-FFF2-40B4-BE49-F238E27FC236}">
                <a16:creationId xmlns:a16="http://schemas.microsoft.com/office/drawing/2014/main" id="{D510690E-1A8E-4422-87D1-E12163F37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9376" y="4198653"/>
            <a:ext cx="272945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600" dirty="0">
                <a:solidFill>
                  <a:schemeClr val="tx1"/>
                </a:solidFill>
                <a:latin typeface="Calibri" panose="020F0502020204030204" pitchFamily="34" charset="0"/>
              </a:rPr>
              <a:t>Quantum polytime</a:t>
            </a:r>
          </a:p>
        </p:txBody>
      </p:sp>
      <p:sp>
        <p:nvSpPr>
          <p:cNvPr id="27" name="Rectangle 3">
            <a:extLst>
              <a:ext uri="{FF2B5EF4-FFF2-40B4-BE49-F238E27FC236}">
                <a16:creationId xmlns:a16="http://schemas.microsoft.com/office/drawing/2014/main" id="{A92A3204-467A-4C9E-A7D8-3F9CA20FA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51844" y="3971870"/>
            <a:ext cx="2673089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sz="2600" dirty="0">
                <a:solidFill>
                  <a:schemeClr val="tx1"/>
                </a:solidFill>
                <a:latin typeface="Calibri" panose="020F0502020204030204" pitchFamily="34" charset="0"/>
              </a:rPr>
              <a:t>Merlin-Arthur</a:t>
            </a:r>
          </a:p>
          <a:p>
            <a:pPr eaLnBrk="1" hangingPunct="1"/>
            <a:r>
              <a:rPr lang="en-US" altLang="en-US" sz="2600" dirty="0">
                <a:solidFill>
                  <a:schemeClr val="tx1"/>
                </a:solidFill>
                <a:latin typeface="Calibri" panose="020F0502020204030204" pitchFamily="34" charset="0"/>
              </a:rPr>
              <a:t>(Randomized </a:t>
            </a:r>
            <a:r>
              <a:rPr lang="en-US" altLang="en-US" sz="2600" b="1" dirty="0">
                <a:solidFill>
                  <a:srgbClr val="990099"/>
                </a:solidFill>
                <a:latin typeface="Calibri" panose="020F0502020204030204" pitchFamily="34" charset="0"/>
              </a:rPr>
              <a:t>NP</a:t>
            </a:r>
            <a:r>
              <a:rPr lang="en-US" altLang="en-US" sz="2600" dirty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29" name="Rectangle 3">
            <a:extLst>
              <a:ext uri="{FF2B5EF4-FFF2-40B4-BE49-F238E27FC236}">
                <a16:creationId xmlns:a16="http://schemas.microsoft.com/office/drawing/2014/main" id="{DB2D2257-BEF4-475F-B610-D3FD38951D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784" y="5255130"/>
            <a:ext cx="3822176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600" dirty="0">
                <a:solidFill>
                  <a:schemeClr val="tx1"/>
                </a:solidFill>
                <a:latin typeface="Calibri" panose="020F0502020204030204" pitchFamily="34" charset="0"/>
              </a:rPr>
              <a:t>Randomized polytime</a:t>
            </a:r>
          </a:p>
        </p:txBody>
      </p:sp>
      <p:sp>
        <p:nvSpPr>
          <p:cNvPr id="30" name="Rectangle 3">
            <a:extLst>
              <a:ext uri="{FF2B5EF4-FFF2-40B4-BE49-F238E27FC236}">
                <a16:creationId xmlns:a16="http://schemas.microsoft.com/office/drawing/2014/main" id="{A402BEF3-69C0-4462-91C8-F585E05B0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53794" y="1441422"/>
            <a:ext cx="245055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600" dirty="0">
                <a:solidFill>
                  <a:schemeClr val="tx1"/>
                </a:solidFill>
                <a:latin typeface="Calibri" panose="020F0502020204030204" pitchFamily="34" charset="0"/>
              </a:rPr>
              <a:t>Thresholds / </a:t>
            </a:r>
            <a:r>
              <a:rPr lang="en-US" altLang="en-US" sz="2600" dirty="0" err="1">
                <a:solidFill>
                  <a:schemeClr val="tx1"/>
                </a:solidFill>
                <a:latin typeface="Calibri" panose="020F0502020204030204" pitchFamily="34" charset="0"/>
              </a:rPr>
              <a:t>postselection</a:t>
            </a:r>
            <a:endParaRPr lang="en-US" altLang="en-US" sz="26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665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99230054-A458-41C4-BA03-087F12ED9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" y="76200"/>
            <a:ext cx="8915400" cy="894866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0070C0"/>
                </a:solidFill>
              </a:rPr>
              <a:t>Quantum Oracle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C18057ED-8631-4DC8-A399-F068F1C2BD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135" y="840769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An infinite list of unitary transformations, U=(U</a:t>
            </a:r>
            <a:r>
              <a:rPr lang="en-US" altLang="en-US" sz="2800" baseline="-25000" dirty="0">
                <a:solidFill>
                  <a:schemeClr val="tx1"/>
                </a:solidFill>
                <a:latin typeface="Calibri" panose="020F0502020204030204" pitchFamily="34" charset="0"/>
              </a:rPr>
              <a:t>n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), that a quantum algorithm gets to apply in black-box fashion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20932836-9743-43CC-A327-ACD1C001C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05" y="2339005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Generalizes classical oracles A:{0,1}*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{0,1}</a:t>
            </a:r>
            <a:endParaRPr lang="en-US" altLang="en-US" sz="2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B2D96500-7E8F-49F2-90B7-FCE90797AF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405" y="4488656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Whenever we provide U, should we also provide U</a:t>
            </a:r>
            <a:r>
              <a:rPr lang="en-US" altLang="en-US" sz="28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-1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?  U*?  Controlled-U?  A.-Kuperberg 2006 raised these questions without answering them; we’ll return to them later!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0CC461A6-D2A2-4C70-9D42-6FBA0C0BAE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135" y="3885081"/>
            <a:ext cx="850494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600" dirty="0">
                <a:solidFill>
                  <a:srgbClr val="00B050"/>
                </a:solidFill>
                <a:latin typeface="Calibri" panose="020F0502020204030204" pitchFamily="34" charset="0"/>
              </a:rPr>
              <a:t>(Giving a classical A such that </a:t>
            </a:r>
            <a:r>
              <a:rPr lang="en-US" altLang="en-US" sz="2600" b="1" dirty="0">
                <a:solidFill>
                  <a:srgbClr val="990099"/>
                </a:solidFill>
                <a:latin typeface="Calibri" panose="020F0502020204030204" pitchFamily="34" charset="0"/>
              </a:rPr>
              <a:t>QCMA</a:t>
            </a:r>
            <a:r>
              <a:rPr lang="en-US" altLang="en-US" sz="2600" baseline="30000" dirty="0">
                <a:solidFill>
                  <a:srgbClr val="00B050"/>
                </a:solidFill>
                <a:latin typeface="Calibri" panose="020F0502020204030204" pitchFamily="34" charset="0"/>
              </a:rPr>
              <a:t>A</a:t>
            </a:r>
            <a:r>
              <a:rPr lang="en-US" altLang="en-US" sz="2600" dirty="0">
                <a:solidFill>
                  <a:srgbClr val="00B05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600" dirty="0">
                <a:solidFill>
                  <a:srgbClr val="00B05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</a:t>
            </a:r>
            <a:r>
              <a:rPr lang="en-US" altLang="en-US" sz="2600" dirty="0">
                <a:solidFill>
                  <a:srgbClr val="00B050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600" b="1" dirty="0">
                <a:solidFill>
                  <a:srgbClr val="990099"/>
                </a:solidFill>
                <a:latin typeface="Calibri" panose="020F0502020204030204" pitchFamily="34" charset="0"/>
              </a:rPr>
              <a:t>QMA</a:t>
            </a:r>
            <a:r>
              <a:rPr lang="en-US" altLang="en-US" sz="2600" baseline="30000" dirty="0">
                <a:solidFill>
                  <a:srgbClr val="00B050"/>
                </a:solidFill>
                <a:latin typeface="Calibri" panose="020F0502020204030204" pitchFamily="34" charset="0"/>
              </a:rPr>
              <a:t>A</a:t>
            </a:r>
            <a:r>
              <a:rPr lang="en-US" altLang="en-US" sz="2600" dirty="0">
                <a:solidFill>
                  <a:srgbClr val="00B050"/>
                </a:solidFill>
                <a:latin typeface="Calibri" panose="020F0502020204030204" pitchFamily="34" charset="0"/>
              </a:rPr>
              <a:t> remains open!)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E8C73540-56F4-4B1C-A640-75289CCBA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858" y="2895600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Introduced by A.-Kuperberg 2006, who also showed that there’s a quantum oracle U such that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QCMA</a:t>
            </a:r>
            <a:r>
              <a:rPr lang="en-US" altLang="en-US" sz="28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U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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QMA</a:t>
            </a:r>
            <a:r>
              <a:rPr lang="en-US" altLang="en-US" sz="28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U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D9A8CDDA-0C28-470A-A0D1-CAD115D7C3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034" y="1783502"/>
            <a:ext cx="8001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600" dirty="0">
                <a:solidFill>
                  <a:srgbClr val="00B050"/>
                </a:solidFill>
                <a:latin typeface="Calibri" panose="020F0502020204030204" pitchFamily="34" charset="0"/>
              </a:rPr>
              <a:t>(Doesn’t make sense to give to a classical algorithm)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7415ED12-A78D-4386-804B-E880F8C34C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997" y="5856595"/>
            <a:ext cx="850494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600" dirty="0">
                <a:solidFill>
                  <a:srgbClr val="00B050"/>
                </a:solidFill>
                <a:latin typeface="Calibri" panose="020F0502020204030204" pitchFamily="34" charset="0"/>
              </a:rPr>
              <a:t>Cf. recent work by Tang and Wright (arXiv:2508.00055, arXiv:2507.23787), </a:t>
            </a:r>
            <a:r>
              <a:rPr lang="en-US" altLang="en-US" sz="2600" dirty="0" err="1">
                <a:solidFill>
                  <a:srgbClr val="00B050"/>
                </a:solidFill>
                <a:latin typeface="Calibri" panose="020F0502020204030204" pitchFamily="34" charset="0"/>
              </a:rPr>
              <a:t>Zhandry</a:t>
            </a:r>
            <a:r>
              <a:rPr lang="en-US" altLang="en-US" sz="2600" dirty="0">
                <a:solidFill>
                  <a:srgbClr val="00B050"/>
                </a:solidFill>
                <a:latin typeface="Calibri" panose="020F0502020204030204" pitchFamily="34" charset="0"/>
              </a:rPr>
              <a:t> (IACR 2025/1072)</a:t>
            </a:r>
          </a:p>
        </p:txBody>
      </p:sp>
    </p:spTree>
    <p:extLst>
      <p:ext uri="{BB962C8B-B14F-4D97-AF65-F5344CB8AC3E}">
        <p14:creationId xmlns:p14="http://schemas.microsoft.com/office/powerpoint/2010/main" val="1792364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99230054-A458-41C4-BA03-087F12ED9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" y="203314"/>
            <a:ext cx="8915400" cy="894866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990099"/>
                </a:solidFill>
              </a:rPr>
              <a:t>QMA</a:t>
            </a:r>
            <a:r>
              <a:rPr lang="en-US" altLang="en-US" b="1" dirty="0">
                <a:solidFill>
                  <a:srgbClr val="0070C0"/>
                </a:solidFill>
              </a:rPr>
              <a:t> Perfect Completeness Problem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3">
                <a:extLst>
                  <a:ext uri="{FF2B5EF4-FFF2-40B4-BE49-F238E27FC236}">
                    <a16:creationId xmlns:a16="http://schemas.microsoft.com/office/drawing/2014/main" id="{C18057ED-8631-4DC8-A399-F068F1C2BD7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6700" y="1230408"/>
                <a:ext cx="8610600" cy="685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/>
                <a:r>
                  <a:rPr lang="en-US" altLang="en-US" sz="2800" b="1" dirty="0">
                    <a:solidFill>
                      <a:srgbClr val="990099"/>
                    </a:solidFill>
                    <a:latin typeface="Calibri" panose="020F0502020204030204" pitchFamily="34" charset="0"/>
                  </a:rPr>
                  <a:t>QMA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is the class of languages L for which there’s a polytime quantum verifier V such that for all x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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{0,1}*:</a:t>
                </a:r>
              </a:p>
              <a:p>
                <a:pPr algn="l" eaLnBrk="1" hangingPunct="1"/>
                <a:r>
                  <a:rPr lang="en-US" altLang="en-US" sz="2800" dirty="0" err="1">
                    <a:solidFill>
                      <a:schemeClr val="tx1"/>
                    </a:solidFill>
                    <a:latin typeface="Calibri" panose="020F0502020204030204" pitchFamily="34" charset="0"/>
                  </a:rPr>
                  <a:t>x</a:t>
                </a:r>
                <a:r>
                  <a:rPr lang="en-US" altLang="en-US" sz="2800" dirty="0" err="1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L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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there’s a |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 such that V(x,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|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) accepts </a:t>
                </a:r>
                <a:r>
                  <a:rPr lang="en-US" altLang="en-US" sz="2800" dirty="0" err="1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w.p.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 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num>
                      <m:den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den>
                    </m:f>
                  </m:oMath>
                </a14:m>
                <a:endPara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  <a:sym typeface="Symbol" panose="05050102010706020507" pitchFamily="18" charset="2"/>
                </a:endParaRPr>
              </a:p>
              <a:p>
                <a:pPr algn="l" eaLnBrk="1" hangingPunct="1"/>
                <a:r>
                  <a:rPr lang="en-US" altLang="en-US" sz="2800" dirty="0" err="1">
                    <a:solidFill>
                      <a:schemeClr val="tx1"/>
                    </a:solidFill>
                    <a:latin typeface="Calibri" panose="020F0502020204030204" pitchFamily="34" charset="0"/>
                  </a:rPr>
                  <a:t>x</a:t>
                </a:r>
                <a:r>
                  <a:rPr lang="en-US" altLang="en-US" sz="2800" dirty="0" err="1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L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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for all |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, V(x,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|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) accepts </a:t>
                </a:r>
                <a:r>
                  <a:rPr lang="en-US" altLang="en-US" sz="2800" dirty="0" err="1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w.p.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 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US" altLang="en-US" sz="2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den>
                    </m:f>
                  </m:oMath>
                </a14:m>
                <a:endPara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  <a:sym typeface="Symbol" panose="05050102010706020507" pitchFamily="18" charset="2"/>
                </a:endParaRPr>
              </a:p>
              <a:p>
                <a:pPr algn="l" eaLnBrk="1" hangingPunct="1"/>
                <a:endPara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7" name="Rectangle 3">
                <a:extLst>
                  <a:ext uri="{FF2B5EF4-FFF2-40B4-BE49-F238E27FC236}">
                    <a16:creationId xmlns:a16="http://schemas.microsoft.com/office/drawing/2014/main" id="{C18057ED-8631-4DC8-A399-F068F1C2BD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6700" y="1230408"/>
                <a:ext cx="8610600" cy="685800"/>
              </a:xfrm>
              <a:prstGeom prst="rect">
                <a:avLst/>
              </a:prstGeom>
              <a:blipFill>
                <a:blip r:embed="rId3"/>
                <a:stretch>
                  <a:fillRect l="-1487" t="-8929" b="-26428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84021968-A919-4A53-97B6-DA1DE81C8D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061" y="4255993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QMA</a:t>
            </a:r>
            <a:r>
              <a:rPr lang="en-US" altLang="en-US" sz="2800" b="1" baseline="-25000" dirty="0">
                <a:solidFill>
                  <a:srgbClr val="990099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is the same except that if </a:t>
            </a:r>
            <a:r>
              <a:rPr lang="en-US" altLang="en-US" sz="2800" dirty="0" err="1">
                <a:solidFill>
                  <a:schemeClr val="tx1"/>
                </a:solidFill>
                <a:latin typeface="Calibri" panose="020F0502020204030204" pitchFamily="34" charset="0"/>
              </a:rPr>
              <a:t>x</a:t>
            </a:r>
            <a:r>
              <a:rPr lang="en-US" altLang="en-US" sz="2800" dirty="0" err="1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L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,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then V(x,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|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) must accept with probability </a:t>
            </a:r>
            <a:r>
              <a:rPr lang="en-US" altLang="en-US" sz="3600" b="1" dirty="0">
                <a:solidFill>
                  <a:srgbClr val="FF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1</a:t>
            </a:r>
            <a:endParaRPr lang="en-US" altLang="en-US" sz="2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69386E7-F6E3-4C47-BD7D-461B3CCA7B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061" y="5562600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Clearly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QMA</a:t>
            </a:r>
            <a:r>
              <a:rPr lang="en-US" altLang="en-US" sz="2800" b="1" baseline="-25000" dirty="0">
                <a:solidFill>
                  <a:srgbClr val="990099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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>
                <a:solidFill>
                  <a:srgbClr val="990099"/>
                </a:solidFill>
                <a:latin typeface="Calibri" panose="020F0502020204030204" pitchFamily="34" charset="0"/>
              </a:rPr>
              <a:t>QMA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.</a:t>
            </a:r>
          </a:p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Longstanding open problem: </a:t>
            </a:r>
            <a:r>
              <a:rPr lang="en-US" altLang="en-US" sz="2800" b="1" dirty="0">
                <a:solidFill>
                  <a:schemeClr val="tx1"/>
                </a:solidFill>
                <a:latin typeface="Calibri" panose="020F0502020204030204" pitchFamily="34" charset="0"/>
              </a:rPr>
              <a:t>Is this containment strict?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5CCF138-A5DA-4141-8150-DEF0A32CDC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939" y="3607172"/>
            <a:ext cx="8382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dirty="0">
                <a:solidFill>
                  <a:srgbClr val="008000"/>
                </a:solidFill>
                <a:latin typeface="Calibri" panose="020F0502020204030204" pitchFamily="34" charset="0"/>
              </a:rPr>
              <a:t>As usual, can amplify 2/3 and 1/3 to 1-2</a:t>
            </a:r>
            <a:r>
              <a:rPr lang="en-US" altLang="en-US" sz="2800" baseline="30000" dirty="0">
                <a:solidFill>
                  <a:srgbClr val="008000"/>
                </a:solidFill>
                <a:latin typeface="Calibri" panose="020F0502020204030204" pitchFamily="34" charset="0"/>
              </a:rPr>
              <a:t>-poly(n)</a:t>
            </a:r>
            <a:r>
              <a:rPr lang="en-US" altLang="en-US" sz="2800" dirty="0">
                <a:solidFill>
                  <a:srgbClr val="008000"/>
                </a:solidFill>
                <a:latin typeface="Calibri" panose="020F0502020204030204" pitchFamily="34" charset="0"/>
              </a:rPr>
              <a:t> and 2</a:t>
            </a:r>
            <a:r>
              <a:rPr lang="en-US" altLang="en-US" sz="2800" baseline="30000" dirty="0">
                <a:solidFill>
                  <a:srgbClr val="008000"/>
                </a:solidFill>
                <a:latin typeface="Calibri" panose="020F0502020204030204" pitchFamily="34" charset="0"/>
              </a:rPr>
              <a:t>-poly(n)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E98444D-AB1F-4223-A2C9-08B7A9D8E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4940221"/>
            <a:ext cx="46863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b="1" dirty="0">
                <a:solidFill>
                  <a:srgbClr val="008000"/>
                </a:solidFill>
                <a:latin typeface="Calibri" panose="020F0502020204030204" pitchFamily="34" charset="0"/>
              </a:rPr>
              <a:t>Warning: Gate-set dependent!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8A76E2D8-E2EF-4E9B-91DB-A89725BBB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939862"/>
            <a:ext cx="4876800" cy="685800"/>
          </a:xfrm>
          <a:prstGeom prst="rect">
            <a:avLst/>
          </a:prstGeom>
          <a:solidFill>
            <a:srgbClr val="FFFFBB"/>
          </a:solidFill>
          <a:ln w="19050">
            <a:solidFill>
              <a:schemeClr val="tx1"/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chemeClr val="tx1"/>
                </a:solidFill>
                <a:latin typeface="Calibri" panose="020F0502020204030204" pitchFamily="34" charset="0"/>
              </a:rPr>
              <a:t>Reminder: </a:t>
            </a:r>
            <a:r>
              <a:rPr lang="en-US" altLang="en-US" sz="3600" b="1" dirty="0">
                <a:solidFill>
                  <a:srgbClr val="990099"/>
                </a:solidFill>
                <a:latin typeface="Calibri" panose="020F0502020204030204" pitchFamily="34" charset="0"/>
              </a:rPr>
              <a:t>MA</a:t>
            </a:r>
            <a:r>
              <a:rPr lang="en-US" altLang="en-US" sz="3600" b="1" baseline="-25000" dirty="0">
                <a:solidFill>
                  <a:srgbClr val="990099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36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36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=</a:t>
            </a:r>
            <a:r>
              <a:rPr lang="en-US" altLang="en-US" sz="36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3600" b="1" dirty="0">
                <a:solidFill>
                  <a:srgbClr val="990099"/>
                </a:solidFill>
                <a:latin typeface="Calibri" panose="020F0502020204030204" pitchFamily="34" charset="0"/>
              </a:rPr>
              <a:t>MA</a:t>
            </a:r>
            <a:endParaRPr lang="en-US" altLang="en-US" sz="36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DE8540E1-D538-4F20-9B6C-A853FE955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886200"/>
            <a:ext cx="4876800" cy="1290830"/>
          </a:xfrm>
          <a:prstGeom prst="rect">
            <a:avLst/>
          </a:prstGeom>
          <a:solidFill>
            <a:srgbClr val="FFFFBB"/>
          </a:solidFill>
          <a:ln w="19050">
            <a:solidFill>
              <a:schemeClr val="tx1"/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chemeClr val="tx1"/>
                </a:solidFill>
                <a:latin typeface="Calibri" panose="020F0502020204030204" pitchFamily="34" charset="0"/>
              </a:rPr>
              <a:t>Also, </a:t>
            </a:r>
            <a:r>
              <a:rPr lang="en-US" altLang="en-US" sz="3600" b="1" dirty="0">
                <a:solidFill>
                  <a:srgbClr val="990099"/>
                </a:solidFill>
                <a:latin typeface="Calibri" panose="020F0502020204030204" pitchFamily="34" charset="0"/>
              </a:rPr>
              <a:t>QCMA</a:t>
            </a:r>
            <a:r>
              <a:rPr lang="en-US" altLang="en-US" sz="3600" b="1" baseline="-25000" dirty="0">
                <a:solidFill>
                  <a:srgbClr val="990099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36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36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=</a:t>
            </a:r>
            <a:r>
              <a:rPr lang="en-US" altLang="en-US" sz="36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3600" b="1" dirty="0">
                <a:solidFill>
                  <a:srgbClr val="990099"/>
                </a:solidFill>
                <a:latin typeface="Calibri" panose="020F0502020204030204" pitchFamily="34" charset="0"/>
              </a:rPr>
              <a:t>QCMA</a:t>
            </a:r>
          </a:p>
          <a:p>
            <a:pPr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(Jordan et al. 2011)</a:t>
            </a:r>
          </a:p>
        </p:txBody>
      </p:sp>
    </p:spTree>
    <p:extLst>
      <p:ext uri="{BB962C8B-B14F-4D97-AF65-F5344CB8AC3E}">
        <p14:creationId xmlns:p14="http://schemas.microsoft.com/office/powerpoint/2010/main" val="723103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C18057ED-8631-4DC8-A399-F068F1C2BD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304800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Theorem (A. 2009):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There exists a quantum oracle U such that </a:t>
            </a:r>
            <a:r>
              <a:rPr lang="en-US" altLang="en-US" sz="2800" b="1" dirty="0">
                <a:solidFill>
                  <a:srgbClr val="7030A0"/>
                </a:solidFill>
                <a:latin typeface="Calibri" panose="020F0502020204030204" pitchFamily="34" charset="0"/>
              </a:rPr>
              <a:t>QMA</a:t>
            </a:r>
            <a:r>
              <a:rPr lang="en-US" altLang="en-US" sz="28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U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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>
                <a:solidFill>
                  <a:srgbClr val="7030A0"/>
                </a:solidFill>
                <a:latin typeface="Calibri" panose="020F0502020204030204" pitchFamily="34" charset="0"/>
              </a:rPr>
              <a:t>QMA</a:t>
            </a:r>
            <a:r>
              <a:rPr lang="en-US" altLang="en-US" sz="2800" b="1" baseline="-25000" dirty="0">
                <a:solidFill>
                  <a:srgbClr val="7030A0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8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U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3">
                <a:extLst>
                  <a:ext uri="{FF2B5EF4-FFF2-40B4-BE49-F238E27FC236}">
                    <a16:creationId xmlns:a16="http://schemas.microsoft.com/office/drawing/2014/main" id="{6C6AFBA0-099F-4D4C-A985-76CE799864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600" y="1391134"/>
                <a:ext cx="8610600" cy="685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/>
                <a:r>
                  <a:rPr lang="en-US" altLang="en-US" sz="2800" b="1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Proof Idea: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The oracle U rotates a </a:t>
                </a:r>
                <a:r>
                  <a:rPr lang="en-US" altLang="en-US" sz="2800" b="1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single qubit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by an angle 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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that’s either 0 (no case) or in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alt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en-US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,1</m:t>
                        </m:r>
                      </m:e>
                    </m:d>
                  </m:oMath>
                </a14:m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(yes case)</a:t>
                </a:r>
              </a:p>
            </p:txBody>
          </p:sp>
        </mc:Choice>
        <mc:Fallback xmlns="">
          <p:sp>
            <p:nvSpPr>
              <p:cNvPr id="6" name="Rectangle 3">
                <a:extLst>
                  <a:ext uri="{FF2B5EF4-FFF2-40B4-BE49-F238E27FC236}">
                    <a16:creationId xmlns:a16="http://schemas.microsoft.com/office/drawing/2014/main" id="{6C6AFBA0-099F-4D4C-A985-76CE799864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8600" y="1391134"/>
                <a:ext cx="8610600" cy="685800"/>
              </a:xfrm>
              <a:prstGeom prst="rect">
                <a:avLst/>
              </a:prstGeom>
              <a:blipFill>
                <a:blip r:embed="rId3"/>
                <a:stretch>
                  <a:fillRect l="-1487" t="-7965" r="-1983" b="-7876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3">
            <a:extLst>
              <a:ext uri="{FF2B5EF4-FFF2-40B4-BE49-F238E27FC236}">
                <a16:creationId xmlns:a16="http://schemas.microsoft.com/office/drawing/2014/main" id="{3718F555-DAAC-48A8-B14F-3278ECC126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885" y="2604399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We can easily decide which in </a:t>
            </a:r>
            <a:r>
              <a:rPr lang="en-US" altLang="en-US" sz="2800" b="1" dirty="0">
                <a:solidFill>
                  <a:srgbClr val="7030A0"/>
                </a:solidFill>
                <a:latin typeface="Calibri" panose="020F0502020204030204" pitchFamily="34" charset="0"/>
              </a:rPr>
              <a:t>QMA</a:t>
            </a:r>
            <a:r>
              <a:rPr lang="en-US" altLang="en-US" sz="28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U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and even </a:t>
            </a:r>
            <a:r>
              <a:rPr lang="en-US" altLang="en-US" sz="2800" b="1" dirty="0">
                <a:solidFill>
                  <a:srgbClr val="7030A0"/>
                </a:solidFill>
                <a:latin typeface="Calibri" panose="020F0502020204030204" pitchFamily="34" charset="0"/>
              </a:rPr>
              <a:t>BQP</a:t>
            </a:r>
            <a:r>
              <a:rPr lang="en-US" altLang="en-US" sz="28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U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64829B39-7F93-416A-8C89-9EF984932C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671" y="3260347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But to decide in </a:t>
            </a:r>
            <a:r>
              <a:rPr lang="en-US" altLang="en-US" sz="2800" b="1" dirty="0">
                <a:solidFill>
                  <a:srgbClr val="7030A0"/>
                </a:solidFill>
                <a:latin typeface="Calibri" panose="020F0502020204030204" pitchFamily="34" charset="0"/>
              </a:rPr>
              <a:t>QMA</a:t>
            </a:r>
            <a:r>
              <a:rPr lang="en-US" altLang="en-US" sz="2800" b="1" baseline="-25000" dirty="0">
                <a:solidFill>
                  <a:srgbClr val="7030A0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8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U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, the acceptance probability would need to go like this: 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0A99017-BF1F-470E-882D-2C66898827C0}"/>
              </a:ext>
            </a:extLst>
          </p:cNvPr>
          <p:cNvGrpSpPr/>
          <p:nvPr/>
        </p:nvGrpSpPr>
        <p:grpSpPr>
          <a:xfrm>
            <a:off x="2049038" y="3913017"/>
            <a:ext cx="6072395" cy="2936018"/>
            <a:chOff x="2029653" y="3786086"/>
            <a:chExt cx="6072395" cy="293601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ACA33D4-51C6-4CF7-BB94-BA0D0BA5E4DB}"/>
                </a:ext>
              </a:extLst>
            </p:cNvPr>
            <p:cNvSpPr/>
            <p:nvPr/>
          </p:nvSpPr>
          <p:spPr>
            <a:xfrm>
              <a:off x="4638261" y="4041251"/>
              <a:ext cx="3276600" cy="187625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3">
              <a:extLst>
                <a:ext uri="{FF2B5EF4-FFF2-40B4-BE49-F238E27FC236}">
                  <a16:creationId xmlns:a16="http://schemas.microsoft.com/office/drawing/2014/main" id="{8F423959-DAAC-44F5-A292-A4C83430ED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7761" y="5883904"/>
              <a:ext cx="381000" cy="68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</a:rPr>
                <a:t>0</a:t>
              </a:r>
            </a:p>
          </p:txBody>
        </p:sp>
        <p:sp>
          <p:nvSpPr>
            <p:cNvPr id="12" name="Rectangle 3">
              <a:extLst>
                <a:ext uri="{FF2B5EF4-FFF2-40B4-BE49-F238E27FC236}">
                  <a16:creationId xmlns:a16="http://schemas.microsoft.com/office/drawing/2014/main" id="{88AC88AA-1A37-4194-8833-7B1B83A973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21048" y="5870185"/>
              <a:ext cx="381000" cy="68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</a:rPr>
                <a:t>1</a:t>
              </a:r>
            </a:p>
          </p:txBody>
        </p:sp>
        <p:sp>
          <p:nvSpPr>
            <p:cNvPr id="13" name="Rectangle 3">
              <a:extLst>
                <a:ext uri="{FF2B5EF4-FFF2-40B4-BE49-F238E27FC236}">
                  <a16:creationId xmlns:a16="http://schemas.microsoft.com/office/drawing/2014/main" id="{B6BC183A-FA11-45AC-80B5-95CE051F52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57261" y="5588320"/>
              <a:ext cx="381000" cy="68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</a:rPr>
                <a:t>0</a:t>
              </a:r>
            </a:p>
          </p:txBody>
        </p:sp>
        <p:sp>
          <p:nvSpPr>
            <p:cNvPr id="14" name="Rectangle 3">
              <a:extLst>
                <a:ext uri="{FF2B5EF4-FFF2-40B4-BE49-F238E27FC236}">
                  <a16:creationId xmlns:a16="http://schemas.microsoft.com/office/drawing/2014/main" id="{D7D32DF8-EB2E-48F6-A3B0-F8E7FD6CAD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57261" y="3786086"/>
              <a:ext cx="381000" cy="68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</a:rPr>
                <a:t>1</a:t>
              </a:r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80876DA0-9E6E-4042-BB8F-5DEF7C8CA84C}"/>
                </a:ext>
              </a:extLst>
            </p:cNvPr>
            <p:cNvSpPr/>
            <p:nvPr/>
          </p:nvSpPr>
          <p:spPr>
            <a:xfrm>
              <a:off x="4648200" y="4041252"/>
              <a:ext cx="1659835" cy="1627548"/>
            </a:xfrm>
            <a:custGeom>
              <a:avLst/>
              <a:gdLst>
                <a:gd name="connsiteX0" fmla="*/ 0 w 1659835"/>
                <a:gd name="connsiteY0" fmla="*/ 1858617 h 1858617"/>
                <a:gd name="connsiteX1" fmla="*/ 1003852 w 1659835"/>
                <a:gd name="connsiteY1" fmla="*/ 1451113 h 1858617"/>
                <a:gd name="connsiteX2" fmla="*/ 1659835 w 1659835"/>
                <a:gd name="connsiteY2" fmla="*/ 0 h 1858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59835" h="1858617">
                  <a:moveTo>
                    <a:pt x="0" y="1858617"/>
                  </a:moveTo>
                  <a:cubicBezTo>
                    <a:pt x="363606" y="1809749"/>
                    <a:pt x="727213" y="1760882"/>
                    <a:pt x="1003852" y="1451113"/>
                  </a:cubicBezTo>
                  <a:cubicBezTo>
                    <a:pt x="1280491" y="1141343"/>
                    <a:pt x="1470163" y="570671"/>
                    <a:pt x="1659835" y="0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3">
              <a:extLst>
                <a:ext uri="{FF2B5EF4-FFF2-40B4-BE49-F238E27FC236}">
                  <a16:creationId xmlns:a16="http://schemas.microsoft.com/office/drawing/2014/main" id="{2B6BAB3F-EBA6-44CA-9722-15DB3E2833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65962" y="5852552"/>
              <a:ext cx="644388" cy="68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</a:rPr>
                <a:t>½ 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50A348B-4134-4B24-BFF9-4B54C6808715}"/>
                </a:ext>
              </a:extLst>
            </p:cNvPr>
            <p:cNvCxnSpPr>
              <a:cxnSpLocks/>
            </p:cNvCxnSpPr>
            <p:nvPr/>
          </p:nvCxnSpPr>
          <p:spPr>
            <a:xfrm>
              <a:off x="6308035" y="4061129"/>
              <a:ext cx="1603513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3">
              <a:extLst>
                <a:ext uri="{FF2B5EF4-FFF2-40B4-BE49-F238E27FC236}">
                  <a16:creationId xmlns:a16="http://schemas.microsoft.com/office/drawing/2014/main" id="{EF6D20C8-5707-4C2C-A6CD-86C2E8B575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48959" y="6274120"/>
              <a:ext cx="1175302" cy="4479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/>
              <a:r>
                <a: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  <a:sym typeface="Symbol" panose="05050102010706020507" pitchFamily="18" charset="2"/>
                </a:rPr>
                <a:t></a:t>
              </a:r>
              <a:endPara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9" name="Rectangle 3">
              <a:extLst>
                <a:ext uri="{FF2B5EF4-FFF2-40B4-BE49-F238E27FC236}">
                  <a16:creationId xmlns:a16="http://schemas.microsoft.com/office/drawing/2014/main" id="{3D42F4A5-54EE-40B8-B9C4-82C5B9A9C4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9653" y="4421066"/>
              <a:ext cx="2431360" cy="4479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 eaLnBrk="1" hangingPunct="1"/>
              <a:r>
                <a: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  <a:sym typeface="Symbol" panose="05050102010706020507" pitchFamily="18" charset="2"/>
                </a:rPr>
                <a:t>Acceptance probability</a:t>
              </a:r>
              <a:endPara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11635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99230054-A458-41C4-BA03-087F12ED9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" y="304800"/>
            <a:ext cx="8915400" cy="894866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0070C0"/>
                </a:solidFill>
              </a:rPr>
              <a:t>Why Is That A Problem?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C18057ED-8631-4DC8-A399-F068F1C2BD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1226515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Lemma: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Suppose Arthur gets an m-qubit witness |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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and makes T queries to U.  Then his maximum acceptance probability can be written as 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</a:t>
            </a:r>
            <a:r>
              <a:rPr lang="en-US" altLang="en-US" sz="2800" baseline="-250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max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(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E(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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)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, where E(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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) is a 2</a:t>
            </a:r>
            <a:r>
              <a:rPr lang="en-US" altLang="en-US" sz="28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m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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2</a:t>
            </a:r>
            <a:r>
              <a:rPr lang="en-US" altLang="en-US" sz="2800" baseline="30000" dirty="0">
                <a:solidFill>
                  <a:schemeClr val="tx1"/>
                </a:solidFill>
                <a:latin typeface="Calibri" panose="020F0502020204030204" pitchFamily="34" charset="0"/>
              </a:rPr>
              <a:t>m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Hermitian matrix, each of whose entries is a degree-2T polynomial in cos(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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) and sin(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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).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B45847F-C70C-4B40-A380-A40292E26F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3733800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Proof Sketch: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Follows the </a:t>
            </a:r>
            <a:r>
              <a:rPr lang="en-US" altLang="en-US" sz="2800" b="1" dirty="0">
                <a:solidFill>
                  <a:schemeClr val="tx1"/>
                </a:solidFill>
                <a:latin typeface="Calibri" panose="020F0502020204030204" pitchFamily="34" charset="0"/>
              </a:rPr>
              <a:t>polynomial method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(</a:t>
            </a:r>
            <a:r>
              <a:rPr lang="en-US" altLang="en-US" sz="2800" dirty="0" err="1">
                <a:solidFill>
                  <a:schemeClr val="tx1"/>
                </a:solidFill>
                <a:latin typeface="Calibri" panose="020F0502020204030204" pitchFamily="34" charset="0"/>
              </a:rPr>
              <a:t>Beals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et al. 1998).  Treating Arthur’s amplitudes as polynomials in U’s entries, cos(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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) and sin(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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), each query raises degree by 1.</a:t>
            </a:r>
          </a:p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We can then form Arthur’s measurement operator, E=E(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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), doubling the degree from T to 2T.</a:t>
            </a:r>
          </a:p>
          <a:p>
            <a:pPr algn="l"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Merlin’s job: Maximize 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|E| over all witnesses |.</a:t>
            </a:r>
            <a:endParaRPr lang="en-US" altLang="en-US" sz="2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39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F5936EF-342F-4842-90A8-322564EF98F8}"/>
              </a:ext>
            </a:extLst>
          </p:cNvPr>
          <p:cNvSpPr/>
          <p:nvPr/>
        </p:nvSpPr>
        <p:spPr>
          <a:xfrm>
            <a:off x="2047461" y="1570383"/>
            <a:ext cx="3276600" cy="187625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20EC75BF-6777-454A-B154-9631318F0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6961" y="3413036"/>
            <a:ext cx="381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0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43E363C4-5856-49CE-B3CD-BC680F36CC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0248" y="3399317"/>
            <a:ext cx="381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C1D7F1CF-5ECE-4DC5-8593-8E4DC0D9D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461" y="3117452"/>
            <a:ext cx="381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0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61E033B5-148E-41AD-B83D-AEA9BA9E8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461" y="1315218"/>
            <a:ext cx="381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B41856F-B0BC-4A37-A62B-3942405A75D0}"/>
              </a:ext>
            </a:extLst>
          </p:cNvPr>
          <p:cNvSpPr/>
          <p:nvPr/>
        </p:nvSpPr>
        <p:spPr>
          <a:xfrm>
            <a:off x="2057400" y="1570383"/>
            <a:ext cx="1659835" cy="1630017"/>
          </a:xfrm>
          <a:custGeom>
            <a:avLst/>
            <a:gdLst>
              <a:gd name="connsiteX0" fmla="*/ 0 w 1659835"/>
              <a:gd name="connsiteY0" fmla="*/ 1858617 h 1858617"/>
              <a:gd name="connsiteX1" fmla="*/ 1003852 w 1659835"/>
              <a:gd name="connsiteY1" fmla="*/ 1451113 h 1858617"/>
              <a:gd name="connsiteX2" fmla="*/ 1659835 w 1659835"/>
              <a:gd name="connsiteY2" fmla="*/ 0 h 18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59835" h="1858617">
                <a:moveTo>
                  <a:pt x="0" y="1858617"/>
                </a:moveTo>
                <a:cubicBezTo>
                  <a:pt x="363606" y="1809749"/>
                  <a:pt x="727213" y="1760882"/>
                  <a:pt x="1003852" y="1451113"/>
                </a:cubicBezTo>
                <a:cubicBezTo>
                  <a:pt x="1280491" y="1141343"/>
                  <a:pt x="1470163" y="570671"/>
                  <a:pt x="1659835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2A7E1E7C-3189-483C-AC7F-2BE98C671D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5162" y="3381684"/>
            <a:ext cx="644388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½ 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557F008-3DA5-4F32-A69E-05E7024FBD32}"/>
              </a:ext>
            </a:extLst>
          </p:cNvPr>
          <p:cNvCxnSpPr>
            <a:cxnSpLocks/>
          </p:cNvCxnSpPr>
          <p:nvPr/>
        </p:nvCxnSpPr>
        <p:spPr>
          <a:xfrm>
            <a:off x="3717235" y="1590261"/>
            <a:ext cx="1603513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3">
            <a:extLst>
              <a:ext uri="{FF2B5EF4-FFF2-40B4-BE49-F238E27FC236}">
                <a16:creationId xmlns:a16="http://schemas.microsoft.com/office/drawing/2014/main" id="{79A2B18F-AEBE-4BF8-9036-C431EE8051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491" y="4479836"/>
            <a:ext cx="8763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Could this be the maximum of finitely many real analytic functions </a:t>
            </a:r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</a:t>
            </a:r>
            <a:r>
              <a:rPr lang="en-US" altLang="en-US" sz="2800" b="1" baseline="-25000" dirty="0">
                <a:solidFill>
                  <a:srgbClr val="FF0000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(</a:t>
            </a:r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</a:t>
            </a:r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),…,</a:t>
            </a:r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 </a:t>
            </a:r>
            <a:r>
              <a:rPr lang="en-US" altLang="en-US" sz="2800" b="1" baseline="-25000" dirty="0">
                <a:solidFill>
                  <a:srgbClr val="FF0000"/>
                </a:solidFill>
                <a:latin typeface="Calibri" panose="020F0502020204030204" pitchFamily="34" charset="0"/>
              </a:rPr>
              <a:t>N</a:t>
            </a:r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(</a:t>
            </a:r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</a:t>
            </a:r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)?  No way!</a:t>
            </a:r>
          </a:p>
          <a:p>
            <a:pPr eaLnBrk="1" hangingPunct="1"/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At least one </a:t>
            </a:r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</a:t>
            </a:r>
            <a:r>
              <a:rPr lang="en-US" altLang="en-US" sz="2800" b="1" baseline="-25000" dirty="0">
                <a:solidFill>
                  <a:srgbClr val="FF0000"/>
                </a:solidFill>
                <a:latin typeface="Calibri" panose="020F0502020204030204" pitchFamily="34" charset="0"/>
              </a:rPr>
              <a:t>j</a:t>
            </a:r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(</a:t>
            </a:r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</a:t>
            </a:r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) must flatline at 1 in a finite interval, but then, being analytic, must be 1 across the whole range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9041452-49D9-499F-A9DE-87599D9D6933}"/>
              </a:ext>
            </a:extLst>
          </p:cNvPr>
          <p:cNvCxnSpPr/>
          <p:nvPr/>
        </p:nvCxnSpPr>
        <p:spPr>
          <a:xfrm flipH="1" flipV="1">
            <a:off x="3697356" y="2362200"/>
            <a:ext cx="1179444" cy="2172422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5037480-873F-45FE-BE4C-027B3F4D6AFC}"/>
              </a:ext>
            </a:extLst>
          </p:cNvPr>
          <p:cNvCxnSpPr>
            <a:cxnSpLocks/>
          </p:cNvCxnSpPr>
          <p:nvPr/>
        </p:nvCxnSpPr>
        <p:spPr>
          <a:xfrm>
            <a:off x="2057400" y="1570383"/>
            <a:ext cx="3263347" cy="32351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3">
            <a:extLst>
              <a:ext uri="{FF2B5EF4-FFF2-40B4-BE49-F238E27FC236}">
                <a16:creationId xmlns:a16="http://schemas.microsoft.com/office/drawing/2014/main" id="{8D3229F6-CBD9-4989-8BD1-B0A62AE0A9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2342" y="3848822"/>
            <a:ext cx="644388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</a:t>
            </a:r>
            <a:endParaRPr lang="en-US" altLang="en-US" sz="2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DE5935F-07EC-40E4-8C82-55C17980BEFC}"/>
              </a:ext>
            </a:extLst>
          </p:cNvPr>
          <p:cNvSpPr/>
          <p:nvPr/>
        </p:nvSpPr>
        <p:spPr>
          <a:xfrm>
            <a:off x="363956" y="2206106"/>
            <a:ext cx="15882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800" dirty="0">
                <a:solidFill>
                  <a:prstClr val="black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</a:t>
            </a:r>
            <a:r>
              <a:rPr lang="en-US" altLang="en-US" sz="2800" baseline="-25000" dirty="0">
                <a:solidFill>
                  <a:prstClr val="black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max</a:t>
            </a:r>
            <a:r>
              <a:rPr lang="en-US" altLang="en-US" sz="2800" dirty="0">
                <a:solidFill>
                  <a:prstClr val="black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(</a:t>
            </a:r>
            <a:r>
              <a:rPr lang="en-US" altLang="en-US" sz="2800" dirty="0">
                <a:solidFill>
                  <a:prstClr val="black"/>
                </a:solidFill>
                <a:latin typeface="Calibri" panose="020F0502020204030204" pitchFamily="34" charset="0"/>
              </a:rPr>
              <a:t>E(</a:t>
            </a:r>
            <a:r>
              <a:rPr lang="en-US" altLang="en-US" sz="2800" dirty="0">
                <a:solidFill>
                  <a:prstClr val="black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</a:t>
            </a:r>
            <a:r>
              <a:rPr lang="en-US" altLang="en-US" sz="2800" dirty="0">
                <a:solidFill>
                  <a:prstClr val="black"/>
                </a:solidFill>
                <a:latin typeface="Calibri" panose="020F0502020204030204" pitchFamily="34" charset="0"/>
              </a:rPr>
              <a:t>)</a:t>
            </a:r>
            <a:r>
              <a:rPr lang="en-US" altLang="en-US" sz="2800" dirty="0">
                <a:solidFill>
                  <a:prstClr val="black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376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99230054-A458-41C4-BA03-087F12ED9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" y="19534"/>
            <a:ext cx="8915400" cy="894866"/>
          </a:xfrm>
        </p:spPr>
        <p:txBody>
          <a:bodyPr/>
          <a:lstStyle/>
          <a:p>
            <a:pPr eaLnBrk="1" hangingPunct="1"/>
            <a:r>
              <a:rPr lang="en-US" altLang="en-US" b="1" dirty="0">
                <a:solidFill>
                  <a:srgbClr val="0070C0"/>
                </a:solidFill>
              </a:rPr>
              <a:t>Blockbuster Result from June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C18057ED-8631-4DC8-A399-F068F1C2BD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914400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Theorem (Jeffery-</a:t>
            </a:r>
            <a:r>
              <a:rPr lang="en-US" altLang="en-US" sz="2800" b="1" dirty="0" err="1">
                <a:solidFill>
                  <a:srgbClr val="FF0000"/>
                </a:solidFill>
                <a:latin typeface="Calibri" panose="020F0502020204030204" pitchFamily="34" charset="0"/>
              </a:rPr>
              <a:t>Witteveen</a:t>
            </a:r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, arXiv:2506.15551):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800" b="1" dirty="0">
                <a:solidFill>
                  <a:srgbClr val="7030A0"/>
                </a:solidFill>
                <a:latin typeface="Calibri" panose="020F0502020204030204" pitchFamily="34" charset="0"/>
              </a:rPr>
              <a:t>QMA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can be amplified to completeness error </a:t>
            </a:r>
            <a:r>
              <a:rPr lang="en-US" altLang="en-US" b="1" dirty="0">
                <a:solidFill>
                  <a:schemeClr val="tx1"/>
                </a:solidFill>
                <a:latin typeface="Calibri" panose="020F0502020204030204" pitchFamily="34" charset="0"/>
              </a:rPr>
              <a:t>1/exp(exp(n))</a:t>
            </a:r>
            <a:endParaRPr lang="en-US" altLang="en-US" sz="28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CD3CC9C-D483-4696-A5B7-577EF4315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005584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eaLnBrk="1" hangingPunct="1"/>
            <a:r>
              <a:rPr lang="en-US" alt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Rough Idea: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Suppose Arthur accepts with maximum probability p&gt;½.  Then in addition to the witness |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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accepted with probability p, Merlin provides a state |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  <a:sym typeface="Symbol" panose="05050102010706020507" pitchFamily="18" charset="2"/>
              </a:rPr>
              <a:t></a:t>
            </a:r>
            <a:r>
              <a:rPr lang="en-US" altLang="en-US" sz="2800" dirty="0">
                <a:solidFill>
                  <a:schemeClr val="tx1"/>
                </a:solidFill>
                <a:latin typeface="Calibri" panose="020F0502020204030204" pitchFamily="34" charset="0"/>
              </a:rPr>
              <a:t> that encodes p via an infinite decreasing geometric series: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3">
                <a:extLst>
                  <a:ext uri="{FF2B5EF4-FFF2-40B4-BE49-F238E27FC236}">
                    <a16:creationId xmlns:a16="http://schemas.microsoft.com/office/drawing/2014/main" id="{D0306405-BE57-4B2A-98F1-804250E9402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6700" y="3806051"/>
                <a:ext cx="8610600" cy="685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n-US" sz="28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d>
                        <m:dPr>
                          <m:begChr m:val=""/>
                          <m:endChr m:val="⟩"/>
                          <m:ctrlPr>
                            <a:rPr lang="en-US" altLang="en-US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n-US" sz="28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𝜂</m:t>
                          </m:r>
                        </m:e>
                      </m:d>
                      <m:r>
                        <a:rPr lang="en-US" altLang="en-US" sz="2800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≔</m:t>
                      </m:r>
                      <m:rad>
                        <m:radPr>
                          <m:degHide m:val="on"/>
                          <m:ctrlPr>
                            <a:rPr lang="en-US" alt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alt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US" altLang="en-US" sz="28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en-US" sz="28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𝛾</m:t>
                              </m:r>
                            </m:e>
                            <m:sup>
                              <m:r>
                                <a:rPr lang="en-US" altLang="en-US" sz="28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nary>
                        <m:naryPr>
                          <m:chr m:val="∑"/>
                          <m:ctrlPr>
                            <a:rPr lang="en-US" alt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alt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altLang="en-US" sz="28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en-US" sz="28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𝛾</m:t>
                              </m:r>
                            </m:e>
                            <m:sup>
                              <m:r>
                                <a:rPr lang="en-US" altLang="en-US" sz="28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p>
                          </m:sSup>
                          <m:r>
                            <a:rPr lang="en-US" altLang="en-US" sz="28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d>
                            <m:dPr>
                              <m:begChr m:val=""/>
                              <m:endChr m:val="⟩"/>
                              <m:ctrlPr>
                                <a:rPr lang="en-US" altLang="en-US" sz="2800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en-US" sz="28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</m:e>
                          </m:d>
                          <m:r>
                            <a:rPr lang="en-US" alt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 </m:t>
                          </m:r>
                          <m:r>
                            <a:rPr lang="en-US" altLang="en-US" sz="28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  <m:r>
                            <a:rPr lang="en-US" altLang="en-US" sz="28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≔</m:t>
                          </m:r>
                          <m:f>
                            <m:fPr>
                              <m:ctrlPr>
                                <a:rPr lang="en-US" altLang="en-US" sz="28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en-US" sz="28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US" altLang="en-US" sz="28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</m:num>
                            <m:den>
                              <m:r>
                                <a:rPr lang="en-US" altLang="en-US" sz="28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Rectangle 3">
                <a:extLst>
                  <a:ext uri="{FF2B5EF4-FFF2-40B4-BE49-F238E27FC236}">
                    <a16:creationId xmlns:a16="http://schemas.microsoft.com/office/drawing/2014/main" id="{D0306405-BE57-4B2A-98F1-804250E940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6700" y="3806051"/>
                <a:ext cx="8610600" cy="685800"/>
              </a:xfrm>
              <a:prstGeom prst="rect">
                <a:avLst/>
              </a:prstGeom>
              <a:blipFill>
                <a:blip r:embed="rId3"/>
                <a:stretch>
                  <a:fillRect b="-7610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3">
                <a:extLst>
                  <a:ext uri="{FF2B5EF4-FFF2-40B4-BE49-F238E27FC236}">
                    <a16:creationId xmlns:a16="http://schemas.microsoft.com/office/drawing/2014/main" id="{AD34DA34-D5B1-4A5A-8AA5-6898D0669A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4800" y="5159085"/>
                <a:ext cx="8610600" cy="685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32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8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4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000" kern="1200">
                    <a:solidFill>
                      <a:schemeClr val="tx1">
                        <a:tint val="7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eaLnBrk="1" hangingPunct="1"/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They show how to measure |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,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|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  <a:sym typeface="Symbol" panose="05050102010706020507" pitchFamily="18" charset="2"/>
                  </a:rPr>
                  <a:t>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to achieve </a:t>
                </a:r>
                <a:r>
                  <a:rPr lang="en-US" altLang="en-US" sz="2800" b="1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perfect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completeness (!).  Alternatively, cutting off the series at d=2</a:t>
                </a:r>
                <a:r>
                  <a:rPr lang="en-US" altLang="en-US" sz="2800" baseline="300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poly(n)</a:t>
                </a:r>
                <a:r>
                  <a:rPr lang="en-US" altLang="en-US" sz="2800" dirty="0">
                    <a:solidFill>
                      <a:schemeClr val="tx1"/>
                    </a:solidFill>
                    <a:latin typeface="Calibri" panose="020F0502020204030204" pitchFamily="34" charset="0"/>
                  </a:rPr>
                  <a:t> produces completeness error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en-US" sz="28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exp</m:t>
                        </m:r>
                        <m:d>
                          <m:dPr>
                            <m:ctrlPr>
                              <a:rPr lang="en-US" alt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en-US" sz="2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</m:d>
                      </m:den>
                    </m:f>
                  </m:oMath>
                </a14:m>
                <a:endParaRPr lang="en-US" altLang="en-US" sz="2800" dirty="0">
                  <a:solidFill>
                    <a:schemeClr val="tx1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6" name="Rectangle 3">
                <a:extLst>
                  <a:ext uri="{FF2B5EF4-FFF2-40B4-BE49-F238E27FC236}">
                    <a16:creationId xmlns:a16="http://schemas.microsoft.com/office/drawing/2014/main" id="{AD34DA34-D5B1-4A5A-8AA5-6898D0669A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4800" y="5159085"/>
                <a:ext cx="8610600" cy="685800"/>
              </a:xfrm>
              <a:prstGeom prst="rect">
                <a:avLst/>
              </a:prstGeom>
              <a:blipFill>
                <a:blip r:embed="rId4"/>
                <a:stretch>
                  <a:fillRect l="-1415" t="-10619" b="-13805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9954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310105</TotalTime>
  <Words>1939</Words>
  <Application>Microsoft Office PowerPoint</Application>
  <PresentationFormat>On-screen Show (4:3)</PresentationFormat>
  <Paragraphs>190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Cambria Math</vt:lpstr>
      <vt:lpstr>Symbol</vt:lpstr>
      <vt:lpstr>Wingdings</vt:lpstr>
      <vt:lpstr>Default Design</vt:lpstr>
      <vt:lpstr>Office Theme</vt:lpstr>
      <vt:lpstr>New Results on Quantum Oracles</vt:lpstr>
      <vt:lpstr>The Plan</vt:lpstr>
      <vt:lpstr>Introducing Some of the Characters</vt:lpstr>
      <vt:lpstr>Quantum Oracle</vt:lpstr>
      <vt:lpstr>QMA Perfect Completeness Problem</vt:lpstr>
      <vt:lpstr>PowerPoint Presentation</vt:lpstr>
      <vt:lpstr>Why Is That A Problem?</vt:lpstr>
      <vt:lpstr>PowerPoint Presentation</vt:lpstr>
      <vt:lpstr>Blockbuster Result from June</vt:lpstr>
      <vt:lpstr>Why It’s Optimal: Making My 2009 Oracle Separation Quantitative</vt:lpstr>
      <vt:lpstr>PowerPoint Presentation</vt:lpstr>
      <vt:lpstr>Why Soundness Error Is Different</vt:lpstr>
      <vt:lpstr>A Puzzle</vt:lpstr>
      <vt:lpstr>The Power of Postselection</vt:lpstr>
      <vt:lpstr>PowerPoint Presentation</vt:lpstr>
      <vt:lpstr>Does PostBQP = PP Relativize?</vt:lpstr>
      <vt:lpstr>PowerPoint Presentation</vt:lpstr>
      <vt:lpstr>PowerPoint Presentation</vt:lpstr>
      <vt:lpstr>Quantum Oracle Separation (Work In Progress)</vt:lpstr>
      <vt:lpstr>Conclusions and Open Problems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Learnability of Quantum States</dc:title>
  <dc:creator>Scott Aaronson</dc:creator>
  <cp:lastModifiedBy>Scott Aaronson</cp:lastModifiedBy>
  <cp:revision>360</cp:revision>
  <dcterms:created xsi:type="dcterms:W3CDTF">2006-04-29T20:46:23Z</dcterms:created>
  <dcterms:modified xsi:type="dcterms:W3CDTF">2025-10-10T21:45:23Z</dcterms:modified>
</cp:coreProperties>
</file>