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72" r:id="rId2"/>
  </p:sldMasterIdLst>
  <p:notesMasterIdLst>
    <p:notesMasterId r:id="rId19"/>
  </p:notesMasterIdLst>
  <p:sldIdLst>
    <p:sldId id="446" r:id="rId3"/>
    <p:sldId id="472" r:id="rId4"/>
    <p:sldId id="473" r:id="rId5"/>
    <p:sldId id="535" r:id="rId6"/>
    <p:sldId id="537" r:id="rId7"/>
    <p:sldId id="534" r:id="rId8"/>
    <p:sldId id="536" r:id="rId9"/>
    <p:sldId id="340" r:id="rId10"/>
    <p:sldId id="538" r:id="rId11"/>
    <p:sldId id="393" r:id="rId12"/>
    <p:sldId id="392" r:id="rId13"/>
    <p:sldId id="539" r:id="rId14"/>
    <p:sldId id="540" r:id="rId15"/>
    <p:sldId id="541" r:id="rId16"/>
    <p:sldId id="542" r:id="rId17"/>
    <p:sldId id="543" r:id="rId18"/>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208">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BB"/>
    <a:srgbClr val="990099"/>
    <a:srgbClr val="008000"/>
    <a:srgbClr val="E4F2F4"/>
    <a:srgbClr val="FFFF99"/>
    <a:srgbClr val="FFCCCC"/>
    <a:srgbClr val="99FF99"/>
    <a:srgbClr val="CC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43" autoAdjust="0"/>
    <p:restoredTop sz="94660"/>
  </p:normalViewPr>
  <p:slideViewPr>
    <p:cSldViewPr>
      <p:cViewPr varScale="1">
        <p:scale>
          <a:sx n="74" d="100"/>
          <a:sy n="74" d="100"/>
        </p:scale>
        <p:origin x="488" y="56"/>
      </p:cViewPr>
      <p:guideLst>
        <p:guide orient="horz" pos="2208"/>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9B6711B3-0379-4F43-9F51-EA1299CFC879}"/>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200">
                <a:latin typeface="Arial" charset="0"/>
                <a:cs typeface="+mn-cs"/>
              </a:defRPr>
            </a:lvl1pPr>
          </a:lstStyle>
          <a:p>
            <a:pPr>
              <a:defRPr/>
            </a:pPr>
            <a:endParaRPr lang="en-US"/>
          </a:p>
        </p:txBody>
      </p:sp>
      <p:sp>
        <p:nvSpPr>
          <p:cNvPr id="32771" name="Rectangle 3">
            <a:extLst>
              <a:ext uri="{FF2B5EF4-FFF2-40B4-BE49-F238E27FC236}">
                <a16:creationId xmlns:a16="http://schemas.microsoft.com/office/drawing/2014/main" id="{6774D70C-E255-4FCD-9D31-9805B7D8D6E8}"/>
              </a:ext>
            </a:extLst>
          </p:cNvPr>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cs typeface="+mn-cs"/>
              </a:defRPr>
            </a:lvl1pPr>
          </a:lstStyle>
          <a:p>
            <a:pPr>
              <a:defRPr/>
            </a:pPr>
            <a:endParaRPr lang="en-US"/>
          </a:p>
        </p:txBody>
      </p:sp>
      <p:sp>
        <p:nvSpPr>
          <p:cNvPr id="3076" name="Rectangle 4">
            <a:extLst>
              <a:ext uri="{FF2B5EF4-FFF2-40B4-BE49-F238E27FC236}">
                <a16:creationId xmlns:a16="http://schemas.microsoft.com/office/drawing/2014/main" id="{1A071087-F027-4E0E-A694-499CCCEE8526}"/>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3" name="Rectangle 5">
            <a:extLst>
              <a:ext uri="{FF2B5EF4-FFF2-40B4-BE49-F238E27FC236}">
                <a16:creationId xmlns:a16="http://schemas.microsoft.com/office/drawing/2014/main" id="{3E4B45BA-1F62-421F-A94A-2903665F1520}"/>
              </a:ext>
            </a:extLst>
          </p:cNvPr>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2774" name="Rectangle 6">
            <a:extLst>
              <a:ext uri="{FF2B5EF4-FFF2-40B4-BE49-F238E27FC236}">
                <a16:creationId xmlns:a16="http://schemas.microsoft.com/office/drawing/2014/main" id="{7CF31231-6128-4184-A3D6-900242E879D5}"/>
              </a:ext>
            </a:extLst>
          </p:cNvPr>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1" hangingPunct="1">
              <a:defRPr sz="1200">
                <a:latin typeface="Arial" charset="0"/>
                <a:cs typeface="+mn-cs"/>
              </a:defRPr>
            </a:lvl1pPr>
          </a:lstStyle>
          <a:p>
            <a:pPr>
              <a:defRPr/>
            </a:pPr>
            <a:endParaRPr lang="en-US"/>
          </a:p>
        </p:txBody>
      </p:sp>
      <p:sp>
        <p:nvSpPr>
          <p:cNvPr id="32775" name="Rectangle 7">
            <a:extLst>
              <a:ext uri="{FF2B5EF4-FFF2-40B4-BE49-F238E27FC236}">
                <a16:creationId xmlns:a16="http://schemas.microsoft.com/office/drawing/2014/main" id="{2A6B4115-1755-4AF9-894D-E34E69AC8E82}"/>
              </a:ext>
            </a:extLst>
          </p:cNvPr>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4A136D9D-B481-4794-90CE-7B6724A3101E}"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a:extLst>
              <a:ext uri="{FF2B5EF4-FFF2-40B4-BE49-F238E27FC236}">
                <a16:creationId xmlns:a16="http://schemas.microsoft.com/office/drawing/2014/main" id="{631B5354-C965-49A2-8C1B-DD1551DCF8D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64CACF2-7BC9-407B-BAF4-E24829CD103D}" type="slidenum">
              <a:rPr lang="en-CA" altLang="en-US">
                <a:solidFill>
                  <a:srgbClr val="000000"/>
                </a:solidFill>
              </a:rPr>
              <a:pPr>
                <a:spcBef>
                  <a:spcPct val="0"/>
                </a:spcBef>
              </a:pPr>
              <a:t>1</a:t>
            </a:fld>
            <a:endParaRPr lang="en-CA" altLang="en-US">
              <a:solidFill>
                <a:srgbClr val="000000"/>
              </a:solidFill>
            </a:endParaRPr>
          </a:p>
        </p:txBody>
      </p:sp>
      <p:sp>
        <p:nvSpPr>
          <p:cNvPr id="5123" name="Rectangle 2">
            <a:extLst>
              <a:ext uri="{FF2B5EF4-FFF2-40B4-BE49-F238E27FC236}">
                <a16:creationId xmlns:a16="http://schemas.microsoft.com/office/drawing/2014/main" id="{AA3BAED5-5522-4148-8A55-C83F3799D171}"/>
              </a:ext>
            </a:extLst>
          </p:cNvPr>
          <p:cNvSpPr>
            <a:spLocks noGrp="1" noRot="1" noChangeAspect="1" noChangeArrowheads="1" noTextEdit="1"/>
          </p:cNvSpPr>
          <p:nvPr>
            <p:ph type="sldImg"/>
          </p:nvPr>
        </p:nvSpPr>
        <p:spPr>
          <a:ln/>
        </p:spPr>
      </p:sp>
      <p:sp>
        <p:nvSpPr>
          <p:cNvPr id="5124" name="Rectangle 3">
            <a:extLst>
              <a:ext uri="{FF2B5EF4-FFF2-40B4-BE49-F238E27FC236}">
                <a16:creationId xmlns:a16="http://schemas.microsoft.com/office/drawing/2014/main" id="{B3610928-5841-4766-A965-3A1D6D647CD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CA" altLang="en-US">
                <a:latin typeface="Arial" panose="020B0604020202020204" pitchFamily="34" charset="0"/>
              </a:rPr>
              <a:t>ZOOM THRU  ZOOM THRU   Thanks so much for inviting me!  When I typed “quantum computer” into Google Image Search, that’s the first picture that came up.  That’s apparently what they look like.  (I should warn you that I’m a theorist rather than an engineer.)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a:extLst>
              <a:ext uri="{FF2B5EF4-FFF2-40B4-BE49-F238E27FC236}">
                <a16:creationId xmlns:a16="http://schemas.microsoft.com/office/drawing/2014/main" id="{3E8688EF-5199-4A41-8AE1-1FA8DEEAF4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A3562B1-651E-4EB3-B140-B5ED9141ED96}" type="slidenum">
              <a:rPr lang="en-CA" altLang="en-US"/>
              <a:pPr>
                <a:spcBef>
                  <a:spcPct val="0"/>
                </a:spcBef>
              </a:pPr>
              <a:t>2</a:t>
            </a:fld>
            <a:endParaRPr lang="en-CA" altLang="en-US"/>
          </a:p>
        </p:txBody>
      </p:sp>
      <p:sp>
        <p:nvSpPr>
          <p:cNvPr id="9219" name="Rectangle 2">
            <a:extLst>
              <a:ext uri="{FF2B5EF4-FFF2-40B4-BE49-F238E27FC236}">
                <a16:creationId xmlns:a16="http://schemas.microsoft.com/office/drawing/2014/main" id="{72BF13A1-737E-4ECB-8EC2-8C24897CDDEF}"/>
              </a:ext>
            </a:extLst>
          </p:cNvPr>
          <p:cNvSpPr>
            <a:spLocks noGrp="1" noRot="1" noChangeAspect="1" noChangeArrowheads="1" noTextEdit="1"/>
          </p:cNvSpPr>
          <p:nvPr>
            <p:ph type="sldImg"/>
          </p:nvPr>
        </p:nvSpPr>
        <p:spPr>
          <a:ln/>
        </p:spPr>
      </p:sp>
      <p:sp>
        <p:nvSpPr>
          <p:cNvPr id="9220" name="Rectangle 3">
            <a:extLst>
              <a:ext uri="{FF2B5EF4-FFF2-40B4-BE49-F238E27FC236}">
                <a16:creationId xmlns:a16="http://schemas.microsoft.com/office/drawing/2014/main" id="{06F73CFE-D773-4935-B03B-CD132DB6076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CA" altLang="en-US">
                <a:latin typeface="Arial" panose="020B0604020202020204" pitchFamily="34" charset="0"/>
              </a:rPr>
              <a:t>Here’s a rough map of the world.  At the bottom is P, which includes everything we know how to solve quickly with today’s computers.  Containing it is NP, the class of problems where we could recognize an answer if we saw it, and at the top of NP is this huge family of NP-complete problems.  There are plenty of problems that are even harder than NP-complete – one famous example is the halting problem, to determine whether a given computer program will ever stop running.  Very interestingly, there are also problems believed to be intermediate between P and NP-complete.  One example is factoring.  These intermediate problems are extremely important for quantum computing, as we’ll see later, and they’re also important for cryptography.</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a:extLst>
              <a:ext uri="{FF2B5EF4-FFF2-40B4-BE49-F238E27FC236}">
                <a16:creationId xmlns:a16="http://schemas.microsoft.com/office/drawing/2014/main" id="{AF55F3EB-1476-44F9-A06F-DCF99684D72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64EC52E-B9F7-43D4-851D-B9E6DB6A6745}" type="slidenum">
              <a:rPr lang="en-CA" altLang="en-US"/>
              <a:pPr>
                <a:spcBef>
                  <a:spcPct val="0"/>
                </a:spcBef>
              </a:pPr>
              <a:t>3</a:t>
            </a:fld>
            <a:endParaRPr lang="en-CA" altLang="en-US"/>
          </a:p>
        </p:txBody>
      </p:sp>
      <p:sp>
        <p:nvSpPr>
          <p:cNvPr id="11267" name="Rectangle 2">
            <a:extLst>
              <a:ext uri="{FF2B5EF4-FFF2-40B4-BE49-F238E27FC236}">
                <a16:creationId xmlns:a16="http://schemas.microsoft.com/office/drawing/2014/main" id="{68807BF7-F9A8-4269-80CF-0D8C055E65D2}"/>
              </a:ext>
            </a:extLst>
          </p:cNvPr>
          <p:cNvSpPr>
            <a:spLocks noGrp="1" noRot="1" noChangeAspect="1" noChangeArrowheads="1" noTextEdit="1"/>
          </p:cNvSpPr>
          <p:nvPr>
            <p:ph type="sldImg"/>
          </p:nvPr>
        </p:nvSpPr>
        <p:spPr>
          <a:ln/>
        </p:spPr>
      </p:sp>
      <p:sp>
        <p:nvSpPr>
          <p:cNvPr id="11268" name="Rectangle 3">
            <a:extLst>
              <a:ext uri="{FF2B5EF4-FFF2-40B4-BE49-F238E27FC236}">
                <a16:creationId xmlns:a16="http://schemas.microsoft.com/office/drawing/2014/main" id="{F8E7FB42-7C19-4380-B6EB-59DDF8E0599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CA" altLang="en-US">
                <a:latin typeface="Arial" panose="020B0604020202020204" pitchFamily="34" charset="0"/>
              </a:rPr>
              <a:t>The big question is whether P=NP.  Literally a million dollar question – if you solve it, you get a million dollars from the Clay Math Institute.</a:t>
            </a:r>
          </a:p>
          <a:p>
            <a:pPr eaLnBrk="1" hangingPunct="1"/>
            <a:r>
              <a:rPr lang="en-CA" altLang="en-US">
                <a:latin typeface="Arial" panose="020B0604020202020204" pitchFamily="34" charset="0"/>
              </a:rPr>
              <a:t>In my opinion, it’s the most important of all 7 Clay problems – since if P=NP, then probably you could not only solve that one problem, but also the other six.  For you would simply program your computer to find the proofs for you.</a:t>
            </a:r>
          </a:p>
          <a:p>
            <a:pPr eaLnBrk="1" hangingPunct="1"/>
            <a:r>
              <a:rPr lang="en-CA" altLang="en-US">
                <a:latin typeface="Arial" panose="020B0604020202020204" pitchFamily="34" charset="0"/>
              </a:rPr>
              <a:t>I should mention, because of this blog I write, I get claims to solve the P vs. NP problem in my inbox every other week or so.  The most recent *relatively-serious* claim was this summer, when this guy Vinay Deolalikar got all over the news claiming to have proved P!=NP.  I was on vacation, but eventually it got to the point where I said, listen, if he’s right, I’ll supplement his million-dollar prize by $200,000.  I took a lot of flak for that, but in case you’re wondering, the end result was I didn’t have to pay.  This is still an open problem, one of the hardest and most profound open problems in mathematics.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a:extLst>
              <a:ext uri="{FF2B5EF4-FFF2-40B4-BE49-F238E27FC236}">
                <a16:creationId xmlns:a16="http://schemas.microsoft.com/office/drawing/2014/main" id="{EB8B55EF-DC13-46F9-B0D4-6FAD3B0839E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Notes Placeholder 2">
            <a:extLst>
              <a:ext uri="{FF2B5EF4-FFF2-40B4-BE49-F238E27FC236}">
                <a16:creationId xmlns:a16="http://schemas.microsoft.com/office/drawing/2014/main" id="{5022F820-81FB-4AC3-8986-01696E1C110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0484" name="Slide Number Placeholder 3">
            <a:extLst>
              <a:ext uri="{FF2B5EF4-FFF2-40B4-BE49-F238E27FC236}">
                <a16:creationId xmlns:a16="http://schemas.microsoft.com/office/drawing/2014/main" id="{CA094352-0031-4E6F-820E-5BF746CD577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E9451C6-86A8-4F8E-8B43-D3C27917092F}"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40133449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a:extLst>
              <a:ext uri="{FF2B5EF4-FFF2-40B4-BE49-F238E27FC236}">
                <a16:creationId xmlns:a16="http://schemas.microsoft.com/office/drawing/2014/main" id="{EB8B55EF-DC13-46F9-B0D4-6FAD3B0839E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Notes Placeholder 2">
            <a:extLst>
              <a:ext uri="{FF2B5EF4-FFF2-40B4-BE49-F238E27FC236}">
                <a16:creationId xmlns:a16="http://schemas.microsoft.com/office/drawing/2014/main" id="{5022F820-81FB-4AC3-8986-01696E1C110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0484" name="Slide Number Placeholder 3">
            <a:extLst>
              <a:ext uri="{FF2B5EF4-FFF2-40B4-BE49-F238E27FC236}">
                <a16:creationId xmlns:a16="http://schemas.microsoft.com/office/drawing/2014/main" id="{CA094352-0031-4E6F-820E-5BF746CD577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E9451C6-86A8-4F8E-8B43-D3C27917092F}"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9846431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a:extLst>
              <a:ext uri="{FF2B5EF4-FFF2-40B4-BE49-F238E27FC236}">
                <a16:creationId xmlns:a16="http://schemas.microsoft.com/office/drawing/2014/main" id="{EB8B55EF-DC13-46F9-B0D4-6FAD3B0839E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Notes Placeholder 2">
            <a:extLst>
              <a:ext uri="{FF2B5EF4-FFF2-40B4-BE49-F238E27FC236}">
                <a16:creationId xmlns:a16="http://schemas.microsoft.com/office/drawing/2014/main" id="{5022F820-81FB-4AC3-8986-01696E1C110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0484" name="Slide Number Placeholder 3">
            <a:extLst>
              <a:ext uri="{FF2B5EF4-FFF2-40B4-BE49-F238E27FC236}">
                <a16:creationId xmlns:a16="http://schemas.microsoft.com/office/drawing/2014/main" id="{CA094352-0031-4E6F-820E-5BF746CD577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E9451C6-86A8-4F8E-8B43-D3C27917092F}"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0110079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a:extLst>
              <a:ext uri="{FF2B5EF4-FFF2-40B4-BE49-F238E27FC236}">
                <a16:creationId xmlns:a16="http://schemas.microsoft.com/office/drawing/2014/main" id="{EB8B55EF-DC13-46F9-B0D4-6FAD3B0839E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Notes Placeholder 2">
            <a:extLst>
              <a:ext uri="{FF2B5EF4-FFF2-40B4-BE49-F238E27FC236}">
                <a16:creationId xmlns:a16="http://schemas.microsoft.com/office/drawing/2014/main" id="{5022F820-81FB-4AC3-8986-01696E1C110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0484" name="Slide Number Placeholder 3">
            <a:extLst>
              <a:ext uri="{FF2B5EF4-FFF2-40B4-BE49-F238E27FC236}">
                <a16:creationId xmlns:a16="http://schemas.microsoft.com/office/drawing/2014/main" id="{CA094352-0031-4E6F-820E-5BF746CD577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E9451C6-86A8-4F8E-8B43-D3C27917092F}"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6583866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a:extLst>
              <a:ext uri="{FF2B5EF4-FFF2-40B4-BE49-F238E27FC236}">
                <a16:creationId xmlns:a16="http://schemas.microsoft.com/office/drawing/2014/main" id="{4545E0F3-D063-47AA-A89A-173899771073}"/>
              </a:ext>
            </a:extLst>
          </p:cNvPr>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94C2F8AD-78CA-4266-8CAE-34AABDB62170}" type="slidenum">
              <a:rPr lang="en-US" altLang="en-US">
                <a:solidFill>
                  <a:srgbClr val="000000"/>
                </a:solidFill>
                <a:latin typeface="Arial" panose="020B0604020202020204" pitchFamily="34" charset="0"/>
              </a:rPr>
              <a:pPr eaLnBrk="1" hangingPunct="1">
                <a:spcBef>
                  <a:spcPct val="0"/>
                </a:spcBef>
              </a:pPr>
              <a:t>8</a:t>
            </a:fld>
            <a:endParaRPr lang="en-US" altLang="en-US">
              <a:solidFill>
                <a:srgbClr val="000000"/>
              </a:solidFill>
              <a:latin typeface="Arial" panose="020B0604020202020204" pitchFamily="34" charset="0"/>
            </a:endParaRPr>
          </a:p>
        </p:txBody>
      </p:sp>
      <p:sp>
        <p:nvSpPr>
          <p:cNvPr id="22531" name="Rectangle 2">
            <a:extLst>
              <a:ext uri="{FF2B5EF4-FFF2-40B4-BE49-F238E27FC236}">
                <a16:creationId xmlns:a16="http://schemas.microsoft.com/office/drawing/2014/main" id="{6A615875-4F20-4DB6-B8F2-34520F4BC36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2" name="Rectangle 3">
            <a:extLst>
              <a:ext uri="{FF2B5EF4-FFF2-40B4-BE49-F238E27FC236}">
                <a16:creationId xmlns:a16="http://schemas.microsoft.com/office/drawing/2014/main" id="{11BC56BB-0631-4FB7-BD2A-CC888BF66F2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a:extLst>
              <a:ext uri="{FF2B5EF4-FFF2-40B4-BE49-F238E27FC236}">
                <a16:creationId xmlns:a16="http://schemas.microsoft.com/office/drawing/2014/main" id="{EB8B55EF-DC13-46F9-B0D4-6FAD3B0839E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Notes Placeholder 2">
            <a:extLst>
              <a:ext uri="{FF2B5EF4-FFF2-40B4-BE49-F238E27FC236}">
                <a16:creationId xmlns:a16="http://schemas.microsoft.com/office/drawing/2014/main" id="{5022F820-81FB-4AC3-8986-01696E1C110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0484" name="Slide Number Placeholder 3">
            <a:extLst>
              <a:ext uri="{FF2B5EF4-FFF2-40B4-BE49-F238E27FC236}">
                <a16:creationId xmlns:a16="http://schemas.microsoft.com/office/drawing/2014/main" id="{CA094352-0031-4E6F-820E-5BF746CD577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E9451C6-86A8-4F8E-8B43-D3C27917092F}"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4962179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a:extLst>
              <a:ext uri="{FF2B5EF4-FFF2-40B4-BE49-F238E27FC236}">
                <a16:creationId xmlns:a16="http://schemas.microsoft.com/office/drawing/2014/main" id="{FCDA5B10-E339-4B16-8A49-3CE7A9E0C6D3}"/>
              </a:ext>
            </a:extLst>
          </p:cNvPr>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F8FECC8-59CD-4C6F-BD6E-026501B93D2A}" type="slidenum">
              <a:rPr lang="en-US" altLang="en-US"/>
              <a:pPr eaLnBrk="1" hangingPunct="1"/>
              <a:t>10</a:t>
            </a:fld>
            <a:endParaRPr lang="en-US" altLang="en-US"/>
          </a:p>
        </p:txBody>
      </p:sp>
      <p:sp>
        <p:nvSpPr>
          <p:cNvPr id="32771" name="Rectangle 2">
            <a:extLst>
              <a:ext uri="{FF2B5EF4-FFF2-40B4-BE49-F238E27FC236}">
                <a16:creationId xmlns:a16="http://schemas.microsoft.com/office/drawing/2014/main" id="{B0F59C9A-46A1-4C76-94DC-A22EF2D6DB43}"/>
              </a:ext>
            </a:extLst>
          </p:cNvPr>
          <p:cNvSpPr>
            <a:spLocks noGrp="1" noRot="1" noChangeAspect="1" noChangeArrowheads="1" noTextEdit="1"/>
          </p:cNvSpPr>
          <p:nvPr>
            <p:ph type="sldImg"/>
          </p:nvPr>
        </p:nvSpPr>
        <p:spPr>
          <a:ln/>
        </p:spPr>
      </p:sp>
      <p:sp>
        <p:nvSpPr>
          <p:cNvPr id="32772" name="Rectangle 3">
            <a:extLst>
              <a:ext uri="{FF2B5EF4-FFF2-40B4-BE49-F238E27FC236}">
                <a16:creationId xmlns:a16="http://schemas.microsoft.com/office/drawing/2014/main" id="{3739D0CF-2664-41FB-B3F7-D1772EB7657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a:extLst>
              <a:ext uri="{FF2B5EF4-FFF2-40B4-BE49-F238E27FC236}">
                <a16:creationId xmlns:a16="http://schemas.microsoft.com/office/drawing/2014/main" id="{BC687D1C-52E4-4ED0-B05C-FB744F5A9D2F}"/>
              </a:ext>
            </a:extLst>
          </p:cNvPr>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69DC8AF-9D4C-489B-9F1A-4B3ABBCE94C8}" type="slidenum">
              <a:rPr lang="en-US" altLang="en-US"/>
              <a:pPr eaLnBrk="1" hangingPunct="1"/>
              <a:t>11</a:t>
            </a:fld>
            <a:endParaRPr lang="en-US" altLang="en-US"/>
          </a:p>
        </p:txBody>
      </p:sp>
      <p:sp>
        <p:nvSpPr>
          <p:cNvPr id="33795" name="Rectangle 2">
            <a:extLst>
              <a:ext uri="{FF2B5EF4-FFF2-40B4-BE49-F238E27FC236}">
                <a16:creationId xmlns:a16="http://schemas.microsoft.com/office/drawing/2014/main" id="{EF1836C0-FB2D-4B49-A8FE-C703DDEAAEB5}"/>
              </a:ext>
            </a:extLst>
          </p:cNvPr>
          <p:cNvSpPr>
            <a:spLocks noGrp="1" noRot="1" noChangeAspect="1" noChangeArrowheads="1" noTextEdit="1"/>
          </p:cNvSpPr>
          <p:nvPr>
            <p:ph type="sldImg"/>
          </p:nvPr>
        </p:nvSpPr>
        <p:spPr>
          <a:ln/>
        </p:spPr>
      </p:sp>
      <p:sp>
        <p:nvSpPr>
          <p:cNvPr id="33796" name="Rectangle 3">
            <a:extLst>
              <a:ext uri="{FF2B5EF4-FFF2-40B4-BE49-F238E27FC236}">
                <a16:creationId xmlns:a16="http://schemas.microsoft.com/office/drawing/2014/main" id="{40F9FA89-F478-4A3B-AADD-193FC2DF055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a:extLst>
              <a:ext uri="{FF2B5EF4-FFF2-40B4-BE49-F238E27FC236}">
                <a16:creationId xmlns:a16="http://schemas.microsoft.com/office/drawing/2014/main" id="{BC687D1C-52E4-4ED0-B05C-FB744F5A9D2F}"/>
              </a:ext>
            </a:extLst>
          </p:cNvPr>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69DC8AF-9D4C-489B-9F1A-4B3ABBCE94C8}" type="slidenum">
              <a:rPr lang="en-US" altLang="en-US"/>
              <a:pPr eaLnBrk="1" hangingPunct="1"/>
              <a:t>12</a:t>
            </a:fld>
            <a:endParaRPr lang="en-US" altLang="en-US"/>
          </a:p>
        </p:txBody>
      </p:sp>
      <p:sp>
        <p:nvSpPr>
          <p:cNvPr id="33795" name="Rectangle 2">
            <a:extLst>
              <a:ext uri="{FF2B5EF4-FFF2-40B4-BE49-F238E27FC236}">
                <a16:creationId xmlns:a16="http://schemas.microsoft.com/office/drawing/2014/main" id="{EF1836C0-FB2D-4B49-A8FE-C703DDEAAEB5}"/>
              </a:ext>
            </a:extLst>
          </p:cNvPr>
          <p:cNvSpPr>
            <a:spLocks noGrp="1" noRot="1" noChangeAspect="1" noChangeArrowheads="1" noTextEdit="1"/>
          </p:cNvSpPr>
          <p:nvPr>
            <p:ph type="sldImg"/>
          </p:nvPr>
        </p:nvSpPr>
        <p:spPr>
          <a:ln/>
        </p:spPr>
      </p:sp>
      <p:sp>
        <p:nvSpPr>
          <p:cNvPr id="33796" name="Rectangle 3">
            <a:extLst>
              <a:ext uri="{FF2B5EF4-FFF2-40B4-BE49-F238E27FC236}">
                <a16:creationId xmlns:a16="http://schemas.microsoft.com/office/drawing/2014/main" id="{40F9FA89-F478-4A3B-AADD-193FC2DF055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37871459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a:extLst>
              <a:ext uri="{FF2B5EF4-FFF2-40B4-BE49-F238E27FC236}">
                <a16:creationId xmlns:a16="http://schemas.microsoft.com/office/drawing/2014/main" id="{EB8B55EF-DC13-46F9-B0D4-6FAD3B0839E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Notes Placeholder 2">
            <a:extLst>
              <a:ext uri="{FF2B5EF4-FFF2-40B4-BE49-F238E27FC236}">
                <a16:creationId xmlns:a16="http://schemas.microsoft.com/office/drawing/2014/main" id="{5022F820-81FB-4AC3-8986-01696E1C110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0484" name="Slide Number Placeholder 3">
            <a:extLst>
              <a:ext uri="{FF2B5EF4-FFF2-40B4-BE49-F238E27FC236}">
                <a16:creationId xmlns:a16="http://schemas.microsoft.com/office/drawing/2014/main" id="{CA094352-0031-4E6F-820E-5BF746CD577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E9451C6-86A8-4F8E-8B43-D3C27917092F}"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7337317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a:extLst>
              <a:ext uri="{FF2B5EF4-FFF2-40B4-BE49-F238E27FC236}">
                <a16:creationId xmlns:a16="http://schemas.microsoft.com/office/drawing/2014/main" id="{EB8B55EF-DC13-46F9-B0D4-6FAD3B0839E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Notes Placeholder 2">
            <a:extLst>
              <a:ext uri="{FF2B5EF4-FFF2-40B4-BE49-F238E27FC236}">
                <a16:creationId xmlns:a16="http://schemas.microsoft.com/office/drawing/2014/main" id="{5022F820-81FB-4AC3-8986-01696E1C110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0484" name="Slide Number Placeholder 3">
            <a:extLst>
              <a:ext uri="{FF2B5EF4-FFF2-40B4-BE49-F238E27FC236}">
                <a16:creationId xmlns:a16="http://schemas.microsoft.com/office/drawing/2014/main" id="{CA094352-0031-4E6F-820E-5BF746CD577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E9451C6-86A8-4F8E-8B43-D3C27917092F}"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4075126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a:extLst>
              <a:ext uri="{FF2B5EF4-FFF2-40B4-BE49-F238E27FC236}">
                <a16:creationId xmlns:a16="http://schemas.microsoft.com/office/drawing/2014/main" id="{EB8B55EF-DC13-46F9-B0D4-6FAD3B0839E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Notes Placeholder 2">
            <a:extLst>
              <a:ext uri="{FF2B5EF4-FFF2-40B4-BE49-F238E27FC236}">
                <a16:creationId xmlns:a16="http://schemas.microsoft.com/office/drawing/2014/main" id="{5022F820-81FB-4AC3-8986-01696E1C110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0484" name="Slide Number Placeholder 3">
            <a:extLst>
              <a:ext uri="{FF2B5EF4-FFF2-40B4-BE49-F238E27FC236}">
                <a16:creationId xmlns:a16="http://schemas.microsoft.com/office/drawing/2014/main" id="{CA094352-0031-4E6F-820E-5BF746CD577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E9451C6-86A8-4F8E-8B43-D3C27917092F}"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1288291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8685B9-D5F7-4323-E010-3D0289A7DE12}"/>
            </a:ext>
          </a:extLst>
        </p:cNvPr>
        <p:cNvGrpSpPr/>
        <p:nvPr/>
      </p:nvGrpSpPr>
      <p:grpSpPr>
        <a:xfrm>
          <a:off x="0" y="0"/>
          <a:ext cx="0" cy="0"/>
          <a:chOff x="0" y="0"/>
          <a:chExt cx="0" cy="0"/>
        </a:xfrm>
      </p:grpSpPr>
      <p:sp>
        <p:nvSpPr>
          <p:cNvPr id="20482" name="Slide Image Placeholder 1">
            <a:extLst>
              <a:ext uri="{FF2B5EF4-FFF2-40B4-BE49-F238E27FC236}">
                <a16:creationId xmlns:a16="http://schemas.microsoft.com/office/drawing/2014/main" id="{5E6B5765-EA4B-498B-0E23-1D8877673E2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Notes Placeholder 2">
            <a:extLst>
              <a:ext uri="{FF2B5EF4-FFF2-40B4-BE49-F238E27FC236}">
                <a16:creationId xmlns:a16="http://schemas.microsoft.com/office/drawing/2014/main" id="{28BCCCC0-5004-6130-5822-86850EC825F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0484" name="Slide Number Placeholder 3">
            <a:extLst>
              <a:ext uri="{FF2B5EF4-FFF2-40B4-BE49-F238E27FC236}">
                <a16:creationId xmlns:a16="http://schemas.microsoft.com/office/drawing/2014/main" id="{F7D40266-00F3-6414-7E96-FE1A3A056F6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E9451C6-86A8-4F8E-8B43-D3C27917092F}"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9549148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3B58264A-07FB-4DCC-9942-9C870EBD6BE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68DFDD1-157B-4DCA-B633-ADEE17C31BB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80595B81-8F25-452F-B383-4ADB44714698}"/>
              </a:ext>
            </a:extLst>
          </p:cNvPr>
          <p:cNvSpPr>
            <a:spLocks noGrp="1" noChangeArrowheads="1"/>
          </p:cNvSpPr>
          <p:nvPr>
            <p:ph type="sldNum" sz="quarter" idx="12"/>
          </p:nvPr>
        </p:nvSpPr>
        <p:spPr>
          <a:ln/>
        </p:spPr>
        <p:txBody>
          <a:bodyPr/>
          <a:lstStyle>
            <a:lvl1pPr>
              <a:defRPr/>
            </a:lvl1pPr>
          </a:lstStyle>
          <a:p>
            <a:pPr>
              <a:defRPr/>
            </a:pPr>
            <a:fld id="{7364558D-5EF4-4D50-BEBC-ADF26FF2EAE6}" type="slidenum">
              <a:rPr lang="en-US" altLang="en-US"/>
              <a:pPr>
                <a:defRPr/>
              </a:pPr>
              <a:t>‹#›</a:t>
            </a:fld>
            <a:endParaRPr lang="en-US" altLang="en-US"/>
          </a:p>
        </p:txBody>
      </p:sp>
    </p:spTree>
    <p:extLst>
      <p:ext uri="{BB962C8B-B14F-4D97-AF65-F5344CB8AC3E}">
        <p14:creationId xmlns:p14="http://schemas.microsoft.com/office/powerpoint/2010/main" val="41529327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2F040D46-33B1-4ECB-92C7-DFBE5531AF9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042ED743-2671-4E2D-AE9F-AAC39361599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97B67EDE-3337-4087-A9A7-BBCAEEF1BAB5}"/>
              </a:ext>
            </a:extLst>
          </p:cNvPr>
          <p:cNvSpPr>
            <a:spLocks noGrp="1" noChangeArrowheads="1"/>
          </p:cNvSpPr>
          <p:nvPr>
            <p:ph type="sldNum" sz="quarter" idx="12"/>
          </p:nvPr>
        </p:nvSpPr>
        <p:spPr>
          <a:ln/>
        </p:spPr>
        <p:txBody>
          <a:bodyPr/>
          <a:lstStyle>
            <a:lvl1pPr>
              <a:defRPr/>
            </a:lvl1pPr>
          </a:lstStyle>
          <a:p>
            <a:pPr>
              <a:defRPr/>
            </a:pPr>
            <a:fld id="{F431D217-ABCA-41CC-B4B0-777BB7FCDD59}" type="slidenum">
              <a:rPr lang="en-US" altLang="en-US"/>
              <a:pPr>
                <a:defRPr/>
              </a:pPr>
              <a:t>‹#›</a:t>
            </a:fld>
            <a:endParaRPr lang="en-US" altLang="en-US"/>
          </a:p>
        </p:txBody>
      </p:sp>
    </p:spTree>
    <p:extLst>
      <p:ext uri="{BB962C8B-B14F-4D97-AF65-F5344CB8AC3E}">
        <p14:creationId xmlns:p14="http://schemas.microsoft.com/office/powerpoint/2010/main" val="15768743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5114F9E8-1EB5-4961-AF80-ADC08E19EB7C}"/>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09FB3489-B158-42D4-B842-D0147DC1625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B6A91C11-89A0-4A3B-932D-2D3958CCB8D3}"/>
              </a:ext>
            </a:extLst>
          </p:cNvPr>
          <p:cNvSpPr>
            <a:spLocks noGrp="1" noChangeArrowheads="1"/>
          </p:cNvSpPr>
          <p:nvPr>
            <p:ph type="sldNum" sz="quarter" idx="12"/>
          </p:nvPr>
        </p:nvSpPr>
        <p:spPr>
          <a:ln/>
        </p:spPr>
        <p:txBody>
          <a:bodyPr/>
          <a:lstStyle>
            <a:lvl1pPr>
              <a:defRPr/>
            </a:lvl1pPr>
          </a:lstStyle>
          <a:p>
            <a:pPr>
              <a:defRPr/>
            </a:pPr>
            <a:fld id="{87C6EAC9-F7FD-4C46-91DF-957E04958753}" type="slidenum">
              <a:rPr lang="en-US" altLang="en-US"/>
              <a:pPr>
                <a:defRPr/>
              </a:pPr>
              <a:t>‹#›</a:t>
            </a:fld>
            <a:endParaRPr lang="en-US" altLang="en-US"/>
          </a:p>
        </p:txBody>
      </p:sp>
    </p:spTree>
    <p:extLst>
      <p:ext uri="{BB962C8B-B14F-4D97-AF65-F5344CB8AC3E}">
        <p14:creationId xmlns:p14="http://schemas.microsoft.com/office/powerpoint/2010/main" val="35656402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AF4669DC-E9DD-4ECC-82E1-2F457C576DA4}"/>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75A6F475-46DA-49C7-8C62-E3734297F09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0CA7AAAC-CE0F-4457-B52B-384707D3FF71}"/>
              </a:ext>
            </a:extLst>
          </p:cNvPr>
          <p:cNvSpPr>
            <a:spLocks noGrp="1" noChangeArrowheads="1"/>
          </p:cNvSpPr>
          <p:nvPr>
            <p:ph type="sldNum" sz="quarter" idx="12"/>
          </p:nvPr>
        </p:nvSpPr>
        <p:spPr>
          <a:ln/>
        </p:spPr>
        <p:txBody>
          <a:bodyPr/>
          <a:lstStyle>
            <a:lvl1pPr>
              <a:defRPr/>
            </a:lvl1pPr>
          </a:lstStyle>
          <a:p>
            <a:pPr>
              <a:defRPr/>
            </a:pPr>
            <a:fld id="{1F1BF77D-9512-4202-83F7-F35D6DD0F314}" type="slidenum">
              <a:rPr lang="en-US" altLang="en-US"/>
              <a:pPr>
                <a:defRPr/>
              </a:pPr>
              <a:t>‹#›</a:t>
            </a:fld>
            <a:endParaRPr lang="en-US" altLang="en-US"/>
          </a:p>
        </p:txBody>
      </p:sp>
    </p:spTree>
    <p:extLst>
      <p:ext uri="{BB962C8B-B14F-4D97-AF65-F5344CB8AC3E}">
        <p14:creationId xmlns:p14="http://schemas.microsoft.com/office/powerpoint/2010/main" val="25697657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4AA996C1-23AC-4141-98E4-8878095F1F28}"/>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C138B230-3A99-4C3C-BD2E-CCCEC0D5F41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C2F07A62-2421-44BA-9B6F-9D302380BBA8}"/>
              </a:ext>
            </a:extLst>
          </p:cNvPr>
          <p:cNvSpPr>
            <a:spLocks noGrp="1" noChangeArrowheads="1"/>
          </p:cNvSpPr>
          <p:nvPr>
            <p:ph type="sldNum" sz="quarter" idx="12"/>
          </p:nvPr>
        </p:nvSpPr>
        <p:spPr>
          <a:ln/>
        </p:spPr>
        <p:txBody>
          <a:bodyPr/>
          <a:lstStyle>
            <a:lvl1pPr>
              <a:defRPr/>
            </a:lvl1pPr>
          </a:lstStyle>
          <a:p>
            <a:pPr>
              <a:defRPr/>
            </a:pPr>
            <a:fld id="{BFF10344-951F-4F94-970F-18E1D0077387}" type="slidenum">
              <a:rPr lang="en-US" altLang="en-US"/>
              <a:pPr>
                <a:defRPr/>
              </a:pPr>
              <a:t>‹#›</a:t>
            </a:fld>
            <a:endParaRPr lang="en-US" altLang="en-US"/>
          </a:p>
        </p:txBody>
      </p:sp>
    </p:spTree>
    <p:extLst>
      <p:ext uri="{BB962C8B-B14F-4D97-AF65-F5344CB8AC3E}">
        <p14:creationId xmlns:p14="http://schemas.microsoft.com/office/powerpoint/2010/main" val="1380093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A79E13C7-394C-44DE-BD60-FFE56595C20E}"/>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1DDCED33-BD50-4DF7-A4F2-DA1DC2C0800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8793CC83-E92C-41EA-BA78-1558C1D0A32A}"/>
              </a:ext>
            </a:extLst>
          </p:cNvPr>
          <p:cNvSpPr>
            <a:spLocks noGrp="1" noChangeArrowheads="1"/>
          </p:cNvSpPr>
          <p:nvPr>
            <p:ph type="sldNum" sz="quarter" idx="12"/>
          </p:nvPr>
        </p:nvSpPr>
        <p:spPr>
          <a:ln/>
        </p:spPr>
        <p:txBody>
          <a:bodyPr/>
          <a:lstStyle>
            <a:lvl1pPr>
              <a:defRPr/>
            </a:lvl1pPr>
          </a:lstStyle>
          <a:p>
            <a:pPr>
              <a:defRPr/>
            </a:pPr>
            <a:fld id="{C080C9E1-5A81-4C5F-BFD7-C37A20FD41FF}" type="slidenum">
              <a:rPr lang="en-US" altLang="en-US"/>
              <a:pPr>
                <a:defRPr/>
              </a:pPr>
              <a:t>‹#›</a:t>
            </a:fld>
            <a:endParaRPr lang="en-US" altLang="en-US"/>
          </a:p>
        </p:txBody>
      </p:sp>
    </p:spTree>
    <p:extLst>
      <p:ext uri="{BB962C8B-B14F-4D97-AF65-F5344CB8AC3E}">
        <p14:creationId xmlns:p14="http://schemas.microsoft.com/office/powerpoint/2010/main" val="25933807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58CF6AF1-55FD-4485-B4C1-F9EF20644A22}"/>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3F352EDB-828B-41D4-A9A0-57CA64CA7BD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8C559300-F586-4F2F-BEBA-F1D1F4AB2AE1}"/>
              </a:ext>
            </a:extLst>
          </p:cNvPr>
          <p:cNvSpPr>
            <a:spLocks noGrp="1" noChangeArrowheads="1"/>
          </p:cNvSpPr>
          <p:nvPr>
            <p:ph type="sldNum" sz="quarter" idx="12"/>
          </p:nvPr>
        </p:nvSpPr>
        <p:spPr>
          <a:ln/>
        </p:spPr>
        <p:txBody>
          <a:bodyPr/>
          <a:lstStyle>
            <a:lvl1pPr>
              <a:defRPr/>
            </a:lvl1pPr>
          </a:lstStyle>
          <a:p>
            <a:pPr>
              <a:defRPr/>
            </a:pPr>
            <a:fld id="{F4B0C70A-9BA6-468E-85F3-4ED027A385ED}" type="slidenum">
              <a:rPr lang="en-US" altLang="en-US"/>
              <a:pPr>
                <a:defRPr/>
              </a:pPr>
              <a:t>‹#›</a:t>
            </a:fld>
            <a:endParaRPr lang="en-US" altLang="en-US"/>
          </a:p>
        </p:txBody>
      </p:sp>
    </p:spTree>
    <p:extLst>
      <p:ext uri="{BB962C8B-B14F-4D97-AF65-F5344CB8AC3E}">
        <p14:creationId xmlns:p14="http://schemas.microsoft.com/office/powerpoint/2010/main" val="8263445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48B252B0-C4E9-49C0-A675-88287DA73756}"/>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EC6F359B-76B5-4FFC-AEAA-6B5E98CC96D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413D7707-AACF-466F-8C3A-5CACB870F33C}"/>
              </a:ext>
            </a:extLst>
          </p:cNvPr>
          <p:cNvSpPr>
            <a:spLocks noGrp="1" noChangeArrowheads="1"/>
          </p:cNvSpPr>
          <p:nvPr>
            <p:ph type="sldNum" sz="quarter" idx="12"/>
          </p:nvPr>
        </p:nvSpPr>
        <p:spPr>
          <a:ln/>
        </p:spPr>
        <p:txBody>
          <a:bodyPr/>
          <a:lstStyle>
            <a:lvl1pPr>
              <a:defRPr/>
            </a:lvl1pPr>
          </a:lstStyle>
          <a:p>
            <a:pPr>
              <a:defRPr/>
            </a:pPr>
            <a:fld id="{21C591C4-E079-4B87-8552-92E7BCCA70AE}" type="slidenum">
              <a:rPr lang="en-US" altLang="en-US"/>
              <a:pPr>
                <a:defRPr/>
              </a:pPr>
              <a:t>‹#›</a:t>
            </a:fld>
            <a:endParaRPr lang="en-US" altLang="en-US"/>
          </a:p>
        </p:txBody>
      </p:sp>
    </p:spTree>
    <p:extLst>
      <p:ext uri="{BB962C8B-B14F-4D97-AF65-F5344CB8AC3E}">
        <p14:creationId xmlns:p14="http://schemas.microsoft.com/office/powerpoint/2010/main" val="37008516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EE0AB9F2-A88A-4352-9410-DECB947900D5}"/>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5BDB490B-C279-434F-B781-6EAE13637E4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DF869A91-91F3-4A5D-B6FC-2FD98F9CC8EB}"/>
              </a:ext>
            </a:extLst>
          </p:cNvPr>
          <p:cNvSpPr>
            <a:spLocks noGrp="1" noChangeArrowheads="1"/>
          </p:cNvSpPr>
          <p:nvPr>
            <p:ph type="sldNum" sz="quarter" idx="12"/>
          </p:nvPr>
        </p:nvSpPr>
        <p:spPr>
          <a:ln/>
        </p:spPr>
        <p:txBody>
          <a:bodyPr/>
          <a:lstStyle>
            <a:lvl1pPr>
              <a:defRPr/>
            </a:lvl1pPr>
          </a:lstStyle>
          <a:p>
            <a:pPr>
              <a:defRPr/>
            </a:pPr>
            <a:fld id="{16DA7A6E-E657-46F9-9CF6-F2EB2605D611}" type="slidenum">
              <a:rPr lang="en-US" altLang="en-US"/>
              <a:pPr>
                <a:defRPr/>
              </a:pPr>
              <a:t>‹#›</a:t>
            </a:fld>
            <a:endParaRPr lang="en-US" altLang="en-US"/>
          </a:p>
        </p:txBody>
      </p:sp>
    </p:spTree>
    <p:extLst>
      <p:ext uri="{BB962C8B-B14F-4D97-AF65-F5344CB8AC3E}">
        <p14:creationId xmlns:p14="http://schemas.microsoft.com/office/powerpoint/2010/main" val="2090813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07C38981-7F36-45F6-9C59-ECB1BE03396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4EF3730-1E4B-46A2-9BA9-7FC0FBFD6AC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A659D33F-0066-468C-B6FC-BA44FB28C934}"/>
              </a:ext>
            </a:extLst>
          </p:cNvPr>
          <p:cNvSpPr>
            <a:spLocks noGrp="1" noChangeArrowheads="1"/>
          </p:cNvSpPr>
          <p:nvPr>
            <p:ph type="sldNum" sz="quarter" idx="12"/>
          </p:nvPr>
        </p:nvSpPr>
        <p:spPr>
          <a:ln/>
        </p:spPr>
        <p:txBody>
          <a:bodyPr/>
          <a:lstStyle>
            <a:lvl1pPr>
              <a:defRPr/>
            </a:lvl1pPr>
          </a:lstStyle>
          <a:p>
            <a:pPr>
              <a:defRPr/>
            </a:pPr>
            <a:fld id="{E2AA29A0-9DCA-4D13-A66F-B6469F4B75F1}" type="slidenum">
              <a:rPr lang="en-US" altLang="en-US"/>
              <a:pPr>
                <a:defRPr/>
              </a:pPr>
              <a:t>‹#›</a:t>
            </a:fld>
            <a:endParaRPr lang="en-US" altLang="en-US"/>
          </a:p>
        </p:txBody>
      </p:sp>
    </p:spTree>
    <p:extLst>
      <p:ext uri="{BB962C8B-B14F-4D97-AF65-F5344CB8AC3E}">
        <p14:creationId xmlns:p14="http://schemas.microsoft.com/office/powerpoint/2010/main" val="10233370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C0DDBF12-91D5-46C5-B4FA-89CA4CAA8ECA}"/>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910A5B43-116E-4D87-9439-A495469D7D3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A1379B42-D1FB-49C5-977C-99B866E05838}"/>
              </a:ext>
            </a:extLst>
          </p:cNvPr>
          <p:cNvSpPr>
            <a:spLocks noGrp="1" noChangeArrowheads="1"/>
          </p:cNvSpPr>
          <p:nvPr>
            <p:ph type="sldNum" sz="quarter" idx="12"/>
          </p:nvPr>
        </p:nvSpPr>
        <p:spPr>
          <a:ln/>
        </p:spPr>
        <p:txBody>
          <a:bodyPr/>
          <a:lstStyle>
            <a:lvl1pPr>
              <a:defRPr/>
            </a:lvl1pPr>
          </a:lstStyle>
          <a:p>
            <a:pPr>
              <a:defRPr/>
            </a:pPr>
            <a:fld id="{06F2B64F-0516-4969-9526-D6B17669C931}" type="slidenum">
              <a:rPr lang="en-US" altLang="en-US"/>
              <a:pPr>
                <a:defRPr/>
              </a:pPr>
              <a:t>‹#›</a:t>
            </a:fld>
            <a:endParaRPr lang="en-US" altLang="en-US"/>
          </a:p>
        </p:txBody>
      </p:sp>
    </p:spTree>
    <p:extLst>
      <p:ext uri="{BB962C8B-B14F-4D97-AF65-F5344CB8AC3E}">
        <p14:creationId xmlns:p14="http://schemas.microsoft.com/office/powerpoint/2010/main" val="2022733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83338B11-AD93-4EBF-B973-C1684172B21D}"/>
              </a:ext>
            </a:extLst>
          </p:cNvPr>
          <p:cNvSpPr>
            <a:spLocks noGrp="1"/>
          </p:cNvSpPr>
          <p:nvPr>
            <p:ph type="dt" sz="half" idx="10"/>
          </p:nvPr>
        </p:nvSpPr>
        <p:spPr/>
        <p:txBody>
          <a:bodyPr/>
          <a:lstStyle>
            <a:lvl1pPr>
              <a:defRPr/>
            </a:lvl1pPr>
          </a:lstStyle>
          <a:p>
            <a:pPr>
              <a:defRPr/>
            </a:pPr>
            <a:fld id="{7A083E9B-20ED-49F1-9714-118B6B34AA85}" type="datetimeFigureOut">
              <a:rPr lang="en-US"/>
              <a:pPr>
                <a:defRPr/>
              </a:pPr>
              <a:t>10/27/2026</a:t>
            </a:fld>
            <a:endParaRPr lang="en-US"/>
          </a:p>
        </p:txBody>
      </p:sp>
      <p:sp>
        <p:nvSpPr>
          <p:cNvPr id="5" name="Footer Placeholder 4">
            <a:extLst>
              <a:ext uri="{FF2B5EF4-FFF2-40B4-BE49-F238E27FC236}">
                <a16:creationId xmlns:a16="http://schemas.microsoft.com/office/drawing/2014/main" id="{BB52E969-DC58-4437-BD60-7A31698C261F}"/>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15C4A942-3E6B-4BBC-A0FD-0A250FF0E0B0}"/>
              </a:ext>
            </a:extLst>
          </p:cNvPr>
          <p:cNvSpPr>
            <a:spLocks noGrp="1"/>
          </p:cNvSpPr>
          <p:nvPr>
            <p:ph type="sldNum" sz="quarter" idx="12"/>
          </p:nvPr>
        </p:nvSpPr>
        <p:spPr/>
        <p:txBody>
          <a:bodyPr/>
          <a:lstStyle>
            <a:lvl1pPr>
              <a:defRPr/>
            </a:lvl1pPr>
          </a:lstStyle>
          <a:p>
            <a:pPr>
              <a:defRPr/>
            </a:pPr>
            <a:fld id="{FEDF0893-74C1-410D-8F2E-0280BC2BDC72}" type="slidenum">
              <a:rPr lang="en-US" altLang="en-US"/>
              <a:pPr>
                <a:defRPr/>
              </a:pPr>
              <a:t>‹#›</a:t>
            </a:fld>
            <a:endParaRPr lang="en-US" altLang="en-US"/>
          </a:p>
        </p:txBody>
      </p:sp>
    </p:spTree>
    <p:extLst>
      <p:ext uri="{BB962C8B-B14F-4D97-AF65-F5344CB8AC3E}">
        <p14:creationId xmlns:p14="http://schemas.microsoft.com/office/powerpoint/2010/main" val="36762241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A3CCECB-77E4-40DC-9325-25B0C70BF726}"/>
              </a:ext>
            </a:extLst>
          </p:cNvPr>
          <p:cNvSpPr>
            <a:spLocks noGrp="1"/>
          </p:cNvSpPr>
          <p:nvPr>
            <p:ph type="dt" sz="half" idx="10"/>
          </p:nvPr>
        </p:nvSpPr>
        <p:spPr/>
        <p:txBody>
          <a:bodyPr/>
          <a:lstStyle>
            <a:lvl1pPr>
              <a:defRPr/>
            </a:lvl1pPr>
          </a:lstStyle>
          <a:p>
            <a:pPr>
              <a:defRPr/>
            </a:pPr>
            <a:fld id="{8B2304E0-5669-40F2-AC82-9F3B1D34A95B}" type="datetimeFigureOut">
              <a:rPr lang="en-US"/>
              <a:pPr>
                <a:defRPr/>
              </a:pPr>
              <a:t>10/27/2026</a:t>
            </a:fld>
            <a:endParaRPr lang="en-US"/>
          </a:p>
        </p:txBody>
      </p:sp>
      <p:sp>
        <p:nvSpPr>
          <p:cNvPr id="5" name="Footer Placeholder 4">
            <a:extLst>
              <a:ext uri="{FF2B5EF4-FFF2-40B4-BE49-F238E27FC236}">
                <a16:creationId xmlns:a16="http://schemas.microsoft.com/office/drawing/2014/main" id="{5A1F7D33-2A37-4674-B584-24A390116E1F}"/>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87797F52-FE5D-4C6C-861B-E7FB000EBA37}"/>
              </a:ext>
            </a:extLst>
          </p:cNvPr>
          <p:cNvSpPr>
            <a:spLocks noGrp="1"/>
          </p:cNvSpPr>
          <p:nvPr>
            <p:ph type="sldNum" sz="quarter" idx="12"/>
          </p:nvPr>
        </p:nvSpPr>
        <p:spPr/>
        <p:txBody>
          <a:bodyPr/>
          <a:lstStyle>
            <a:lvl1pPr>
              <a:defRPr/>
            </a:lvl1pPr>
          </a:lstStyle>
          <a:p>
            <a:pPr>
              <a:defRPr/>
            </a:pPr>
            <a:fld id="{23F85A4D-2025-4B2F-8420-7B7B44381347}" type="slidenum">
              <a:rPr lang="en-US" altLang="en-US"/>
              <a:pPr>
                <a:defRPr/>
              </a:pPr>
              <a:t>‹#›</a:t>
            </a:fld>
            <a:endParaRPr lang="en-US" altLang="en-US"/>
          </a:p>
        </p:txBody>
      </p:sp>
    </p:spTree>
    <p:extLst>
      <p:ext uri="{BB962C8B-B14F-4D97-AF65-F5344CB8AC3E}">
        <p14:creationId xmlns:p14="http://schemas.microsoft.com/office/powerpoint/2010/main" val="9963749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FEF9337-EF60-485F-BD30-545170EDD960}"/>
              </a:ext>
            </a:extLst>
          </p:cNvPr>
          <p:cNvSpPr>
            <a:spLocks noGrp="1"/>
          </p:cNvSpPr>
          <p:nvPr>
            <p:ph type="dt" sz="half" idx="10"/>
          </p:nvPr>
        </p:nvSpPr>
        <p:spPr/>
        <p:txBody>
          <a:bodyPr/>
          <a:lstStyle>
            <a:lvl1pPr>
              <a:defRPr/>
            </a:lvl1pPr>
          </a:lstStyle>
          <a:p>
            <a:pPr>
              <a:defRPr/>
            </a:pPr>
            <a:fld id="{ED95BCE9-B846-4390-9AAA-D00BFD455068}" type="datetimeFigureOut">
              <a:rPr lang="en-US"/>
              <a:pPr>
                <a:defRPr/>
              </a:pPr>
              <a:t>10/27/2026</a:t>
            </a:fld>
            <a:endParaRPr lang="en-US"/>
          </a:p>
        </p:txBody>
      </p:sp>
      <p:sp>
        <p:nvSpPr>
          <p:cNvPr id="5" name="Footer Placeholder 4">
            <a:extLst>
              <a:ext uri="{FF2B5EF4-FFF2-40B4-BE49-F238E27FC236}">
                <a16:creationId xmlns:a16="http://schemas.microsoft.com/office/drawing/2014/main" id="{80F1801A-D3AE-4459-A10F-E5C61A0802FC}"/>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55CBA8D9-D283-42E4-AC21-E056F29A503C}"/>
              </a:ext>
            </a:extLst>
          </p:cNvPr>
          <p:cNvSpPr>
            <a:spLocks noGrp="1"/>
          </p:cNvSpPr>
          <p:nvPr>
            <p:ph type="sldNum" sz="quarter" idx="12"/>
          </p:nvPr>
        </p:nvSpPr>
        <p:spPr/>
        <p:txBody>
          <a:bodyPr/>
          <a:lstStyle>
            <a:lvl1pPr>
              <a:defRPr/>
            </a:lvl1pPr>
          </a:lstStyle>
          <a:p>
            <a:pPr>
              <a:defRPr/>
            </a:pPr>
            <a:fld id="{8545082B-BF8C-44DC-9FCB-51C7DA0785E5}" type="slidenum">
              <a:rPr lang="en-US" altLang="en-US"/>
              <a:pPr>
                <a:defRPr/>
              </a:pPr>
              <a:t>‹#›</a:t>
            </a:fld>
            <a:endParaRPr lang="en-US" altLang="en-US"/>
          </a:p>
        </p:txBody>
      </p:sp>
    </p:spTree>
    <p:extLst>
      <p:ext uri="{BB962C8B-B14F-4D97-AF65-F5344CB8AC3E}">
        <p14:creationId xmlns:p14="http://schemas.microsoft.com/office/powerpoint/2010/main" val="13136263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0506ECB9-7CD3-4E1F-9C41-DB94C1A38873}"/>
              </a:ext>
            </a:extLst>
          </p:cNvPr>
          <p:cNvSpPr>
            <a:spLocks noGrp="1"/>
          </p:cNvSpPr>
          <p:nvPr>
            <p:ph type="dt" sz="half" idx="10"/>
          </p:nvPr>
        </p:nvSpPr>
        <p:spPr/>
        <p:txBody>
          <a:bodyPr/>
          <a:lstStyle>
            <a:lvl1pPr>
              <a:defRPr/>
            </a:lvl1pPr>
          </a:lstStyle>
          <a:p>
            <a:pPr>
              <a:defRPr/>
            </a:pPr>
            <a:fld id="{7D4AC2FE-9637-43DB-AE2F-E6BE021D1603}" type="datetimeFigureOut">
              <a:rPr lang="en-US"/>
              <a:pPr>
                <a:defRPr/>
              </a:pPr>
              <a:t>10/27/2026</a:t>
            </a:fld>
            <a:endParaRPr lang="en-US"/>
          </a:p>
        </p:txBody>
      </p:sp>
      <p:sp>
        <p:nvSpPr>
          <p:cNvPr id="6" name="Footer Placeholder 4">
            <a:extLst>
              <a:ext uri="{FF2B5EF4-FFF2-40B4-BE49-F238E27FC236}">
                <a16:creationId xmlns:a16="http://schemas.microsoft.com/office/drawing/2014/main" id="{F302820C-F58D-46CF-ACC1-0115872C0E19}"/>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C4847008-B40C-4A83-92BA-E31C57A49590}"/>
              </a:ext>
            </a:extLst>
          </p:cNvPr>
          <p:cNvSpPr>
            <a:spLocks noGrp="1"/>
          </p:cNvSpPr>
          <p:nvPr>
            <p:ph type="sldNum" sz="quarter" idx="12"/>
          </p:nvPr>
        </p:nvSpPr>
        <p:spPr/>
        <p:txBody>
          <a:bodyPr/>
          <a:lstStyle>
            <a:lvl1pPr>
              <a:defRPr/>
            </a:lvl1pPr>
          </a:lstStyle>
          <a:p>
            <a:pPr>
              <a:defRPr/>
            </a:pPr>
            <a:fld id="{9D7DA662-10F0-48E4-887B-E115AEAE4DD6}" type="slidenum">
              <a:rPr lang="en-US" altLang="en-US"/>
              <a:pPr>
                <a:defRPr/>
              </a:pPr>
              <a:t>‹#›</a:t>
            </a:fld>
            <a:endParaRPr lang="en-US" altLang="en-US"/>
          </a:p>
        </p:txBody>
      </p:sp>
    </p:spTree>
    <p:extLst>
      <p:ext uri="{BB962C8B-B14F-4D97-AF65-F5344CB8AC3E}">
        <p14:creationId xmlns:p14="http://schemas.microsoft.com/office/powerpoint/2010/main" val="144200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B6D9A62A-00B9-4947-A248-927D65581C2F}"/>
              </a:ext>
            </a:extLst>
          </p:cNvPr>
          <p:cNvSpPr>
            <a:spLocks noGrp="1"/>
          </p:cNvSpPr>
          <p:nvPr>
            <p:ph type="dt" sz="half" idx="10"/>
          </p:nvPr>
        </p:nvSpPr>
        <p:spPr/>
        <p:txBody>
          <a:bodyPr/>
          <a:lstStyle>
            <a:lvl1pPr>
              <a:defRPr/>
            </a:lvl1pPr>
          </a:lstStyle>
          <a:p>
            <a:pPr>
              <a:defRPr/>
            </a:pPr>
            <a:fld id="{4D69AB13-EB7F-448B-AA6F-E3293F513615}" type="datetimeFigureOut">
              <a:rPr lang="en-US"/>
              <a:pPr>
                <a:defRPr/>
              </a:pPr>
              <a:t>10/27/2026</a:t>
            </a:fld>
            <a:endParaRPr lang="en-US"/>
          </a:p>
        </p:txBody>
      </p:sp>
      <p:sp>
        <p:nvSpPr>
          <p:cNvPr id="8" name="Footer Placeholder 4">
            <a:extLst>
              <a:ext uri="{FF2B5EF4-FFF2-40B4-BE49-F238E27FC236}">
                <a16:creationId xmlns:a16="http://schemas.microsoft.com/office/drawing/2014/main" id="{9D93898F-6E23-4A3C-884F-4122959A94F3}"/>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F53D4285-BF33-47B5-B377-E5B1E5D0C1BF}"/>
              </a:ext>
            </a:extLst>
          </p:cNvPr>
          <p:cNvSpPr>
            <a:spLocks noGrp="1"/>
          </p:cNvSpPr>
          <p:nvPr>
            <p:ph type="sldNum" sz="quarter" idx="12"/>
          </p:nvPr>
        </p:nvSpPr>
        <p:spPr/>
        <p:txBody>
          <a:bodyPr/>
          <a:lstStyle>
            <a:lvl1pPr>
              <a:defRPr/>
            </a:lvl1pPr>
          </a:lstStyle>
          <a:p>
            <a:pPr>
              <a:defRPr/>
            </a:pPr>
            <a:fld id="{ECDDF4F8-B13B-4434-B3EB-647E4112C155}" type="slidenum">
              <a:rPr lang="en-US" altLang="en-US"/>
              <a:pPr>
                <a:defRPr/>
              </a:pPr>
              <a:t>‹#›</a:t>
            </a:fld>
            <a:endParaRPr lang="en-US" altLang="en-US"/>
          </a:p>
        </p:txBody>
      </p:sp>
    </p:spTree>
    <p:extLst>
      <p:ext uri="{BB962C8B-B14F-4D97-AF65-F5344CB8AC3E}">
        <p14:creationId xmlns:p14="http://schemas.microsoft.com/office/powerpoint/2010/main" val="13835287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FE196E84-923C-4A60-A01D-6855DD36F023}"/>
              </a:ext>
            </a:extLst>
          </p:cNvPr>
          <p:cNvSpPr>
            <a:spLocks noGrp="1"/>
          </p:cNvSpPr>
          <p:nvPr>
            <p:ph type="dt" sz="half" idx="10"/>
          </p:nvPr>
        </p:nvSpPr>
        <p:spPr/>
        <p:txBody>
          <a:bodyPr/>
          <a:lstStyle>
            <a:lvl1pPr>
              <a:defRPr/>
            </a:lvl1pPr>
          </a:lstStyle>
          <a:p>
            <a:pPr>
              <a:defRPr/>
            </a:pPr>
            <a:fld id="{B5FDC0AB-A843-4DBB-9CEA-ECA9C5F9569D}" type="datetimeFigureOut">
              <a:rPr lang="en-US"/>
              <a:pPr>
                <a:defRPr/>
              </a:pPr>
              <a:t>10/27/2026</a:t>
            </a:fld>
            <a:endParaRPr lang="en-US"/>
          </a:p>
        </p:txBody>
      </p:sp>
      <p:sp>
        <p:nvSpPr>
          <p:cNvPr id="4" name="Footer Placeholder 4">
            <a:extLst>
              <a:ext uri="{FF2B5EF4-FFF2-40B4-BE49-F238E27FC236}">
                <a16:creationId xmlns:a16="http://schemas.microsoft.com/office/drawing/2014/main" id="{C9933DC0-1852-4CF7-9144-3153E2DC6309}"/>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9D84C090-3F1E-4290-A4EB-3FA7F2ABD1F9}"/>
              </a:ext>
            </a:extLst>
          </p:cNvPr>
          <p:cNvSpPr>
            <a:spLocks noGrp="1"/>
          </p:cNvSpPr>
          <p:nvPr>
            <p:ph type="sldNum" sz="quarter" idx="12"/>
          </p:nvPr>
        </p:nvSpPr>
        <p:spPr/>
        <p:txBody>
          <a:bodyPr/>
          <a:lstStyle>
            <a:lvl1pPr>
              <a:defRPr/>
            </a:lvl1pPr>
          </a:lstStyle>
          <a:p>
            <a:pPr>
              <a:defRPr/>
            </a:pPr>
            <a:fld id="{569B9FFA-277A-4B71-A4F7-D82C689AFCDC}" type="slidenum">
              <a:rPr lang="en-US" altLang="en-US"/>
              <a:pPr>
                <a:defRPr/>
              </a:pPr>
              <a:t>‹#›</a:t>
            </a:fld>
            <a:endParaRPr lang="en-US" altLang="en-US"/>
          </a:p>
        </p:txBody>
      </p:sp>
    </p:spTree>
    <p:extLst>
      <p:ext uri="{BB962C8B-B14F-4D97-AF65-F5344CB8AC3E}">
        <p14:creationId xmlns:p14="http://schemas.microsoft.com/office/powerpoint/2010/main" val="28109195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9CC1CC59-639D-4930-85CD-D591BFDD84AD}"/>
              </a:ext>
            </a:extLst>
          </p:cNvPr>
          <p:cNvSpPr>
            <a:spLocks noGrp="1"/>
          </p:cNvSpPr>
          <p:nvPr>
            <p:ph type="dt" sz="half" idx="10"/>
          </p:nvPr>
        </p:nvSpPr>
        <p:spPr/>
        <p:txBody>
          <a:bodyPr/>
          <a:lstStyle>
            <a:lvl1pPr>
              <a:defRPr/>
            </a:lvl1pPr>
          </a:lstStyle>
          <a:p>
            <a:pPr>
              <a:defRPr/>
            </a:pPr>
            <a:fld id="{D736B553-0ECF-4425-9CB9-F32BD80F26A3}" type="datetimeFigureOut">
              <a:rPr lang="en-US"/>
              <a:pPr>
                <a:defRPr/>
              </a:pPr>
              <a:t>10/27/2026</a:t>
            </a:fld>
            <a:endParaRPr lang="en-US"/>
          </a:p>
        </p:txBody>
      </p:sp>
      <p:sp>
        <p:nvSpPr>
          <p:cNvPr id="3" name="Footer Placeholder 4">
            <a:extLst>
              <a:ext uri="{FF2B5EF4-FFF2-40B4-BE49-F238E27FC236}">
                <a16:creationId xmlns:a16="http://schemas.microsoft.com/office/drawing/2014/main" id="{D1F6B3AD-5A37-4115-9227-91BF254335EE}"/>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E8819E30-DC95-4DE1-8CB6-11F7C8E7AC97}"/>
              </a:ext>
            </a:extLst>
          </p:cNvPr>
          <p:cNvSpPr>
            <a:spLocks noGrp="1"/>
          </p:cNvSpPr>
          <p:nvPr>
            <p:ph type="sldNum" sz="quarter" idx="12"/>
          </p:nvPr>
        </p:nvSpPr>
        <p:spPr/>
        <p:txBody>
          <a:bodyPr/>
          <a:lstStyle>
            <a:lvl1pPr>
              <a:defRPr/>
            </a:lvl1pPr>
          </a:lstStyle>
          <a:p>
            <a:pPr>
              <a:defRPr/>
            </a:pPr>
            <a:fld id="{71F9712A-3CB4-492D-98C8-9D6361B214FF}" type="slidenum">
              <a:rPr lang="en-US" altLang="en-US"/>
              <a:pPr>
                <a:defRPr/>
              </a:pPr>
              <a:t>‹#›</a:t>
            </a:fld>
            <a:endParaRPr lang="en-US" altLang="en-US"/>
          </a:p>
        </p:txBody>
      </p:sp>
    </p:spTree>
    <p:extLst>
      <p:ext uri="{BB962C8B-B14F-4D97-AF65-F5344CB8AC3E}">
        <p14:creationId xmlns:p14="http://schemas.microsoft.com/office/powerpoint/2010/main" val="8904353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712570C7-2AA7-4DFD-BD46-E04617B177A6}"/>
              </a:ext>
            </a:extLst>
          </p:cNvPr>
          <p:cNvSpPr>
            <a:spLocks noGrp="1"/>
          </p:cNvSpPr>
          <p:nvPr>
            <p:ph type="dt" sz="half" idx="10"/>
          </p:nvPr>
        </p:nvSpPr>
        <p:spPr/>
        <p:txBody>
          <a:bodyPr/>
          <a:lstStyle>
            <a:lvl1pPr>
              <a:defRPr/>
            </a:lvl1pPr>
          </a:lstStyle>
          <a:p>
            <a:pPr>
              <a:defRPr/>
            </a:pPr>
            <a:fld id="{F589903D-EA9A-4BA8-8676-06E92C87FD13}" type="datetimeFigureOut">
              <a:rPr lang="en-US"/>
              <a:pPr>
                <a:defRPr/>
              </a:pPr>
              <a:t>10/27/2026</a:t>
            </a:fld>
            <a:endParaRPr lang="en-US"/>
          </a:p>
        </p:txBody>
      </p:sp>
      <p:sp>
        <p:nvSpPr>
          <p:cNvPr id="6" name="Footer Placeholder 4">
            <a:extLst>
              <a:ext uri="{FF2B5EF4-FFF2-40B4-BE49-F238E27FC236}">
                <a16:creationId xmlns:a16="http://schemas.microsoft.com/office/drawing/2014/main" id="{93905940-8DC3-4171-B5EA-F8C286BF38B7}"/>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FBFC10DD-8AF3-4AB7-A4ED-6A84D639F6EA}"/>
              </a:ext>
            </a:extLst>
          </p:cNvPr>
          <p:cNvSpPr>
            <a:spLocks noGrp="1"/>
          </p:cNvSpPr>
          <p:nvPr>
            <p:ph type="sldNum" sz="quarter" idx="12"/>
          </p:nvPr>
        </p:nvSpPr>
        <p:spPr/>
        <p:txBody>
          <a:bodyPr/>
          <a:lstStyle>
            <a:lvl1pPr>
              <a:defRPr/>
            </a:lvl1pPr>
          </a:lstStyle>
          <a:p>
            <a:pPr>
              <a:defRPr/>
            </a:pPr>
            <a:fld id="{2C5FA5E1-FA3F-4395-9B2B-C846084A5EF0}" type="slidenum">
              <a:rPr lang="en-US" altLang="en-US"/>
              <a:pPr>
                <a:defRPr/>
              </a:pPr>
              <a:t>‹#›</a:t>
            </a:fld>
            <a:endParaRPr lang="en-US" altLang="en-US"/>
          </a:p>
        </p:txBody>
      </p:sp>
    </p:spTree>
    <p:extLst>
      <p:ext uri="{BB962C8B-B14F-4D97-AF65-F5344CB8AC3E}">
        <p14:creationId xmlns:p14="http://schemas.microsoft.com/office/powerpoint/2010/main" val="38574030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E82B2C27-2915-4575-BB9E-4F578A7D227F}"/>
              </a:ext>
            </a:extLst>
          </p:cNvPr>
          <p:cNvSpPr>
            <a:spLocks noGrp="1"/>
          </p:cNvSpPr>
          <p:nvPr>
            <p:ph type="dt" sz="half" idx="10"/>
          </p:nvPr>
        </p:nvSpPr>
        <p:spPr/>
        <p:txBody>
          <a:bodyPr/>
          <a:lstStyle>
            <a:lvl1pPr>
              <a:defRPr/>
            </a:lvl1pPr>
          </a:lstStyle>
          <a:p>
            <a:pPr>
              <a:defRPr/>
            </a:pPr>
            <a:fld id="{3AF0FB39-E95D-4D5A-84F2-AE58C24A7AEB}" type="datetimeFigureOut">
              <a:rPr lang="en-US"/>
              <a:pPr>
                <a:defRPr/>
              </a:pPr>
              <a:t>10/27/2026</a:t>
            </a:fld>
            <a:endParaRPr lang="en-US"/>
          </a:p>
        </p:txBody>
      </p:sp>
      <p:sp>
        <p:nvSpPr>
          <p:cNvPr id="6" name="Footer Placeholder 4">
            <a:extLst>
              <a:ext uri="{FF2B5EF4-FFF2-40B4-BE49-F238E27FC236}">
                <a16:creationId xmlns:a16="http://schemas.microsoft.com/office/drawing/2014/main" id="{BEEE3192-DE4C-4585-A663-BBB3BA4BE696}"/>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FF66C301-B224-4C9B-AD1C-56E6826BDBA4}"/>
              </a:ext>
            </a:extLst>
          </p:cNvPr>
          <p:cNvSpPr>
            <a:spLocks noGrp="1"/>
          </p:cNvSpPr>
          <p:nvPr>
            <p:ph type="sldNum" sz="quarter" idx="12"/>
          </p:nvPr>
        </p:nvSpPr>
        <p:spPr/>
        <p:txBody>
          <a:bodyPr/>
          <a:lstStyle>
            <a:lvl1pPr>
              <a:defRPr/>
            </a:lvl1pPr>
          </a:lstStyle>
          <a:p>
            <a:pPr>
              <a:defRPr/>
            </a:pPr>
            <a:fld id="{DB53EEE1-A814-4D30-A105-E4FDBD731B6B}" type="slidenum">
              <a:rPr lang="en-US" altLang="en-US"/>
              <a:pPr>
                <a:defRPr/>
              </a:pPr>
              <a:t>‹#›</a:t>
            </a:fld>
            <a:endParaRPr lang="en-US" altLang="en-US"/>
          </a:p>
        </p:txBody>
      </p:sp>
    </p:spTree>
    <p:extLst>
      <p:ext uri="{BB962C8B-B14F-4D97-AF65-F5344CB8AC3E}">
        <p14:creationId xmlns:p14="http://schemas.microsoft.com/office/powerpoint/2010/main" val="19626686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7EBA81-53BB-475E-B57F-DF7A1DE349E7}"/>
              </a:ext>
            </a:extLst>
          </p:cNvPr>
          <p:cNvSpPr>
            <a:spLocks noGrp="1"/>
          </p:cNvSpPr>
          <p:nvPr>
            <p:ph type="dt" sz="half" idx="10"/>
          </p:nvPr>
        </p:nvSpPr>
        <p:spPr/>
        <p:txBody>
          <a:bodyPr/>
          <a:lstStyle>
            <a:lvl1pPr>
              <a:defRPr/>
            </a:lvl1pPr>
          </a:lstStyle>
          <a:p>
            <a:pPr>
              <a:defRPr/>
            </a:pPr>
            <a:fld id="{8BC63980-2B78-4CFF-9DBD-0B698E5C7BA1}" type="datetimeFigureOut">
              <a:rPr lang="en-US"/>
              <a:pPr>
                <a:defRPr/>
              </a:pPr>
              <a:t>10/27/2026</a:t>
            </a:fld>
            <a:endParaRPr lang="en-US"/>
          </a:p>
        </p:txBody>
      </p:sp>
      <p:sp>
        <p:nvSpPr>
          <p:cNvPr id="5" name="Footer Placeholder 4">
            <a:extLst>
              <a:ext uri="{FF2B5EF4-FFF2-40B4-BE49-F238E27FC236}">
                <a16:creationId xmlns:a16="http://schemas.microsoft.com/office/drawing/2014/main" id="{7A1B2510-FB77-472F-ABB8-802A952AE531}"/>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B9DDE18F-57A9-4382-9667-43905CA081FC}"/>
              </a:ext>
            </a:extLst>
          </p:cNvPr>
          <p:cNvSpPr>
            <a:spLocks noGrp="1"/>
          </p:cNvSpPr>
          <p:nvPr>
            <p:ph type="sldNum" sz="quarter" idx="12"/>
          </p:nvPr>
        </p:nvSpPr>
        <p:spPr/>
        <p:txBody>
          <a:bodyPr/>
          <a:lstStyle>
            <a:lvl1pPr>
              <a:defRPr/>
            </a:lvl1pPr>
          </a:lstStyle>
          <a:p>
            <a:pPr>
              <a:defRPr/>
            </a:pPr>
            <a:fld id="{22F34E21-20A6-40ED-B07D-A3FF27FD604C}" type="slidenum">
              <a:rPr lang="en-US" altLang="en-US"/>
              <a:pPr>
                <a:defRPr/>
              </a:pPr>
              <a:t>‹#›</a:t>
            </a:fld>
            <a:endParaRPr lang="en-US" altLang="en-US"/>
          </a:p>
        </p:txBody>
      </p:sp>
    </p:spTree>
    <p:extLst>
      <p:ext uri="{BB962C8B-B14F-4D97-AF65-F5344CB8AC3E}">
        <p14:creationId xmlns:p14="http://schemas.microsoft.com/office/powerpoint/2010/main" val="18347871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4314AA-AA13-4F03-B96B-806B3ABC3F35}"/>
              </a:ext>
            </a:extLst>
          </p:cNvPr>
          <p:cNvSpPr>
            <a:spLocks noGrp="1"/>
          </p:cNvSpPr>
          <p:nvPr>
            <p:ph type="dt" sz="half" idx="10"/>
          </p:nvPr>
        </p:nvSpPr>
        <p:spPr/>
        <p:txBody>
          <a:bodyPr/>
          <a:lstStyle>
            <a:lvl1pPr>
              <a:defRPr/>
            </a:lvl1pPr>
          </a:lstStyle>
          <a:p>
            <a:pPr>
              <a:defRPr/>
            </a:pPr>
            <a:fld id="{BC8D4A5D-5801-407A-BBAC-3975DD48D99D}" type="datetimeFigureOut">
              <a:rPr lang="en-US"/>
              <a:pPr>
                <a:defRPr/>
              </a:pPr>
              <a:t>10/27/2026</a:t>
            </a:fld>
            <a:endParaRPr lang="en-US"/>
          </a:p>
        </p:txBody>
      </p:sp>
      <p:sp>
        <p:nvSpPr>
          <p:cNvPr id="5" name="Footer Placeholder 4">
            <a:extLst>
              <a:ext uri="{FF2B5EF4-FFF2-40B4-BE49-F238E27FC236}">
                <a16:creationId xmlns:a16="http://schemas.microsoft.com/office/drawing/2014/main" id="{A96F3292-63C0-4A5E-8E92-2643CA6C660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256AA0E-73ED-45B9-B7A6-0CA1F43B7EE1}"/>
              </a:ext>
            </a:extLst>
          </p:cNvPr>
          <p:cNvSpPr>
            <a:spLocks noGrp="1"/>
          </p:cNvSpPr>
          <p:nvPr>
            <p:ph type="sldNum" sz="quarter" idx="12"/>
          </p:nvPr>
        </p:nvSpPr>
        <p:spPr/>
        <p:txBody>
          <a:bodyPr/>
          <a:lstStyle>
            <a:lvl1pPr>
              <a:defRPr/>
            </a:lvl1pPr>
          </a:lstStyle>
          <a:p>
            <a:pPr>
              <a:defRPr/>
            </a:pPr>
            <a:fld id="{F258823A-241D-4AE5-B61E-56F8C0C821B4}" type="slidenum">
              <a:rPr lang="en-US" altLang="en-US"/>
              <a:pPr>
                <a:defRPr/>
              </a:pPr>
              <a:t>‹#›</a:t>
            </a:fld>
            <a:endParaRPr lang="en-US" altLang="en-US"/>
          </a:p>
        </p:txBody>
      </p:sp>
    </p:spTree>
    <p:extLst>
      <p:ext uri="{BB962C8B-B14F-4D97-AF65-F5344CB8AC3E}">
        <p14:creationId xmlns:p14="http://schemas.microsoft.com/office/powerpoint/2010/main" val="35161165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4E54B705-4609-4F9A-8350-8D2294A98279}"/>
              </a:ext>
            </a:extLst>
          </p:cNvPr>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6E4F8C9C-5698-4613-92F0-4587D5CC261A}"/>
              </a:ext>
            </a:extLst>
          </p:cNvPr>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B2DD5D88-B664-477E-B900-27410CD0957F}"/>
              </a:ext>
            </a:extLst>
          </p:cNvPr>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400">
                <a:latin typeface="Arial" charset="0"/>
                <a:cs typeface="+mn-cs"/>
              </a:defRPr>
            </a:lvl1pPr>
          </a:lstStyle>
          <a:p>
            <a:pPr>
              <a:defRPr/>
            </a:pPr>
            <a:endParaRPr lang="en-US"/>
          </a:p>
        </p:txBody>
      </p:sp>
      <p:sp>
        <p:nvSpPr>
          <p:cNvPr id="1029" name="Rectangle 5">
            <a:extLst>
              <a:ext uri="{FF2B5EF4-FFF2-40B4-BE49-F238E27FC236}">
                <a16:creationId xmlns:a16="http://schemas.microsoft.com/office/drawing/2014/main" id="{6297CC8E-DD82-4F5A-A4C0-77121A20E704}"/>
              </a:ext>
            </a:extLst>
          </p:cNvPr>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mn-cs"/>
              </a:defRPr>
            </a:lvl1pPr>
          </a:lstStyle>
          <a:p>
            <a:pPr>
              <a:defRPr/>
            </a:pPr>
            <a:endParaRPr lang="en-US"/>
          </a:p>
        </p:txBody>
      </p:sp>
      <p:sp>
        <p:nvSpPr>
          <p:cNvPr id="1030" name="Rectangle 6">
            <a:extLst>
              <a:ext uri="{FF2B5EF4-FFF2-40B4-BE49-F238E27FC236}">
                <a16:creationId xmlns:a16="http://schemas.microsoft.com/office/drawing/2014/main" id="{F8203F5D-2056-45B7-BBC9-932C448452E2}"/>
              </a:ext>
            </a:extLst>
          </p:cNvPr>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a:defRPr/>
            </a:pPr>
            <a:fld id="{DCC63D90-B08A-4F54-9D42-B0C4787D4F90}"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rtl="0" eaLnBrk="0" fontAlgn="base" hangingPunct="0">
        <a:spcBef>
          <a:spcPct val="0"/>
        </a:spcBef>
        <a:spcAft>
          <a:spcPct val="0"/>
        </a:spcAft>
        <a:defRPr sz="4400" b="1">
          <a:solidFill>
            <a:schemeClr val="accent2"/>
          </a:solidFill>
          <a:latin typeface="+mj-lt"/>
          <a:ea typeface="+mj-ea"/>
          <a:cs typeface="+mj-cs"/>
        </a:defRPr>
      </a:lvl1pPr>
      <a:lvl2pPr algn="ctr" rtl="0" eaLnBrk="0" fontAlgn="base" hangingPunct="0">
        <a:spcBef>
          <a:spcPct val="0"/>
        </a:spcBef>
        <a:spcAft>
          <a:spcPct val="0"/>
        </a:spcAft>
        <a:defRPr sz="4400" b="1">
          <a:solidFill>
            <a:schemeClr val="accent2"/>
          </a:solidFill>
          <a:latin typeface="Arial" charset="0"/>
        </a:defRPr>
      </a:lvl2pPr>
      <a:lvl3pPr algn="ctr" rtl="0" eaLnBrk="0" fontAlgn="base" hangingPunct="0">
        <a:spcBef>
          <a:spcPct val="0"/>
        </a:spcBef>
        <a:spcAft>
          <a:spcPct val="0"/>
        </a:spcAft>
        <a:defRPr sz="4400" b="1">
          <a:solidFill>
            <a:schemeClr val="accent2"/>
          </a:solidFill>
          <a:latin typeface="Arial" charset="0"/>
        </a:defRPr>
      </a:lvl3pPr>
      <a:lvl4pPr algn="ctr" rtl="0" eaLnBrk="0" fontAlgn="base" hangingPunct="0">
        <a:spcBef>
          <a:spcPct val="0"/>
        </a:spcBef>
        <a:spcAft>
          <a:spcPct val="0"/>
        </a:spcAft>
        <a:defRPr sz="4400" b="1">
          <a:solidFill>
            <a:schemeClr val="accent2"/>
          </a:solidFill>
          <a:latin typeface="Arial" charset="0"/>
        </a:defRPr>
      </a:lvl4pPr>
      <a:lvl5pPr algn="ctr" rtl="0" eaLnBrk="0" fontAlgn="base" hangingPunct="0">
        <a:spcBef>
          <a:spcPct val="0"/>
        </a:spcBef>
        <a:spcAft>
          <a:spcPct val="0"/>
        </a:spcAft>
        <a:defRPr sz="4400" b="1">
          <a:solidFill>
            <a:schemeClr val="accent2"/>
          </a:solidFill>
          <a:latin typeface="Arial" charset="0"/>
        </a:defRPr>
      </a:lvl5pPr>
      <a:lvl6pPr marL="457200" algn="ctr" rtl="0" fontAlgn="base">
        <a:spcBef>
          <a:spcPct val="0"/>
        </a:spcBef>
        <a:spcAft>
          <a:spcPct val="0"/>
        </a:spcAft>
        <a:defRPr sz="4400" b="1">
          <a:solidFill>
            <a:schemeClr val="accent2"/>
          </a:solidFill>
          <a:latin typeface="Arial" charset="0"/>
        </a:defRPr>
      </a:lvl6pPr>
      <a:lvl7pPr marL="914400" algn="ctr" rtl="0" fontAlgn="base">
        <a:spcBef>
          <a:spcPct val="0"/>
        </a:spcBef>
        <a:spcAft>
          <a:spcPct val="0"/>
        </a:spcAft>
        <a:defRPr sz="4400" b="1">
          <a:solidFill>
            <a:schemeClr val="accent2"/>
          </a:solidFill>
          <a:latin typeface="Arial" charset="0"/>
        </a:defRPr>
      </a:lvl7pPr>
      <a:lvl8pPr marL="1371600" algn="ctr" rtl="0" fontAlgn="base">
        <a:spcBef>
          <a:spcPct val="0"/>
        </a:spcBef>
        <a:spcAft>
          <a:spcPct val="0"/>
        </a:spcAft>
        <a:defRPr sz="4400" b="1">
          <a:solidFill>
            <a:schemeClr val="accent2"/>
          </a:solidFill>
          <a:latin typeface="Arial" charset="0"/>
        </a:defRPr>
      </a:lvl8pPr>
      <a:lvl9pPr marL="1828800" algn="ctr" rtl="0" fontAlgn="base">
        <a:spcBef>
          <a:spcPct val="0"/>
        </a:spcBef>
        <a:spcAft>
          <a:spcPct val="0"/>
        </a:spcAft>
        <a:defRPr sz="4400" b="1">
          <a:solidFill>
            <a:schemeClr val="accent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A5451F15-DC8D-4BF7-B597-9CACB244ED70}"/>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9F11830F-43FB-4665-A0F9-1D323782FA98}"/>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DB185EBF-4EDC-4FFB-8CC5-6DFE3DDDD11A}"/>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63E15CE7-542E-4562-8F54-74826D3E5CCB}" type="datetimeFigureOut">
              <a:rPr lang="en-US"/>
              <a:pPr>
                <a:defRPr/>
              </a:pPr>
              <a:t>10/27/2026</a:t>
            </a:fld>
            <a:endParaRPr lang="en-US"/>
          </a:p>
        </p:txBody>
      </p:sp>
      <p:sp>
        <p:nvSpPr>
          <p:cNvPr id="5" name="Footer Placeholder 4">
            <a:extLst>
              <a:ext uri="{FF2B5EF4-FFF2-40B4-BE49-F238E27FC236}">
                <a16:creationId xmlns:a16="http://schemas.microsoft.com/office/drawing/2014/main" id="{E88DEEDF-FD72-4C2B-A4D4-F297C7267A24}"/>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a:extLst>
              <a:ext uri="{FF2B5EF4-FFF2-40B4-BE49-F238E27FC236}">
                <a16:creationId xmlns:a16="http://schemas.microsoft.com/office/drawing/2014/main" id="{03D2DBD7-E8B6-4EF8-B6A1-1DC6FDA22BCD}"/>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4EF55621-6A61-42C7-A0DB-EF8E46EF8EF3}" type="slidenum">
              <a:rPr lang="en-US" altLang="en-US"/>
              <a:pPr>
                <a:defRPr/>
              </a:pPr>
              <a:t>‹#›</a:t>
            </a:fld>
            <a:endParaRPr lang="en-US" altLang="en-US"/>
          </a:p>
        </p:txBody>
      </p:sp>
    </p:spTree>
    <p:extLst>
      <p:ext uri="{BB962C8B-B14F-4D97-AF65-F5344CB8AC3E}">
        <p14:creationId xmlns:p14="http://schemas.microsoft.com/office/powerpoint/2010/main" val="265009664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6.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12.xml"/><Relationship Id="rId5" Type="http://schemas.openxmlformats.org/officeDocument/2006/relationships/image" Target="../media/image9.jpe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AF3EB827-8005-4FB4-A06A-589690B296EA}"/>
              </a:ext>
            </a:extLst>
          </p:cNvPr>
          <p:cNvSpPr/>
          <p:nvPr/>
        </p:nvSpPr>
        <p:spPr>
          <a:xfrm>
            <a:off x="0" y="0"/>
            <a:ext cx="9144000" cy="68580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sp>
        <p:nvSpPr>
          <p:cNvPr id="4099" name="Rectangle 16">
            <a:extLst>
              <a:ext uri="{FF2B5EF4-FFF2-40B4-BE49-F238E27FC236}">
                <a16:creationId xmlns:a16="http://schemas.microsoft.com/office/drawing/2014/main" id="{93F1B2A8-995E-45E3-9317-06B85C702297}"/>
              </a:ext>
            </a:extLst>
          </p:cNvPr>
          <p:cNvSpPr>
            <a:spLocks noGrp="1" noChangeArrowheads="1"/>
          </p:cNvSpPr>
          <p:nvPr>
            <p:ph type="ctrTitle"/>
          </p:nvPr>
        </p:nvSpPr>
        <p:spPr>
          <a:xfrm>
            <a:off x="228600" y="284163"/>
            <a:ext cx="8763000" cy="1600200"/>
          </a:xfrm>
        </p:spPr>
        <p:txBody>
          <a:bodyPr/>
          <a:lstStyle/>
          <a:p>
            <a:pPr eaLnBrk="1" hangingPunct="1"/>
            <a:r>
              <a:rPr lang="en-US" altLang="en-US" sz="4500" dirty="0">
                <a:solidFill>
                  <a:srgbClr val="FFFFCC"/>
                </a:solidFill>
                <a:latin typeface="Calibri" panose="020F0502020204030204" pitchFamily="34" charset="0"/>
                <a:cs typeface="Calibri" panose="020F0502020204030204" pitchFamily="34" charset="0"/>
              </a:rPr>
              <a:t>Complexity and Thermodynamics</a:t>
            </a:r>
          </a:p>
        </p:txBody>
      </p:sp>
      <p:sp>
        <p:nvSpPr>
          <p:cNvPr id="4100" name="Rectangle 17">
            <a:extLst>
              <a:ext uri="{FF2B5EF4-FFF2-40B4-BE49-F238E27FC236}">
                <a16:creationId xmlns:a16="http://schemas.microsoft.com/office/drawing/2014/main" id="{17168451-82E2-4C32-81A7-2B08E9149C91}"/>
              </a:ext>
            </a:extLst>
          </p:cNvPr>
          <p:cNvSpPr>
            <a:spLocks noGrp="1" noChangeArrowheads="1"/>
          </p:cNvSpPr>
          <p:nvPr>
            <p:ph type="subTitle" idx="1"/>
          </p:nvPr>
        </p:nvSpPr>
        <p:spPr>
          <a:xfrm>
            <a:off x="152400" y="4572000"/>
            <a:ext cx="8839200" cy="1295400"/>
          </a:xfrm>
        </p:spPr>
        <p:txBody>
          <a:bodyPr/>
          <a:lstStyle/>
          <a:p>
            <a:pPr eaLnBrk="1" hangingPunct="1"/>
            <a:r>
              <a:rPr lang="en-US" altLang="en-US" sz="3100" b="1" dirty="0">
                <a:solidFill>
                  <a:srgbClr val="FFFFFF"/>
                </a:solidFill>
                <a:latin typeface="Calibri" panose="020F0502020204030204" pitchFamily="34" charset="0"/>
                <a:cs typeface="Calibri" panose="020F0502020204030204" pitchFamily="34" charset="0"/>
              </a:rPr>
              <a:t>Scott Aaronson (UT Austin)</a:t>
            </a:r>
          </a:p>
          <a:p>
            <a:pPr eaLnBrk="1" hangingPunct="1"/>
            <a:r>
              <a:rPr lang="en-US" altLang="en-US" sz="3100" b="1" dirty="0">
                <a:solidFill>
                  <a:srgbClr val="FFFFFF"/>
                </a:solidFill>
                <a:latin typeface="Calibri" panose="020F0502020204030204" pitchFamily="34" charset="0"/>
                <a:cs typeface="Calibri" panose="020F0502020204030204" pitchFamily="34" charset="0"/>
              </a:rPr>
              <a:t>Stochastic Thermodynamics &amp; CS Theory Workshop</a:t>
            </a:r>
          </a:p>
          <a:p>
            <a:pPr eaLnBrk="1" hangingPunct="1"/>
            <a:r>
              <a:rPr lang="en-US" altLang="en-US" sz="3100" b="1" dirty="0">
                <a:solidFill>
                  <a:srgbClr val="FFFFFF"/>
                </a:solidFill>
                <a:latin typeface="Calibri" panose="020F0502020204030204" pitchFamily="34" charset="0"/>
                <a:cs typeface="Calibri" panose="020F0502020204030204" pitchFamily="34" charset="0"/>
                <a:sym typeface="Wingdings" panose="05000000000000000000" pitchFamily="2" charset="2"/>
              </a:rPr>
              <a:t>October 27, 2026</a:t>
            </a:r>
          </a:p>
        </p:txBody>
      </p:sp>
      <p:pic>
        <p:nvPicPr>
          <p:cNvPr id="6" name="Picture 5">
            <a:extLst>
              <a:ext uri="{FF2B5EF4-FFF2-40B4-BE49-F238E27FC236}">
                <a16:creationId xmlns:a16="http://schemas.microsoft.com/office/drawing/2014/main" id="{1EE1A992-6B4D-49B9-B5B8-78D2E8D0BD52}"/>
              </a:ext>
            </a:extLst>
          </p:cNvPr>
          <p:cNvPicPr>
            <a:picLocks noChangeAspect="1"/>
          </p:cNvPicPr>
          <p:nvPr/>
        </p:nvPicPr>
        <p:blipFill>
          <a:blip r:embed="rId3"/>
          <a:stretch>
            <a:fillRect/>
          </a:stretch>
        </p:blipFill>
        <p:spPr>
          <a:xfrm>
            <a:off x="3200400" y="1676400"/>
            <a:ext cx="2583730" cy="262545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Oval 5">
            <a:extLst>
              <a:ext uri="{FF2B5EF4-FFF2-40B4-BE49-F238E27FC236}">
                <a16:creationId xmlns:a16="http://schemas.microsoft.com/office/drawing/2014/main" id="{70100E56-0F23-477F-BE27-1CD3E7C6FDB1}"/>
              </a:ext>
            </a:extLst>
          </p:cNvPr>
          <p:cNvSpPr>
            <a:spLocks noChangeArrowheads="1"/>
          </p:cNvSpPr>
          <p:nvPr/>
        </p:nvSpPr>
        <p:spPr bwMode="auto">
          <a:xfrm>
            <a:off x="2922588" y="1409700"/>
            <a:ext cx="3005137" cy="506730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8195" name="Freeform 6">
            <a:extLst>
              <a:ext uri="{FF2B5EF4-FFF2-40B4-BE49-F238E27FC236}">
                <a16:creationId xmlns:a16="http://schemas.microsoft.com/office/drawing/2014/main" id="{64726A67-3F4E-442D-A9F5-7E29C11437E4}"/>
              </a:ext>
            </a:extLst>
          </p:cNvPr>
          <p:cNvSpPr>
            <a:spLocks/>
          </p:cNvSpPr>
          <p:nvPr/>
        </p:nvSpPr>
        <p:spPr bwMode="auto">
          <a:xfrm>
            <a:off x="3478213" y="4876800"/>
            <a:ext cx="1965325" cy="990600"/>
          </a:xfrm>
          <a:custGeom>
            <a:avLst/>
            <a:gdLst>
              <a:gd name="T0" fmla="*/ 0 w 1392"/>
              <a:gd name="T1" fmla="*/ 2147483646 h 536"/>
              <a:gd name="T2" fmla="*/ 2147483646 w 1392"/>
              <a:gd name="T3" fmla="*/ 2147483646 h 536"/>
              <a:gd name="T4" fmla="*/ 2147483646 w 1392"/>
              <a:gd name="T5" fmla="*/ 2147483646 h 536"/>
              <a:gd name="T6" fmla="*/ 0 60000 65536"/>
              <a:gd name="T7" fmla="*/ 0 60000 65536"/>
              <a:gd name="T8" fmla="*/ 0 60000 65536"/>
              <a:gd name="T9" fmla="*/ 0 w 1392"/>
              <a:gd name="T10" fmla="*/ 0 h 536"/>
              <a:gd name="T11" fmla="*/ 1392 w 1392"/>
              <a:gd name="T12" fmla="*/ 536 h 536"/>
            </a:gdLst>
            <a:ahLst/>
            <a:cxnLst>
              <a:cxn ang="T6">
                <a:pos x="T0" y="T1"/>
              </a:cxn>
              <a:cxn ang="T7">
                <a:pos x="T2" y="T3"/>
              </a:cxn>
              <a:cxn ang="T8">
                <a:pos x="T4" y="T5"/>
              </a:cxn>
            </a:cxnLst>
            <a:rect l="T9" t="T10" r="T11" b="T12"/>
            <a:pathLst>
              <a:path w="1392" h="536">
                <a:moveTo>
                  <a:pt x="0" y="536"/>
                </a:moveTo>
                <a:cubicBezTo>
                  <a:pt x="220" y="276"/>
                  <a:pt x="440" y="16"/>
                  <a:pt x="672" y="8"/>
                </a:cubicBezTo>
                <a:cubicBezTo>
                  <a:pt x="904" y="0"/>
                  <a:pt x="1148" y="244"/>
                  <a:pt x="1392" y="488"/>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196" name="Freeform 7">
            <a:extLst>
              <a:ext uri="{FF2B5EF4-FFF2-40B4-BE49-F238E27FC236}">
                <a16:creationId xmlns:a16="http://schemas.microsoft.com/office/drawing/2014/main" id="{A61786C3-3F50-4DFD-8086-3A7802EAA644}"/>
              </a:ext>
            </a:extLst>
          </p:cNvPr>
          <p:cNvSpPr>
            <a:spLocks/>
          </p:cNvSpPr>
          <p:nvPr/>
        </p:nvSpPr>
        <p:spPr bwMode="auto">
          <a:xfrm>
            <a:off x="1446213" y="0"/>
            <a:ext cx="5867400" cy="2819400"/>
          </a:xfrm>
          <a:custGeom>
            <a:avLst/>
            <a:gdLst>
              <a:gd name="T0" fmla="*/ 0 w 4320"/>
              <a:gd name="T1" fmla="*/ 0 h 1632"/>
              <a:gd name="T2" fmla="*/ 2147483646 w 4320"/>
              <a:gd name="T3" fmla="*/ 2147483646 h 1632"/>
              <a:gd name="T4" fmla="*/ 2147483646 w 4320"/>
              <a:gd name="T5" fmla="*/ 0 h 1632"/>
              <a:gd name="T6" fmla="*/ 0 60000 65536"/>
              <a:gd name="T7" fmla="*/ 0 60000 65536"/>
              <a:gd name="T8" fmla="*/ 0 60000 65536"/>
              <a:gd name="T9" fmla="*/ 0 w 4320"/>
              <a:gd name="T10" fmla="*/ 0 h 1632"/>
              <a:gd name="T11" fmla="*/ 4320 w 4320"/>
              <a:gd name="T12" fmla="*/ 1632 h 1632"/>
            </a:gdLst>
            <a:ahLst/>
            <a:cxnLst>
              <a:cxn ang="T6">
                <a:pos x="T0" y="T1"/>
              </a:cxn>
              <a:cxn ang="T7">
                <a:pos x="T2" y="T3"/>
              </a:cxn>
              <a:cxn ang="T8">
                <a:pos x="T4" y="T5"/>
              </a:cxn>
            </a:cxnLst>
            <a:rect l="T9" t="T10" r="T11" b="T12"/>
            <a:pathLst>
              <a:path w="4320" h="1632">
                <a:moveTo>
                  <a:pt x="0" y="0"/>
                </a:moveTo>
                <a:cubicBezTo>
                  <a:pt x="744" y="816"/>
                  <a:pt x="1488" y="1632"/>
                  <a:pt x="2208" y="1632"/>
                </a:cubicBezTo>
                <a:cubicBezTo>
                  <a:pt x="2928" y="1632"/>
                  <a:pt x="3624" y="816"/>
                  <a:pt x="4320"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197" name="Text Box 8">
            <a:extLst>
              <a:ext uri="{FF2B5EF4-FFF2-40B4-BE49-F238E27FC236}">
                <a16:creationId xmlns:a16="http://schemas.microsoft.com/office/drawing/2014/main" id="{6DFCE910-1D72-46CC-80E4-6D22BDC8A141}"/>
              </a:ext>
            </a:extLst>
          </p:cNvPr>
          <p:cNvSpPr txBox="1">
            <a:spLocks noChangeArrowheads="1"/>
          </p:cNvSpPr>
          <p:nvPr/>
        </p:nvSpPr>
        <p:spPr bwMode="auto">
          <a:xfrm>
            <a:off x="3478213" y="4991100"/>
            <a:ext cx="1965325"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4400" b="1">
                <a:solidFill>
                  <a:srgbClr val="CC00CC"/>
                </a:solidFill>
                <a:latin typeface="Calibri" panose="020F0502020204030204" pitchFamily="34" charset="0"/>
              </a:rPr>
              <a:t>P</a:t>
            </a:r>
            <a:br>
              <a:rPr lang="en-US" altLang="en-US" sz="4400" b="1">
                <a:solidFill>
                  <a:srgbClr val="CC00CC"/>
                </a:solidFill>
                <a:latin typeface="Calibri" panose="020F0502020204030204" pitchFamily="34" charset="0"/>
              </a:rPr>
            </a:br>
            <a:r>
              <a:rPr lang="en-US" altLang="en-US" sz="2000" b="1">
                <a:solidFill>
                  <a:srgbClr val="CC00CC"/>
                </a:solidFill>
                <a:latin typeface="Calibri" panose="020F0502020204030204" pitchFamily="34" charset="0"/>
              </a:rPr>
              <a:t>Efficiently solvable</a:t>
            </a:r>
            <a:endParaRPr lang="en-US" altLang="en-US" sz="4400" b="1">
              <a:solidFill>
                <a:srgbClr val="CC00CC"/>
              </a:solidFill>
              <a:latin typeface="Calibri" panose="020F0502020204030204" pitchFamily="34" charset="0"/>
            </a:endParaRPr>
          </a:p>
        </p:txBody>
      </p:sp>
      <p:sp>
        <p:nvSpPr>
          <p:cNvPr id="8198" name="Text Box 9">
            <a:extLst>
              <a:ext uri="{FF2B5EF4-FFF2-40B4-BE49-F238E27FC236}">
                <a16:creationId xmlns:a16="http://schemas.microsoft.com/office/drawing/2014/main" id="{B8FF8779-C8AF-4F2A-881E-75C4E8EF6568}"/>
              </a:ext>
            </a:extLst>
          </p:cNvPr>
          <p:cNvSpPr txBox="1">
            <a:spLocks noChangeArrowheads="1"/>
          </p:cNvSpPr>
          <p:nvPr/>
        </p:nvSpPr>
        <p:spPr bwMode="auto">
          <a:xfrm>
            <a:off x="3886200" y="3070225"/>
            <a:ext cx="1371600"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6000" b="1">
                <a:solidFill>
                  <a:srgbClr val="CC00CC"/>
                </a:solidFill>
                <a:latin typeface="Calibri" panose="020F0502020204030204" pitchFamily="34" charset="0"/>
              </a:rPr>
              <a:t>NP</a:t>
            </a:r>
            <a:br>
              <a:rPr lang="en-US" altLang="en-US" sz="6000" b="1">
                <a:solidFill>
                  <a:srgbClr val="CC00CC"/>
                </a:solidFill>
                <a:latin typeface="Calibri" panose="020F0502020204030204" pitchFamily="34" charset="0"/>
              </a:rPr>
            </a:br>
            <a:r>
              <a:rPr lang="en-US" altLang="en-US" sz="2000" b="1">
                <a:solidFill>
                  <a:srgbClr val="CC00CC"/>
                </a:solidFill>
                <a:latin typeface="Calibri" panose="020F0502020204030204" pitchFamily="34" charset="0"/>
              </a:rPr>
              <a:t>Efficiently verifiable</a:t>
            </a:r>
            <a:endParaRPr lang="en-US" altLang="en-US" sz="6000" b="1">
              <a:solidFill>
                <a:srgbClr val="CC00CC"/>
              </a:solidFill>
              <a:latin typeface="Calibri" panose="020F0502020204030204" pitchFamily="34" charset="0"/>
            </a:endParaRPr>
          </a:p>
        </p:txBody>
      </p:sp>
      <p:sp>
        <p:nvSpPr>
          <p:cNvPr id="8199" name="Text Box 10">
            <a:extLst>
              <a:ext uri="{FF2B5EF4-FFF2-40B4-BE49-F238E27FC236}">
                <a16:creationId xmlns:a16="http://schemas.microsoft.com/office/drawing/2014/main" id="{E220AF08-FA73-4D1C-9E67-CBEAFEE0DE1F}"/>
              </a:ext>
            </a:extLst>
          </p:cNvPr>
          <p:cNvSpPr txBox="1">
            <a:spLocks noChangeArrowheads="1"/>
          </p:cNvSpPr>
          <p:nvPr/>
        </p:nvSpPr>
        <p:spPr bwMode="auto">
          <a:xfrm>
            <a:off x="3362325" y="1439863"/>
            <a:ext cx="2209800" cy="1138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3400" b="1">
                <a:solidFill>
                  <a:srgbClr val="CC00CC"/>
                </a:solidFill>
                <a:latin typeface="Calibri" panose="020F0502020204030204" pitchFamily="34" charset="0"/>
              </a:rPr>
              <a:t>NP-complete</a:t>
            </a:r>
          </a:p>
        </p:txBody>
      </p:sp>
      <p:sp>
        <p:nvSpPr>
          <p:cNvPr id="8200" name="Text Box 11">
            <a:extLst>
              <a:ext uri="{FF2B5EF4-FFF2-40B4-BE49-F238E27FC236}">
                <a16:creationId xmlns:a16="http://schemas.microsoft.com/office/drawing/2014/main" id="{FA2E5899-8D7B-4F47-9CFA-A29887FA4CBB}"/>
              </a:ext>
            </a:extLst>
          </p:cNvPr>
          <p:cNvSpPr txBox="1">
            <a:spLocks noChangeArrowheads="1"/>
          </p:cNvSpPr>
          <p:nvPr/>
        </p:nvSpPr>
        <p:spPr bwMode="auto">
          <a:xfrm>
            <a:off x="2643188" y="85725"/>
            <a:ext cx="3857625"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4000" b="1">
                <a:solidFill>
                  <a:srgbClr val="CC00CC"/>
                </a:solidFill>
                <a:latin typeface="Calibri" panose="020F0502020204030204" pitchFamily="34" charset="0"/>
              </a:rPr>
              <a:t>NP-hard</a:t>
            </a:r>
            <a:br>
              <a:rPr lang="en-US" altLang="en-US" sz="4000" b="1">
                <a:solidFill>
                  <a:srgbClr val="CC00CC"/>
                </a:solidFill>
                <a:latin typeface="Calibri" panose="020F0502020204030204" pitchFamily="34" charset="0"/>
              </a:rPr>
            </a:br>
            <a:r>
              <a:rPr lang="en-US" altLang="en-US" sz="2000" b="1">
                <a:solidFill>
                  <a:srgbClr val="CC00CC"/>
                </a:solidFill>
                <a:latin typeface="Calibri" panose="020F0502020204030204" pitchFamily="34" charset="0"/>
              </a:rPr>
              <a:t>All NP problems are efficiently reducible to these</a:t>
            </a:r>
            <a:endParaRPr lang="en-US" altLang="en-US" sz="4000" b="1">
              <a:solidFill>
                <a:srgbClr val="CC00CC"/>
              </a:solidFill>
              <a:latin typeface="Calibri" panose="020F0502020204030204" pitchFamily="34" charset="0"/>
            </a:endParaRPr>
          </a:p>
        </p:txBody>
      </p:sp>
      <p:grpSp>
        <p:nvGrpSpPr>
          <p:cNvPr id="8201" name="Group 24">
            <a:extLst>
              <a:ext uri="{FF2B5EF4-FFF2-40B4-BE49-F238E27FC236}">
                <a16:creationId xmlns:a16="http://schemas.microsoft.com/office/drawing/2014/main" id="{F3F83891-910C-4B3A-8719-B3E779672DBC}"/>
              </a:ext>
            </a:extLst>
          </p:cNvPr>
          <p:cNvGrpSpPr>
            <a:grpSpLocks/>
          </p:cNvGrpSpPr>
          <p:nvPr/>
        </p:nvGrpSpPr>
        <p:grpSpPr bwMode="auto">
          <a:xfrm>
            <a:off x="168275" y="4573588"/>
            <a:ext cx="3811588" cy="1938337"/>
            <a:chOff x="106" y="2881"/>
            <a:chExt cx="2401" cy="1221"/>
          </a:xfrm>
        </p:grpSpPr>
        <p:sp>
          <p:nvSpPr>
            <p:cNvPr id="8211" name="Line 12">
              <a:extLst>
                <a:ext uri="{FF2B5EF4-FFF2-40B4-BE49-F238E27FC236}">
                  <a16:creationId xmlns:a16="http://schemas.microsoft.com/office/drawing/2014/main" id="{E7D84B2B-6D05-4213-A49B-F0BAB1FC4BCC}"/>
                </a:ext>
              </a:extLst>
            </p:cNvPr>
            <p:cNvSpPr>
              <a:spLocks noChangeShapeType="1"/>
            </p:cNvSpPr>
            <p:nvPr/>
          </p:nvSpPr>
          <p:spPr bwMode="auto">
            <a:xfrm>
              <a:off x="1833" y="3375"/>
              <a:ext cx="674" cy="186"/>
            </a:xfrm>
            <a:prstGeom prst="line">
              <a:avLst/>
            </a:prstGeom>
            <a:noFill/>
            <a:ln w="28575">
              <a:solidFill>
                <a:schemeClr val="tx1"/>
              </a:solidFill>
              <a:round/>
              <a:headEnd/>
              <a:tailEnd type="arrow" w="lg" len="lg"/>
            </a:ln>
            <a:extLst>
              <a:ext uri="{909E8E84-426E-40DD-AFC4-6F175D3DCCD1}">
                <a14:hiddenFill xmlns:a14="http://schemas.microsoft.com/office/drawing/2010/main">
                  <a:noFill/>
                </a14:hiddenFill>
              </a:ext>
            </a:extLst>
          </p:spPr>
          <p:txBody>
            <a:bodyPr/>
            <a:lstStyle/>
            <a:p>
              <a:endParaRPr lang="en-US"/>
            </a:p>
          </p:txBody>
        </p:sp>
        <p:sp>
          <p:nvSpPr>
            <p:cNvPr id="8212" name="Text Box 13">
              <a:extLst>
                <a:ext uri="{FF2B5EF4-FFF2-40B4-BE49-F238E27FC236}">
                  <a16:creationId xmlns:a16="http://schemas.microsoft.com/office/drawing/2014/main" id="{73A41337-11DA-4963-8103-BF973C862FF8}"/>
                </a:ext>
              </a:extLst>
            </p:cNvPr>
            <p:cNvSpPr txBox="1">
              <a:spLocks noChangeArrowheads="1"/>
            </p:cNvSpPr>
            <p:nvPr/>
          </p:nvSpPr>
          <p:spPr bwMode="auto">
            <a:xfrm>
              <a:off x="106" y="2881"/>
              <a:ext cx="1881" cy="1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2400">
                  <a:latin typeface="Calibri" panose="020F0502020204030204" pitchFamily="34" charset="0"/>
                </a:rPr>
                <a:t>Graph connectivity</a:t>
              </a:r>
              <a:br>
                <a:rPr lang="en-US" altLang="en-US" sz="2400">
                  <a:latin typeface="Calibri" panose="020F0502020204030204" pitchFamily="34" charset="0"/>
                </a:rPr>
              </a:br>
              <a:r>
                <a:rPr lang="en-US" altLang="en-US" sz="2400">
                  <a:latin typeface="Calibri" panose="020F0502020204030204" pitchFamily="34" charset="0"/>
                </a:rPr>
                <a:t>Primality testing</a:t>
              </a:r>
              <a:br>
                <a:rPr lang="en-US" altLang="en-US" sz="2400">
                  <a:latin typeface="Calibri" panose="020F0502020204030204" pitchFamily="34" charset="0"/>
                </a:rPr>
              </a:br>
              <a:r>
                <a:rPr lang="en-US" altLang="en-US" sz="2400">
                  <a:latin typeface="Calibri" panose="020F0502020204030204" pitchFamily="34" charset="0"/>
                </a:rPr>
                <a:t>Matrix determinant</a:t>
              </a:r>
              <a:br>
                <a:rPr lang="en-US" altLang="en-US" sz="2400">
                  <a:latin typeface="Calibri" panose="020F0502020204030204" pitchFamily="34" charset="0"/>
                </a:rPr>
              </a:br>
              <a:r>
                <a:rPr lang="en-US" altLang="en-US" sz="2400">
                  <a:latin typeface="Calibri" panose="020F0502020204030204" pitchFamily="34" charset="0"/>
                </a:rPr>
                <a:t>Linear programming</a:t>
              </a:r>
              <a:br>
                <a:rPr lang="en-US" altLang="en-US" sz="2400">
                  <a:latin typeface="Calibri" panose="020F0502020204030204" pitchFamily="34" charset="0"/>
                </a:rPr>
              </a:br>
              <a:r>
                <a:rPr lang="en-US" altLang="en-US" sz="2400">
                  <a:latin typeface="Calibri" panose="020F0502020204030204" pitchFamily="34" charset="0"/>
                </a:rPr>
                <a:t>…</a:t>
              </a:r>
            </a:p>
          </p:txBody>
        </p:sp>
      </p:grpSp>
      <p:grpSp>
        <p:nvGrpSpPr>
          <p:cNvPr id="8202" name="Group 22">
            <a:extLst>
              <a:ext uri="{FF2B5EF4-FFF2-40B4-BE49-F238E27FC236}">
                <a16:creationId xmlns:a16="http://schemas.microsoft.com/office/drawing/2014/main" id="{C2FC0309-292A-4361-ACFA-667567085DA5}"/>
              </a:ext>
            </a:extLst>
          </p:cNvPr>
          <p:cNvGrpSpPr>
            <a:grpSpLocks/>
          </p:cNvGrpSpPr>
          <p:nvPr/>
        </p:nvGrpSpPr>
        <p:grpSpPr bwMode="auto">
          <a:xfrm>
            <a:off x="5927725" y="1066800"/>
            <a:ext cx="3121025" cy="1882775"/>
            <a:chOff x="3794" y="542"/>
            <a:chExt cx="1966" cy="1186"/>
          </a:xfrm>
        </p:grpSpPr>
        <p:sp>
          <p:nvSpPr>
            <p:cNvPr id="8209" name="Line 14">
              <a:extLst>
                <a:ext uri="{FF2B5EF4-FFF2-40B4-BE49-F238E27FC236}">
                  <a16:creationId xmlns:a16="http://schemas.microsoft.com/office/drawing/2014/main" id="{D47B0F8B-8B27-424C-8C7A-910A95FD5D98}"/>
                </a:ext>
              </a:extLst>
            </p:cNvPr>
            <p:cNvSpPr>
              <a:spLocks noChangeShapeType="1"/>
            </p:cNvSpPr>
            <p:nvPr/>
          </p:nvSpPr>
          <p:spPr bwMode="auto">
            <a:xfrm flipH="1" flipV="1">
              <a:off x="3794" y="542"/>
              <a:ext cx="633" cy="471"/>
            </a:xfrm>
            <a:prstGeom prst="line">
              <a:avLst/>
            </a:prstGeom>
            <a:noFill/>
            <a:ln w="28575">
              <a:solidFill>
                <a:schemeClr val="tx1"/>
              </a:solidFill>
              <a:round/>
              <a:headEnd/>
              <a:tailEnd type="arrow" w="lg" len="lg"/>
            </a:ln>
            <a:extLst>
              <a:ext uri="{909E8E84-426E-40DD-AFC4-6F175D3DCCD1}">
                <a14:hiddenFill xmlns:a14="http://schemas.microsoft.com/office/drawing/2010/main">
                  <a:noFill/>
                </a14:hiddenFill>
              </a:ext>
            </a:extLst>
          </p:spPr>
          <p:txBody>
            <a:bodyPr/>
            <a:lstStyle/>
            <a:p>
              <a:endParaRPr lang="en-US"/>
            </a:p>
          </p:txBody>
        </p:sp>
        <p:sp>
          <p:nvSpPr>
            <p:cNvPr id="8210" name="Text Box 15">
              <a:extLst>
                <a:ext uri="{FF2B5EF4-FFF2-40B4-BE49-F238E27FC236}">
                  <a16:creationId xmlns:a16="http://schemas.microsoft.com/office/drawing/2014/main" id="{A23256F9-96D3-46B2-86C6-ADE3EA341B66}"/>
                </a:ext>
              </a:extLst>
            </p:cNvPr>
            <p:cNvSpPr txBox="1">
              <a:spLocks noChangeArrowheads="1"/>
            </p:cNvSpPr>
            <p:nvPr/>
          </p:nvSpPr>
          <p:spPr bwMode="auto">
            <a:xfrm>
              <a:off x="3879" y="972"/>
              <a:ext cx="1881" cy="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2400">
                  <a:latin typeface="Calibri" panose="020F0502020204030204" pitchFamily="34" charset="0"/>
                </a:rPr>
                <a:t>Matrix permanent</a:t>
              </a:r>
              <a:br>
                <a:rPr lang="en-US" altLang="en-US" sz="2400">
                  <a:latin typeface="Calibri" panose="020F0502020204030204" pitchFamily="34" charset="0"/>
                </a:rPr>
              </a:br>
              <a:r>
                <a:rPr lang="en-US" altLang="en-US" sz="2400">
                  <a:latin typeface="Calibri" panose="020F0502020204030204" pitchFamily="34" charset="0"/>
                </a:rPr>
                <a:t>Halting problem</a:t>
              </a:r>
              <a:br>
                <a:rPr lang="en-US" altLang="en-US" sz="2400">
                  <a:latin typeface="Calibri" panose="020F0502020204030204" pitchFamily="34" charset="0"/>
                </a:rPr>
              </a:br>
              <a:r>
                <a:rPr lang="en-US" altLang="en-US" sz="2400">
                  <a:latin typeface="Calibri" panose="020F0502020204030204" pitchFamily="34" charset="0"/>
                </a:rPr>
                <a:t>…</a:t>
              </a:r>
            </a:p>
          </p:txBody>
        </p:sp>
      </p:grpSp>
      <p:grpSp>
        <p:nvGrpSpPr>
          <p:cNvPr id="8203" name="Group 23">
            <a:extLst>
              <a:ext uri="{FF2B5EF4-FFF2-40B4-BE49-F238E27FC236}">
                <a16:creationId xmlns:a16="http://schemas.microsoft.com/office/drawing/2014/main" id="{384CB50B-D302-4722-8038-79A180395587}"/>
              </a:ext>
            </a:extLst>
          </p:cNvPr>
          <p:cNvGrpSpPr>
            <a:grpSpLocks/>
          </p:cNvGrpSpPr>
          <p:nvPr/>
        </p:nvGrpSpPr>
        <p:grpSpPr bwMode="auto">
          <a:xfrm>
            <a:off x="179388" y="1260475"/>
            <a:ext cx="3592512" cy="2308225"/>
            <a:chOff x="113" y="794"/>
            <a:chExt cx="2263" cy="1454"/>
          </a:xfrm>
        </p:grpSpPr>
        <p:sp>
          <p:nvSpPr>
            <p:cNvPr id="8207" name="Line 16">
              <a:extLst>
                <a:ext uri="{FF2B5EF4-FFF2-40B4-BE49-F238E27FC236}">
                  <a16:creationId xmlns:a16="http://schemas.microsoft.com/office/drawing/2014/main" id="{E7A9E12F-586C-440D-97DE-4EFABF9E7DD0}"/>
                </a:ext>
              </a:extLst>
            </p:cNvPr>
            <p:cNvSpPr>
              <a:spLocks noChangeShapeType="1"/>
            </p:cNvSpPr>
            <p:nvPr/>
          </p:nvSpPr>
          <p:spPr bwMode="auto">
            <a:xfrm flipV="1">
              <a:off x="1549" y="1208"/>
              <a:ext cx="827" cy="57"/>
            </a:xfrm>
            <a:prstGeom prst="line">
              <a:avLst/>
            </a:prstGeom>
            <a:noFill/>
            <a:ln w="28575">
              <a:solidFill>
                <a:schemeClr val="tx1"/>
              </a:solidFill>
              <a:round/>
              <a:headEnd/>
              <a:tailEnd type="arrow" w="lg" len="lg"/>
            </a:ln>
            <a:extLst>
              <a:ext uri="{909E8E84-426E-40DD-AFC4-6F175D3DCCD1}">
                <a14:hiddenFill xmlns:a14="http://schemas.microsoft.com/office/drawing/2010/main">
                  <a:noFill/>
                </a14:hiddenFill>
              </a:ext>
            </a:extLst>
          </p:spPr>
          <p:txBody>
            <a:bodyPr/>
            <a:lstStyle/>
            <a:p>
              <a:endParaRPr lang="en-US"/>
            </a:p>
          </p:txBody>
        </p:sp>
        <p:sp>
          <p:nvSpPr>
            <p:cNvPr id="8208" name="Text Box 17">
              <a:extLst>
                <a:ext uri="{FF2B5EF4-FFF2-40B4-BE49-F238E27FC236}">
                  <a16:creationId xmlns:a16="http://schemas.microsoft.com/office/drawing/2014/main" id="{E528C590-BE88-4650-8602-3E6A61901855}"/>
                </a:ext>
              </a:extLst>
            </p:cNvPr>
            <p:cNvSpPr txBox="1">
              <a:spLocks noChangeArrowheads="1"/>
            </p:cNvSpPr>
            <p:nvPr/>
          </p:nvSpPr>
          <p:spPr bwMode="auto">
            <a:xfrm>
              <a:off x="113" y="794"/>
              <a:ext cx="1808" cy="1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2400">
                  <a:latin typeface="Calibri" panose="020F0502020204030204" pitchFamily="34" charset="0"/>
                </a:rPr>
                <a:t>Hamilton cycle</a:t>
              </a:r>
              <a:br>
                <a:rPr lang="en-US" altLang="en-US" sz="2400">
                  <a:latin typeface="Calibri" panose="020F0502020204030204" pitchFamily="34" charset="0"/>
                </a:rPr>
              </a:br>
              <a:r>
                <a:rPr lang="en-US" altLang="en-US" sz="2400">
                  <a:latin typeface="Calibri" panose="020F0502020204030204" pitchFamily="34" charset="0"/>
                </a:rPr>
                <a:t>Steiner tree</a:t>
              </a:r>
              <a:br>
                <a:rPr lang="en-US" altLang="en-US" sz="2400">
                  <a:latin typeface="Calibri" panose="020F0502020204030204" pitchFamily="34" charset="0"/>
                </a:rPr>
              </a:br>
              <a:r>
                <a:rPr lang="en-US" altLang="en-US" sz="2400">
                  <a:latin typeface="Calibri" panose="020F0502020204030204" pitchFamily="34" charset="0"/>
                </a:rPr>
                <a:t>Graph 3-coloring</a:t>
              </a:r>
              <a:br>
                <a:rPr lang="en-US" altLang="en-US" sz="2400">
                  <a:latin typeface="Calibri" panose="020F0502020204030204" pitchFamily="34" charset="0"/>
                </a:rPr>
              </a:br>
              <a:r>
                <a:rPr lang="en-US" altLang="en-US" sz="2400">
                  <a:latin typeface="Calibri" panose="020F0502020204030204" pitchFamily="34" charset="0"/>
                </a:rPr>
                <a:t>Satisfiability</a:t>
              </a:r>
              <a:br>
                <a:rPr lang="en-US" altLang="en-US" sz="2400">
                  <a:latin typeface="Calibri" panose="020F0502020204030204" pitchFamily="34" charset="0"/>
                </a:rPr>
              </a:br>
              <a:r>
                <a:rPr lang="en-US" altLang="en-US" sz="2400">
                  <a:latin typeface="Calibri" panose="020F0502020204030204" pitchFamily="34" charset="0"/>
                </a:rPr>
                <a:t>Maximum clique</a:t>
              </a:r>
              <a:br>
                <a:rPr lang="en-US" altLang="en-US" sz="2400">
                  <a:latin typeface="Calibri" panose="020F0502020204030204" pitchFamily="34" charset="0"/>
                </a:rPr>
              </a:br>
              <a:r>
                <a:rPr lang="en-US" altLang="en-US" sz="2400">
                  <a:latin typeface="Calibri" panose="020F0502020204030204" pitchFamily="34" charset="0"/>
                </a:rPr>
                <a:t>…</a:t>
              </a:r>
            </a:p>
          </p:txBody>
        </p:sp>
      </p:grpSp>
      <p:grpSp>
        <p:nvGrpSpPr>
          <p:cNvPr id="8204" name="Group 21">
            <a:extLst>
              <a:ext uri="{FF2B5EF4-FFF2-40B4-BE49-F238E27FC236}">
                <a16:creationId xmlns:a16="http://schemas.microsoft.com/office/drawing/2014/main" id="{5EC9A021-3BF1-4A84-B3F2-E67A1988AAD7}"/>
              </a:ext>
            </a:extLst>
          </p:cNvPr>
          <p:cNvGrpSpPr>
            <a:grpSpLocks/>
          </p:cNvGrpSpPr>
          <p:nvPr/>
        </p:nvGrpSpPr>
        <p:grpSpPr bwMode="auto">
          <a:xfrm>
            <a:off x="5210175" y="3227388"/>
            <a:ext cx="3933825" cy="1200150"/>
            <a:chOff x="3282" y="2033"/>
            <a:chExt cx="2478" cy="756"/>
          </a:xfrm>
        </p:grpSpPr>
        <p:sp>
          <p:nvSpPr>
            <p:cNvPr id="8205" name="Line 18">
              <a:extLst>
                <a:ext uri="{FF2B5EF4-FFF2-40B4-BE49-F238E27FC236}">
                  <a16:creationId xmlns:a16="http://schemas.microsoft.com/office/drawing/2014/main" id="{C4E5755F-9740-41D2-B484-B867B518AE38}"/>
                </a:ext>
              </a:extLst>
            </p:cNvPr>
            <p:cNvSpPr>
              <a:spLocks noChangeShapeType="1"/>
            </p:cNvSpPr>
            <p:nvPr/>
          </p:nvSpPr>
          <p:spPr bwMode="auto">
            <a:xfrm flipH="1">
              <a:off x="3282" y="2327"/>
              <a:ext cx="608" cy="16"/>
            </a:xfrm>
            <a:prstGeom prst="line">
              <a:avLst/>
            </a:prstGeom>
            <a:noFill/>
            <a:ln w="28575">
              <a:solidFill>
                <a:schemeClr val="tx1"/>
              </a:solidFill>
              <a:round/>
              <a:headEnd/>
              <a:tailEnd type="arrow" w="lg" len="lg"/>
            </a:ln>
            <a:extLst>
              <a:ext uri="{909E8E84-426E-40DD-AFC4-6F175D3DCCD1}">
                <a14:hiddenFill xmlns:a14="http://schemas.microsoft.com/office/drawing/2010/main">
                  <a:noFill/>
                </a14:hiddenFill>
              </a:ext>
            </a:extLst>
          </p:spPr>
          <p:txBody>
            <a:bodyPr/>
            <a:lstStyle/>
            <a:p>
              <a:endParaRPr lang="en-US"/>
            </a:p>
          </p:txBody>
        </p:sp>
        <p:sp>
          <p:nvSpPr>
            <p:cNvPr id="8206" name="Text Box 19">
              <a:extLst>
                <a:ext uri="{FF2B5EF4-FFF2-40B4-BE49-F238E27FC236}">
                  <a16:creationId xmlns:a16="http://schemas.microsoft.com/office/drawing/2014/main" id="{3A0757EB-9F9A-41CB-82B3-282D2CC5ABBA}"/>
                </a:ext>
              </a:extLst>
            </p:cNvPr>
            <p:cNvSpPr txBox="1">
              <a:spLocks noChangeArrowheads="1"/>
            </p:cNvSpPr>
            <p:nvPr/>
          </p:nvSpPr>
          <p:spPr bwMode="auto">
            <a:xfrm>
              <a:off x="3879" y="2033"/>
              <a:ext cx="1881" cy="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2400">
                  <a:latin typeface="Calibri" panose="020F0502020204030204" pitchFamily="34" charset="0"/>
                </a:rPr>
                <a:t>Factoring</a:t>
              </a:r>
              <a:br>
                <a:rPr lang="en-US" altLang="en-US" sz="2400">
                  <a:latin typeface="Calibri" panose="020F0502020204030204" pitchFamily="34" charset="0"/>
                </a:rPr>
              </a:br>
              <a:r>
                <a:rPr lang="en-US" altLang="en-US" sz="2400">
                  <a:latin typeface="Calibri" panose="020F0502020204030204" pitchFamily="34" charset="0"/>
                </a:rPr>
                <a:t>Graph isomorphism</a:t>
              </a:r>
              <a:br>
                <a:rPr lang="en-US" altLang="en-US" sz="2400">
                  <a:latin typeface="Calibri" panose="020F0502020204030204" pitchFamily="34" charset="0"/>
                </a:rPr>
              </a:br>
              <a:r>
                <a:rPr lang="en-US" altLang="en-US" sz="2400">
                  <a:latin typeface="Calibri" panose="020F0502020204030204" pitchFamily="34" charset="0"/>
                </a:rPr>
                <a:t>…</a:t>
              </a: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52B93A1F-7038-4629-8F6F-0EAD54DD3493}"/>
              </a:ext>
            </a:extLst>
          </p:cNvPr>
          <p:cNvSpPr>
            <a:spLocks noGrp="1" noChangeArrowheads="1"/>
          </p:cNvSpPr>
          <p:nvPr>
            <p:ph type="title"/>
          </p:nvPr>
        </p:nvSpPr>
        <p:spPr>
          <a:xfrm>
            <a:off x="304800" y="228600"/>
            <a:ext cx="8534400" cy="1143000"/>
          </a:xfrm>
        </p:spPr>
        <p:txBody>
          <a:bodyPr/>
          <a:lstStyle/>
          <a:p>
            <a:pPr eaLnBrk="1" hangingPunct="1"/>
            <a:r>
              <a:rPr lang="en-US" altLang="en-US" sz="9000">
                <a:latin typeface="Calibri" panose="020F0502020204030204" pitchFamily="34" charset="0"/>
                <a:cs typeface="Calibri" panose="020F0502020204030204" pitchFamily="34" charset="0"/>
              </a:rPr>
              <a:t>Does </a:t>
            </a:r>
            <a:r>
              <a:rPr lang="en-US" altLang="en-US" sz="9000">
                <a:solidFill>
                  <a:srgbClr val="CC00CC"/>
                </a:solidFill>
                <a:latin typeface="Calibri" panose="020F0502020204030204" pitchFamily="34" charset="0"/>
                <a:cs typeface="Calibri" panose="020F0502020204030204" pitchFamily="34" charset="0"/>
              </a:rPr>
              <a:t>P</a:t>
            </a:r>
            <a:r>
              <a:rPr lang="en-US" altLang="en-US" sz="9000">
                <a:latin typeface="Calibri" panose="020F0502020204030204" pitchFamily="34" charset="0"/>
                <a:cs typeface="Calibri" panose="020F0502020204030204" pitchFamily="34" charset="0"/>
              </a:rPr>
              <a:t>=</a:t>
            </a:r>
            <a:r>
              <a:rPr lang="en-US" altLang="en-US" sz="9000">
                <a:solidFill>
                  <a:srgbClr val="CC00CC"/>
                </a:solidFill>
                <a:latin typeface="Calibri" panose="020F0502020204030204" pitchFamily="34" charset="0"/>
                <a:cs typeface="Calibri" panose="020F0502020204030204" pitchFamily="34" charset="0"/>
              </a:rPr>
              <a:t>NP</a:t>
            </a:r>
            <a:r>
              <a:rPr lang="en-US" altLang="en-US" sz="9000">
                <a:latin typeface="Calibri" panose="020F0502020204030204" pitchFamily="34" charset="0"/>
                <a:cs typeface="Calibri" panose="020F0502020204030204" pitchFamily="34" charset="0"/>
              </a:rPr>
              <a:t>?</a:t>
            </a:r>
          </a:p>
        </p:txBody>
      </p:sp>
      <p:sp>
        <p:nvSpPr>
          <p:cNvPr id="10243" name="Rectangle 3">
            <a:extLst>
              <a:ext uri="{FF2B5EF4-FFF2-40B4-BE49-F238E27FC236}">
                <a16:creationId xmlns:a16="http://schemas.microsoft.com/office/drawing/2014/main" id="{DF98B164-F57D-410E-8CF2-CEFA46094840}"/>
              </a:ext>
            </a:extLst>
          </p:cNvPr>
          <p:cNvSpPr>
            <a:spLocks noChangeArrowheads="1"/>
          </p:cNvSpPr>
          <p:nvPr/>
        </p:nvSpPr>
        <p:spPr bwMode="auto">
          <a:xfrm>
            <a:off x="457200" y="1295400"/>
            <a:ext cx="8229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3500">
                <a:latin typeface="Calibri" panose="020F0502020204030204" pitchFamily="34" charset="0"/>
              </a:rPr>
              <a:t>The (literally) $1,000,000 question</a:t>
            </a:r>
          </a:p>
        </p:txBody>
      </p:sp>
      <p:pic>
        <p:nvPicPr>
          <p:cNvPr id="10244" name="Picture 9">
            <a:extLst>
              <a:ext uri="{FF2B5EF4-FFF2-40B4-BE49-F238E27FC236}">
                <a16:creationId xmlns:a16="http://schemas.microsoft.com/office/drawing/2014/main" id="{69866005-8BDA-4AA1-85B6-A1D42ECAE1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0500" t="7295" r="26250"/>
          <a:stretch>
            <a:fillRect/>
          </a:stretch>
        </p:blipFill>
        <p:spPr bwMode="auto">
          <a:xfrm>
            <a:off x="2273300" y="2041525"/>
            <a:ext cx="1951038"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5" name="Picture 2">
            <a:extLst>
              <a:ext uri="{FF2B5EF4-FFF2-40B4-BE49-F238E27FC236}">
                <a16:creationId xmlns:a16="http://schemas.microsoft.com/office/drawing/2014/main" id="{ED3A181C-95E6-47AA-95D2-2AC74199706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86250" y="2041525"/>
            <a:ext cx="27432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Oval 11">
            <a:extLst>
              <a:ext uri="{FF2B5EF4-FFF2-40B4-BE49-F238E27FC236}">
                <a16:creationId xmlns:a16="http://schemas.microsoft.com/office/drawing/2014/main" id="{7C190053-FDA4-43C2-BD8D-5E633A14C759}"/>
              </a:ext>
            </a:extLst>
          </p:cNvPr>
          <p:cNvSpPr/>
          <p:nvPr/>
        </p:nvSpPr>
        <p:spPr>
          <a:xfrm>
            <a:off x="2457450" y="3032125"/>
            <a:ext cx="685800" cy="533400"/>
          </a:xfrm>
          <a:prstGeom prst="ellipse">
            <a:avLst/>
          </a:prstGeom>
          <a:solidFill>
            <a:srgbClr val="FFFF00">
              <a:alpha val="26000"/>
            </a:srgbClr>
          </a:solid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Oval 12">
            <a:extLst>
              <a:ext uri="{FF2B5EF4-FFF2-40B4-BE49-F238E27FC236}">
                <a16:creationId xmlns:a16="http://schemas.microsoft.com/office/drawing/2014/main" id="{A61C0F9F-CD99-4455-B06A-99C621B755D4}"/>
              </a:ext>
            </a:extLst>
          </p:cNvPr>
          <p:cNvSpPr/>
          <p:nvPr/>
        </p:nvSpPr>
        <p:spPr>
          <a:xfrm>
            <a:off x="4362450" y="3413125"/>
            <a:ext cx="762000" cy="381000"/>
          </a:xfrm>
          <a:prstGeom prst="ellipse">
            <a:avLst/>
          </a:prstGeom>
          <a:solidFill>
            <a:srgbClr val="FFFF00">
              <a:alpha val="26000"/>
            </a:srgbClr>
          </a:solid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Text Box 14">
            <a:extLst>
              <a:ext uri="{FF2B5EF4-FFF2-40B4-BE49-F238E27FC236}">
                <a16:creationId xmlns:a16="http://schemas.microsoft.com/office/drawing/2014/main" id="{8F967DD1-F636-4F64-A55F-6C7F5485598D}"/>
              </a:ext>
            </a:extLst>
          </p:cNvPr>
          <p:cNvSpPr txBox="1">
            <a:spLocks noChangeArrowheads="1"/>
          </p:cNvSpPr>
          <p:nvPr/>
        </p:nvSpPr>
        <p:spPr bwMode="auto">
          <a:xfrm>
            <a:off x="304800" y="4343400"/>
            <a:ext cx="6705600" cy="2246313"/>
          </a:xfrm>
          <a:prstGeom prst="rect">
            <a:avLst/>
          </a:prstGeom>
          <a:solidFill>
            <a:srgbClr val="FFFFCC"/>
          </a:solidFill>
          <a:ln w="19050">
            <a:solidFill>
              <a:schemeClr val="tx1"/>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2800" b="1">
                <a:latin typeface="Calibri" panose="020F0502020204030204" pitchFamily="34" charset="0"/>
              </a:rPr>
              <a:t>If there actually were a machine with [running time] ~Kn (or even only with ~Kn</a:t>
            </a:r>
            <a:r>
              <a:rPr lang="en-US" altLang="en-US" sz="2800" b="1" baseline="30000">
                <a:latin typeface="Calibri" panose="020F0502020204030204" pitchFamily="34" charset="0"/>
              </a:rPr>
              <a:t>2</a:t>
            </a:r>
            <a:r>
              <a:rPr lang="en-US" altLang="en-US" sz="2800" b="1">
                <a:latin typeface="Calibri" panose="020F0502020204030204" pitchFamily="34" charset="0"/>
              </a:rPr>
              <a:t>), this would have consequences of the greatest magnitude.</a:t>
            </a:r>
            <a:br>
              <a:rPr lang="en-US" altLang="en-US" sz="2800" b="1">
                <a:latin typeface="Calibri" panose="020F0502020204030204" pitchFamily="34" charset="0"/>
              </a:rPr>
            </a:br>
            <a:r>
              <a:rPr lang="en-US" altLang="en-US" sz="2800" b="1">
                <a:latin typeface="Calibri" panose="020F0502020204030204" pitchFamily="34" charset="0"/>
              </a:rPr>
              <a:t>—Gödel to von Neumann, 1956</a:t>
            </a:r>
          </a:p>
        </p:txBody>
      </p:sp>
      <p:pic>
        <p:nvPicPr>
          <p:cNvPr id="15" name="Picture 16">
            <a:extLst>
              <a:ext uri="{FF2B5EF4-FFF2-40B4-BE49-F238E27FC236}">
                <a16:creationId xmlns:a16="http://schemas.microsoft.com/office/drawing/2014/main" id="{A0EAF118-5BCA-4FD3-9780-6BEC0BF905C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10400" y="4343400"/>
            <a:ext cx="169703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a:extLst>
              <a:ext uri="{FF2B5EF4-FFF2-40B4-BE49-F238E27FC236}">
                <a16:creationId xmlns:a16="http://schemas.microsoft.com/office/drawing/2014/main" id="{C67F3E79-36CE-407A-A2BB-F15FC4091EF5}"/>
              </a:ext>
            </a:extLst>
          </p:cNvPr>
          <p:cNvSpPr>
            <a:spLocks noGrp="1"/>
          </p:cNvSpPr>
          <p:nvPr>
            <p:ph type="ctrTitle"/>
          </p:nvPr>
        </p:nvSpPr>
        <p:spPr>
          <a:xfrm>
            <a:off x="338137" y="195263"/>
            <a:ext cx="8467725" cy="795337"/>
          </a:xfrm>
        </p:spPr>
        <p:txBody>
          <a:bodyPr/>
          <a:lstStyle/>
          <a:p>
            <a:pPr eaLnBrk="1" hangingPunct="1"/>
            <a:r>
              <a:rPr lang="en-US" altLang="en-US" sz="4200" b="1" dirty="0">
                <a:solidFill>
                  <a:srgbClr val="990099"/>
                </a:solidFill>
              </a:rPr>
              <a:t>P</a:t>
            </a:r>
            <a:r>
              <a:rPr lang="en-US" altLang="en-US" sz="4200" b="1" dirty="0">
                <a:solidFill>
                  <a:srgbClr val="0070C0"/>
                </a:solidFill>
              </a:rPr>
              <a:t> vs. </a:t>
            </a:r>
            <a:r>
              <a:rPr lang="en-US" altLang="en-US" sz="4200" b="1" dirty="0">
                <a:solidFill>
                  <a:srgbClr val="990099"/>
                </a:solidFill>
              </a:rPr>
              <a:t>NP</a:t>
            </a:r>
            <a:r>
              <a:rPr lang="en-US" altLang="en-US" sz="4200" b="1" dirty="0">
                <a:solidFill>
                  <a:srgbClr val="0070C0"/>
                </a:solidFill>
              </a:rPr>
              <a:t> and the Second Law</a:t>
            </a:r>
          </a:p>
        </p:txBody>
      </p:sp>
      <p:sp>
        <p:nvSpPr>
          <p:cNvPr id="9" name="Subtitle 4">
            <a:extLst>
              <a:ext uri="{FF2B5EF4-FFF2-40B4-BE49-F238E27FC236}">
                <a16:creationId xmlns:a16="http://schemas.microsoft.com/office/drawing/2014/main" id="{562A8657-FAEF-460C-8FB6-590399B848FA}"/>
              </a:ext>
            </a:extLst>
          </p:cNvPr>
          <p:cNvSpPr txBox="1">
            <a:spLocks/>
          </p:cNvSpPr>
          <p:nvPr/>
        </p:nvSpPr>
        <p:spPr bwMode="auto">
          <a:xfrm>
            <a:off x="744414" y="899152"/>
            <a:ext cx="7655169"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20000"/>
              </a:spcBef>
              <a:spcAft>
                <a:spcPct val="0"/>
              </a:spcAft>
              <a:buClrTx/>
              <a:buSzTx/>
              <a:buFont typeface="Arial" panose="020B0604020202020204" pitchFamily="34" charset="0"/>
              <a:buNone/>
              <a:tabLst/>
              <a:defRPr/>
            </a:pPr>
            <a:r>
              <a:rPr kumimoji="0" lang="en-US" altLang="en-US" sz="2400" b="1" i="0" u="none" strike="noStrike" kern="1200" cap="none" spc="0" normalizeH="0" baseline="0" noProof="0" dirty="0">
                <a:ln>
                  <a:noFill/>
                </a:ln>
                <a:solidFill>
                  <a:srgbClr val="008000"/>
                </a:solidFill>
                <a:effectLst/>
                <a:uLnTx/>
                <a:uFillTx/>
                <a:latin typeface="Calibri" panose="020F0502020204030204" pitchFamily="34" charset="0"/>
                <a:ea typeface="+mn-ea"/>
                <a:cs typeface="Calibri" panose="020F0502020204030204" pitchFamily="34" charset="0"/>
              </a:rPr>
              <a:t>Ongoing joint work with </a:t>
            </a:r>
            <a:r>
              <a:rPr kumimoji="0" lang="en-US" altLang="en-US" sz="2400" b="1" i="0" u="none" strike="noStrike" kern="1200" cap="none" spc="0" normalizeH="0" baseline="0" noProof="0" dirty="0" err="1">
                <a:ln>
                  <a:noFill/>
                </a:ln>
                <a:solidFill>
                  <a:srgbClr val="008000"/>
                </a:solidFill>
                <a:effectLst/>
                <a:uLnTx/>
                <a:uFillTx/>
                <a:latin typeface="Calibri" panose="020F0502020204030204" pitchFamily="34" charset="0"/>
                <a:ea typeface="+mn-ea"/>
                <a:cs typeface="Calibri" panose="020F0502020204030204" pitchFamily="34" charset="0"/>
              </a:rPr>
              <a:t>Gülce</a:t>
            </a:r>
            <a:r>
              <a:rPr kumimoji="0" lang="en-US" altLang="en-US" sz="2400" b="1" i="0" u="none" strike="noStrike" kern="1200" cap="none" spc="0" normalizeH="0" baseline="0" noProof="0" dirty="0">
                <a:ln>
                  <a:noFill/>
                </a:ln>
                <a:solidFill>
                  <a:srgbClr val="008000"/>
                </a:solidFill>
                <a:effectLst/>
                <a:uLnTx/>
                <a:uFillTx/>
                <a:latin typeface="Calibri" panose="020F0502020204030204" pitchFamily="34" charset="0"/>
                <a:ea typeface="+mn-ea"/>
                <a:cs typeface="Calibri" panose="020F0502020204030204" pitchFamily="34" charset="0"/>
              </a:rPr>
              <a:t> </a:t>
            </a:r>
            <a:r>
              <a:rPr kumimoji="0" lang="en-US" altLang="en-US" sz="2400" b="1" i="0" u="none" strike="noStrike" kern="1200" cap="none" spc="0" normalizeH="0" baseline="0" noProof="0" dirty="0" err="1">
                <a:ln>
                  <a:noFill/>
                </a:ln>
                <a:solidFill>
                  <a:srgbClr val="008000"/>
                </a:solidFill>
                <a:effectLst/>
                <a:uLnTx/>
                <a:uFillTx/>
                <a:latin typeface="Calibri" panose="020F0502020204030204" pitchFamily="34" charset="0"/>
                <a:ea typeface="+mn-ea"/>
                <a:cs typeface="Calibri" panose="020F0502020204030204" pitchFamily="34" charset="0"/>
              </a:rPr>
              <a:t>Kardes</a:t>
            </a:r>
            <a:r>
              <a:rPr lang="en-US" altLang="en-US" sz="2400" b="1" dirty="0">
                <a:solidFill>
                  <a:srgbClr val="008000"/>
                </a:solidFill>
                <a:cs typeface="Calibri" panose="020F0502020204030204" pitchFamily="34" charset="0"/>
              </a:rPr>
              <a:t> and </a:t>
            </a:r>
            <a:r>
              <a:rPr kumimoji="0" lang="en-US" altLang="en-US" sz="2400" b="1" i="0" u="none" strike="noStrike" kern="1200" cap="none" spc="0" normalizeH="0" baseline="0" noProof="0" dirty="0">
                <a:ln>
                  <a:noFill/>
                </a:ln>
                <a:solidFill>
                  <a:srgbClr val="008000"/>
                </a:solidFill>
                <a:effectLst/>
                <a:uLnTx/>
                <a:uFillTx/>
                <a:latin typeface="Calibri" panose="020F0502020204030204" pitchFamily="34" charset="0"/>
                <a:ea typeface="+mn-ea"/>
                <a:cs typeface="Calibri" panose="020F0502020204030204" pitchFamily="34" charset="0"/>
              </a:rPr>
              <a:t>Harrison </a:t>
            </a:r>
            <a:r>
              <a:rPr kumimoji="0" lang="en-US" altLang="en-US" sz="2400" b="1" i="0" u="none" strike="noStrike" kern="1200" cap="none" spc="0" normalizeH="0" baseline="0" noProof="0" dirty="0" err="1">
                <a:ln>
                  <a:noFill/>
                </a:ln>
                <a:solidFill>
                  <a:srgbClr val="008000"/>
                </a:solidFill>
                <a:effectLst/>
                <a:uLnTx/>
                <a:uFillTx/>
                <a:latin typeface="Calibri" panose="020F0502020204030204" pitchFamily="34" charset="0"/>
                <a:ea typeface="+mn-ea"/>
                <a:cs typeface="Calibri" panose="020F0502020204030204" pitchFamily="34" charset="0"/>
              </a:rPr>
              <a:t>Hartle</a:t>
            </a:r>
            <a:endParaRPr kumimoji="0" lang="en-US" altLang="en-US" sz="2400" b="1" i="0" u="none" strike="noStrike" kern="1200" cap="none" spc="0" normalizeH="0" baseline="0" noProof="0" dirty="0">
              <a:ln>
                <a:noFill/>
              </a:ln>
              <a:solidFill>
                <a:srgbClr val="008000"/>
              </a:solidFill>
              <a:effectLst/>
              <a:uLnTx/>
              <a:uFillTx/>
              <a:latin typeface="Calibri" panose="020F0502020204030204" pitchFamily="34" charset="0"/>
              <a:ea typeface="+mn-ea"/>
              <a:cs typeface="Calibri" panose="020F0502020204030204" pitchFamily="34" charset="0"/>
            </a:endParaRPr>
          </a:p>
        </p:txBody>
      </p:sp>
      <p:sp>
        <p:nvSpPr>
          <p:cNvPr id="10" name="Subtitle 4">
            <a:extLst>
              <a:ext uri="{FF2B5EF4-FFF2-40B4-BE49-F238E27FC236}">
                <a16:creationId xmlns:a16="http://schemas.microsoft.com/office/drawing/2014/main" id="{4FA0ECA8-58BA-40ED-BF1D-260F08FB565A}"/>
              </a:ext>
            </a:extLst>
          </p:cNvPr>
          <p:cNvSpPr txBox="1">
            <a:spLocks/>
          </p:cNvSpPr>
          <p:nvPr/>
        </p:nvSpPr>
        <p:spPr bwMode="auto">
          <a:xfrm>
            <a:off x="335780" y="2022534"/>
            <a:ext cx="838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tabLst/>
              <a:defRPr/>
            </a:pPr>
            <a:r>
              <a:rPr kumimoji="0" lang="en-US" altLang="en-US" sz="2800" b="1"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rPr>
              <a:t>Old Idea (Seth Lloyd, others):</a:t>
            </a:r>
            <a:r>
              <a:rPr kumimoji="0" lang="en-US" alt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If </a:t>
            </a:r>
            <a:r>
              <a:rPr kumimoji="0" lang="en-US" altLang="en-US" sz="2800" b="1" i="0" u="none" strike="noStrike" kern="1200" cap="none" spc="0" normalizeH="0" baseline="0" noProof="0" dirty="0">
                <a:ln>
                  <a:noFill/>
                </a:ln>
                <a:solidFill>
                  <a:srgbClr val="990099"/>
                </a:solidFill>
                <a:effectLst/>
                <a:uLnTx/>
                <a:uFillTx/>
                <a:latin typeface="Calibri" panose="020F0502020204030204" pitchFamily="34" charset="0"/>
                <a:ea typeface="+mn-ea"/>
                <a:cs typeface="Calibri" panose="020F0502020204030204" pitchFamily="34" charset="0"/>
              </a:rPr>
              <a:t>P</a:t>
            </a:r>
            <a:r>
              <a:rPr kumimoji="0" lang="en-US" alt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t>
            </a:r>
            <a:r>
              <a:rPr kumimoji="0" lang="en-US" altLang="en-US" sz="2800" b="1" i="0" u="none" strike="noStrike" kern="1200" cap="none" spc="0" normalizeH="0" baseline="0" noProof="0" dirty="0">
                <a:ln>
                  <a:noFill/>
                </a:ln>
                <a:solidFill>
                  <a:srgbClr val="990099"/>
                </a:solidFill>
                <a:effectLst/>
                <a:uLnTx/>
                <a:uFillTx/>
                <a:latin typeface="Calibri" panose="020F0502020204030204" pitchFamily="34" charset="0"/>
                <a:ea typeface="+mn-ea"/>
                <a:cs typeface="Calibri" panose="020F0502020204030204" pitchFamily="34" charset="0"/>
              </a:rPr>
              <a:t>NP</a:t>
            </a:r>
            <a:r>
              <a:rPr kumimoji="0" lang="en-US" alt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that could have implications for thermodynamics</a:t>
            </a:r>
          </a:p>
        </p:txBody>
      </p:sp>
      <p:sp>
        <p:nvSpPr>
          <p:cNvPr id="7" name="Subtitle 4">
            <a:extLst>
              <a:ext uri="{FF2B5EF4-FFF2-40B4-BE49-F238E27FC236}">
                <a16:creationId xmlns:a16="http://schemas.microsoft.com/office/drawing/2014/main" id="{EFB7E425-8540-4D8C-8D99-72471B72CF2F}"/>
              </a:ext>
            </a:extLst>
          </p:cNvPr>
          <p:cNvSpPr txBox="1">
            <a:spLocks/>
          </p:cNvSpPr>
          <p:nvPr/>
        </p:nvSpPr>
        <p:spPr bwMode="auto">
          <a:xfrm>
            <a:off x="335780" y="3145916"/>
            <a:ext cx="838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tabLst/>
              <a:defRPr/>
            </a:pPr>
            <a:r>
              <a:rPr kumimoji="0" lang="en-US" alt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Maybe it could mean that you could actually build a machine to “reverse the Second Law,” by reducing it to a computational problem and solving it!</a:t>
            </a:r>
          </a:p>
        </p:txBody>
      </p:sp>
    </p:spTree>
    <p:extLst>
      <p:ext uri="{BB962C8B-B14F-4D97-AF65-F5344CB8AC3E}">
        <p14:creationId xmlns:p14="http://schemas.microsoft.com/office/powerpoint/2010/main" val="10344528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a:extLst>
              <a:ext uri="{FF2B5EF4-FFF2-40B4-BE49-F238E27FC236}">
                <a16:creationId xmlns:a16="http://schemas.microsoft.com/office/drawing/2014/main" id="{C67F3E79-36CE-407A-A2BB-F15FC4091EF5}"/>
              </a:ext>
            </a:extLst>
          </p:cNvPr>
          <p:cNvSpPr>
            <a:spLocks noGrp="1"/>
          </p:cNvSpPr>
          <p:nvPr>
            <p:ph type="ctrTitle"/>
          </p:nvPr>
        </p:nvSpPr>
        <p:spPr>
          <a:xfrm>
            <a:off x="338137" y="195263"/>
            <a:ext cx="8467725" cy="795337"/>
          </a:xfrm>
        </p:spPr>
        <p:txBody>
          <a:bodyPr/>
          <a:lstStyle/>
          <a:p>
            <a:pPr eaLnBrk="1" hangingPunct="1"/>
            <a:r>
              <a:rPr lang="en-US" altLang="en-US" sz="4200" b="1" dirty="0">
                <a:solidFill>
                  <a:srgbClr val="0070C0"/>
                </a:solidFill>
              </a:rPr>
              <a:t>Maxwell’s Demon</a:t>
            </a:r>
          </a:p>
        </p:txBody>
      </p:sp>
      <p:pic>
        <p:nvPicPr>
          <p:cNvPr id="52226" name="Picture 2" descr="Maxwell's demon at work">
            <a:extLst>
              <a:ext uri="{FF2B5EF4-FFF2-40B4-BE49-F238E27FC236}">
                <a16:creationId xmlns:a16="http://schemas.microsoft.com/office/drawing/2014/main" id="{AB1D5C4E-C2BB-4F5B-86D6-27309276F4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219200"/>
            <a:ext cx="5592583" cy="3533775"/>
          </a:xfrm>
          <a:prstGeom prst="rect">
            <a:avLst/>
          </a:prstGeom>
          <a:noFill/>
          <a:extLst>
            <a:ext uri="{909E8E84-426E-40DD-AFC4-6F175D3DCCD1}">
              <a14:hiddenFill xmlns:a14="http://schemas.microsoft.com/office/drawing/2010/main">
                <a:solidFill>
                  <a:srgbClr val="FFFFFF"/>
                </a:solidFill>
              </a14:hiddenFill>
            </a:ext>
          </a:extLst>
        </p:spPr>
      </p:pic>
      <p:sp>
        <p:nvSpPr>
          <p:cNvPr id="11" name="Subtitle 4">
            <a:extLst>
              <a:ext uri="{FF2B5EF4-FFF2-40B4-BE49-F238E27FC236}">
                <a16:creationId xmlns:a16="http://schemas.microsoft.com/office/drawing/2014/main" id="{96128EFA-F797-4FBB-B2FA-210E66AA3607}"/>
              </a:ext>
            </a:extLst>
          </p:cNvPr>
          <p:cNvSpPr txBox="1">
            <a:spLocks/>
          </p:cNvSpPr>
          <p:nvPr/>
        </p:nvSpPr>
        <p:spPr bwMode="auto">
          <a:xfrm>
            <a:off x="338137" y="5029200"/>
            <a:ext cx="838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tabLst/>
              <a:defRPr/>
            </a:pPr>
            <a:r>
              <a:rPr kumimoji="0" lang="en-US" altLang="en-US" sz="2800" b="1"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rPr>
              <a:t>Usual story (Szilard, </a:t>
            </a:r>
            <a:r>
              <a:rPr kumimoji="0" lang="en-US" altLang="en-US" sz="2800" b="1" i="0" u="none" strike="noStrike" kern="1200" cap="none" spc="0" normalizeH="0" baseline="0" noProof="0" dirty="0" err="1">
                <a:ln>
                  <a:noFill/>
                </a:ln>
                <a:solidFill>
                  <a:srgbClr val="FF0000"/>
                </a:solidFill>
                <a:effectLst/>
                <a:uLnTx/>
                <a:uFillTx/>
                <a:latin typeface="Calibri" panose="020F0502020204030204" pitchFamily="34" charset="0"/>
                <a:ea typeface="+mn-ea"/>
                <a:cs typeface="Calibri" panose="020F0502020204030204" pitchFamily="34" charset="0"/>
              </a:rPr>
              <a:t>Landauer</a:t>
            </a:r>
            <a:r>
              <a:rPr kumimoji="0" lang="en-US" altLang="en-US" sz="2800" b="1"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rPr>
              <a:t>, Bennett):</a:t>
            </a:r>
            <a:r>
              <a:rPr kumimoji="0" lang="en-US" alt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Entropy doesn’t disappear, it just goes into the demon’s memory</a:t>
            </a:r>
          </a:p>
        </p:txBody>
      </p:sp>
    </p:spTree>
    <p:extLst>
      <p:ext uri="{BB962C8B-B14F-4D97-AF65-F5344CB8AC3E}">
        <p14:creationId xmlns:p14="http://schemas.microsoft.com/office/powerpoint/2010/main" val="1557662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demon_corner_rect_oneway_slow">
            <a:hlinkClick r:id="" action="ppaction://media"/>
            <a:extLst>
              <a:ext uri="{FF2B5EF4-FFF2-40B4-BE49-F238E27FC236}">
                <a16:creationId xmlns:a16="http://schemas.microsoft.com/office/drawing/2014/main" id="{AF27F6F1-2416-4463-B8D8-DE4EE5C833D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066800" y="-152400"/>
            <a:ext cx="6858000" cy="6858000"/>
          </a:xfrm>
          <a:prstGeom prst="rect">
            <a:avLst/>
          </a:prstGeom>
        </p:spPr>
      </p:pic>
      <p:sp>
        <p:nvSpPr>
          <p:cNvPr id="4" name="Subtitle 4">
            <a:extLst>
              <a:ext uri="{FF2B5EF4-FFF2-40B4-BE49-F238E27FC236}">
                <a16:creationId xmlns:a16="http://schemas.microsoft.com/office/drawing/2014/main" id="{6EEC8410-64AB-4B38-8A58-DC670E74E54E}"/>
              </a:ext>
            </a:extLst>
          </p:cNvPr>
          <p:cNvSpPr txBox="1">
            <a:spLocks/>
          </p:cNvSpPr>
          <p:nvPr/>
        </p:nvSpPr>
        <p:spPr bwMode="auto">
          <a:xfrm>
            <a:off x="381000" y="261594"/>
            <a:ext cx="838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tabLst/>
              <a:defRPr/>
            </a:pPr>
            <a:r>
              <a:rPr kumimoji="0" lang="en-US" alt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But </a:t>
            </a:r>
            <a:r>
              <a:rPr lang="en-US" altLang="en-US" sz="2800" dirty="0">
                <a:solidFill>
                  <a:prstClr val="black"/>
                </a:solidFill>
                <a:cs typeface="Calibri" panose="020F0502020204030204" pitchFamily="34" charset="0"/>
              </a:rPr>
              <a:t>what if the Demon could efficiently </a:t>
            </a:r>
            <a:r>
              <a:rPr lang="en-US" altLang="en-US" sz="2800" b="1" dirty="0" err="1">
                <a:solidFill>
                  <a:srgbClr val="FF0000"/>
                </a:solidFill>
                <a:cs typeface="Calibri" panose="020F0502020204030204" pitchFamily="34" charset="0"/>
              </a:rPr>
              <a:t>uncompute</a:t>
            </a:r>
            <a:r>
              <a:rPr lang="en-US" altLang="en-US" sz="2800" dirty="0">
                <a:solidFill>
                  <a:prstClr val="black"/>
                </a:solidFill>
                <a:cs typeface="Calibri" panose="020F0502020204030204" pitchFamily="34" charset="0"/>
              </a:rPr>
              <a:t> the contents of its memory, leaving only a small seed?</a:t>
            </a:r>
            <a:endParaRPr kumimoji="0" lang="en-US" alt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5" name="Subtitle 4">
            <a:extLst>
              <a:ext uri="{FF2B5EF4-FFF2-40B4-BE49-F238E27FC236}">
                <a16:creationId xmlns:a16="http://schemas.microsoft.com/office/drawing/2014/main" id="{5D31C99C-5887-4852-9820-FAC3F03236AD}"/>
              </a:ext>
            </a:extLst>
          </p:cNvPr>
          <p:cNvSpPr txBox="1">
            <a:spLocks/>
          </p:cNvSpPr>
          <p:nvPr/>
        </p:nvSpPr>
        <p:spPr bwMode="auto">
          <a:xfrm>
            <a:off x="304800" y="5257800"/>
            <a:ext cx="838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tabLst/>
              <a:defRPr/>
            </a:pPr>
            <a:r>
              <a:rPr kumimoji="0" lang="en-US" alt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This could work if:</a:t>
            </a:r>
          </a:p>
          <a:p>
            <a:pPr marL="514350" marR="0" lvl="0" indent="-514350" algn="l" defTabSz="914400" rtl="0" eaLnBrk="0" fontAlgn="base" latinLnBrk="0" hangingPunct="0">
              <a:lnSpc>
                <a:spcPct val="100000"/>
              </a:lnSpc>
              <a:spcBef>
                <a:spcPct val="20000"/>
              </a:spcBef>
              <a:spcAft>
                <a:spcPct val="0"/>
              </a:spcAft>
              <a:buClrTx/>
              <a:buSzTx/>
              <a:buFont typeface="Arial" panose="020B0604020202020204" pitchFamily="34" charset="0"/>
              <a:buAutoNum type="arabicParenBoth"/>
              <a:tabLst/>
              <a:defRPr/>
            </a:pPr>
            <a:r>
              <a:rPr lang="en-US" altLang="en-US" sz="2800" dirty="0">
                <a:solidFill>
                  <a:prstClr val="black"/>
                </a:solidFill>
                <a:cs typeface="Calibri" panose="020F0502020204030204" pitchFamily="34" charset="0"/>
              </a:rPr>
              <a:t>We have classical, non-chaotic reversible dynamics</a:t>
            </a:r>
          </a:p>
          <a:p>
            <a:pPr marL="514350" marR="0" lvl="0" indent="-514350" algn="l" defTabSz="914400" rtl="0" eaLnBrk="0" fontAlgn="base" latinLnBrk="0" hangingPunct="0">
              <a:lnSpc>
                <a:spcPct val="100000"/>
              </a:lnSpc>
              <a:spcBef>
                <a:spcPct val="20000"/>
              </a:spcBef>
              <a:spcAft>
                <a:spcPct val="0"/>
              </a:spcAft>
              <a:buClrTx/>
              <a:buSzTx/>
              <a:buFont typeface="Arial" panose="020B0604020202020204" pitchFamily="34" charset="0"/>
              <a:buAutoNum type="arabicParenBoth"/>
              <a:tabLst/>
              <a:defRPr/>
            </a:pPr>
            <a:r>
              <a:rPr lang="en-US" altLang="en-US" sz="2800" dirty="0">
                <a:solidFill>
                  <a:prstClr val="black"/>
                </a:solidFill>
                <a:cs typeface="Calibri" panose="020F0502020204030204" pitchFamily="34" charset="0"/>
              </a:rPr>
              <a:t>There are no pseudorandom generators (or </a:t>
            </a:r>
            <a:r>
              <a:rPr lang="en-US" altLang="en-US" sz="2800" b="1" dirty="0">
                <a:solidFill>
                  <a:srgbClr val="990099"/>
                </a:solidFill>
                <a:cs typeface="Calibri" panose="020F0502020204030204" pitchFamily="34" charset="0"/>
              </a:rPr>
              <a:t>P</a:t>
            </a:r>
            <a:r>
              <a:rPr lang="en-US" altLang="en-US" sz="2800" dirty="0">
                <a:solidFill>
                  <a:prstClr val="black"/>
                </a:solidFill>
                <a:cs typeface="Calibri" panose="020F0502020204030204" pitchFamily="34" charset="0"/>
              </a:rPr>
              <a:t>=</a:t>
            </a:r>
            <a:r>
              <a:rPr lang="en-US" altLang="en-US" sz="2800" b="1" dirty="0">
                <a:solidFill>
                  <a:srgbClr val="990099"/>
                </a:solidFill>
                <a:cs typeface="Calibri" panose="020F0502020204030204" pitchFamily="34" charset="0"/>
              </a:rPr>
              <a:t>NP</a:t>
            </a:r>
            <a:r>
              <a:rPr lang="en-US" altLang="en-US" sz="2800" dirty="0">
                <a:solidFill>
                  <a:prstClr val="black"/>
                </a:solidFill>
                <a:cs typeface="Calibri" panose="020F0502020204030204" pitchFamily="34" charset="0"/>
              </a:rPr>
              <a:t>)</a:t>
            </a:r>
            <a:endParaRPr kumimoji="0" lang="en-US" alt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4269206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7273"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3"/>
                </p:tgtEl>
              </p:cMediaNode>
            </p:video>
            <p:seq concurrent="1" nextAc="seek">
              <p:cTn id="12" restart="whenNotActive" fill="hold" evtFilter="cancelBubble" nodeType="interactiveSeq">
                <p:stCondLst>
                  <p:cond evt="onClick" delay="0">
                    <p:tgtEl>
                      <p:spTgt spid="3"/>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3"/>
                                        </p:tgtEl>
                                      </p:cBhvr>
                                    </p:cmd>
                                  </p:childTnLst>
                                </p:cTn>
                              </p:par>
                            </p:childTnLst>
                          </p:cTn>
                        </p:par>
                      </p:childTnLst>
                    </p:cTn>
                  </p:par>
                </p:childTnLst>
              </p:cTn>
              <p:nextCondLst>
                <p:cond evt="onClick" delay="0">
                  <p:tgtEl>
                    <p:spTgt spid="3"/>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a:extLst>
              <a:ext uri="{FF2B5EF4-FFF2-40B4-BE49-F238E27FC236}">
                <a16:creationId xmlns:a16="http://schemas.microsoft.com/office/drawing/2014/main" id="{C67F3E79-36CE-407A-A2BB-F15FC4091EF5}"/>
              </a:ext>
            </a:extLst>
          </p:cNvPr>
          <p:cNvSpPr>
            <a:spLocks noGrp="1"/>
          </p:cNvSpPr>
          <p:nvPr>
            <p:ph type="ctrTitle"/>
          </p:nvPr>
        </p:nvSpPr>
        <p:spPr>
          <a:xfrm>
            <a:off x="338137" y="195263"/>
            <a:ext cx="8467725" cy="795337"/>
          </a:xfrm>
        </p:spPr>
        <p:txBody>
          <a:bodyPr/>
          <a:lstStyle/>
          <a:p>
            <a:pPr eaLnBrk="1" hangingPunct="1"/>
            <a:r>
              <a:rPr lang="en-US" altLang="en-US" sz="4200" b="1" dirty="0">
                <a:solidFill>
                  <a:srgbClr val="0070C0"/>
                </a:solidFill>
              </a:rPr>
              <a:t>Objections</a:t>
            </a:r>
          </a:p>
        </p:txBody>
      </p:sp>
      <p:sp>
        <p:nvSpPr>
          <p:cNvPr id="10" name="Subtitle 4">
            <a:extLst>
              <a:ext uri="{FF2B5EF4-FFF2-40B4-BE49-F238E27FC236}">
                <a16:creationId xmlns:a16="http://schemas.microsoft.com/office/drawing/2014/main" id="{4FA0ECA8-58BA-40ED-BF1D-260F08FB565A}"/>
              </a:ext>
            </a:extLst>
          </p:cNvPr>
          <p:cNvSpPr txBox="1">
            <a:spLocks/>
          </p:cNvSpPr>
          <p:nvPr/>
        </p:nvSpPr>
        <p:spPr bwMode="auto">
          <a:xfrm>
            <a:off x="609600" y="4495800"/>
            <a:ext cx="838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tabLst/>
              <a:defRPr/>
            </a:pPr>
            <a:r>
              <a:rPr kumimoji="0" lang="en-US" alt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Nevertheless, this example shows that the </a:t>
            </a:r>
            <a:r>
              <a:rPr kumimoji="0" lang="en-US" altLang="en-US" sz="2800" b="1"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rPr>
              <a:t>appearance</a:t>
            </a:r>
            <a:r>
              <a:rPr kumimoji="0" lang="en-US" alt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of thermodynamic laws working as they should can be protected only by computational hardness</a:t>
            </a:r>
          </a:p>
        </p:txBody>
      </p:sp>
      <p:sp>
        <p:nvSpPr>
          <p:cNvPr id="7" name="Subtitle 4">
            <a:extLst>
              <a:ext uri="{FF2B5EF4-FFF2-40B4-BE49-F238E27FC236}">
                <a16:creationId xmlns:a16="http://schemas.microsoft.com/office/drawing/2014/main" id="{8B1F86C2-0620-4B8E-B558-3D2726ACAC75}"/>
              </a:ext>
            </a:extLst>
          </p:cNvPr>
          <p:cNvSpPr txBox="1">
            <a:spLocks/>
          </p:cNvSpPr>
          <p:nvPr/>
        </p:nvSpPr>
        <p:spPr bwMode="auto">
          <a:xfrm>
            <a:off x="567621" y="1066800"/>
            <a:ext cx="838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tabLst/>
              <a:defRPr/>
            </a:pPr>
            <a:r>
              <a:rPr kumimoji="0" lang="en-US" alt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“You haven’t broken the Second Law.  You’ve merely shown that some apparent entropy was never real entropy in the first place, but only </a:t>
            </a:r>
            <a:r>
              <a:rPr kumimoji="0" lang="en-US" altLang="en-US" sz="28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pseudoentropy</a:t>
            </a:r>
            <a:r>
              <a:rPr kumimoji="0" lang="en-US" alt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t>
            </a:r>
            <a:endParaRPr kumimoji="0" lang="en-US" altLang="en-US" sz="2800" b="1"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endParaRPr>
          </a:p>
        </p:txBody>
      </p:sp>
      <p:sp>
        <p:nvSpPr>
          <p:cNvPr id="8" name="Subtitle 4">
            <a:extLst>
              <a:ext uri="{FF2B5EF4-FFF2-40B4-BE49-F238E27FC236}">
                <a16:creationId xmlns:a16="http://schemas.microsoft.com/office/drawing/2014/main" id="{D2E4C180-BC44-451D-9B08-36752870321C}"/>
              </a:ext>
            </a:extLst>
          </p:cNvPr>
          <p:cNvSpPr txBox="1">
            <a:spLocks/>
          </p:cNvSpPr>
          <p:nvPr/>
        </p:nvSpPr>
        <p:spPr bwMode="auto">
          <a:xfrm>
            <a:off x="563693" y="2743200"/>
            <a:ext cx="838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tabLst/>
              <a:defRPr/>
            </a:pPr>
            <a:r>
              <a:rPr kumimoji="0" lang="en-US" alt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In real life, even if </a:t>
            </a:r>
            <a:r>
              <a:rPr kumimoji="0" lang="en-US" altLang="en-US" sz="2800" b="1" i="0" u="none" strike="noStrike" kern="1200" cap="none" spc="0" normalizeH="0" baseline="0" noProof="0" dirty="0">
                <a:ln>
                  <a:noFill/>
                </a:ln>
                <a:solidFill>
                  <a:srgbClr val="990099"/>
                </a:solidFill>
                <a:effectLst/>
                <a:uLnTx/>
                <a:uFillTx/>
                <a:latin typeface="Calibri" panose="020F0502020204030204" pitchFamily="34" charset="0"/>
                <a:ea typeface="+mn-ea"/>
                <a:cs typeface="Calibri" panose="020F0502020204030204" pitchFamily="34" charset="0"/>
              </a:rPr>
              <a:t>P</a:t>
            </a:r>
            <a:r>
              <a:rPr kumimoji="0" lang="en-US" alt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t>
            </a:r>
            <a:r>
              <a:rPr kumimoji="0" lang="en-US" altLang="en-US" sz="2800" b="1" i="0" u="none" strike="noStrike" kern="1200" cap="none" spc="0" normalizeH="0" baseline="0" noProof="0" dirty="0">
                <a:ln>
                  <a:noFill/>
                </a:ln>
                <a:solidFill>
                  <a:srgbClr val="990099"/>
                </a:solidFill>
                <a:effectLst/>
                <a:uLnTx/>
                <a:uFillTx/>
                <a:latin typeface="Calibri" panose="020F0502020204030204" pitchFamily="34" charset="0"/>
                <a:ea typeface="+mn-ea"/>
                <a:cs typeface="Calibri" panose="020F0502020204030204" pitchFamily="34" charset="0"/>
              </a:rPr>
              <a:t>NP</a:t>
            </a:r>
            <a:r>
              <a:rPr kumimoji="0" lang="en-US" alt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either quantum mechanics or chaotic dynamics could prevent the Demon’s </a:t>
            </a:r>
            <a:r>
              <a:rPr kumimoji="0" lang="en-US" altLang="en-US" sz="28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uncomputing</a:t>
            </a:r>
            <a:r>
              <a:rPr kumimoji="0" lang="en-US" alt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strategy from working</a:t>
            </a:r>
            <a:endParaRPr kumimoji="0" lang="en-US" altLang="en-US" sz="2800" b="1"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071772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www.spacetelescope.org/static/archives/images/screen/heic0211h.jpg">
            <a:extLst>
              <a:ext uri="{FF2B5EF4-FFF2-40B4-BE49-F238E27FC236}">
                <a16:creationId xmlns:a16="http://schemas.microsoft.com/office/drawing/2014/main" id="{1AF2250A-BDB0-4D7D-A640-F439241617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61963"/>
            <a:ext cx="9144000" cy="731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8" name="Text Box 2">
            <a:extLst>
              <a:ext uri="{FF2B5EF4-FFF2-40B4-BE49-F238E27FC236}">
                <a16:creationId xmlns:a16="http://schemas.microsoft.com/office/drawing/2014/main" id="{6878E4A7-D4D5-416A-9B9E-182FDEE6B6CB}"/>
              </a:ext>
            </a:extLst>
          </p:cNvPr>
          <p:cNvSpPr txBox="1">
            <a:spLocks noChangeArrowheads="1"/>
          </p:cNvSpPr>
          <p:nvPr/>
        </p:nvSpPr>
        <p:spPr bwMode="auto">
          <a:xfrm>
            <a:off x="228600" y="0"/>
            <a:ext cx="8686800"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lang="en-US" altLang="en-US" sz="4000" b="1" dirty="0">
                <a:solidFill>
                  <a:srgbClr val="FFFFFF"/>
                </a:solidFill>
              </a:rPr>
              <a:t>Even more dramatic: “Firewall Paradox”</a:t>
            </a:r>
            <a:br>
              <a:rPr lang="en-US" altLang="en-US" sz="4400" b="1" dirty="0">
                <a:solidFill>
                  <a:srgbClr val="FFFFFF"/>
                </a:solidFill>
              </a:rPr>
            </a:br>
            <a:r>
              <a:rPr lang="en-US" altLang="en-US" sz="2800" b="1" dirty="0" err="1">
                <a:solidFill>
                  <a:srgbClr val="FFFFFF"/>
                </a:solidFill>
              </a:rPr>
              <a:t>Almheiri</a:t>
            </a:r>
            <a:r>
              <a:rPr lang="en-US" altLang="en-US" sz="2800" b="1" dirty="0">
                <a:solidFill>
                  <a:srgbClr val="FFFFFF"/>
                </a:solidFill>
              </a:rPr>
              <a:t>, Marolf, Polchinski, Sully 2012</a:t>
            </a:r>
          </a:p>
        </p:txBody>
      </p:sp>
      <p:sp>
        <p:nvSpPr>
          <p:cNvPr id="23557" name="Oval 4">
            <a:extLst>
              <a:ext uri="{FF2B5EF4-FFF2-40B4-BE49-F238E27FC236}">
                <a16:creationId xmlns:a16="http://schemas.microsoft.com/office/drawing/2014/main" id="{5C7ED38F-FC18-4782-A649-1484CA6DB0B7}"/>
              </a:ext>
            </a:extLst>
          </p:cNvPr>
          <p:cNvSpPr>
            <a:spLocks noChangeArrowheads="1"/>
          </p:cNvSpPr>
          <p:nvPr/>
        </p:nvSpPr>
        <p:spPr bwMode="auto">
          <a:xfrm>
            <a:off x="3352800" y="1981200"/>
            <a:ext cx="2514600" cy="2514600"/>
          </a:xfrm>
          <a:prstGeom prst="ellipse">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endParaRPr lang="en-US" altLang="en-US" sz="1800">
              <a:solidFill>
                <a:srgbClr val="000000"/>
              </a:solidFill>
              <a:latin typeface="Arial" panose="020B0604020202020204" pitchFamily="34" charset="0"/>
            </a:endParaRPr>
          </a:p>
        </p:txBody>
      </p:sp>
      <p:sp>
        <p:nvSpPr>
          <p:cNvPr id="23558" name="Oval 5">
            <a:extLst>
              <a:ext uri="{FF2B5EF4-FFF2-40B4-BE49-F238E27FC236}">
                <a16:creationId xmlns:a16="http://schemas.microsoft.com/office/drawing/2014/main" id="{945A2E78-6053-4433-9059-2B3A4D1B9556}"/>
              </a:ext>
            </a:extLst>
          </p:cNvPr>
          <p:cNvSpPr>
            <a:spLocks noChangeArrowheads="1"/>
          </p:cNvSpPr>
          <p:nvPr/>
        </p:nvSpPr>
        <p:spPr bwMode="auto">
          <a:xfrm>
            <a:off x="2667000" y="1295400"/>
            <a:ext cx="3886200" cy="3886200"/>
          </a:xfrm>
          <a:prstGeom prst="ellipse">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endParaRPr lang="en-US" altLang="en-US" sz="1800">
              <a:solidFill>
                <a:srgbClr val="000000"/>
              </a:solidFill>
              <a:latin typeface="Arial" panose="020B0604020202020204" pitchFamily="34" charset="0"/>
            </a:endParaRPr>
          </a:p>
        </p:txBody>
      </p:sp>
      <p:pic>
        <p:nvPicPr>
          <p:cNvPr id="17" name="Picture 8" descr="alice">
            <a:extLst>
              <a:ext uri="{FF2B5EF4-FFF2-40B4-BE49-F238E27FC236}">
                <a16:creationId xmlns:a16="http://schemas.microsoft.com/office/drawing/2014/main" id="{D0545480-4658-4C7D-88FE-39E0E962594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1524000"/>
            <a:ext cx="1076325" cy="124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5" name="Picture 13" descr="C:\Users\owner\AppData\Local\Microsoft\Windows\Temporary Internet Files\Content.IE5\V550YIX2\MP900438774[1].jpg">
            <a:extLst>
              <a:ext uri="{FF2B5EF4-FFF2-40B4-BE49-F238E27FC236}">
                <a16:creationId xmlns:a16="http://schemas.microsoft.com/office/drawing/2014/main" id="{84327503-8E01-495F-AEC7-187332667AF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95600" y="2425700"/>
            <a:ext cx="1277938" cy="191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4">
            <a:extLst>
              <a:ext uri="{FF2B5EF4-FFF2-40B4-BE49-F238E27FC236}">
                <a16:creationId xmlns:a16="http://schemas.microsoft.com/office/drawing/2014/main" id="{12C692D3-FF56-AA47-DB1F-B8FFE5600C70}"/>
              </a:ext>
            </a:extLst>
          </p:cNvPr>
          <p:cNvSpPr txBox="1">
            <a:spLocks/>
          </p:cNvSpPr>
          <p:nvPr/>
        </p:nvSpPr>
        <p:spPr bwMode="auto">
          <a:xfrm>
            <a:off x="152400" y="5067300"/>
            <a:ext cx="8763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tabLst/>
              <a:defRPr/>
            </a:pPr>
            <a:r>
              <a:rPr kumimoji="0" lang="en-US" altLang="en-US" sz="28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Harlow-Hayden 2013:</a:t>
            </a:r>
            <a:r>
              <a:rPr kumimoji="0" lang="en-US" altLang="en-US" sz="28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 Geometry of spacetime at the event horizon seems to be protected only by Alice’s task, of decoding patterns in the Hawking radiation, being exponentially hard even for QCs!</a:t>
            </a:r>
            <a:endParaRPr kumimoji="0" lang="en-US" altLang="en-US" sz="2800" b="1"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endParaRPr>
          </a:p>
        </p:txBody>
      </p:sp>
      <p:sp>
        <p:nvSpPr>
          <p:cNvPr id="4" name="Subtitle 4">
            <a:extLst>
              <a:ext uri="{FF2B5EF4-FFF2-40B4-BE49-F238E27FC236}">
                <a16:creationId xmlns:a16="http://schemas.microsoft.com/office/drawing/2014/main" id="{DFEAA127-4200-C3D2-F029-CE6DE24C2983}"/>
              </a:ext>
            </a:extLst>
          </p:cNvPr>
          <p:cNvSpPr txBox="1">
            <a:spLocks/>
          </p:cNvSpPr>
          <p:nvPr/>
        </p:nvSpPr>
        <p:spPr bwMode="auto">
          <a:xfrm>
            <a:off x="1295400" y="3390720"/>
            <a:ext cx="6904008" cy="958850"/>
          </a:xfrm>
          <a:prstGeom prst="rect">
            <a:avLst/>
          </a:prstGeom>
          <a:solidFill>
            <a:srgbClr val="FFFFBB"/>
          </a:solidFill>
          <a:ln>
            <a:noFill/>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20000"/>
              </a:spcBef>
              <a:spcAft>
                <a:spcPct val="0"/>
              </a:spcAft>
              <a:buClrTx/>
              <a:buSzTx/>
              <a:buFont typeface="Arial" panose="020B0604020202020204" pitchFamily="34" charset="0"/>
              <a:buNone/>
              <a:tabLst/>
              <a:defRPr/>
            </a:pPr>
            <a:r>
              <a:rPr lang="en-US" altLang="en-US" sz="2800" dirty="0">
                <a:cs typeface="Calibri" panose="020F0502020204030204" pitchFamily="34" charset="0"/>
              </a:rPr>
              <a:t>From this month’s AI breakthroughs: </a:t>
            </a:r>
            <a:r>
              <a:rPr kumimoji="0" lang="en-US" altLang="en-US" sz="2800" b="0" i="0" u="none" strike="noStrike" kern="1200" cap="none" spc="0" normalizeH="0" baseline="0" noProof="0" dirty="0">
                <a:ln>
                  <a:noFill/>
                </a:ln>
                <a:effectLst/>
                <a:uLnTx/>
                <a:uFillTx/>
                <a:latin typeface="Calibri" panose="020F0502020204030204" pitchFamily="34" charset="0"/>
                <a:ea typeface="+mn-ea"/>
                <a:cs typeface="Calibri" panose="020F0502020204030204" pitchFamily="34" charset="0"/>
              </a:rPr>
              <a:t>Her task would become easy if </a:t>
            </a:r>
            <a:r>
              <a:rPr kumimoji="0" lang="en-US" altLang="en-US" sz="2800" b="1" i="0" u="none" strike="noStrike" kern="1200" cap="none" spc="0" normalizeH="0" baseline="0" noProof="0" dirty="0">
                <a:ln>
                  <a:noFill/>
                </a:ln>
                <a:solidFill>
                  <a:srgbClr val="990099"/>
                </a:solidFill>
                <a:effectLst/>
                <a:uLnTx/>
                <a:uFillTx/>
                <a:latin typeface="Calibri" panose="020F0502020204030204" pitchFamily="34" charset="0"/>
                <a:ea typeface="+mn-ea"/>
                <a:cs typeface="Calibri" panose="020F0502020204030204" pitchFamily="34" charset="0"/>
              </a:rPr>
              <a:t>P</a:t>
            </a:r>
            <a:r>
              <a:rPr kumimoji="0" lang="en-US" altLang="en-US" sz="2800" b="0" i="0" u="none" strike="noStrike" kern="1200" cap="none" spc="0" normalizeH="0" baseline="0" noProof="0" dirty="0">
                <a:ln>
                  <a:noFill/>
                </a:ln>
                <a:effectLst/>
                <a:uLnTx/>
                <a:uFillTx/>
                <a:latin typeface="Calibri" panose="020F0502020204030204" pitchFamily="34" charset="0"/>
                <a:ea typeface="+mn-ea"/>
                <a:cs typeface="Calibri" panose="020F0502020204030204" pitchFamily="34" charset="0"/>
              </a:rPr>
              <a:t>=</a:t>
            </a:r>
            <a:r>
              <a:rPr kumimoji="0" lang="en-US" altLang="en-US" sz="2800" b="1" i="0" u="none" strike="noStrike" kern="1200" cap="none" spc="0" normalizeH="0" baseline="0" noProof="0" dirty="0">
                <a:ln>
                  <a:noFill/>
                </a:ln>
                <a:solidFill>
                  <a:srgbClr val="990099"/>
                </a:solidFill>
                <a:effectLst/>
                <a:uLnTx/>
                <a:uFillTx/>
                <a:latin typeface="Calibri" panose="020F0502020204030204" pitchFamily="34" charset="0"/>
                <a:ea typeface="+mn-ea"/>
                <a:cs typeface="Calibri" panose="020F0502020204030204" pitchFamily="34" charset="0"/>
              </a:rPr>
              <a:t>PSPACE</a:t>
            </a:r>
            <a:r>
              <a:rPr kumimoji="0" lang="en-US" altLang="en-US" sz="2800" b="0" i="0" u="none" strike="noStrike" kern="1200" cap="none" spc="0" normalizeH="0" noProof="0" dirty="0">
                <a:ln>
                  <a:noFill/>
                </a:ln>
                <a:effectLst/>
                <a:uLnTx/>
                <a:uFillTx/>
                <a:latin typeface="Calibri" panose="020F0502020204030204" pitchFamily="34" charset="0"/>
                <a:ea typeface="+mn-ea"/>
                <a:cs typeface="Calibri" panose="020F0502020204030204" pitchFamily="34" charset="0"/>
              </a:rPr>
              <a:t>!</a:t>
            </a:r>
            <a:endParaRPr kumimoji="0" lang="en-US" altLang="en-US" sz="2800" b="1" i="0" u="none" strike="noStrike" kern="1200" cap="none" spc="0" normalizeH="0" baseline="0" noProof="0" dirty="0">
              <a:ln>
                <a:noFill/>
              </a:ln>
              <a:effectLst/>
              <a:uLnTx/>
              <a:uFillTx/>
              <a:latin typeface="Calibri" panose="020F0502020204030204" pitchFamily="34" charset="0"/>
              <a:ea typeface="+mn-ea"/>
              <a:cs typeface="Calibri" panose="020F050202020403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2355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558"/>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nodeType="afterEffect">
                                  <p:stCondLst>
                                    <p:cond delay="0"/>
                                  </p:stCondLst>
                                  <p:childTnLst>
                                    <p:set>
                                      <p:cBhvr>
                                        <p:cTn id="11" dur="1" fill="hold">
                                          <p:stCondLst>
                                            <p:cond delay="0"/>
                                          </p:stCondLst>
                                        </p:cTn>
                                        <p:tgtEl>
                                          <p:spTgt spid="17"/>
                                        </p:tgtEl>
                                        <p:attrNameLst>
                                          <p:attrName>style.visibility</p:attrName>
                                        </p:attrNameLst>
                                      </p:cBhvr>
                                      <p:to>
                                        <p:strVal val="visible"/>
                                      </p:to>
                                    </p:set>
                                  </p:childTnLst>
                                </p:cTn>
                              </p:par>
                              <p:par>
                                <p:cTn id="12" presetID="49" presetClass="path" presetSubtype="0" accel="50000" decel="50000" fill="hold" nodeType="withEffect">
                                  <p:stCondLst>
                                    <p:cond delay="0"/>
                                  </p:stCondLst>
                                  <p:childTnLst>
                                    <p:animMotion origin="layout" path="M -8.33333E-7 -4.44444E-6 L 0.19948 0.0757 " pathEditMode="relative" rAng="0" ptsTypes="AA">
                                      <p:cBhvr>
                                        <p:cTn id="13" dur="1000" fill="hold"/>
                                        <p:tgtEl>
                                          <p:spTgt spid="17"/>
                                        </p:tgtEl>
                                        <p:attrNameLst>
                                          <p:attrName>ppt_x</p:attrName>
                                          <p:attrName>ppt_y</p:attrName>
                                        </p:attrNameLst>
                                      </p:cBhvr>
                                      <p:rCtr x="9965" y="3773"/>
                                    </p:animMotion>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500" fill="hold"/>
                                        <p:tgtEl>
                                          <p:spTgt spid="4"/>
                                        </p:tgtEl>
                                        <p:attrNameLst>
                                          <p:attrName>ppt_x</p:attrName>
                                        </p:attrNameLst>
                                      </p:cBhvr>
                                      <p:tavLst>
                                        <p:tav tm="0">
                                          <p:val>
                                            <p:strVal val="#ppt_x"/>
                                          </p:val>
                                        </p:tav>
                                        <p:tav tm="100000">
                                          <p:val>
                                            <p:strVal val="#ppt_x"/>
                                          </p:val>
                                        </p:tav>
                                      </p:tavLst>
                                    </p:anim>
                                    <p:anim calcmode="lin" valueType="num">
                                      <p:cBhvr additive="base">
                                        <p:cTn id="2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7" grpId="0" animBg="1"/>
      <p:bldP spid="23558" grpId="0" animBg="1"/>
      <p:bldP spid="3" grpId="0"/>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a:extLst>
              <a:ext uri="{FF2B5EF4-FFF2-40B4-BE49-F238E27FC236}">
                <a16:creationId xmlns:a16="http://schemas.microsoft.com/office/drawing/2014/main" id="{C67F3E79-36CE-407A-A2BB-F15FC4091EF5}"/>
              </a:ext>
            </a:extLst>
          </p:cNvPr>
          <p:cNvSpPr>
            <a:spLocks noGrp="1"/>
          </p:cNvSpPr>
          <p:nvPr>
            <p:ph type="ctrTitle"/>
          </p:nvPr>
        </p:nvSpPr>
        <p:spPr>
          <a:xfrm>
            <a:off x="338137" y="2286000"/>
            <a:ext cx="8467725" cy="795337"/>
          </a:xfrm>
        </p:spPr>
        <p:txBody>
          <a:bodyPr/>
          <a:lstStyle/>
          <a:p>
            <a:pPr eaLnBrk="1" hangingPunct="1"/>
            <a:r>
              <a:rPr lang="en-US" altLang="en-US" sz="4200" b="1" dirty="0">
                <a:solidFill>
                  <a:srgbClr val="0070C0"/>
                </a:solidFill>
              </a:rPr>
              <a:t>The Rise and Fall of “Complexity” in Closed Systems</a:t>
            </a:r>
          </a:p>
        </p:txBody>
      </p:sp>
      <p:sp>
        <p:nvSpPr>
          <p:cNvPr id="9" name="Subtitle 4">
            <a:extLst>
              <a:ext uri="{FF2B5EF4-FFF2-40B4-BE49-F238E27FC236}">
                <a16:creationId xmlns:a16="http://schemas.microsoft.com/office/drawing/2014/main" id="{562A8657-FAEF-460C-8FB6-590399B848FA}"/>
              </a:ext>
            </a:extLst>
          </p:cNvPr>
          <p:cNvSpPr txBox="1">
            <a:spLocks/>
          </p:cNvSpPr>
          <p:nvPr/>
        </p:nvSpPr>
        <p:spPr bwMode="auto">
          <a:xfrm>
            <a:off x="712550" y="3294548"/>
            <a:ext cx="7655169"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20000"/>
              </a:spcBef>
              <a:spcAft>
                <a:spcPct val="0"/>
              </a:spcAft>
              <a:buClrTx/>
              <a:buSzTx/>
              <a:buFont typeface="Arial" panose="020B0604020202020204" pitchFamily="34" charset="0"/>
              <a:buNone/>
              <a:tabLst/>
              <a:defRPr/>
            </a:pPr>
            <a:r>
              <a:rPr kumimoji="0" lang="en-US" altLang="en-US" sz="2400" b="1" i="0" u="none" strike="noStrike" kern="1200" cap="none" spc="0" normalizeH="0" baseline="0" noProof="0" dirty="0">
                <a:ln>
                  <a:noFill/>
                </a:ln>
                <a:solidFill>
                  <a:srgbClr val="008000"/>
                </a:solidFill>
                <a:effectLst/>
                <a:uLnTx/>
                <a:uFillTx/>
                <a:latin typeface="Calibri" panose="020F0502020204030204" pitchFamily="34" charset="0"/>
                <a:ea typeface="+mn-ea"/>
                <a:cs typeface="Calibri" panose="020F0502020204030204" pitchFamily="34" charset="0"/>
              </a:rPr>
              <a:t>Old joint work with Sean Carroll, Lauren Ouellette, Brent </a:t>
            </a:r>
            <a:r>
              <a:rPr kumimoji="0" lang="en-US" altLang="en-US" sz="2400" b="1" i="0" u="none" strike="noStrike" kern="1200" cap="none" spc="0" normalizeH="0" baseline="0" noProof="0" dirty="0" err="1">
                <a:ln>
                  <a:noFill/>
                </a:ln>
                <a:solidFill>
                  <a:srgbClr val="008000"/>
                </a:solidFill>
                <a:effectLst/>
                <a:uLnTx/>
                <a:uFillTx/>
                <a:latin typeface="Calibri" panose="020F0502020204030204" pitchFamily="34" charset="0"/>
                <a:ea typeface="+mn-ea"/>
                <a:cs typeface="Calibri" panose="020F0502020204030204" pitchFamily="34" charset="0"/>
              </a:rPr>
              <a:t>Werness</a:t>
            </a:r>
            <a:r>
              <a:rPr kumimoji="0" lang="en-US" altLang="en-US" sz="2400" b="1" i="0" u="none" strike="noStrike" kern="1200" cap="none" spc="0" normalizeH="0" baseline="0" noProof="0" dirty="0">
                <a:ln>
                  <a:noFill/>
                </a:ln>
                <a:solidFill>
                  <a:srgbClr val="008000"/>
                </a:solidFill>
                <a:effectLst/>
                <a:uLnTx/>
                <a:uFillTx/>
                <a:latin typeface="Calibri" panose="020F0502020204030204" pitchFamily="34" charset="0"/>
                <a:ea typeface="+mn-ea"/>
                <a:cs typeface="Calibri" panose="020F0502020204030204" pitchFamily="34" charset="0"/>
              </a:rPr>
              <a:t>, Varun Mohan, Katherine Li, finally being revised!</a:t>
            </a:r>
          </a:p>
        </p:txBody>
      </p:sp>
    </p:spTree>
    <p:extLst>
      <p:ext uri="{BB962C8B-B14F-4D97-AF65-F5344CB8AC3E}">
        <p14:creationId xmlns:p14="http://schemas.microsoft.com/office/powerpoint/2010/main" val="25707316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7" descr="http://www.scottaaronson.com/coffee-lrg.jpg">
            <a:extLst>
              <a:ext uri="{FF2B5EF4-FFF2-40B4-BE49-F238E27FC236}">
                <a16:creationId xmlns:a16="http://schemas.microsoft.com/office/drawing/2014/main" id="{0832798A-C7D6-47AA-A664-26A9CAAED9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450" y="244475"/>
            <a:ext cx="7981950" cy="638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www.scottaaronson.com/complexity-lrg.jpg">
            <a:extLst>
              <a:ext uri="{FF2B5EF4-FFF2-40B4-BE49-F238E27FC236}">
                <a16:creationId xmlns:a16="http://schemas.microsoft.com/office/drawing/2014/main" id="{E061CB36-F26E-4AC0-A4D1-25C6A8C2E0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304800"/>
            <a:ext cx="8229600" cy="6322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8C1A4EA-1290-4D37-A6E0-FB3F66EA735A}"/>
              </a:ext>
            </a:extLst>
          </p:cNvPr>
          <p:cNvPicPr>
            <a:picLocks noChangeAspect="1"/>
          </p:cNvPicPr>
          <p:nvPr/>
        </p:nvPicPr>
        <p:blipFill>
          <a:blip r:embed="rId3"/>
          <a:stretch>
            <a:fillRect/>
          </a:stretch>
        </p:blipFill>
        <p:spPr>
          <a:xfrm>
            <a:off x="2445470" y="72099"/>
            <a:ext cx="6607113" cy="6713802"/>
          </a:xfrm>
          <a:prstGeom prst="rect">
            <a:avLst/>
          </a:prstGeom>
        </p:spPr>
      </p:pic>
      <p:sp>
        <p:nvSpPr>
          <p:cNvPr id="4" name="Subtitle 4">
            <a:extLst>
              <a:ext uri="{FF2B5EF4-FFF2-40B4-BE49-F238E27FC236}">
                <a16:creationId xmlns:a16="http://schemas.microsoft.com/office/drawing/2014/main" id="{F5046133-77E5-4911-93D5-07FF39564AEC}"/>
              </a:ext>
            </a:extLst>
          </p:cNvPr>
          <p:cNvSpPr txBox="1">
            <a:spLocks/>
          </p:cNvSpPr>
          <p:nvPr/>
        </p:nvSpPr>
        <p:spPr bwMode="auto">
          <a:xfrm>
            <a:off x="304800" y="533400"/>
            <a:ext cx="179782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20000"/>
              </a:spcBef>
              <a:spcAft>
                <a:spcPct val="0"/>
              </a:spcAft>
              <a:buClrTx/>
              <a:buSzTx/>
              <a:buFont typeface="Arial" panose="020B0604020202020204" pitchFamily="34" charset="0"/>
              <a:buNone/>
              <a:tabLst/>
              <a:defRPr/>
            </a:pPr>
            <a:r>
              <a:rPr kumimoji="0" lang="en-US" altLang="en-US" b="1"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rPr>
              <a:t>“The Tectonic Model of Coffee”</a:t>
            </a:r>
          </a:p>
        </p:txBody>
      </p:sp>
      <p:sp>
        <p:nvSpPr>
          <p:cNvPr id="5" name="Subtitle 4">
            <a:extLst>
              <a:ext uri="{FF2B5EF4-FFF2-40B4-BE49-F238E27FC236}">
                <a16:creationId xmlns:a16="http://schemas.microsoft.com/office/drawing/2014/main" id="{F53370FA-9ACC-4DA7-A812-736260D6FF3A}"/>
              </a:ext>
            </a:extLst>
          </p:cNvPr>
          <p:cNvSpPr txBox="1">
            <a:spLocks/>
          </p:cNvSpPr>
          <p:nvPr/>
        </p:nvSpPr>
        <p:spPr bwMode="auto">
          <a:xfrm>
            <a:off x="172825" y="2667000"/>
            <a:ext cx="2286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tabLst/>
              <a:defRPr/>
            </a:pPr>
            <a:r>
              <a:rPr kumimoji="0" lang="en-US" altLang="en-US" sz="2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Seems to generate significant “complexity” at intermediate times—but how to define? </a:t>
            </a:r>
            <a:endParaRPr kumimoji="0" lang="en-US" altLang="en-US" sz="2600" b="1"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690100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9AC7E97-016A-46E0-A50E-06D7B01BFDC4}"/>
              </a:ext>
            </a:extLst>
          </p:cNvPr>
          <p:cNvPicPr>
            <a:picLocks noChangeAspect="1"/>
          </p:cNvPicPr>
          <p:nvPr/>
        </p:nvPicPr>
        <p:blipFill>
          <a:blip r:embed="rId3"/>
          <a:stretch>
            <a:fillRect/>
          </a:stretch>
        </p:blipFill>
        <p:spPr>
          <a:xfrm>
            <a:off x="1272253" y="777010"/>
            <a:ext cx="6599492" cy="5303980"/>
          </a:xfrm>
          <a:prstGeom prst="rect">
            <a:avLst/>
          </a:prstGeom>
        </p:spPr>
      </p:pic>
      <p:sp>
        <p:nvSpPr>
          <p:cNvPr id="19458" name="Title 1">
            <a:extLst>
              <a:ext uri="{FF2B5EF4-FFF2-40B4-BE49-F238E27FC236}">
                <a16:creationId xmlns:a16="http://schemas.microsoft.com/office/drawing/2014/main" id="{C67F3E79-36CE-407A-A2BB-F15FC4091EF5}"/>
              </a:ext>
            </a:extLst>
          </p:cNvPr>
          <p:cNvSpPr>
            <a:spLocks noGrp="1"/>
          </p:cNvSpPr>
          <p:nvPr>
            <p:ph type="ctrTitle"/>
          </p:nvPr>
        </p:nvSpPr>
        <p:spPr>
          <a:xfrm>
            <a:off x="338137" y="195263"/>
            <a:ext cx="8467725" cy="795337"/>
          </a:xfrm>
        </p:spPr>
        <p:txBody>
          <a:bodyPr/>
          <a:lstStyle/>
          <a:p>
            <a:pPr eaLnBrk="1" hangingPunct="1"/>
            <a:r>
              <a:rPr lang="en-US" altLang="en-US" sz="4200" b="1" dirty="0">
                <a:solidFill>
                  <a:srgbClr val="0070C0"/>
                </a:solidFill>
              </a:rPr>
              <a:t>Our Choice: Coarse-Grained Entropy</a:t>
            </a:r>
          </a:p>
        </p:txBody>
      </p:sp>
      <p:sp>
        <p:nvSpPr>
          <p:cNvPr id="9" name="Subtitle 4">
            <a:extLst>
              <a:ext uri="{FF2B5EF4-FFF2-40B4-BE49-F238E27FC236}">
                <a16:creationId xmlns:a16="http://schemas.microsoft.com/office/drawing/2014/main" id="{B0CFCCF2-28C0-4A3F-95FC-D94B32B6BB37}"/>
              </a:ext>
            </a:extLst>
          </p:cNvPr>
          <p:cNvSpPr txBox="1">
            <a:spLocks/>
          </p:cNvSpPr>
          <p:nvPr/>
        </p:nvSpPr>
        <p:spPr bwMode="auto">
          <a:xfrm>
            <a:off x="228599" y="5852390"/>
            <a:ext cx="84677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tabLst/>
              <a:defRPr/>
            </a:pPr>
            <a:r>
              <a:rPr kumimoji="0" lang="en-US" altLang="en-US" sz="2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We can even </a:t>
            </a:r>
            <a:r>
              <a:rPr kumimoji="0" lang="en-US" altLang="en-US" sz="2600" b="1"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rPr>
              <a:t>prove</a:t>
            </a:r>
            <a:r>
              <a:rPr kumimoji="0" lang="en-US" altLang="en-US" sz="2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that n</a:t>
            </a:r>
            <a:r>
              <a:rPr kumimoji="0" lang="en-US" altLang="en-US" sz="2600" b="0" i="0" u="none" strike="noStrike" kern="1200" cap="none" spc="0" baseline="30000" noProof="0" dirty="0">
                <a:ln>
                  <a:noFill/>
                </a:ln>
                <a:solidFill>
                  <a:prstClr val="black"/>
                </a:solidFill>
                <a:effectLst/>
                <a:uLnTx/>
                <a:uFillTx/>
                <a:latin typeface="Calibri" panose="020F0502020204030204" pitchFamily="34" charset="0"/>
                <a:ea typeface="+mn-ea"/>
                <a:cs typeface="Calibri" panose="020F0502020204030204" pitchFamily="34" charset="0"/>
                <a:sym typeface="Symbol" panose="05050102010706020507" pitchFamily="18" charset="2"/>
              </a:rPr>
              <a:t></a:t>
            </a:r>
            <a:r>
              <a:rPr lang="en-US" altLang="en-US" sz="2600" baseline="30000" dirty="0">
                <a:solidFill>
                  <a:prstClr val="black"/>
                </a:solidFill>
                <a:cs typeface="Calibri" panose="020F0502020204030204" pitchFamily="34" charset="0"/>
                <a:sym typeface="Symbol" panose="05050102010706020507" pitchFamily="18" charset="2"/>
              </a:rPr>
              <a:t>(1)</a:t>
            </a:r>
            <a:r>
              <a:rPr lang="en-US" altLang="en-US" sz="2600" dirty="0">
                <a:solidFill>
                  <a:prstClr val="black"/>
                </a:solidFill>
                <a:cs typeface="Calibri" panose="020F0502020204030204" pitchFamily="34" charset="0"/>
                <a:sym typeface="Symbol" panose="05050102010706020507" pitchFamily="18" charset="2"/>
              </a:rPr>
              <a:t> coarse-grained entropy gets generated at some intermediate time</a:t>
            </a:r>
            <a:endParaRPr kumimoji="0" lang="en-US" altLang="en-US" sz="2600" b="1"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622630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a:extLst>
              <a:ext uri="{FF2B5EF4-FFF2-40B4-BE49-F238E27FC236}">
                <a16:creationId xmlns:a16="http://schemas.microsoft.com/office/drawing/2014/main" id="{C67F3E79-36CE-407A-A2BB-F15FC4091EF5}"/>
              </a:ext>
            </a:extLst>
          </p:cNvPr>
          <p:cNvSpPr>
            <a:spLocks noGrp="1"/>
          </p:cNvSpPr>
          <p:nvPr>
            <p:ph type="ctrTitle"/>
          </p:nvPr>
        </p:nvSpPr>
        <p:spPr>
          <a:xfrm>
            <a:off x="353847" y="533400"/>
            <a:ext cx="8467725" cy="795337"/>
          </a:xfrm>
        </p:spPr>
        <p:txBody>
          <a:bodyPr/>
          <a:lstStyle/>
          <a:p>
            <a:pPr eaLnBrk="1" hangingPunct="1"/>
            <a:r>
              <a:rPr lang="en-US" altLang="en-US" sz="4200" b="1" dirty="0">
                <a:solidFill>
                  <a:srgbClr val="0070C0"/>
                </a:solidFill>
              </a:rPr>
              <a:t>Why Is </a:t>
            </a:r>
            <a:r>
              <a:rPr lang="en-US" altLang="en-US" sz="4200" b="1" i="1" dirty="0">
                <a:solidFill>
                  <a:srgbClr val="0070C0"/>
                </a:solidFill>
              </a:rPr>
              <a:t>Computational</a:t>
            </a:r>
            <a:r>
              <a:rPr lang="en-US" altLang="en-US" sz="4200" b="1" dirty="0">
                <a:solidFill>
                  <a:srgbClr val="0070C0"/>
                </a:solidFill>
              </a:rPr>
              <a:t> Complexity Relevant Here?</a:t>
            </a:r>
          </a:p>
        </p:txBody>
      </p:sp>
      <p:sp>
        <p:nvSpPr>
          <p:cNvPr id="9" name="Subtitle 4">
            <a:extLst>
              <a:ext uri="{FF2B5EF4-FFF2-40B4-BE49-F238E27FC236}">
                <a16:creationId xmlns:a16="http://schemas.microsoft.com/office/drawing/2014/main" id="{B0CFCCF2-28C0-4A3F-95FC-D94B32B6BB37}"/>
              </a:ext>
            </a:extLst>
          </p:cNvPr>
          <p:cNvSpPr txBox="1">
            <a:spLocks/>
          </p:cNvSpPr>
          <p:nvPr/>
        </p:nvSpPr>
        <p:spPr bwMode="auto">
          <a:xfrm>
            <a:off x="337349" y="1780602"/>
            <a:ext cx="84677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tabLst/>
              <a:defRPr/>
            </a:pPr>
            <a:r>
              <a:rPr lang="en-US" altLang="en-US" sz="2800" b="1" dirty="0">
                <a:solidFill>
                  <a:srgbClr val="FF0000"/>
                </a:solidFill>
                <a:cs typeface="Calibri" panose="020F0502020204030204" pitchFamily="34" charset="0"/>
              </a:rPr>
              <a:t>Standard o</a:t>
            </a:r>
            <a:r>
              <a:rPr kumimoji="0" lang="en-US" altLang="en-US" sz="2800" b="1" i="0" u="none" strike="noStrike" kern="1200" cap="none" spc="0" normalizeH="0" baseline="0" noProof="0" dirty="0" err="1">
                <a:ln>
                  <a:noFill/>
                </a:ln>
                <a:solidFill>
                  <a:srgbClr val="FF0000"/>
                </a:solidFill>
                <a:effectLst/>
                <a:uLnTx/>
                <a:uFillTx/>
                <a:latin typeface="Calibri" panose="020F0502020204030204" pitchFamily="34" charset="0"/>
                <a:ea typeface="+mn-ea"/>
                <a:cs typeface="Calibri" panose="020F0502020204030204" pitchFamily="34" charset="0"/>
              </a:rPr>
              <a:t>bjection</a:t>
            </a:r>
            <a:r>
              <a:rPr kumimoji="0" lang="en-US" altLang="en-US" sz="2800" b="1"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rPr>
              <a:t> to coarse-grained entropy:</a:t>
            </a:r>
            <a:r>
              <a:rPr kumimoji="0" lang="en-US" alt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Relies on a “human” choice of how to coarse-grain</a:t>
            </a:r>
            <a:endParaRPr kumimoji="0" lang="en-US" altLang="en-US" sz="2800" b="1"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endParaRPr>
          </a:p>
        </p:txBody>
      </p:sp>
      <p:sp>
        <p:nvSpPr>
          <p:cNvPr id="5" name="Subtitle 4">
            <a:extLst>
              <a:ext uri="{FF2B5EF4-FFF2-40B4-BE49-F238E27FC236}">
                <a16:creationId xmlns:a16="http://schemas.microsoft.com/office/drawing/2014/main" id="{8FA51D7E-3AD8-442A-AD04-D16F9E53FF0B}"/>
              </a:ext>
            </a:extLst>
          </p:cNvPr>
          <p:cNvSpPr txBox="1">
            <a:spLocks/>
          </p:cNvSpPr>
          <p:nvPr/>
        </p:nvSpPr>
        <p:spPr bwMode="auto">
          <a:xfrm>
            <a:off x="337349" y="2962373"/>
            <a:ext cx="84677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tabLst/>
              <a:defRPr/>
            </a:pPr>
            <a:r>
              <a:rPr lang="en-US" altLang="en-US" sz="2800" b="1" dirty="0">
                <a:solidFill>
                  <a:srgbClr val="FF0000"/>
                </a:solidFill>
                <a:cs typeface="Calibri" panose="020F0502020204030204" pitchFamily="34" charset="0"/>
              </a:rPr>
              <a:t>Alternative</a:t>
            </a:r>
            <a:r>
              <a:rPr kumimoji="0" lang="en-US" altLang="en-US" sz="2800" b="1"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rPr>
              <a:t>:</a:t>
            </a:r>
            <a:r>
              <a:rPr kumimoji="0" lang="en-US" alt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“Sophistication”</a:t>
            </a:r>
            <a:endParaRPr kumimoji="0" lang="en-US" altLang="en-US" sz="2800" b="1"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endParaRPr>
          </a:p>
        </p:txBody>
      </p:sp>
      <p:sp>
        <p:nvSpPr>
          <p:cNvPr id="6" name="Rectangle 41">
            <a:extLst>
              <a:ext uri="{FF2B5EF4-FFF2-40B4-BE49-F238E27FC236}">
                <a16:creationId xmlns:a16="http://schemas.microsoft.com/office/drawing/2014/main" id="{69CBA88F-2C97-4801-981E-BCD9933633D6}"/>
              </a:ext>
            </a:extLst>
          </p:cNvPr>
          <p:cNvSpPr>
            <a:spLocks noChangeArrowheads="1"/>
          </p:cNvSpPr>
          <p:nvPr/>
        </p:nvSpPr>
        <p:spPr bwMode="auto">
          <a:xfrm>
            <a:off x="353847" y="3646487"/>
            <a:ext cx="8534400" cy="3070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altLang="en-US" sz="2800" dirty="0">
                <a:solidFill>
                  <a:srgbClr val="000000"/>
                </a:solidFill>
                <a:latin typeface="Calibri" panose="020F0502020204030204" pitchFamily="34" charset="0"/>
              </a:rPr>
              <a:t>Let K be Kolmogorov complexity, of a string x</a:t>
            </a:r>
            <a:r>
              <a:rPr lang="en-US" altLang="en-US" sz="2800" dirty="0">
                <a:solidFill>
                  <a:srgbClr val="000000"/>
                </a:solidFill>
                <a:latin typeface="Calibri" panose="020F0502020204030204" pitchFamily="34" charset="0"/>
                <a:sym typeface="Symbol" panose="05050102010706020507" pitchFamily="18" charset="2"/>
              </a:rPr>
              <a:t></a:t>
            </a:r>
            <a:r>
              <a:rPr lang="en-US" altLang="en-US" sz="2800" dirty="0">
                <a:solidFill>
                  <a:srgbClr val="000000"/>
                </a:solidFill>
                <a:latin typeface="Calibri" panose="020F0502020204030204" pitchFamily="34" charset="0"/>
              </a:rPr>
              <a:t>{0,1}</a:t>
            </a:r>
            <a:r>
              <a:rPr lang="en-US" altLang="en-US" sz="2800" baseline="30000" dirty="0">
                <a:solidFill>
                  <a:srgbClr val="000000"/>
                </a:solidFill>
                <a:latin typeface="Calibri" panose="020F0502020204030204" pitchFamily="34" charset="0"/>
              </a:rPr>
              <a:t>n</a:t>
            </a:r>
            <a:r>
              <a:rPr lang="en-US" altLang="en-US" sz="2800" dirty="0">
                <a:solidFill>
                  <a:srgbClr val="000000"/>
                </a:solidFill>
                <a:latin typeface="Calibri" panose="020F0502020204030204" pitchFamily="34" charset="0"/>
              </a:rPr>
              <a:t> or a set S</a:t>
            </a:r>
            <a:r>
              <a:rPr lang="en-US" altLang="en-US" sz="2800" dirty="0">
                <a:solidFill>
                  <a:srgbClr val="000000"/>
                </a:solidFill>
                <a:latin typeface="Calibri" panose="020F0502020204030204" pitchFamily="34" charset="0"/>
                <a:sym typeface="Symbol" panose="05050102010706020507" pitchFamily="18" charset="2"/>
              </a:rPr>
              <a:t>{0,1}</a:t>
            </a:r>
            <a:r>
              <a:rPr lang="en-US" altLang="en-US" sz="2800" baseline="30000" dirty="0">
                <a:solidFill>
                  <a:srgbClr val="000000"/>
                </a:solidFill>
                <a:latin typeface="Calibri" panose="020F0502020204030204" pitchFamily="34" charset="0"/>
                <a:sym typeface="Symbol" panose="05050102010706020507" pitchFamily="18" charset="2"/>
              </a:rPr>
              <a:t>n</a:t>
            </a:r>
            <a:endParaRPr lang="en-US" altLang="en-US" sz="2800" dirty="0">
              <a:solidFill>
                <a:srgbClr val="000000"/>
              </a:solidFill>
              <a:latin typeface="Calibri" panose="020F0502020204030204" pitchFamily="34" charset="0"/>
            </a:endParaRPr>
          </a:p>
          <a:p>
            <a:pPr eaLnBrk="1" hangingPunct="1">
              <a:spcBef>
                <a:spcPct val="50000"/>
              </a:spcBef>
            </a:pPr>
            <a:r>
              <a:rPr lang="en-US" altLang="en-US" sz="2800" dirty="0">
                <a:solidFill>
                  <a:srgbClr val="000000"/>
                </a:solidFill>
                <a:latin typeface="Calibri" panose="020F0502020204030204" pitchFamily="34" charset="0"/>
              </a:rPr>
              <a:t>Given x</a:t>
            </a:r>
            <a:r>
              <a:rPr lang="en-US" altLang="en-US" sz="2800" dirty="0">
                <a:solidFill>
                  <a:srgbClr val="000000"/>
                </a:solidFill>
                <a:latin typeface="Calibri" panose="020F0502020204030204" pitchFamily="34" charset="0"/>
                <a:sym typeface="Symbol" panose="05050102010706020507" pitchFamily="18" charset="2"/>
              </a:rPr>
              <a:t></a:t>
            </a:r>
            <a:r>
              <a:rPr lang="en-US" altLang="en-US" sz="2800" dirty="0">
                <a:solidFill>
                  <a:srgbClr val="000000"/>
                </a:solidFill>
                <a:latin typeface="Calibri" panose="020F0502020204030204" pitchFamily="34" charset="0"/>
              </a:rPr>
              <a:t>{0,1}</a:t>
            </a:r>
            <a:r>
              <a:rPr lang="en-US" altLang="en-US" sz="2800" baseline="30000" dirty="0">
                <a:solidFill>
                  <a:srgbClr val="000000"/>
                </a:solidFill>
                <a:latin typeface="Calibri" panose="020F0502020204030204" pitchFamily="34" charset="0"/>
              </a:rPr>
              <a:t>n</a:t>
            </a:r>
            <a:r>
              <a:rPr lang="en-US" altLang="en-US" sz="2800" dirty="0">
                <a:solidFill>
                  <a:srgbClr val="000000"/>
                </a:solidFill>
                <a:latin typeface="Calibri" panose="020F0502020204030204" pitchFamily="34" charset="0"/>
              </a:rPr>
              <a:t>, let </a:t>
            </a:r>
            <a:r>
              <a:rPr lang="en-US" altLang="en-US" sz="2800" b="1" dirty="0" err="1">
                <a:solidFill>
                  <a:srgbClr val="008000"/>
                </a:solidFill>
                <a:latin typeface="Calibri" panose="020F0502020204030204" pitchFamily="34" charset="0"/>
              </a:rPr>
              <a:t>Soph</a:t>
            </a:r>
            <a:r>
              <a:rPr lang="en-US" altLang="en-US" sz="2800" b="1" baseline="-25000" dirty="0" err="1">
                <a:solidFill>
                  <a:srgbClr val="008000"/>
                </a:solidFill>
                <a:latin typeface="Calibri" panose="020F0502020204030204" pitchFamily="34" charset="0"/>
              </a:rPr>
              <a:t>c</a:t>
            </a:r>
            <a:r>
              <a:rPr lang="en-US" altLang="en-US" sz="2800" b="1" dirty="0">
                <a:solidFill>
                  <a:srgbClr val="008000"/>
                </a:solidFill>
                <a:latin typeface="Calibri" panose="020F0502020204030204" pitchFamily="34" charset="0"/>
              </a:rPr>
              <a:t>(x)</a:t>
            </a:r>
            <a:r>
              <a:rPr lang="en-US" altLang="en-US" sz="2800" dirty="0">
                <a:solidFill>
                  <a:srgbClr val="000000"/>
                </a:solidFill>
                <a:latin typeface="Calibri" panose="020F0502020204030204" pitchFamily="34" charset="0"/>
              </a:rPr>
              <a:t> be the minimum of K(S), over all S</a:t>
            </a:r>
            <a:r>
              <a:rPr lang="en-US" altLang="en-US" sz="2800" dirty="0">
                <a:solidFill>
                  <a:srgbClr val="000000"/>
                </a:solidFill>
                <a:latin typeface="Calibri" panose="020F0502020204030204" pitchFamily="34" charset="0"/>
                <a:sym typeface="Symbol" panose="05050102010706020507" pitchFamily="18" charset="2"/>
              </a:rPr>
              <a:t>{0,1}</a:t>
            </a:r>
            <a:r>
              <a:rPr lang="en-US" altLang="en-US" sz="2800" baseline="30000" dirty="0">
                <a:solidFill>
                  <a:srgbClr val="000000"/>
                </a:solidFill>
                <a:latin typeface="Calibri" panose="020F0502020204030204" pitchFamily="34" charset="0"/>
                <a:sym typeface="Symbol" panose="05050102010706020507" pitchFamily="18" charset="2"/>
              </a:rPr>
              <a:t>n</a:t>
            </a:r>
            <a:r>
              <a:rPr lang="en-US" altLang="en-US" sz="2800" dirty="0">
                <a:solidFill>
                  <a:srgbClr val="000000"/>
                </a:solidFill>
                <a:latin typeface="Calibri" panose="020F0502020204030204" pitchFamily="34" charset="0"/>
              </a:rPr>
              <a:t> such that </a:t>
            </a:r>
            <a:r>
              <a:rPr lang="en-US" altLang="en-US" sz="2800" dirty="0" err="1">
                <a:solidFill>
                  <a:srgbClr val="000000"/>
                </a:solidFill>
                <a:latin typeface="Calibri" panose="020F0502020204030204" pitchFamily="34" charset="0"/>
              </a:rPr>
              <a:t>x</a:t>
            </a:r>
            <a:r>
              <a:rPr lang="en-US" altLang="en-US" sz="2800" dirty="0" err="1">
                <a:solidFill>
                  <a:srgbClr val="000000"/>
                </a:solidFill>
                <a:latin typeface="Calibri" panose="020F0502020204030204" pitchFamily="34" charset="0"/>
                <a:sym typeface="Symbol" panose="05050102010706020507" pitchFamily="18" charset="2"/>
              </a:rPr>
              <a:t></a:t>
            </a:r>
            <a:r>
              <a:rPr lang="en-US" altLang="en-US" sz="2800" dirty="0" err="1">
                <a:solidFill>
                  <a:srgbClr val="000000"/>
                </a:solidFill>
                <a:latin typeface="Calibri" panose="020F0502020204030204" pitchFamily="34" charset="0"/>
              </a:rPr>
              <a:t>S</a:t>
            </a:r>
            <a:r>
              <a:rPr lang="en-US" altLang="en-US" sz="2800" dirty="0">
                <a:solidFill>
                  <a:srgbClr val="000000"/>
                </a:solidFill>
                <a:latin typeface="Calibri" panose="020F0502020204030204" pitchFamily="34" charset="0"/>
              </a:rPr>
              <a:t> and K(S)+</a:t>
            </a:r>
            <a:r>
              <a:rPr lang="en-US" altLang="en-US" sz="2800" dirty="0">
                <a:solidFill>
                  <a:srgbClr val="000000"/>
                </a:solidFill>
                <a:latin typeface="Calibri" panose="020F0502020204030204" pitchFamily="34" charset="0"/>
                <a:sym typeface="Symbol" panose="05050102010706020507" pitchFamily="18" charset="2"/>
              </a:rPr>
              <a:t>log</a:t>
            </a:r>
            <a:r>
              <a:rPr lang="en-US" altLang="en-US" sz="2800" baseline="-25000" dirty="0">
                <a:solidFill>
                  <a:srgbClr val="000000"/>
                </a:solidFill>
                <a:latin typeface="Calibri" panose="020F0502020204030204" pitchFamily="34" charset="0"/>
                <a:sym typeface="Symbol" panose="05050102010706020507" pitchFamily="18" charset="2"/>
              </a:rPr>
              <a:t>2</a:t>
            </a:r>
            <a:r>
              <a:rPr lang="en-US" altLang="en-US" sz="2800" dirty="0">
                <a:solidFill>
                  <a:srgbClr val="000000"/>
                </a:solidFill>
                <a:latin typeface="Calibri" panose="020F0502020204030204" pitchFamily="34" charset="0"/>
                <a:sym typeface="Symbol" panose="05050102010706020507" pitchFamily="18" charset="2"/>
              </a:rPr>
              <a:t>|S|K(x)+c</a:t>
            </a:r>
          </a:p>
          <a:p>
            <a:pPr lvl="1" eaLnBrk="1" hangingPunct="1">
              <a:spcBef>
                <a:spcPct val="50000"/>
              </a:spcBef>
            </a:pPr>
            <a:r>
              <a:rPr lang="en-US" altLang="en-US" sz="2700" i="1" dirty="0">
                <a:solidFill>
                  <a:srgbClr val="6600FF"/>
                </a:solidFill>
                <a:latin typeface="Calibri" panose="020F0502020204030204" pitchFamily="34" charset="0"/>
                <a:sym typeface="Symbol" panose="05050102010706020507" pitchFamily="18" charset="2"/>
              </a:rPr>
              <a:t>In a near-minimal program for x, the smallest number of bits that need to be “code” rather than “random data”</a:t>
            </a:r>
          </a:p>
        </p:txBody>
      </p:sp>
    </p:spTree>
    <p:extLst>
      <p:ext uri="{BB962C8B-B14F-4D97-AF65-F5344CB8AC3E}">
        <p14:creationId xmlns:p14="http://schemas.microsoft.com/office/powerpoint/2010/main" val="1486973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5" grpId="0"/>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1">
            <a:extLst>
              <a:ext uri="{FF2B5EF4-FFF2-40B4-BE49-F238E27FC236}">
                <a16:creationId xmlns:a16="http://schemas.microsoft.com/office/drawing/2014/main" id="{F977A4CF-0DAE-4EF3-9711-2826DB4F7068}"/>
              </a:ext>
            </a:extLst>
          </p:cNvPr>
          <p:cNvSpPr>
            <a:spLocks noChangeArrowheads="1"/>
          </p:cNvSpPr>
          <p:nvPr/>
        </p:nvSpPr>
        <p:spPr bwMode="auto">
          <a:xfrm>
            <a:off x="419100" y="685800"/>
            <a:ext cx="830580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altLang="en-US" sz="2800" b="1">
                <a:solidFill>
                  <a:srgbClr val="FF0000"/>
                </a:solidFill>
                <a:latin typeface="Calibri" panose="020F0502020204030204" pitchFamily="34" charset="0"/>
              </a:rPr>
              <a:t>Problem:</a:t>
            </a:r>
            <a:r>
              <a:rPr lang="en-US" altLang="en-US" sz="2800">
                <a:solidFill>
                  <a:srgbClr val="000000"/>
                </a:solidFill>
                <a:latin typeface="Calibri" panose="020F0502020204030204" pitchFamily="34" charset="0"/>
              </a:rPr>
              <a:t> Soph</a:t>
            </a:r>
            <a:r>
              <a:rPr lang="en-US" altLang="en-US" sz="2800" baseline="-25000">
                <a:solidFill>
                  <a:srgbClr val="000000"/>
                </a:solidFill>
                <a:latin typeface="Calibri" panose="020F0502020204030204" pitchFamily="34" charset="0"/>
              </a:rPr>
              <a:t>c</a:t>
            </a:r>
            <a:r>
              <a:rPr lang="en-US" altLang="en-US" sz="2800">
                <a:solidFill>
                  <a:srgbClr val="000000"/>
                </a:solidFill>
                <a:latin typeface="Calibri" panose="020F0502020204030204" pitchFamily="34" charset="0"/>
              </a:rPr>
              <a:t>(x) is tiny for typical states x of the coffee automaton!  Why?  Because we can let S be the ensemble of sampled states at time t; then x is almost certainly an incompressible element of S</a:t>
            </a:r>
            <a:endParaRPr lang="en-US" altLang="en-US" sz="2800">
              <a:solidFill>
                <a:srgbClr val="000000"/>
              </a:solidFill>
              <a:latin typeface="Calibri" panose="020F0502020204030204" pitchFamily="34" charset="0"/>
              <a:sym typeface="Symbol" panose="05050102010706020507" pitchFamily="18" charset="2"/>
            </a:endParaRPr>
          </a:p>
        </p:txBody>
      </p:sp>
      <p:sp>
        <p:nvSpPr>
          <p:cNvPr id="10" name="Rectangle 41">
            <a:extLst>
              <a:ext uri="{FF2B5EF4-FFF2-40B4-BE49-F238E27FC236}">
                <a16:creationId xmlns:a16="http://schemas.microsoft.com/office/drawing/2014/main" id="{F97939C0-FFE9-4980-9CB2-5B5B3BF4D2BD}"/>
              </a:ext>
            </a:extLst>
          </p:cNvPr>
          <p:cNvSpPr>
            <a:spLocks noChangeArrowheads="1"/>
          </p:cNvSpPr>
          <p:nvPr/>
        </p:nvSpPr>
        <p:spPr bwMode="auto">
          <a:xfrm>
            <a:off x="419100" y="2667000"/>
            <a:ext cx="8305800"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altLang="en-US" sz="2800" b="1" dirty="0">
                <a:solidFill>
                  <a:srgbClr val="FF0000"/>
                </a:solidFill>
                <a:latin typeface="Calibri" panose="020F0502020204030204" pitchFamily="34" charset="0"/>
              </a:rPr>
              <a:t>Solution:</a:t>
            </a:r>
            <a:r>
              <a:rPr lang="en-US" altLang="en-US" sz="2800" dirty="0">
                <a:solidFill>
                  <a:srgbClr val="000000"/>
                </a:solidFill>
                <a:latin typeface="Calibri" panose="020F0502020204030204" pitchFamily="34" charset="0"/>
              </a:rPr>
              <a:t> Could use </a:t>
            </a:r>
            <a:r>
              <a:rPr lang="en-US" altLang="en-US" sz="2800" i="1" dirty="0">
                <a:solidFill>
                  <a:srgbClr val="000000"/>
                </a:solidFill>
                <a:latin typeface="Calibri" panose="020F0502020204030204" pitchFamily="34" charset="0"/>
              </a:rPr>
              <a:t>resource-bounded sophistication</a:t>
            </a:r>
            <a:r>
              <a:rPr lang="en-US" altLang="en-US" sz="2800" dirty="0">
                <a:solidFill>
                  <a:srgbClr val="000000"/>
                </a:solidFill>
                <a:latin typeface="Calibri" panose="020F0502020204030204" pitchFamily="34" charset="0"/>
              </a:rPr>
              <a:t>, e.g., minimal length of p in a minimal 2-part code consisting of (polytime program p outputting a constant-depth circuit C, input to C)</a:t>
            </a:r>
            <a:endParaRPr lang="en-US" altLang="en-US" sz="2800" dirty="0">
              <a:solidFill>
                <a:srgbClr val="000000"/>
              </a:solidFill>
              <a:latin typeface="Calibri" panose="020F0502020204030204" pitchFamily="34" charset="0"/>
              <a:sym typeface="Symbol" panose="05050102010706020507" pitchFamily="18" charset="2"/>
            </a:endParaRPr>
          </a:p>
        </p:txBody>
      </p:sp>
      <p:sp>
        <p:nvSpPr>
          <p:cNvPr id="12" name="Rectangle 41">
            <a:extLst>
              <a:ext uri="{FF2B5EF4-FFF2-40B4-BE49-F238E27FC236}">
                <a16:creationId xmlns:a16="http://schemas.microsoft.com/office/drawing/2014/main" id="{7DAF8190-5E62-4D74-912D-4F934DB6CDB0}"/>
              </a:ext>
            </a:extLst>
          </p:cNvPr>
          <p:cNvSpPr>
            <a:spLocks noChangeArrowheads="1"/>
          </p:cNvSpPr>
          <p:nvPr/>
        </p:nvSpPr>
        <p:spPr bwMode="auto">
          <a:xfrm>
            <a:off x="815419" y="4724400"/>
            <a:ext cx="83058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altLang="en-US" sz="2800" dirty="0">
                <a:solidFill>
                  <a:srgbClr val="000000"/>
                </a:solidFill>
                <a:latin typeface="Calibri" panose="020F0502020204030204" pitchFamily="34" charset="0"/>
              </a:rPr>
              <a:t>(Still seems hard to work with in practice though!)</a:t>
            </a:r>
            <a:endParaRPr lang="en-US" altLang="en-US" sz="2800" dirty="0">
              <a:solidFill>
                <a:srgbClr val="000000"/>
              </a:solidFill>
              <a:latin typeface="Calibri" panose="020F0502020204030204" pitchFamily="34" charset="0"/>
              <a:sym typeface="Symbol" panose="05050102010706020507" pitchFamily="18" charset="2"/>
            </a:endParaRPr>
          </a:p>
        </p:txBody>
      </p:sp>
    </p:spTree>
    <p:extLst>
      <p:ext uri="{BB962C8B-B14F-4D97-AF65-F5344CB8AC3E}">
        <p14:creationId xmlns:p14="http://schemas.microsoft.com/office/powerpoint/2010/main" val="367328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D8D185-700F-682F-A1C7-20FFF758F14C}"/>
            </a:ext>
          </a:extLst>
        </p:cNvPr>
        <p:cNvGrpSpPr/>
        <p:nvPr/>
      </p:nvGrpSpPr>
      <p:grpSpPr>
        <a:xfrm>
          <a:off x="0" y="0"/>
          <a:ext cx="0" cy="0"/>
          <a:chOff x="0" y="0"/>
          <a:chExt cx="0" cy="0"/>
        </a:xfrm>
      </p:grpSpPr>
      <p:sp>
        <p:nvSpPr>
          <p:cNvPr id="19458" name="Title 1">
            <a:extLst>
              <a:ext uri="{FF2B5EF4-FFF2-40B4-BE49-F238E27FC236}">
                <a16:creationId xmlns:a16="http://schemas.microsoft.com/office/drawing/2014/main" id="{69FEDD3C-5821-9FF5-52AB-59D54AC85CFC}"/>
              </a:ext>
            </a:extLst>
          </p:cNvPr>
          <p:cNvSpPr>
            <a:spLocks noGrp="1"/>
          </p:cNvSpPr>
          <p:nvPr>
            <p:ph type="ctrTitle"/>
          </p:nvPr>
        </p:nvSpPr>
        <p:spPr>
          <a:xfrm>
            <a:off x="353847" y="533400"/>
            <a:ext cx="8467725" cy="795337"/>
          </a:xfrm>
        </p:spPr>
        <p:txBody>
          <a:bodyPr/>
          <a:lstStyle/>
          <a:p>
            <a:pPr eaLnBrk="1" hangingPunct="1"/>
            <a:r>
              <a:rPr lang="en-US" altLang="en-US" sz="4200" b="1" dirty="0">
                <a:solidFill>
                  <a:srgbClr val="0070C0"/>
                </a:solidFill>
              </a:rPr>
              <a:t>Conclusions</a:t>
            </a:r>
          </a:p>
        </p:txBody>
      </p:sp>
      <p:sp>
        <p:nvSpPr>
          <p:cNvPr id="9" name="Subtitle 4">
            <a:extLst>
              <a:ext uri="{FF2B5EF4-FFF2-40B4-BE49-F238E27FC236}">
                <a16:creationId xmlns:a16="http://schemas.microsoft.com/office/drawing/2014/main" id="{5451809A-3568-0C92-5A81-9F844C32D995}"/>
              </a:ext>
            </a:extLst>
          </p:cNvPr>
          <p:cNvSpPr txBox="1">
            <a:spLocks/>
          </p:cNvSpPr>
          <p:nvPr/>
        </p:nvSpPr>
        <p:spPr bwMode="auto">
          <a:xfrm>
            <a:off x="337349" y="1780602"/>
            <a:ext cx="84677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tabLst/>
              <a:defRPr/>
            </a:pPr>
            <a:r>
              <a:rPr lang="en-US" altLang="en-US" sz="2800" dirty="0">
                <a:solidFill>
                  <a:prstClr val="black"/>
                </a:solidFill>
                <a:cs typeface="Calibri" panose="020F0502020204030204" pitchFamily="34" charset="0"/>
              </a:rPr>
              <a:t>Lots of interesting things to do at the intersection of computational complexity and thermodynamics!</a:t>
            </a:r>
            <a:endParaRPr kumimoji="0" lang="en-US" altLang="en-US" sz="2800" b="1"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endParaRPr>
          </a:p>
        </p:txBody>
      </p:sp>
      <p:sp>
        <p:nvSpPr>
          <p:cNvPr id="5" name="Subtitle 4">
            <a:extLst>
              <a:ext uri="{FF2B5EF4-FFF2-40B4-BE49-F238E27FC236}">
                <a16:creationId xmlns:a16="http://schemas.microsoft.com/office/drawing/2014/main" id="{B2C5E024-76BE-376B-ECF8-D8FCE1E89EFE}"/>
              </a:ext>
            </a:extLst>
          </p:cNvPr>
          <p:cNvSpPr txBox="1">
            <a:spLocks/>
          </p:cNvSpPr>
          <p:nvPr/>
        </p:nvSpPr>
        <p:spPr bwMode="auto">
          <a:xfrm>
            <a:off x="337349" y="2962373"/>
            <a:ext cx="84677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tabLst/>
              <a:defRPr/>
            </a:pPr>
            <a:r>
              <a:rPr lang="en-US" altLang="en-US" sz="2800" dirty="0">
                <a:solidFill>
                  <a:prstClr val="black"/>
                </a:solidFill>
                <a:cs typeface="Calibri" panose="020F0502020204030204" pitchFamily="34" charset="0"/>
              </a:rPr>
              <a:t>Let’s do those things before AI does them first!</a:t>
            </a:r>
            <a:endParaRPr kumimoji="0" lang="en-US" altLang="en-US" sz="2800" b="1"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205075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5" grpId="0"/>
    </p:bld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190050</TotalTime>
  <Words>1146</Words>
  <Application>Microsoft Office PowerPoint</Application>
  <PresentationFormat>On-screen Show (4:3)</PresentationFormat>
  <Paragraphs>71</Paragraphs>
  <Slides>16</Slides>
  <Notes>16</Notes>
  <HiddenSlides>0</HiddenSlides>
  <MMClips>1</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16</vt:i4>
      </vt:variant>
    </vt:vector>
  </HeadingPairs>
  <TitlesOfParts>
    <vt:vector size="20" baseType="lpstr">
      <vt:lpstr>Arial</vt:lpstr>
      <vt:lpstr>Calibri</vt:lpstr>
      <vt:lpstr>Default Design</vt:lpstr>
      <vt:lpstr>Office Theme</vt:lpstr>
      <vt:lpstr>Complexity and Thermodynamics</vt:lpstr>
      <vt:lpstr>PowerPoint Presentation</vt:lpstr>
      <vt:lpstr>Does P=NP?</vt:lpstr>
      <vt:lpstr>P vs. NP and the Second Law</vt:lpstr>
      <vt:lpstr>Maxwell’s Demon</vt:lpstr>
      <vt:lpstr>PowerPoint Presentation</vt:lpstr>
      <vt:lpstr>Objections</vt:lpstr>
      <vt:lpstr>PowerPoint Presentation</vt:lpstr>
      <vt:lpstr>The Rise and Fall of “Complexity” in Closed Systems</vt:lpstr>
      <vt:lpstr>PowerPoint Presentation</vt:lpstr>
      <vt:lpstr>PowerPoint Presentation</vt:lpstr>
      <vt:lpstr>PowerPoint Presentation</vt:lpstr>
      <vt:lpstr>Our Choice: Coarse-Grained Entropy</vt:lpstr>
      <vt:lpstr>Why Is Computational Complexity Relevant Here?</vt:lpstr>
      <vt:lpstr>PowerPoint Presentation</vt:lpstr>
      <vt:lpstr>Conclusions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Learnability of Quantum States</dc:title>
  <dc:creator>Scott Aaronson</dc:creator>
  <cp:lastModifiedBy>Aaronson, Scott J</cp:lastModifiedBy>
  <cp:revision>1689</cp:revision>
  <dcterms:created xsi:type="dcterms:W3CDTF">2006-04-29T20:46:23Z</dcterms:created>
  <dcterms:modified xsi:type="dcterms:W3CDTF">2026-10-27T19:05:29Z</dcterms:modified>
</cp:coreProperties>
</file>