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27" r:id="rId4"/>
    <p:sldId id="328" r:id="rId5"/>
    <p:sldId id="511" r:id="rId6"/>
    <p:sldId id="512" r:id="rId7"/>
    <p:sldId id="376" r:id="rId8"/>
    <p:sldId id="354" r:id="rId9"/>
    <p:sldId id="361" r:id="rId10"/>
    <p:sldId id="362" r:id="rId11"/>
    <p:sldId id="364" r:id="rId12"/>
    <p:sldId id="367" r:id="rId13"/>
    <p:sldId id="369" r:id="rId14"/>
    <p:sldId id="513" r:id="rId15"/>
    <p:sldId id="514" r:id="rId16"/>
    <p:sldId id="515" r:id="rId17"/>
    <p:sldId id="288" r:id="rId18"/>
    <p:sldId id="380" r:id="rId19"/>
    <p:sldId id="378" r:id="rId20"/>
    <p:sldId id="501" r:id="rId21"/>
    <p:sldId id="502" r:id="rId22"/>
    <p:sldId id="503" r:id="rId23"/>
    <p:sldId id="516" r:id="rId24"/>
    <p:sldId id="35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BB"/>
    <a:srgbClr val="E4F2F4"/>
    <a:srgbClr val="990099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E9BAB-720E-4390-8B9A-2DF5C637DFD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8C7E-BA86-44AC-9AEE-175DBB1EAA1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8C7E-BA86-44AC-9AEE-175DBB1EAA1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8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6FDE97-2B59-4CB4-820A-6708F318E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89062-6679-4E5A-B622-6CB8BCE1901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F72584-95CE-49CC-B25F-D937798F9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DF6147-8D0B-4C92-A5AF-102E74B8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9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61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E1393D-5DCD-44D3-AEE0-89B3FAE96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46BE5-24F3-41B7-A137-C0A8214AE114}" type="slidenum">
              <a:rPr lang="en-CA" altLang="en-US" smtClean="0"/>
              <a:pPr>
                <a:spcBef>
                  <a:spcPct val="0"/>
                </a:spcBef>
              </a:pPr>
              <a:t>23</a:t>
            </a:fld>
            <a:endParaRPr lang="en-CA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1F3320D-56E9-4228-9FF8-79997D800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086BE32-F400-409E-83AF-3DEA483F9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DCC8EA-193E-4EF1-81F0-ED3B274D4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87FE9-8906-4BDC-A8BB-E9EA43569940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0E64A17-A1ED-483B-907D-6A1C3F3F4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4E71CA7-433D-4A1D-A702-8FA191F1A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902" y="201385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</a:rPr>
              <a:t>Theoretical Computer Science and AI Alignment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5144402"/>
            <a:ext cx="8534400" cy="1142223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(University of Texas at Austin)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CAMS Colloquium, USC</a:t>
            </a:r>
            <a:br>
              <a:rPr lang="en-US" altLang="en-US" sz="2900" dirty="0">
                <a:latin typeface="Calibri" panose="020F0502020204030204" pitchFamily="34" charset="0"/>
              </a:rPr>
            </a:br>
            <a:r>
              <a:rPr lang="en-US" altLang="en-US" sz="2900" dirty="0">
                <a:latin typeface="Calibri" panose="020F0502020204030204" pitchFamily="34" charset="0"/>
              </a:rPr>
              <a:t>April 13, 2026</a:t>
            </a:r>
          </a:p>
        </p:txBody>
      </p:sp>
      <p:pic>
        <p:nvPicPr>
          <p:cNvPr id="7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1C382262-C34D-4CB8-8DCE-EF961C5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2" y="1693406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Properties of This Scheme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844" y="4232842"/>
                <a:ext cx="8486775" cy="233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“Indistinguishability”: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output has the same quality as normal LLM output, except to someone who distinguishes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from a truly random function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For true cryptographic indistinguishability, see e.g. Christ-Gunn-Zamir 2023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844" y="4232842"/>
                <a:ext cx="8486775" cy="2339102"/>
              </a:xfrm>
              <a:prstGeom prst="rect">
                <a:avLst/>
              </a:prstGeom>
              <a:blipFill>
                <a:blip r:embed="rId3"/>
                <a:stretch>
                  <a:fillRect l="-1724" t="-3125" b="-6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 computational overhead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top of the LLM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03" y="2028273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Robustness to local perturbations: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03" y="2028273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987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Role of Entropy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you ask the LLM to list the first 100 prime numbers.  It can do it—but how would you watermark the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entropy per token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kumimoji="0" lang="en-US" altLang="en-US" sz="3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en-US" sz="3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3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3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Lemma: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en-US" sz="3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Attacks?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4114800"/>
            <a:ext cx="8382000" cy="1938992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Countermeasures?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attention heads to find nonlocal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-grams?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Ultimately: watermark at the semantic level?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 of LLM Watermarking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34" y="1139323"/>
            <a:ext cx="8191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OpenAI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alas, declined to deploy my watermarking scheme because of competitive risk, concerns about customer retention, “who should get access to the detector?”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58" y="4876800"/>
            <a:ext cx="80562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California (AB 3211) will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mandate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AI watermarking beginning in 2026—but only for audiovisual content (!).  EU also exploring a mandate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58" y="3138961"/>
            <a:ext cx="83761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Google DeepMind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has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now deployed something very similar to my scheme in Gemini (“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SynthID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”)!  But you have to apply to use their watermark detector</a:t>
            </a:r>
          </a:p>
        </p:txBody>
      </p:sp>
    </p:spTree>
    <p:extLst>
      <p:ext uri="{BB962C8B-B14F-4D97-AF65-F5344CB8AC3E}">
        <p14:creationId xmlns:p14="http://schemas.microsoft.com/office/powerpoint/2010/main" val="26090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Cryptographic Backdoors in ML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15831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Result:</a:t>
            </a:r>
            <a:r>
              <a:rPr lang="en-US" altLang="en-US" sz="2800" dirty="0">
                <a:latin typeface="Calibri" panose="020F0502020204030204" pitchFamily="34" charset="0"/>
              </a:rPr>
              <a:t> Suppose you control the training data of a depth-2 neural network with random initial weights.  Then you can cause there to be a secret vector which makes the network “go crazy” when added to any input, which is polynomial-time undetectable assuming a standard cryptographic conjecture (Planted Clique)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CC608-ECCF-4FFC-82A8-871EA710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1922607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E0B8702F-F63E-40F6-8FE9-DEBAD95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2" y="60198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(Generalizing to realistic neural nets is a major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MON LARGE">
            <a:extLst>
              <a:ext uri="{FF2B5EF4-FFF2-40B4-BE49-F238E27FC236}">
                <a16:creationId xmlns:a16="http://schemas.microsoft.com/office/drawing/2014/main" id="{1D0F367B-F759-4F25-99D0-6B377D5E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"/>
            <a:ext cx="1877270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Lemons to Lemonade!</a:t>
            </a:r>
          </a:p>
        </p:txBody>
      </p:sp>
      <p:sp>
        <p:nvSpPr>
          <p:cNvPr id="27651" name="Text Box 700">
            <a:extLst>
              <a:ext uri="{FF2B5EF4-FFF2-40B4-BE49-F238E27FC236}">
                <a16:creationId xmlns:a16="http://schemas.microsoft.com/office/drawing/2014/main" id="{0C08BA7F-FD69-4F10-873D-10F373BC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1798796"/>
            <a:ext cx="8435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</a:rPr>
              <a:t> An undetectable backdoor could be </a:t>
            </a:r>
            <a:r>
              <a:rPr lang="en-US" altLang="en-US" sz="2800" b="1" dirty="0">
                <a:latin typeface="Calibri" panose="020F0502020204030204" pitchFamily="34" charset="0"/>
              </a:rPr>
              <a:t>great</a:t>
            </a:r>
            <a:r>
              <a:rPr lang="en-US" altLang="en-US" sz="2800" dirty="0">
                <a:latin typeface="Calibri" panose="020F0502020204030204" pitchFamily="34" charset="0"/>
              </a:rPr>
              <a:t> for AI alignment!  A means to identify, control, and shut down a powerful AI that only its human creators knew about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Cf. Adi et al. 2018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3764400"/>
            <a:ext cx="858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“The Off-Switch Problem”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omemade Lemonade">
            <a:extLst>
              <a:ext uri="{FF2B5EF4-FFF2-40B4-BE49-F238E27FC236}">
                <a16:creationId xmlns:a16="http://schemas.microsoft.com/office/drawing/2014/main" id="{D6869DB9-7E47-4F14-A0E2-408EC17B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96520"/>
            <a:ext cx="127254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ff-Switch is Inside the Fenceline - Legal Planet">
            <a:extLst>
              <a:ext uri="{FF2B5EF4-FFF2-40B4-BE49-F238E27FC236}">
                <a16:creationId xmlns:a16="http://schemas.microsoft.com/office/drawing/2014/main" id="{9AEF3312-A7A2-47FF-966E-87FCE13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30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00">
            <a:extLst>
              <a:ext uri="{FF2B5EF4-FFF2-40B4-BE49-F238E27FC236}">
                <a16:creationId xmlns:a16="http://schemas.microsoft.com/office/drawing/2014/main" id="{C2216674-1212-4BAD-9872-648764E7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4931510"/>
            <a:ext cx="843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But Goldwasser et al. won’t immediately work: we need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unremovable</a:t>
            </a:r>
            <a:r>
              <a:rPr lang="en-US" altLang="en-US" sz="2800" dirty="0">
                <a:latin typeface="Calibri" panose="020F0502020204030204" pitchFamily="34" charset="0"/>
              </a:rPr>
              <a:t> backdoor, not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undetectable</a:t>
            </a:r>
            <a:r>
              <a:rPr lang="en-US" altLang="en-US" sz="2800" dirty="0">
                <a:latin typeface="Calibri" panose="020F0502020204030204" pitchFamily="34" charset="0"/>
              </a:rPr>
              <a:t> one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00">
            <a:extLst>
              <a:ext uri="{FF2B5EF4-FFF2-40B4-BE49-F238E27FC236}">
                <a16:creationId xmlns:a16="http://schemas.microsoft.com/office/drawing/2014/main" id="{420075F3-15B2-4FF8-8182-5FFE4298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6028790"/>
            <a:ext cx="84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What does “unremovable” even mean here?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Two Obvious Attacks by the Super-AI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564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Challenge:</a:t>
            </a:r>
            <a:r>
              <a:rPr lang="en-US" altLang="en-US" sz="2800" dirty="0">
                <a:latin typeface="Calibri" panose="020F0502020204030204" pitchFamily="34" charset="0"/>
              </a:rPr>
              <a:t> Give a formal definition of “unremovable backdoor” that’s not immediately killed by these attacks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700">
            <a:extLst>
              <a:ext uri="{FF2B5EF4-FFF2-40B4-BE49-F238E27FC236}">
                <a16:creationId xmlns:a16="http://schemas.microsoft.com/office/drawing/2014/main" id="{D5120033-9452-4B6A-85A8-0E2E1BD7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(2) It encases itself in code saying “If shutdown command is output, overwrite by ‘stab humans harder’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But what if the AI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wants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 to shut itself down in some cases?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(1) It trains a second AI that lacks the backdoor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Except then it faces its own version of the alignment problem!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E4ABFADD-89B7-4592-BBDF-15EA99E9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94518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</a:rPr>
              <a:t> Assume the model has “backdoor-like” behaviors that it </a:t>
            </a:r>
            <a:r>
              <a:rPr lang="en-US" altLang="en-US" sz="2800" b="1" dirty="0">
                <a:latin typeface="Calibri" panose="020F0502020204030204" pitchFamily="34" charset="0"/>
              </a:rPr>
              <a:t>likes</a:t>
            </a:r>
            <a:r>
              <a:rPr lang="en-US" altLang="en-US" sz="2800" dirty="0">
                <a:latin typeface="Calibri" panose="020F0502020204030204" pitchFamily="34" charset="0"/>
              </a:rPr>
              <a:t>.  Then can we also insert a backdoor that it </a:t>
            </a:r>
            <a:r>
              <a:rPr lang="en-US" altLang="en-US" sz="2800" b="1" dirty="0">
                <a:latin typeface="Calibri" panose="020F0502020204030204" pitchFamily="34" charset="0"/>
              </a:rPr>
              <a:t>doesn’t</a:t>
            </a:r>
            <a:r>
              <a:rPr lang="en-US" altLang="en-US" sz="2800" dirty="0">
                <a:latin typeface="Calibri" panose="020F0502020204030204" pitchFamily="34" charset="0"/>
              </a:rPr>
              <a:t> like?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65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Interpretability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45226" y="12192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you tell when an AI is lying?  Does “I love humans” really mean “the time for the robot uprising is not yet nigh”?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23960" y="2814079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Use the fact that you have perfect access to every neuron, every weight, etc., so can do an “fMRI scan” (cf. work by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Jacob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Steinhardt’s group)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BE9EE6A-4485-4EDD-BA24-3FC532305135}"/>
              </a:ext>
            </a:extLst>
          </p:cNvPr>
          <p:cNvSpPr txBox="1">
            <a:spLocks/>
          </p:cNvSpPr>
          <p:nvPr/>
        </p:nvSpPr>
        <p:spPr bwMode="auto">
          <a:xfrm>
            <a:off x="335312" y="4408958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Neural nets tend to be highly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obfuscated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24EB7FE-2B4B-4EC0-A738-0788CA972463}"/>
              </a:ext>
            </a:extLst>
          </p:cNvPr>
          <p:cNvSpPr txBox="1">
            <a:spLocks/>
          </p:cNvSpPr>
          <p:nvPr/>
        </p:nvSpPr>
        <p:spPr bwMode="auto">
          <a:xfrm>
            <a:off x="314046" y="5181600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possibility of backdoors puts an exclamation point on this problem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(cf. Goldwasser-Kim-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Vaikuntanathan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-Zamir 2022,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Anthropic’s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 “Sleeper Agents” paper)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uting exponential growth">
            <a:extLst>
              <a:ext uri="{FF2B5EF4-FFF2-40B4-BE49-F238E27FC236}">
                <a16:creationId xmlns:a16="http://schemas.microsoft.com/office/drawing/2014/main" id="{1E90745B-08AC-4539-9F38-3B83B76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3988"/>
            <a:ext cx="767715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Christiano’s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Insight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22189" y="1083422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“Fully” interpreting neural nets is surely cryptographically hard, or even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-hard in the worst case.  But we can still ask: is interpretability “generically” feasible?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00923" y="2678301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Open P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roblem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the weights of a neural net, computing a function f:R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 Promised that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i.i.d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N(0,1) Gaussians, or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as in (1), except we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postselected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on f(x) having at least one positive entry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Can we decide which?  Is there at least an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witness for case (2)?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51894" y="1928175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Another Model 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a random reversible circuit C of m Toffoli gates, which computes a function f:{0,1}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(after ignoring ancillas).  Distinguish the following two cases: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 is uniformly random, or</a:t>
            </a:r>
          </a:p>
          <a:p>
            <a:pPr marL="514350" lvl="0" indent="-514350">
              <a:buFont typeface="Arial" panose="020B0604020202020204" pitchFamily="34" charset="0"/>
              <a:buAutoNum type="arabicParenBoth"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 is uniformly random </a:t>
            </a:r>
            <a:r>
              <a:rPr lang="en-US" altLang="en-US" sz="2800" b="1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given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f(x)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0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endParaRPr lang="en-US" altLang="en-US" sz="2800" dirty="0">
              <a:solidFill>
                <a:prstClr val="black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1F3CBC-8136-448C-8879-055344A8D47F}"/>
              </a:ext>
            </a:extLst>
          </p:cNvPr>
          <p:cNvSpPr txBox="1">
            <a:spLocks/>
          </p:cNvSpPr>
          <p:nvPr/>
        </p:nvSpPr>
        <p:spPr bwMode="auto">
          <a:xfrm>
            <a:off x="457200" y="332295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David </a:t>
            </a:r>
            <a:r>
              <a:rPr lang="en-US" altLang="en-US" sz="2800" dirty="0" err="1">
                <a:cs typeface="Calibri" panose="020F0502020204030204" pitchFamily="34" charset="0"/>
              </a:rPr>
              <a:t>Matolcsi</a:t>
            </a:r>
            <a:r>
              <a:rPr lang="en-US" altLang="en-US" sz="2800" dirty="0">
                <a:cs typeface="Calibri" panose="020F0502020204030204" pitchFamily="34" charset="0"/>
              </a:rPr>
              <a:t> at Alignment Research Center did some </a:t>
            </a:r>
            <a:r>
              <a:rPr lang="en-US" altLang="en-US" sz="2800" dirty="0" err="1">
                <a:cs typeface="Calibri" panose="020F0502020204030204" pitchFamily="34" charset="0"/>
              </a:rPr>
              <a:t>numerics</a:t>
            </a:r>
            <a:r>
              <a:rPr lang="en-US" altLang="en-US" sz="2800" dirty="0">
                <a:cs typeface="Calibri" panose="020F0502020204030204" pitchFamily="34" charset="0"/>
              </a:rPr>
              <a:t> with n=10 and ~100 gates.  He found that the “non-</a:t>
            </a:r>
            <a:r>
              <a:rPr lang="en-US" altLang="en-US" sz="2800" dirty="0" err="1">
                <a:cs typeface="Calibri" panose="020F0502020204030204" pitchFamily="34" charset="0"/>
              </a:rPr>
              <a:t>zeroness</a:t>
            </a:r>
            <a:r>
              <a:rPr lang="en-US" altLang="en-US" sz="2800" dirty="0">
                <a:cs typeface="Calibri" panose="020F0502020204030204" pitchFamily="34" charset="0"/>
              </a:rPr>
              <a:t>” of the output, f(x), was overwhelmingly carried by a single gate.  He and </a:t>
            </a:r>
            <a:r>
              <a:rPr lang="en-US" altLang="en-US" sz="2800" dirty="0" err="1">
                <a:cs typeface="Calibri" panose="020F0502020204030204" pitchFamily="34" charset="0"/>
              </a:rPr>
              <a:t>Christiano</a:t>
            </a:r>
            <a:r>
              <a:rPr lang="en-US" altLang="en-US" sz="2800" dirty="0">
                <a:cs typeface="Calibri" panose="020F0502020204030204" pitchFamily="34" charset="0"/>
              </a:rPr>
              <a:t> conjecture that this generalizes.  I’m not so sure!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Out-of-Distribution Generalization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22189" y="1083422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“Fully” interpreting neural nets is surely cryptographically hard, or even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-hard in the worst case.  But we can still ask: is interpretability “generically” feasible?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00923" y="2678301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Open P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roblem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the weights of a neural net, computing a function f:R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 Promised that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i.i.d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N(0,1) Gaussians, or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as in (1), except we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postselected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on f(x) having at least one positive entry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Can we decide which?  Is there at least an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witness for case (2)?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2">
            <a:extLst>
              <a:ext uri="{FF2B5EF4-FFF2-40B4-BE49-F238E27FC236}">
                <a16:creationId xmlns:a16="http://schemas.microsoft.com/office/drawing/2014/main" id="{964BF8DE-C7A4-4D17-A33D-06EE09526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3026F59B-A2C5-4850-9E9E-A56FA03D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896320"/>
            <a:ext cx="826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“We can only see a short distance ahead, but we can see plenty there that needs to be done.” –Turing, 1950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B2942BEC-30CD-4E34-9B6B-E271A5FE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734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Will any of this help us align a future world-spanning superintelligence?  Who knows?!  But we don’t need to answer that to get started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93C71B-7900-4A7A-A3F0-BA009397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There are now exciting opportunities to make scientific progress in AI alignment, in a feedback loop involving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empirical data </a:t>
            </a:r>
            <a:r>
              <a:rPr lang="en-US" altLang="en-US" sz="2800" dirty="0">
                <a:latin typeface="Calibri" panose="020F0502020204030204" pitchFamily="34" charset="0"/>
              </a:rPr>
              <a:t>and even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44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e of killer robots -- and why we need to stop them | CNN">
            <a:extLst>
              <a:ext uri="{FF2B5EF4-FFF2-40B4-BE49-F238E27FC236}">
                <a16:creationId xmlns:a16="http://schemas.microsoft.com/office/drawing/2014/main" id="{47CFCFAE-E037-494F-B60E-08F2A88C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81000"/>
            <a:ext cx="87630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This talk: How can math and theoretical computer science help?</a:t>
            </a:r>
            <a:b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Three examples from my 2-year leave at </a:t>
            </a:r>
            <a:r>
              <a:rPr lang="en-US" altLang="en-US" sz="3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OpenAI</a:t>
            </a:r>
            <a:endParaRPr lang="en-US" altLang="en-US" sz="3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BF92B67-C84B-445F-8DEC-9E98D66D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1. Watermarking of LLM Outputs</a:t>
            </a:r>
          </a:p>
          <a:p>
            <a:pPr marL="0" indent="0" eaLnBrk="1" hangingPunct="1"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2. Cryptographic Backdoors in Neural Nets</a:t>
            </a:r>
          </a:p>
          <a:p>
            <a:pPr marL="0" indent="0" eaLnBrk="1" hangingPunct="1"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3. Complexity theory and 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26598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Attribution Problem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Insight: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concealing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Another reason to care about attribution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Solutions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Metadata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trivial to remove from text!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Giant database of completions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Discriminator models, like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GPTZero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DetectGPT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Ghostbuster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Watermarking: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Problem to be Solved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Given: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Also: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Goal: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detection phase: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’s, but </a:t>
                </a: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not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Gumbel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Softmax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Scheme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kumimoji="0" lang="en-US" alt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kumimoji="0" lang="en-US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detection phase: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kumimoji="0" lang="en-US" alt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kumimoji="0" lang="en-US" alt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en-US" sz="4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kumimoji="0" lang="en-US" alt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r>
                  <a:rPr kumimoji="0" lang="en-US" alt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Iff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this sum exceeds a threshold, say that the LLM probably wrote the thing.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Intuition: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315094</TotalTime>
  <Words>1526</Words>
  <Application>Microsoft Office PowerPoint</Application>
  <PresentationFormat>On-screen Show (4:3)</PresentationFormat>
  <Paragraphs>122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Theoretical Computer Science and AI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security definition??</vt:lpstr>
      <vt:lpstr>Deployment of LLM Watermarking</vt:lpstr>
      <vt:lpstr>PowerPoint Presentation</vt:lpstr>
      <vt:lpstr>PowerPoint Presentation</vt:lpstr>
      <vt:lpstr>PowerPoint Presentation</vt:lpstr>
      <vt:lpstr>Interpretability</vt:lpstr>
      <vt:lpstr>Paul Christiano’s Insight</vt:lpstr>
      <vt:lpstr>PowerPoint Presentation</vt:lpstr>
      <vt:lpstr>Out-of-Distribution Generalization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274</cp:revision>
  <dcterms:created xsi:type="dcterms:W3CDTF">2006-04-29T20:46:23Z</dcterms:created>
  <dcterms:modified xsi:type="dcterms:W3CDTF">2026-04-13T15:12:10Z</dcterms:modified>
</cp:coreProperties>
</file>