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9" r:id="rId3"/>
    <p:sldId id="330" r:id="rId4"/>
    <p:sldId id="339" r:id="rId5"/>
    <p:sldId id="338" r:id="rId6"/>
    <p:sldId id="337" r:id="rId7"/>
    <p:sldId id="311" r:id="rId8"/>
    <p:sldId id="312" r:id="rId9"/>
    <p:sldId id="320" r:id="rId10"/>
    <p:sldId id="336" r:id="rId11"/>
    <p:sldId id="315" r:id="rId12"/>
    <p:sldId id="316" r:id="rId13"/>
    <p:sldId id="335" r:id="rId14"/>
    <p:sldId id="33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CC"/>
    <a:srgbClr val="FFFFD5"/>
    <a:srgbClr val="CCFFCC"/>
    <a:srgbClr val="F9F8FA"/>
    <a:srgbClr val="FFCC66"/>
    <a:srgbClr val="FFCC00"/>
    <a:srgbClr val="003300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26" autoAdjust="0"/>
    <p:restoredTop sz="94660"/>
  </p:normalViewPr>
  <p:slideViewPr>
    <p:cSldViewPr showGuides="1">
      <p:cViewPr>
        <p:scale>
          <a:sx n="94" d="100"/>
          <a:sy n="94" d="100"/>
        </p:scale>
        <p:origin x="-1128" y="-42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105B71-A2DB-4390-AEF8-294C429EC3CF}" type="datetimeFigureOut">
              <a:rPr lang="en-US"/>
              <a:pPr>
                <a:defRPr/>
              </a:pPr>
              <a:t>5/26/2017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944D20-9820-4E32-9F88-C5BCDA044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93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077132-07BA-41B8-B4E9-06D6C17DC1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93876-8A91-4A6E-B603-4945271E15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2274C-3001-416C-A123-57953BEDF6DE}" type="slidenum">
              <a:rPr lang="en-CA" altLang="en-US"/>
              <a:pPr/>
              <a:t>2</a:t>
            </a:fld>
            <a:endParaRPr lang="en-CA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91903F-ECFE-43DF-B511-838E7CC93E94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0925-A963-4CAC-B70E-43EC7BAE962B}" type="datetime1">
              <a:rPr lang="en-US"/>
              <a:pPr>
                <a:defRPr/>
              </a:pPr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6197-B202-4ACE-9FA1-D79C83897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0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62F25-0CD3-4042-BE71-CBE30A6C6A2F}" type="datetime1">
              <a:rPr lang="en-US"/>
              <a:pPr>
                <a:defRPr/>
              </a:pPr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8FA7D-1A23-4BFB-9B3E-FFCE69461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3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BA5D-E259-45A3-BA12-63B9298E53FA}" type="datetime1">
              <a:rPr lang="en-US"/>
              <a:pPr>
                <a:defRPr/>
              </a:pPr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81F75-CBC5-4198-BFD6-66B92D995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4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008DE-817C-4C94-A1FA-631BD1B1556E}" type="datetime1">
              <a:rPr lang="en-US"/>
              <a:pPr>
                <a:defRPr/>
              </a:pPr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55348-CEF0-4E1A-81F3-A436912B0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EF13-160A-48FE-91CC-57D0926B6480}" type="datetime1">
              <a:rPr lang="en-US"/>
              <a:pPr>
                <a:defRPr/>
              </a:pPr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15243-D61F-4C23-BF42-BBF4E70DB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2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55FE1-0961-4793-92CE-87D9A6342747}" type="datetime1">
              <a:rPr lang="en-US"/>
              <a:pPr>
                <a:defRPr/>
              </a:pPr>
              <a:t>5/26/2017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03E25-18AF-43B1-BD04-C14C417A2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9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9229E-2712-4817-B48A-6F3BC7600D4B}" type="datetime1">
              <a:rPr lang="en-US"/>
              <a:pPr>
                <a:defRPr/>
              </a:pPr>
              <a:t>5/26/2017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36F99-D6D8-48DB-A824-80D6DEB0D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5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1E14D-1644-412B-A1A8-338AFFBDEE38}" type="datetime1">
              <a:rPr lang="en-US"/>
              <a:pPr>
                <a:defRPr/>
              </a:pPr>
              <a:t>5/26/2017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A1B55-1C92-4875-AAD1-F007CEE75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1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9468-6162-4E5B-8BF7-445D0B5E255E}" type="datetime1">
              <a:rPr lang="en-US"/>
              <a:pPr>
                <a:defRPr/>
              </a:pPr>
              <a:t>5/26/2017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4783E-BD42-4FE6-80F9-826D6E0C3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38454-3476-4944-BDC4-83EE3E9265A6}" type="datetime1">
              <a:rPr lang="en-US"/>
              <a:pPr>
                <a:defRPr/>
              </a:pPr>
              <a:t>5/26/2017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75AA-9D3F-4BAC-9872-18477373D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8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AB835-0D01-462F-8401-D5F2E29D7739}" type="datetime1">
              <a:rPr lang="en-US"/>
              <a:pPr>
                <a:defRPr/>
              </a:pPr>
              <a:t>5/26/2017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A5045-E025-4E19-B084-0B1073964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9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5305BB-B494-4053-8AEC-3CCA727501F8}" type="datetime1">
              <a:rPr lang="en-US"/>
              <a:pPr>
                <a:defRPr/>
              </a:pPr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7684A6-4A88-4E5C-8CB4-DF5D7D8C0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jpeg"/><Relationship Id="rId5" Type="http://schemas.openxmlformats.org/officeDocument/2006/relationships/image" Target="../media/image15.w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457200" y="41910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Scott Aaronson </a:t>
            </a:r>
            <a:r>
              <a:rPr lang="en-US" altLang="en-US" b="1" dirty="0">
                <a:solidFill>
                  <a:schemeClr val="tx1"/>
                </a:solidFill>
              </a:rPr>
              <a:t>(</a:t>
            </a:r>
            <a:r>
              <a:rPr lang="en-US" altLang="en-US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UT Austin</a:t>
            </a:r>
            <a:r>
              <a:rPr lang="en-US" altLang="en-US" b="1" dirty="0" smtClean="0">
                <a:solidFill>
                  <a:schemeClr val="tx1"/>
                </a:solidFill>
              </a:rPr>
              <a:t>)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UC Santa Barbara, May 26, 2017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Joint work with </a:t>
            </a:r>
            <a:r>
              <a:rPr lang="en-US" altLang="en-US" dirty="0" err="1" smtClean="0">
                <a:solidFill>
                  <a:schemeClr val="tx1"/>
                </a:solidFill>
              </a:rPr>
              <a:t>Lijie</a:t>
            </a:r>
            <a:r>
              <a:rPr lang="en-US" altLang="en-US" dirty="0" smtClean="0">
                <a:solidFill>
                  <a:schemeClr val="tx1"/>
                </a:solidFill>
              </a:rPr>
              <a:t> Chen (</a:t>
            </a:r>
            <a:r>
              <a:rPr lang="en-US" altLang="en-US" dirty="0" err="1" smtClean="0">
                <a:solidFill>
                  <a:schemeClr val="tx1"/>
                </a:solidFill>
              </a:rPr>
              <a:t>Tsinghua</a:t>
            </a:r>
            <a:r>
              <a:rPr lang="en-US" altLang="en-US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MIT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arXiv:1612.05903, CCC’17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304800" y="228600"/>
            <a:ext cx="8534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0" b="1" dirty="0" smtClean="0">
                <a:solidFill>
                  <a:srgbClr val="FF0000"/>
                </a:solidFill>
                <a:latin typeface="+mn-lt"/>
              </a:rPr>
              <a:t>Quantum Supremacy</a:t>
            </a:r>
          </a:p>
        </p:txBody>
      </p:sp>
      <p:pic>
        <p:nvPicPr>
          <p:cNvPr id="62466" name="Picture 2" descr="http://images.dailytech.com/nimage/UCSB_Xmon_Chip_W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" y="1566849"/>
            <a:ext cx="2819399" cy="192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5364480" y="1371600"/>
            <a:ext cx="2743200" cy="2311182"/>
          </a:xfrm>
          <a:prstGeom prst="ellipse">
            <a:avLst/>
          </a:prstGeom>
          <a:solidFill>
            <a:srgbClr val="FFFFB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669280" y="1549182"/>
            <a:ext cx="2133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QSamp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5608320" y="2532965"/>
            <a:ext cx="2194560" cy="10668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45480" y="2761565"/>
            <a:ext cx="2057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Samp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30192" y="228600"/>
            <a:ext cx="8661408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</a:rPr>
              <a:t>Theorem: </a:t>
            </a:r>
            <a:r>
              <a:rPr lang="en-US" altLang="en-US" sz="2600" dirty="0" smtClean="0"/>
              <a:t>Assume SHA.  Then given as input a random quantum circuit C, with n qubits and m&gt;&gt;n gates, there’s no polynomial-time classical algorithm that even </a:t>
            </a:r>
            <a:r>
              <a:rPr lang="en-US" altLang="en-US" sz="2600" b="1" dirty="0" smtClean="0"/>
              <a:t>passes our statistical test for C-sampling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w.h.p</a:t>
            </a:r>
            <a:r>
              <a:rPr lang="en-US" altLang="en-US" sz="2600" dirty="0" smtClean="0"/>
              <a:t>.</a:t>
            </a:r>
            <a:endParaRPr lang="en-US" altLang="en-US" sz="2600" dirty="0"/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380996" y="2057400"/>
            <a:ext cx="838200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</a:rPr>
              <a:t>Proof Sketch:</a:t>
            </a:r>
            <a:r>
              <a:rPr lang="en-US" altLang="en-US" sz="2600" dirty="0" smtClean="0"/>
              <a:t> Given a circuit C, first “hide” which amplitude we care about by applying a random XOR-mask to the outputs, producing a C’ such that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864239"/>
              </p:ext>
            </p:extLst>
          </p:nvPr>
        </p:nvGraphicFramePr>
        <p:xfrm>
          <a:off x="5079048" y="3013124"/>
          <a:ext cx="3683956" cy="673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4" name="Equation" r:id="rId4" imgW="1523880" imgH="279360" progId="Equation.3">
                  <p:embed/>
                </p:oleObj>
              </mc:Choice>
              <mc:Fallback>
                <p:oleObj name="Equation" r:id="rId4" imgW="15238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9048" y="3013124"/>
                        <a:ext cx="3683956" cy="673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50512" y="3810000"/>
            <a:ext cx="838200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/>
              <a:t>Now let A be a poly-time classical algorithm that passes the test for C’ with probability </a:t>
            </a:r>
            <a:r>
              <a:rPr lang="en-US" altLang="en-US" sz="2600" dirty="0" smtClean="0">
                <a:sym typeface="Symbol"/>
              </a:rPr>
              <a:t>0.99</a:t>
            </a:r>
            <a:r>
              <a:rPr lang="en-US" altLang="en-US" sz="2600" dirty="0" smtClean="0"/>
              <a:t>.  Suppose A outputs samples x</a:t>
            </a:r>
            <a:r>
              <a:rPr lang="en-US" altLang="en-US" sz="2600" baseline="-25000" dirty="0" smtClean="0"/>
              <a:t>1</a:t>
            </a:r>
            <a:r>
              <a:rPr lang="en-US" altLang="en-US" sz="2600" dirty="0" smtClean="0"/>
              <a:t>,…,</a:t>
            </a:r>
            <a:r>
              <a:rPr lang="en-US" altLang="en-US" sz="2600" dirty="0" err="1" smtClean="0"/>
              <a:t>x</a:t>
            </a:r>
            <a:r>
              <a:rPr lang="en-US" altLang="en-US" sz="2600" baseline="-25000" dirty="0" err="1" smtClean="0"/>
              <a:t>T</a:t>
            </a:r>
            <a:r>
              <a:rPr lang="en-US" altLang="en-US" sz="2600" dirty="0" err="1" smtClean="0"/>
              <a:t>.</a:t>
            </a:r>
            <a:r>
              <a:rPr lang="en-US" altLang="en-US" sz="2600" dirty="0" smtClean="0"/>
              <a:t>  Then </a:t>
            </a:r>
            <a:r>
              <a:rPr lang="en-US" altLang="en-US" sz="2600" dirty="0"/>
              <a:t>if x</a:t>
            </a:r>
            <a:r>
              <a:rPr lang="en-US" altLang="en-US" sz="2600" baseline="-25000" dirty="0"/>
              <a:t>i </a:t>
            </a:r>
            <a:r>
              <a:rPr lang="en-US" altLang="en-US" sz="2600" dirty="0" smtClean="0"/>
              <a:t>=z for some </a:t>
            </a:r>
            <a:r>
              <a:rPr lang="en-US" altLang="en-US" sz="2600" dirty="0" err="1" smtClean="0"/>
              <a:t>i</a:t>
            </a:r>
            <a:r>
              <a:rPr lang="en-US" altLang="en-US" sz="2600" dirty="0" smtClean="0">
                <a:sym typeface="Symbol"/>
              </a:rPr>
              <a:t></a:t>
            </a:r>
            <a:r>
              <a:rPr lang="en-US" altLang="en-US" sz="2600" dirty="0" smtClean="0"/>
              <a:t>[T], guess that </a:t>
            </a:r>
            <a:endParaRPr lang="en-US" altLang="en-US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893870"/>
              </p:ext>
            </p:extLst>
          </p:nvPr>
        </p:nvGraphicFramePr>
        <p:xfrm>
          <a:off x="2828925" y="5068888"/>
          <a:ext cx="3176588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5" name="Equation" r:id="rId6" imgW="1473120" imgH="355320" progId="Equation.3">
                  <p:embed/>
                </p:oleObj>
              </mc:Choice>
              <mc:Fallback>
                <p:oleObj name="Equation" r:id="rId6" imgW="147312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8925" y="5068888"/>
                        <a:ext cx="3176588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0996" y="5943600"/>
            <a:ext cx="541020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/>
              <a:t>Otherwise, guess that with probability</a:t>
            </a:r>
            <a:endParaRPr lang="en-US" altLang="en-US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21252"/>
              </p:ext>
            </p:extLst>
          </p:nvPr>
        </p:nvGraphicFramePr>
        <p:xfrm>
          <a:off x="5715000" y="5867400"/>
          <a:ext cx="11779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6" name="Equation" r:id="rId8" imgW="545760" imgH="393480" progId="Equation.3">
                  <p:embed/>
                </p:oleObj>
              </mc:Choice>
              <mc:Fallback>
                <p:oleObj name="Equation" r:id="rId8" imgW="545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867400"/>
                        <a:ext cx="1177925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162800" y="5358825"/>
            <a:ext cx="1696724" cy="1077218"/>
          </a:xfrm>
          <a:prstGeom prst="rect">
            <a:avLst/>
          </a:prstGeom>
          <a:solidFill>
            <a:srgbClr val="FFFFD5"/>
          </a:solidFill>
          <a:ln w="19050">
            <a:solidFill>
              <a:srgbClr val="00660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006600"/>
                </a:solidFill>
              </a:rPr>
              <a:t>Violates SHA!</a:t>
            </a:r>
            <a:endParaRPr lang="en-US" altLang="en-US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80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5" grpId="0"/>
      <p:bldP spid="7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Time-Space Tradeoffs for Simulating Quantum Circuits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81000" y="1619220"/>
            <a:ext cx="838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Given a general quantum circuit with n qubits and m&gt;&gt;n two-qubit gates, how should we simulate it classically?</a:t>
            </a:r>
            <a:endParaRPr lang="en-US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4480" y="3249881"/>
            <a:ext cx="44196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“Schrödinger way”: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Store whole </a:t>
            </a:r>
            <a:r>
              <a:rPr lang="en-US" altLang="en-US" sz="2800" dirty="0" err="1" smtClean="0"/>
              <a:t>wavefunction</a:t>
            </a:r>
            <a:endParaRPr lang="en-US" altLang="en-US" sz="2800" dirty="0" smtClean="0"/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O(2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) memory, O(m2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) 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n=40, m=1000: Feasible but requires TB of RAM</a:t>
            </a:r>
            <a:endParaRPr lang="en-US" altLang="en-US" sz="2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14240" y="3249881"/>
            <a:ext cx="44196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“Feynman way”: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Sum over paths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O(</a:t>
            </a:r>
            <a:r>
              <a:rPr lang="en-US" altLang="en-US" sz="2800" dirty="0" err="1" smtClean="0"/>
              <a:t>m+n</a:t>
            </a:r>
            <a:r>
              <a:rPr lang="en-US" altLang="en-US" sz="2800" dirty="0" smtClean="0"/>
              <a:t>) memory, O(4</a:t>
            </a:r>
            <a:r>
              <a:rPr lang="en-US" altLang="en-US" sz="2800" baseline="30000" dirty="0" smtClean="0"/>
              <a:t>m</a:t>
            </a:r>
            <a:r>
              <a:rPr lang="en-US" altLang="en-US" sz="2800" dirty="0" smtClean="0"/>
              <a:t>) 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/>
              <a:t>n</a:t>
            </a:r>
            <a:r>
              <a:rPr lang="en-US" altLang="en-US" sz="2800" dirty="0" smtClean="0"/>
              <a:t>=40, m=1000: Infeasible but requires little RAM</a:t>
            </a:r>
            <a:endParaRPr lang="en-US" altLang="en-US" sz="28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683760" y="2697163"/>
            <a:ext cx="0" cy="34458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486400" y="6248400"/>
            <a:ext cx="3505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Best of both worlds?</a:t>
            </a:r>
            <a:endParaRPr lang="en-US" altLang="en-US" sz="2800" dirty="0"/>
          </a:p>
        </p:txBody>
      </p:sp>
      <p:sp>
        <p:nvSpPr>
          <p:cNvPr id="7" name="AutoShape 2" descr="Image result for erwin schroding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Image result for erwin schroding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0662" name="Picture 6" descr="http://www.malaspina.com/jpg/schroding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34154"/>
            <a:ext cx="963157" cy="111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8" descr="data:image/jpeg;base64,/9j/4AAQSkZJRgABAQAAAQABAAD/2wCEAAkGBxMTEhUTExMVFRUXGBoYGBgXFRcYGBcaGB4XGBUXGBgaHSggHRslGxcVITEhJSkrLi4uFx8zODMtNygtLisBCgoKBQUFDgUFDisZExkrKysrKysrKysrKysrKysrKysrKysrKysrKysrKysrKysrKysrKysrKysrKysrKysrK//AABEIAQcAwAMBIgACEQEDEQH/xAAcAAACAgMBAQAAAAAAAAAAAAAEBQMGAAIHAQj/xAA/EAABAwIEBAMHAgQFAwUBAAABAgMRACEEEjFBBVFhcQYigRMykaGxwfAH0SNCUuEUFXKS8TNTYmNzgqKyJP/EABQBAQAAAAAAAAAAAAAAAAAAAAD/xAAUEQEAAAAAAAAAAAAAAAAAAAAA/9oADAMBAAIRAxEAPwDkJXWRNb5L1spAFBFNeZaxVbpNqCNU1oRW4qXA4FbzgbbEqP5NALlNMcFw91cZUm51/Ln0q/8AAf06QIU8sFXLb0A+pNXvBcBYaAypFgAD05SNe1By/hPgN9wgriOQOnUyPtVva8EMoSMwFhcgD6n0/L1eFJsEjU328o50l4pxDzZWW/aqSbqUohCDuSYOZXQaUCvF+yZQBABIypGWSOajvtXvDn20JASAs7lQk/O1V7H4uXCHQUqJjNmzJnXKbSmo8FiPOB2mDtcX+BoL2ywy7AW2ghXQa7SOdqq3HlNsLUnJYGCdtjp60wRxIIQhWYTm+IAv86rHiPj6VYhaIBGdMzpp8wPnMUDBnCs4i6coV0A/PSqT4g4U4w4QoeU+6RoRViwzxWA6ylAGt1wo7zGk04xgTjMOpKxlWnWdQdj23/DQcsUIrxDhmBTDFYK+Um4+1ZhcBCgTQRpwygJIqFtoEX1p8/AtQyGE3oFb6QBQworGNibUGnegmAIopDhym1ApUalTiYoNYrWb1hrSaDFCvdqysAk0EddB/T/hyUp9ooErVtAsOqiY57VRnEjMK6X4XSjIEqFoFtLm8yTc3GukCgtrGOSkQMvoQTb4CisJiQrVUgSe8Xj7UKvhbSoJQpZGmlvWf3pViU+yUYvY2EqN9JMADa3Sg34zxtyzbIJcWYtrpJPQddhSfEcJdQ2JeRmj3WyCR6x351628S4W5CVTK1Tp/wCM9AJI5gcqUcfxrinS2wSJiTew0gDbuZNAs4riXVJhV1i0zqOsfgMVDgQ6okiZ+8A/erNwzw0pSQVX+NWPA8AS2BbSgqn+WOqTY0FiPDJUc0kKtrcGOddJVgwBpbb7Uvfw3S1ByptTmEdPtAYJ9CLxE1a+FY+HU3ltwFIJIMEg70w41wxLyFIUOx3B5iqrwEKbK2nBISSNZjqAe43GooIceyQ8eRv/AM1srSi8UQuFTJi56gCTG060MtFAqxuJMxWrOLi3OvcVhzNClgpIoC1NzUacKZiKLbfAida3ddvbegX/AOH2qJ9r4iishzVI8AFAmgUqrUV6NK1NBtNbBVRpqXLpQbpRJ511bhTiAlKCMqoABjf965vwnClbiUje+kwOcV0xTicvmSJgDNYfTU+lAwVhlEwVGOU/a9BcV4khkZEQFHQTJ6ne97UBicc+bNqVGkkT9ifSkGLIRcytxRuTc3t6DbXf4Bh4gUkpA89gY5/zfYelWbwzwvMQVakybVXuC4MrczG+/TmfWSfjXROGshA7UDjD4UAAfm9Tpw45VC1jADB/4qcOxzoIsRhJTA50DicIADuYpj/iIv8AnxoTEPk6b0FYx7YG2tVHiLcOLixWi3dOnrB+VXvHs25VT+NgJUhR93OEq7KBT9SmgquAxk5knUkR0N/vU5UQb0nghxRibnMOsjN8dfWnChm1oMzTUDjQmaJSgVo4i9BGWhWqtanbRevH2KDQwIpbjX5MUwDYCTSZxJKzFBosVooVOtNeYgARzIoNUiBWZqjKzWATegccCx3s3UqESbCbxMaA2mrqziSrzK83+lP1JsPSud4F0pcBEAzrrHUdat7YcKlJDgSgGBCZIET2FA9QBN0gQJPmUYAubTFKcWR5lnQCwjeIT8ZPwFZjOJNoRlzBKeZMqURqcouR06a0hxnF/akJBKUgz1J2J+HzoLnwggJHb5WBp9hMTfft8PyKrHB12H4KtuEwwjMSLjWgZYVC5ECB1po0yd6WjizaU+9Mep714PELZICVD70DJbNbqaAoE8SBsDNtKQ8a8UpYTeSrQJ3oG2Pg8o61S/FWGSphwNkFQGZI3JSQqPlSbH+Ly6TmIQJm8zG5gA2HpU2CdacgoxIcVy0+ovQVbEpCllST7wBt6GajZxJm9EPLyOLRHuEp7pBP2+lKVuXnagYP4ojSpWsaDrrS9T4IqBCqBwvE15/ipHWlil14hZuaBoHwqvDhouKCw006RBTQI2gLDU1HilgqJrZtWUExc2FBzJvQYu9TBAtyrxAi9eKvoaCfBNFTiYB94aDberc++GrmbyQLx+CPlVNw7xQoKGx52qx4HFqxHlyzl5cv+aCucRxCnFqURHTkNhQzKjM9RTt7AEKUFWiSZ72oFQmcomLmOQ3+tBf/AA+qWwY2mjsZiVrBQglPTlSPwvisyZkmD5vv+dasS+HvKBLKfe0M6bTBvQIcYhpizuIJX/SIJE8ztQOFZ9oqUqcVcwZJmDtYAieRqw4fgTTVnU51akKGclXPNz1sTvTzh2BWojK37NMW0EDsNBQReC1rz5XRBuAe0WPxFZ4m4Glx3WBuRrTljh5Qcwkmb9Tzo3jrMBLgA1g9qDnR8OMiAWg5G5Bv8wI6GabYbh7agAGUjLcRFo000q2Ydppwagnr9KH4i0EiBAHQRQcx8YcNCVKWmcxIB6yP2BqqCAIVrV88UPgmbkFUW3Ikj6GqdxpKcyYEEiTz6A9aBUvpWyJrFogV6k0EmQzejMPh6jwycxHSnMjLpegXrby1uFqA1rRbJUqiFYcxFAncWVSaEWKICo3qJwCg1zVqVVsCBWikybUHhVT7g3GS0k5UAqnYXI9Dr6UlS3UjK8ulu1A/wuKS86EKMFYI7G6h3NqJwXBClfmFlAp6T+xmleKwSlFK0FMiFZknSIhXMetXfwrxtvEJKFZUuj3gBZQ/rT8+1AHwvBhlJCRrVk4VjcsJJISdRMZidBOoFLncqHFNgzEHqJ0+/wAK9QqSDsNekUF4wuVQGmUaAbCj1voQkqsAKpGB40QgFVp+1vtWP8a9sr2SVEge/BsB16nlQP8AAuF1JezRc5Ug2gEjTmaOe4i0trKpQBvtc8qo/EeEFUFDjjZH9KiPlSl3DYoEBSpEjz3mP9Ok0FwztuKyIlLgGoJgEm0neY060LisaUn2TxIXFuRHQ1Lw8BAmb796H4iUvqCFkEyCI1TsFd6CueIUpDaCZjPt2Vf5mqbxTEpU5KSSAAL9NdKufikFOHI/8o+BE/eqNimhFBC6qa1JArYN1C5QTNOwbU0wjh1NJEU1wGIA1oG4cSBQTuIM0LjcZOlaNvTAoFpVXu1RGpAbUGhFShQFaA14qgLW2IBFBuO1p7YxFRhBNAUnGLCcmY5eU1Nhnsl0khWxmDfXTtQRFbZpoHHCOLqRiAtxZUFwlRUZj+k+h+pq+4Z2JNcrKZtVv4JxQ+yAXtYn6TQPuIIlIAJFvnr+/wAKkYwRas1EkzJm89u2tZgFBYgnp+1FYN4hWVW2h5j8+tAczxBaRBbWsj+hOf5p+4BqJvji8+UYLEKndTZAnbUUbiMCVQpBIVqFJ3HUV6zw7Emylk/KfWaBajD4pRKnltMpucqDmX0k6D50dhcLIEDzKgAnWCdVHmaO/wAkvK8p+d/pTThrHmScspBv0oKP+o3BH2GEuKSFN5iVlJuiZgkEXF65yoA3zjtBruX6r4yME4BcERXz+2aA9tv/AMk/MfasOCJ3T/uH3oJBg0UhyKCM4NU+6fS/0r11spoppwmikKMan40CNxy1E4HSmhAOoB7gGoXnUA5UIE7nYUCRdZFqxda0HoNYTXgNeZSaDMgrcC1RgVsDQeGvW63Dc6CjGcDAlVum/wDagFYBJiJpnwd/K97MxChHrEj5SK0UuJCRA6b0uKiHJ0IIIoLdhVrZVaSnlP0p21xZtYBBAWOetJmVe1SCN99LUv4qQCAddf70HRuDcYQJE/OnKuOIGp2/euHKxa0mQs0SOLvkDzfKg7GnjOdYSmTPyqz4ZWVN4ttVJ/TXgb4T7Z25V7qVD3RV24thFBHvAnZIBmaDlf6o8cC0hAtJ0rmTeprsrn6XOYt0u4l8tI2SgAr9VG3yp7w/9OOG4fzFounm6oqvtbT5UHFODeG8Vij/AAGVrH9UQn/cbfCrvgf0gxRguPNN8x5lEfSuoOcVbbTlQEpA2FhQmJ49CSVERsQQZ+FBXsP+kOHSJcxTiv8ASEp/epU/pbg1SlLzwVsZT9IqLF+MZ8onuZrZnGrLTjqXkhaRISZAUO860HPPFfh9zAPFpwhQjMladFJ7bHpVcYFp3N6a+IeNOYk53CSYgDWJib0rS5A+QoFqq1zVs5Wihag1JqVtdQRRGHbKlBIBM8qDXLeimMAo3IKU8417U1waQlMqaAUnlFuRk71Ip9Kv5vjM0AwbCRCRb5+tQ54105/vUjzqRJnToaFcfkaWPOgzEORpzoN7UUU6m3aoMWPKDQN+A44IJQr3VXGljfMJ2pzjMGly5IA05x8NKphNqYYPjOUZTPfX0oJsRgk+0gaAc5FqceG+HB15tOoCpI7afOkGK4ghQkEg8tB8hV0/SjBqcW46SClNhPPf7UHYMI4kACx6RUj+OIjKKS4VeU+c9oo7FYrImwBnmYoDhjVH3QTS7imHdcEBQ7GfqKk4fizqUx3NTY3iSQITr0v8aCtPcJcj+K8UnknfvNBJ4Wy0c05r3uCfh+1OHsG66bKyjckVJ/lLTQzLhSuZigSYzDZ/+m1b+pQiPStGeFNeydQ+VGUmCkxFtoonjniZlpvNPSOvKuY8b8UPPKgEpT0OooE+KgGBeD8YqMCfT67mtHlSodBW6DQLlV6BW8V4qgmwuELisqfidBVjZwqWhCEpUdzPmP5yoLhXDiWsxMFWl7gbfGtXc4ssE8ljbvQSYgiQqCI94cxvQryYuKl/x18jg10VsajSZkcvptQDumbj1qNgbGpIgkc6jS3CqAl5GnUUPimv4YqfFaDnrWrysyKAJItUagDUzabV6GSTGWfSTQDBqSANSYHc6V3/AMHcJGEwiEAXIk2vJuTNU/wL4FAWl94X1Sk7dT1rpL5SI+xEUGgcAB29KjblXmUTA229KGdVOtkj59qGfxlriE7J3PeKCTFY1ZsgeUbzB+NF8IcSLrIkc4n5VXsRj1GQSMo0CR9TS9fEFJNk+gFBduJcThJKAeQjeqvjWcS55luZUToLkDqaPwXFXCiFBIB+NU/xn4iIUWmld4oEnjDHhS/ZpMpTqeZquLV563dM1Coeb0H3oJJufStwqoRuetbzHc6dKAcURg8L7RYTtqew1/OtaZYprwBF1K7D9/oKBi/iGwIIy7SNuVBOYhSbjzp73H70zcSI2ilz2FRqPKehj5UAinUOJj5HahkLyKANxpPMf2qV7CE3m40UPoaDU6SCFajX96ArEp35VhMwrlXjTuZPyrXDq1FBM+QRNQt+7Wrh2qXBYdS1ZEiSTQaYbDqUoJSCSbAV1Twf4TZYhx6C4Lga5TXnhPwuGE51AFzmdugp64OZ+tA2GLR0+/xoTFugDbvSt5o84+NaoKzbNPreg2fxo/m8x2jQUM9fzG09Kmd8o91I73mkmOxoGhIPKCI+NAY6pI/fel6saQTkSSeZt86XYniRGXMfejKJuoGwI6daW4vint4bS+lsE5Y9k4VG8Jy5AqZtbrQFcc8SKylAX59PLoPWqnmmSb0x8QcEXhHiytSFmMwUgylQkpN9iFJUkjYpNLxyoPFCoHTBB6H7UQRQ+L270GrfOpEI3OtYlNSi1BGtNqacDAyGSBKt+wpWTTvhbKciZEzJ+PIegoJnm1apUD02NCLeOi0x1FxTIsp2SajdQOVApfbOoPwpa8gzO/1706dQI0il7ltaAXBrglPP8it1GFd6HfsqRVj4R4adxBBAgbk2A7/tQBYDh631hCQSTXUfC3htGGSFKTLnONOlH8B4E1hgIgqj3hTcuREadd6AZbhmI9dvhUbr0yka8/wV5inIMxIoR95KRMTyjXv2oNCcuskd9KgPGGU2JlXzpVxHFOu290dBBpaUpbgQFOGcvMkAqgTvAoD+LcVAEwBPuha0pn1UQKRYkqDaMTigQghQbw5kF5wKMHqwElBUoGDoDeyhH/8ASVPvqIYbjNBusm6WWua1AG+iQCo7Sz8Q+JBiS0+5hmVJ9mG4OdKmy3ZSAttSSRBQsZgYznrQAcPw72KeU6tQJOYKWqAAShQRA2AtAFgE9KKawJwYL6gFrzBLCh7qTBJfPMpMBI0zSb5RTjhTOHlDfs1grEpHtUqbUtKVKbbcAbSYKhGsmRzoDjHEgtCm3VKKiQfKACImRGkAiNotagTlWbDIA1ZcKT0S75kX5Z0OequtCAU6wKGg28qVBtxlSAFCSHkFC2gCkQQSNbQM/SUzgoNFpofFGw7/AL0URNCYpJyn40GNGpgmoGTRTSCohIBJOgAknsKAeK6H4H8KqxLaVE5UDVUSSSSYSOnP61R8MwXXEoQJUtQSO5r6O8OcMDDKG0iyUgd+ZoFuE8AYQAZwtZ3lZHyTAqd/wJgSD/CI7OL/AHqzIgCo33gBJi1Bzvi36YskSy6pB5KAUPiIP1rnXFfB+Jad9mQDOhSSQfgJHrXbsZxErkN+pI+lQs4dMkxJOpO+lBzvw5+nYTCsRBOyRf4nb8vV6RhEITkSkJ0gAUSsgTB0OxqL28EydudBo6UDv9KDxmKOgM/Co8ZiZJP51oDFrJISnY60BLr1oAn8vQbqtkC/Pao1A7nT8k/tSrjHG0tJgrAB+Peg343xRthEWUvaNSeVVHCcZUFh1xvDuFKwtKXFFK0kEEQpBBjSxntULyFLdWXlKQ22YcUE+YHZtCVarMWB2lRsK0e4jh3CUrwqW0CyFMHK8lI0CyryunmogGd6CDjnE1PKQj2aGW0/9NloeROaJUDqtSoEqNzEbUy8P8LLocYUUj3XbmMhRmBSqQBKkqUMsgkgaQSMwfBFKbW7h8Wn2SBmIWHW3Ej/AEhJSVCdEqOtDYl1OUITORN76rVutXXYch6kgzf4di1rWUMEFITlAKSsBMKQpEH+IbTmSCNYjSmznhNSnFuqhQBkMoWhKySlK/ZkqICD5/dEqgHy71U8OkKBcWShlBgrGqj/ANtoH3nD8Ei5tr6gP4xtaG0QhCkFtoHyoH8QKhStVHMCpRuo9gAGcY4soKW24j2ZEAIylHsimYAQbx5jM3MzJNJVPK2vzqz8F/xDDhOIW4lpuM6V5XPaW8rKErzJJUN9EiTyB88QNtrcViGW0ttvthz2afdQoFKX0J6BxKj2UDQVf2i+VeF+QQaMWDsKCxCOlA78JcBXilQDlQPeVrHQDc/Su08A4Axh24aQAYus3Ue5P0Fq5n+l+MgLQdlT/u/4NdewTkj0oOVfpDwX2j6sQoSlsZUz/Wrf0TP+6u4sGqd+nfDgxgmhF1DOruq/yECn+L4hlsNe8AUBWM4glP7UvILl1m2oH71Ew3JzKNzWZyDbTagmsDUAcEnnXi3RoTQzqwonmKCNeJ170AtwzOtSqTEnW9RAXmO45UGqmrQOpJO3ao/ZgAqNup/L17inuap5C96S8Ux5AJWqydpsP70EXH+LttoJA03kyT2qs8D4UeIe2W5nSllOYlsZlqkgBtKFeVSrjdMZgTm0rTiPEGSsIdStS5HkMIQmRIzLBJMykmIIuLa05Rgi4HEoUghTLgZbSMoSQtDiUAe6JCVX3IEkmKBNxNGKxbg/gOwAQhAQqwQEhRUYGZcZSpR6aCBQCMIls/xLq/oBH/3UDYdBftW/DuLFl9KllUBRS6lWYHKoZHUkG85FKFLcav2a1tzORRTOxi0joRf1oHfDMaVvJQcoDoUyAISlHtAUogdF5D6UidWomDYixHI6EUx4a4MMU4hxKVO2Uy0ob6pecT/QNUpN1GDoJK97FFa1LVdSiVKMASVGSYFhcnSgs+KeYfw+EDraxkQWM7SoKFoM3aUcis6VIMgoM5rmKseA4QizTeKAB86klsocKUCVhAEpUcoEJzD61TPDzYe9rhwfOpAcaEpAU60ZygqMAltTw15cqLxWOdw7i05VJeayrBUFJGcEeYIOsmYJiRNhpQP/ABGhK8InI2RkUAgXUuCYUVK1JNiVbkDpVdRhVKYWmJU1mdgk5kIcLba7dw2Y2knes40465icjaVHNl9klJMlCwFtgdIVF+V9K1xTxbQrDtkKzEe2dE/xCm4bQf8AtJN5/mInQAUCrIBprUOJaJFFyBUL5tagk8HYz2WKSNl+U9xcff412rhmK8sztXz4VlKgpOoII7i4rsXhviYcazA6pntI+16C3sOZG0ITrAAHwohGH53/AHrZhiINEKQaANazMaflq1z/AJ9KLLHPtpWnswOlAvxAvyoN4kAxvR+KXAkga0vcezTNooI33J0v+4oYqHqdY0qZxxJHlIN9BS/Gr/vFAPi1gSSfWud+J+N5yW0HyjU8/wC1PPFjmJLf8JtRR/MpMExygX9aoBN760Bbx9oAtaxmJy6CwQlPmV6QB2NMH+NezBZaADYsq5JcPNZOo1hOgHM3KOmeFThlN/xC4hab5UJBDgi8KJ8hkAmQYvEzADZjFOPKT7SFthQBUsDyA7Fz3gnpm7U0axWD8j6UKSUpCCFhJQlQzQv/ANVQSWwEwB5CVcqD4HiUOYhCXPK3CktoBIQFEQkL3UFaEyCZFwKXcSQoK8xSU/ylHuRySNuxg870DHG41l1ZzocaXcFwLLhUf6nUq1JvJQQNIBitE8FdW2p1opeQgSsNklbYJgFTZAVE7gEUrddJIJ1IHqAMoPyovB8ZdaENHKJlcauWIyrIvlgqGUc51vQTOrDSS2D51CHCNh/2wf8A9Hc20Bk7B+JnEt+xcyvsiP4bsmBf3FghaDp7qgOhpHisGpCyjkEn0UkKT8lCvWcISb6UFw4p4tw3sG04PDrZe9n7FxxawspbBUcjSgAfNnylRE5UhO5NVY4o84rG8BzNSHCgaD40GiXaxxdYpuNSKiU4O9AK5rV9/TbF+VxJ/lNuxBP1zGqQ0wtxUIQpROyUk/SugeCvC+KaC1OJDcwYKhmsDrEgba0Hb2WwBWrihyoFriqXAAk61uCZ1oJXTGt5oHEPZQcxqZ91KAVKPxquYziqVEiZvIoJcQ4CqSbciaVuviDfc715iMale8HvQj5ygFSrddz05/Og0W/Ek2HLf40uW8p0wB5aMZ4ep68Qjmd/SneH4ahIFADgGbR8/wA9a2x3hzDP/wDUZSo/1AZVD1TemAZA0UOdb+2y32mO/wCCgo+O/S5KvMxiCAf5VpzR6iKT4z9NcWi4U2sdyk/MV1JGPTMRB/Nq8VirSAb/AD9KDjWI8H4lGrZP+m/0rXCcGSr+G6FMrCVZXFyEKVZSUuW8oIzAK5kTXZHHbQQI9JrVBSvWO2WTQcZxzCczSANGkDoCZK5V/qK/SIopeIw7IhpgvL3ddQSgf+2yRB/1Ln/SK6wrhrZF4HdIE+gr3/K24AyJP/x/tQcZfxji1FakKUpRkki5On2ivEqdP8sdzXYFcDQT7iB3SLVKzwRsn3U5dyUifhQcebw7qjFp6CaZYPwninD7pA5k5Y+VdUTwlIMpAAn40ceFCL6b/wDH5rQc2wX6fTdbgHaVfWrBw3wRhG7qQXD/AOen+1Nj86ujODGXYD59qlXhBMaHX4UC/B4JtCQEJSkbBIA5Wisc3A/B+TTVGHAHU0G/ggQb7GO9BBwNAIGgjpVgUsAelZWUFc448QJKrX2NVF9cyZOXfr2rKyg9wylq8rTeXbMVye/T0Bo7DcMQky4c6+sx011/LV7WUBxxCSIK46AH02rTG4xKfIF8gTB16VlZQCHGNhMZiCdyDQy8UBcLv2Nq9rKCJTX8wdv2Nar4uoACTMH0HKsrKAVfElqMzbapP8yKbzA5CvKyglw/GxJmc2t5o9PiMwRpHKRWVlBu34iTBA9TeanY4qk9ABptWVlAWnizY3M7WNbK41JiTEX/ADtXlZQTnicnX5f2ohfFUk3OqRFjXlZQeN8UTYz0i/5yrR3jibpn5H9qysoP/9k="/>
          <p:cNvSpPr>
            <a:spLocks noChangeAspect="1" noChangeArrowheads="1"/>
          </p:cNvSpPr>
          <p:nvPr/>
        </p:nvSpPr>
        <p:spPr bwMode="auto">
          <a:xfrm>
            <a:off x="155575" y="-2484438"/>
            <a:ext cx="37719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 descr="data:image/jpeg;base64,/9j/4AAQSkZJRgABAQAAAQABAAD/2wCEAAkGBxMTEhUTExMVFRUXGBoYGBgXFRcYGBcaGB4XGBUXGBgaHSggHRslGxcVITEhJSkrLi4uFx8zODMtNygtLisBCgoKBQUFDgUFDisZExkrKysrKysrKysrKysrKysrKysrKysrKysrKysrKysrKysrKysrKysrKysrKysrKysrK//AABEIAQcAwAMBIgACEQEDEQH/xAAcAAACAgMBAQAAAAAAAAAAAAAEBQMGAAIHAQj/xAA/EAABAwIEBAMHAgQFAwUBAAABAgMRACEEEjFBBVFhcQYigRMykaGxwfAH0SNCUuEUFXKS8TNTYmNzgqKyJP/EABQBAQAAAAAAAAAAAAAAAAAAAAD/xAAUEQEAAAAAAAAAAAAAAAAAAAAA/9oADAMBAAIRAxEAPwDkJXWRNb5L1spAFBFNeZaxVbpNqCNU1oRW4qXA4FbzgbbEqP5NALlNMcFw91cZUm51/Ln0q/8AAf06QIU8sFXLb0A+pNXvBcBYaAypFgAD05SNe1By/hPgN9wgriOQOnUyPtVva8EMoSMwFhcgD6n0/L1eFJsEjU328o50l4pxDzZWW/aqSbqUohCDuSYOZXQaUCvF+yZQBABIypGWSOajvtXvDn20JASAs7lQk/O1V7H4uXCHQUqJjNmzJnXKbSmo8FiPOB2mDtcX+BoL2ywy7AW2ghXQa7SOdqq3HlNsLUnJYGCdtjp60wRxIIQhWYTm+IAv86rHiPj6VYhaIBGdMzpp8wPnMUDBnCs4i6coV0A/PSqT4g4U4w4QoeU+6RoRViwzxWA6ylAGt1wo7zGk04xgTjMOpKxlWnWdQdj23/DQcsUIrxDhmBTDFYK+Um4+1ZhcBCgTQRpwygJIqFtoEX1p8/AtQyGE3oFb6QBQworGNibUGnegmAIopDhym1ApUalTiYoNYrWb1hrSaDFCvdqysAk0EddB/T/hyUp9ooErVtAsOqiY57VRnEjMK6X4XSjIEqFoFtLm8yTc3GukCgtrGOSkQMvoQTb4CisJiQrVUgSe8Xj7UKvhbSoJQpZGmlvWf3pViU+yUYvY2EqN9JMADa3Sg34zxtyzbIJcWYtrpJPQddhSfEcJdQ2JeRmj3WyCR6x351628S4W5CVTK1Tp/wCM9AJI5gcqUcfxrinS2wSJiTew0gDbuZNAs4riXVJhV1i0zqOsfgMVDgQ6okiZ+8A/erNwzw0pSQVX+NWPA8AS2BbSgqn+WOqTY0FiPDJUc0kKtrcGOddJVgwBpbb7Uvfw3S1ByptTmEdPtAYJ9CLxE1a+FY+HU3ltwFIJIMEg70w41wxLyFIUOx3B5iqrwEKbK2nBISSNZjqAe43GooIceyQ8eRv/AM1srSi8UQuFTJi56gCTG060MtFAqxuJMxWrOLi3OvcVhzNClgpIoC1NzUacKZiKLbfAida3ddvbegX/AOH2qJ9r4iishzVI8AFAmgUqrUV6NK1NBtNbBVRpqXLpQbpRJ511bhTiAlKCMqoABjf965vwnClbiUje+kwOcV0xTicvmSJgDNYfTU+lAwVhlEwVGOU/a9BcV4khkZEQFHQTJ6ne97UBicc+bNqVGkkT9ifSkGLIRcytxRuTc3t6DbXf4Bh4gUkpA89gY5/zfYelWbwzwvMQVakybVXuC4MrczG+/TmfWSfjXROGshA7UDjD4UAAfm9Tpw45VC1jADB/4qcOxzoIsRhJTA50DicIADuYpj/iIv8AnxoTEPk6b0FYx7YG2tVHiLcOLixWi3dOnrB+VXvHs25VT+NgJUhR93OEq7KBT9SmgquAxk5knUkR0N/vU5UQb0nghxRibnMOsjN8dfWnChm1oMzTUDjQmaJSgVo4i9BGWhWqtanbRevH2KDQwIpbjX5MUwDYCTSZxJKzFBosVooVOtNeYgARzIoNUiBWZqjKzWATegccCx3s3UqESbCbxMaA2mrqziSrzK83+lP1JsPSud4F0pcBEAzrrHUdat7YcKlJDgSgGBCZIET2FA9QBN0gQJPmUYAubTFKcWR5lnQCwjeIT8ZPwFZjOJNoRlzBKeZMqURqcouR06a0hxnF/akJBKUgz1J2J+HzoLnwggJHb5WBp9hMTfft8PyKrHB12H4KtuEwwjMSLjWgZYVC5ECB1po0yd6WjizaU+9Mep714PELZICVD70DJbNbqaAoE8SBsDNtKQ8a8UpYTeSrQJ3oG2Pg8o61S/FWGSphwNkFQGZI3JSQqPlSbH+Ly6TmIQJm8zG5gA2HpU2CdacgoxIcVy0+ovQVbEpCllST7wBt6GajZxJm9EPLyOLRHuEp7pBP2+lKVuXnagYP4ojSpWsaDrrS9T4IqBCqBwvE15/ipHWlil14hZuaBoHwqvDhouKCw006RBTQI2gLDU1HilgqJrZtWUExc2FBzJvQYu9TBAtyrxAi9eKvoaCfBNFTiYB94aDberc++GrmbyQLx+CPlVNw7xQoKGx52qx4HFqxHlyzl5cv+aCucRxCnFqURHTkNhQzKjM9RTt7AEKUFWiSZ72oFQmcomLmOQ3+tBf/AA+qWwY2mjsZiVrBQglPTlSPwvisyZkmD5vv+dasS+HvKBLKfe0M6bTBvQIcYhpizuIJX/SIJE8ztQOFZ9oqUqcVcwZJmDtYAieRqw4fgTTVnU51akKGclXPNz1sTvTzh2BWojK37NMW0EDsNBQReC1rz5XRBuAe0WPxFZ4m4Glx3WBuRrTljh5Qcwkmb9Tzo3jrMBLgA1g9qDnR8OMiAWg5G5Bv8wI6GabYbh7agAGUjLcRFo000q2Ydppwagnr9KH4i0EiBAHQRQcx8YcNCVKWmcxIB6yP2BqqCAIVrV88UPgmbkFUW3Ikj6GqdxpKcyYEEiTz6A9aBUvpWyJrFogV6k0EmQzejMPh6jwycxHSnMjLpegXrby1uFqA1rRbJUqiFYcxFAncWVSaEWKICo3qJwCg1zVqVVsCBWikybUHhVT7g3GS0k5UAqnYXI9Dr6UlS3UjK8ulu1A/wuKS86EKMFYI7G6h3NqJwXBClfmFlAp6T+xmleKwSlFK0FMiFZknSIhXMetXfwrxtvEJKFZUuj3gBZQ/rT8+1AHwvBhlJCRrVk4VjcsJJISdRMZidBOoFLncqHFNgzEHqJ0+/wAK9QqSDsNekUF4wuVQGmUaAbCj1voQkqsAKpGB40QgFVp+1vtWP8a9sr2SVEge/BsB16nlQP8AAuF1JezRc5Ug2gEjTmaOe4i0trKpQBvtc8qo/EeEFUFDjjZH9KiPlSl3DYoEBSpEjz3mP9Ok0FwztuKyIlLgGoJgEm0neY060LisaUn2TxIXFuRHQ1Lw8BAmb796H4iUvqCFkEyCI1TsFd6CueIUpDaCZjPt2Vf5mqbxTEpU5KSSAAL9NdKufikFOHI/8o+BE/eqNimhFBC6qa1JArYN1C5QTNOwbU0wjh1NJEU1wGIA1oG4cSBQTuIM0LjcZOlaNvTAoFpVXu1RGpAbUGhFShQFaA14qgLW2IBFBuO1p7YxFRhBNAUnGLCcmY5eU1Nhnsl0khWxmDfXTtQRFbZpoHHCOLqRiAtxZUFwlRUZj+k+h+pq+4Z2JNcrKZtVv4JxQ+yAXtYn6TQPuIIlIAJFvnr+/wAKkYwRas1EkzJm89u2tZgFBYgnp+1FYN4hWVW2h5j8+tAczxBaRBbWsj+hOf5p+4BqJvji8+UYLEKndTZAnbUUbiMCVQpBIVqFJ3HUV6zw7Emylk/KfWaBajD4pRKnltMpucqDmX0k6D50dhcLIEDzKgAnWCdVHmaO/wAkvK8p+d/pTThrHmScspBv0oKP+o3BH2GEuKSFN5iVlJuiZgkEXF65yoA3zjtBruX6r4yME4BcERXz+2aA9tv/AMk/MfasOCJ3T/uH3oJBg0UhyKCM4NU+6fS/0r11spoppwmikKMan40CNxy1E4HSmhAOoB7gGoXnUA5UIE7nYUCRdZFqxda0HoNYTXgNeZSaDMgrcC1RgVsDQeGvW63Dc6CjGcDAlVum/wDagFYBJiJpnwd/K97MxChHrEj5SK0UuJCRA6b0uKiHJ0IIIoLdhVrZVaSnlP0p21xZtYBBAWOetJmVe1SCN99LUv4qQCAddf70HRuDcYQJE/OnKuOIGp2/euHKxa0mQs0SOLvkDzfKg7GnjOdYSmTPyqz4ZWVN4ttVJ/TXgb4T7Z25V7qVD3RV24thFBHvAnZIBmaDlf6o8cC0hAtJ0rmTeprsrn6XOYt0u4l8tI2SgAr9VG3yp7w/9OOG4fzFounm6oqvtbT5UHFODeG8Vij/AAGVrH9UQn/cbfCrvgf0gxRguPNN8x5lEfSuoOcVbbTlQEpA2FhQmJ49CSVERsQQZ+FBXsP+kOHSJcxTiv8ASEp/epU/pbg1SlLzwVsZT9IqLF+MZ8onuZrZnGrLTjqXkhaRISZAUO860HPPFfh9zAPFpwhQjMladFJ7bHpVcYFp3N6a+IeNOYk53CSYgDWJib0rS5A+QoFqq1zVs5Wihag1JqVtdQRRGHbKlBIBM8qDXLeimMAo3IKU8417U1waQlMqaAUnlFuRk71Ip9Kv5vjM0AwbCRCRb5+tQ54105/vUjzqRJnToaFcfkaWPOgzEORpzoN7UUU6m3aoMWPKDQN+A44IJQr3VXGljfMJ2pzjMGly5IA05x8NKphNqYYPjOUZTPfX0oJsRgk+0gaAc5FqceG+HB15tOoCpI7afOkGK4ghQkEg8tB8hV0/SjBqcW46SClNhPPf7UHYMI4kACx6RUj+OIjKKS4VeU+c9oo7FYrImwBnmYoDhjVH3QTS7imHdcEBQ7GfqKk4fizqUx3NTY3iSQITr0v8aCtPcJcj+K8UnknfvNBJ4Wy0c05r3uCfh+1OHsG66bKyjckVJ/lLTQzLhSuZigSYzDZ/+m1b+pQiPStGeFNeydQ+VGUmCkxFtoonjniZlpvNPSOvKuY8b8UPPKgEpT0OooE+KgGBeD8YqMCfT67mtHlSodBW6DQLlV6BW8V4qgmwuELisqfidBVjZwqWhCEpUdzPmP5yoLhXDiWsxMFWl7gbfGtXc4ssE8ljbvQSYgiQqCI94cxvQryYuKl/x18jg10VsajSZkcvptQDumbj1qNgbGpIgkc6jS3CqAl5GnUUPimv4YqfFaDnrWrysyKAJItUagDUzabV6GSTGWfSTQDBqSANSYHc6V3/AMHcJGEwiEAXIk2vJuTNU/wL4FAWl94X1Sk7dT1rpL5SI+xEUGgcAB29KjblXmUTA229KGdVOtkj59qGfxlriE7J3PeKCTFY1ZsgeUbzB+NF8IcSLrIkc4n5VXsRj1GQSMo0CR9TS9fEFJNk+gFBduJcThJKAeQjeqvjWcS55luZUToLkDqaPwXFXCiFBIB+NU/xn4iIUWmld4oEnjDHhS/ZpMpTqeZquLV563dM1Coeb0H3oJJufStwqoRuetbzHc6dKAcURg8L7RYTtqew1/OtaZYprwBF1K7D9/oKBi/iGwIIy7SNuVBOYhSbjzp73H70zcSI2ilz2FRqPKehj5UAinUOJj5HahkLyKANxpPMf2qV7CE3m40UPoaDU6SCFajX96ArEp35VhMwrlXjTuZPyrXDq1FBM+QRNQt+7Wrh2qXBYdS1ZEiSTQaYbDqUoJSCSbAV1Twf4TZYhx6C4Lga5TXnhPwuGE51AFzmdugp64OZ+tA2GLR0+/xoTFugDbvSt5o84+NaoKzbNPreg2fxo/m8x2jQUM9fzG09Kmd8o91I73mkmOxoGhIPKCI+NAY6pI/fel6saQTkSSeZt86XYniRGXMfejKJuoGwI6daW4vint4bS+lsE5Y9k4VG8Jy5AqZtbrQFcc8SKylAX59PLoPWqnmmSb0x8QcEXhHiytSFmMwUgylQkpN9iFJUkjYpNLxyoPFCoHTBB6H7UQRQ+L270GrfOpEI3OtYlNSi1BGtNqacDAyGSBKt+wpWTTvhbKciZEzJ+PIegoJnm1apUD02NCLeOi0x1FxTIsp2SajdQOVApfbOoPwpa8gzO/1706dQI0il7ltaAXBrglPP8it1GFd6HfsqRVj4R4adxBBAgbk2A7/tQBYDh631hCQSTXUfC3htGGSFKTLnONOlH8B4E1hgIgqj3hTcuREadd6AZbhmI9dvhUbr0yka8/wV5inIMxIoR95KRMTyjXv2oNCcuskd9KgPGGU2JlXzpVxHFOu290dBBpaUpbgQFOGcvMkAqgTvAoD+LcVAEwBPuha0pn1UQKRYkqDaMTigQghQbw5kF5wKMHqwElBUoGDoDeyhH/8ASVPvqIYbjNBusm6WWua1AG+iQCo7Sz8Q+JBiS0+5hmVJ9mG4OdKmy3ZSAttSSRBQsZgYznrQAcPw72KeU6tQJOYKWqAAShQRA2AtAFgE9KKawJwYL6gFrzBLCh7qTBJfPMpMBI0zSb5RTjhTOHlDfs1grEpHtUqbUtKVKbbcAbSYKhGsmRzoDjHEgtCm3VKKiQfKACImRGkAiNotagTlWbDIA1ZcKT0S75kX5Z0OequtCAU6wKGg28qVBtxlSAFCSHkFC2gCkQQSNbQM/SUzgoNFpofFGw7/AL0URNCYpJyn40GNGpgmoGTRTSCohIBJOgAknsKAeK6H4H8KqxLaVE5UDVUSSSSYSOnP61R8MwXXEoQJUtQSO5r6O8OcMDDKG0iyUgd+ZoFuE8AYQAZwtZ3lZHyTAqd/wJgSD/CI7OL/AHqzIgCo33gBJi1Bzvi36YskSy6pB5KAUPiIP1rnXFfB+Jad9mQDOhSSQfgJHrXbsZxErkN+pI+lQs4dMkxJOpO+lBzvw5+nYTCsRBOyRf4nb8vV6RhEITkSkJ0gAUSsgTB0OxqL28EydudBo6UDv9KDxmKOgM/Co8ZiZJP51oDFrJISnY60BLr1oAn8vQbqtkC/Pao1A7nT8k/tSrjHG0tJgrAB+Peg343xRthEWUvaNSeVVHCcZUFh1xvDuFKwtKXFFK0kEEQpBBjSxntULyFLdWXlKQ22YcUE+YHZtCVarMWB2lRsK0e4jh3CUrwqW0CyFMHK8lI0CyryunmogGd6CDjnE1PKQj2aGW0/9NloeROaJUDqtSoEqNzEbUy8P8LLocYUUj3XbmMhRmBSqQBKkqUMsgkgaQSMwfBFKbW7h8Wn2SBmIWHW3Ej/AEhJSVCdEqOtDYl1OUITORN76rVutXXYch6kgzf4di1rWUMEFITlAKSsBMKQpEH+IbTmSCNYjSmznhNSnFuqhQBkMoWhKySlK/ZkqICD5/dEqgHy71U8OkKBcWShlBgrGqj/ANtoH3nD8Ei5tr6gP4xtaG0QhCkFtoHyoH8QKhStVHMCpRuo9gAGcY4soKW24j2ZEAIylHsimYAQbx5jM3MzJNJVPK2vzqz8F/xDDhOIW4lpuM6V5XPaW8rKErzJJUN9EiTyB88QNtrcViGW0ttvthz2afdQoFKX0J6BxKj2UDQVf2i+VeF+QQaMWDsKCxCOlA78JcBXilQDlQPeVrHQDc/Su08A4Axh24aQAYus3Ue5P0Fq5n+l+MgLQdlT/u/4NdewTkj0oOVfpDwX2j6sQoSlsZUz/Wrf0TP+6u4sGqd+nfDgxgmhF1DOruq/yECn+L4hlsNe8AUBWM4glP7UvILl1m2oH71Ew3JzKNzWZyDbTagmsDUAcEnnXi3RoTQzqwonmKCNeJ170AtwzOtSqTEnW9RAXmO45UGqmrQOpJO3ao/ZgAqNup/L17inuap5C96S8Ux5AJWqydpsP70EXH+LttoJA03kyT2qs8D4UeIe2W5nSllOYlsZlqkgBtKFeVSrjdMZgTm0rTiPEGSsIdStS5HkMIQmRIzLBJMykmIIuLa05Rgi4HEoUghTLgZbSMoSQtDiUAe6JCVX3IEkmKBNxNGKxbg/gOwAQhAQqwQEhRUYGZcZSpR6aCBQCMIls/xLq/oBH/3UDYdBftW/DuLFl9KllUBRS6lWYHKoZHUkG85FKFLcav2a1tzORRTOxi0joRf1oHfDMaVvJQcoDoUyAISlHtAUogdF5D6UidWomDYixHI6EUx4a4MMU4hxKVO2Uy0ob6pecT/QNUpN1GDoJK97FFa1LVdSiVKMASVGSYFhcnSgs+KeYfw+EDraxkQWM7SoKFoM3aUcis6VIMgoM5rmKseA4QizTeKAB86klsocKUCVhAEpUcoEJzD61TPDzYe9rhwfOpAcaEpAU60ZygqMAltTw15cqLxWOdw7i05VJeayrBUFJGcEeYIOsmYJiRNhpQP/ABGhK8InI2RkUAgXUuCYUVK1JNiVbkDpVdRhVKYWmJU1mdgk5kIcLba7dw2Y2knes40465icjaVHNl9klJMlCwFtgdIVF+V9K1xTxbQrDtkKzEe2dE/xCm4bQf8AtJN5/mInQAUCrIBprUOJaJFFyBUL5tagk8HYz2WKSNl+U9xcff412rhmK8sztXz4VlKgpOoII7i4rsXhviYcazA6pntI+16C3sOZG0ITrAAHwohGH53/AHrZhiINEKQaANazMaflq1z/AJ9KLLHPtpWnswOlAvxAvyoN4kAxvR+KXAkga0vcezTNooI33J0v+4oYqHqdY0qZxxJHlIN9BS/Gr/vFAPi1gSSfWud+J+N5yW0HyjU8/wC1PPFjmJLf8JtRR/MpMExygX9aoBN760Bbx9oAtaxmJy6CwQlPmV6QB2NMH+NezBZaADYsq5JcPNZOo1hOgHM3KOmeFThlN/xC4hab5UJBDgi8KJ8hkAmQYvEzADZjFOPKT7SFthQBUsDyA7Fz3gnpm7U0axWD8j6UKSUpCCFhJQlQzQv/ANVQSWwEwB5CVcqD4HiUOYhCXPK3CktoBIQFEQkL3UFaEyCZFwKXcSQoK8xSU/ylHuRySNuxg870DHG41l1ZzocaXcFwLLhUf6nUq1JvJQQNIBitE8FdW2p1opeQgSsNklbYJgFTZAVE7gEUrddJIJ1IHqAMoPyovB8ZdaENHKJlcauWIyrIvlgqGUc51vQTOrDSS2D51CHCNh/2wf8A9Hc20Bk7B+JnEt+xcyvsiP4bsmBf3FghaDp7qgOhpHisGpCyjkEn0UkKT8lCvWcISb6UFw4p4tw3sG04PDrZe9n7FxxawspbBUcjSgAfNnylRE5UhO5NVY4o84rG8BzNSHCgaD40GiXaxxdYpuNSKiU4O9AK5rV9/TbF+VxJ/lNuxBP1zGqQ0wtxUIQpROyUk/SugeCvC+KaC1OJDcwYKhmsDrEgba0Hb2WwBWrihyoFriqXAAk61uCZ1oJXTGt5oHEPZQcxqZ91KAVKPxquYziqVEiZvIoJcQ4CqSbciaVuviDfc715iMale8HvQj5ygFSrddz05/Og0W/Ek2HLf40uW8p0wB5aMZ4ep68Qjmd/SneH4ahIFADgGbR8/wA9a2x3hzDP/wDUZSo/1AZVD1TemAZA0UOdb+2y32mO/wCCgo+O/S5KvMxiCAf5VpzR6iKT4z9NcWi4U2sdyk/MV1JGPTMRB/Nq8VirSAb/AD9KDjWI8H4lGrZP+m/0rXCcGSr+G6FMrCVZXFyEKVZSUuW8oIzAK5kTXZHHbQQI9JrVBSvWO2WTQcZxzCczSANGkDoCZK5V/qK/SIopeIw7IhpgvL3ddQSgf+2yRB/1Ln/SK6wrhrZF4HdIE+gr3/K24AyJP/x/tQcZfxji1FakKUpRkki5On2ivEqdP8sdzXYFcDQT7iB3SLVKzwRsn3U5dyUifhQcebw7qjFp6CaZYPwninD7pA5k5Y+VdUTwlIMpAAn40ceFCL6b/wDH5rQc2wX6fTdbgHaVfWrBw3wRhG7qQXD/AOen+1Nj86ujODGXYD59qlXhBMaHX4UC/B4JtCQEJSkbBIA5Wisc3A/B+TTVGHAHU0G/ggQb7GO9BBwNAIGgjpVgUsAelZWUFc448QJKrX2NVF9cyZOXfr2rKyg9wylq8rTeXbMVye/T0Bo7DcMQky4c6+sx011/LV7WUBxxCSIK46AH02rTG4xKfIF8gTB16VlZQCHGNhMZiCdyDQy8UBcLv2Nq9rKCJTX8wdv2Nar4uoACTMH0HKsrKAVfElqMzbapP8yKbzA5CvKyglw/GxJmc2t5o9PiMwRpHKRWVlBu34iTBA9TeanY4qk9ABptWVlAWnizY3M7WNbK41JiTEX/ADtXlZQTnicnX5f2ohfFUk3OqRFjXlZQeN8UTYz0i/5yrR3jibpn5H9qysoP/9k="/>
          <p:cNvSpPr>
            <a:spLocks noChangeAspect="1" noChangeArrowheads="1"/>
          </p:cNvSpPr>
          <p:nvPr/>
        </p:nvSpPr>
        <p:spPr bwMode="auto">
          <a:xfrm>
            <a:off x="457200" y="-2179639"/>
            <a:ext cx="37719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0670" name="Picture 14" descr="http://doorofperception.com/wp-content/uploads/doorofperception.com-richard_feynman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819401"/>
            <a:ext cx="887506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64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97251" y="152400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Theorem: </a:t>
            </a:r>
            <a:r>
              <a:rPr lang="en-US" altLang="en-US" sz="2800" dirty="0" smtClean="0"/>
              <a:t>Let C be a quantum circuit with n qubits and d layers of gates.  Then we can compute each transition amplitude, </a:t>
            </a:r>
            <a:r>
              <a:rPr lang="en-US" altLang="en-US" sz="2800" dirty="0" smtClean="0">
                <a:sym typeface="Symbol"/>
              </a:rPr>
              <a:t></a:t>
            </a:r>
            <a:r>
              <a:rPr lang="en-US" altLang="en-US" sz="2800" dirty="0" err="1" smtClean="0">
                <a:sym typeface="Symbol"/>
              </a:rPr>
              <a:t>x|C|y</a:t>
            </a:r>
            <a:r>
              <a:rPr lang="en-US" altLang="en-US" sz="2800" dirty="0" smtClean="0">
                <a:sym typeface="Symbol"/>
              </a:rPr>
              <a:t>, in </a:t>
            </a:r>
            <a:r>
              <a:rPr lang="en-US" altLang="en-US" sz="2800" dirty="0" err="1">
                <a:sym typeface="Symbol"/>
              </a:rPr>
              <a:t>d</a:t>
            </a:r>
            <a:r>
              <a:rPr lang="en-US" altLang="en-US" sz="2800" baseline="30000" dirty="0" err="1" smtClean="0">
                <a:sym typeface="Symbol"/>
              </a:rPr>
              <a:t>O</a:t>
            </a:r>
            <a:r>
              <a:rPr lang="en-US" altLang="en-US" sz="2800" baseline="30000" dirty="0" smtClean="0">
                <a:sym typeface="Symbol"/>
              </a:rPr>
              <a:t>(n)</a:t>
            </a:r>
            <a:r>
              <a:rPr lang="en-US" altLang="en-US" sz="2800" dirty="0" smtClean="0">
                <a:sym typeface="Symbol"/>
              </a:rPr>
              <a:t> time and poly(</a:t>
            </a:r>
            <a:r>
              <a:rPr lang="en-US" altLang="en-US" sz="2800" dirty="0" err="1" smtClean="0">
                <a:sym typeface="Symbol"/>
              </a:rPr>
              <a:t>n,d</a:t>
            </a:r>
            <a:r>
              <a:rPr lang="en-US" altLang="en-US" sz="2800" dirty="0" smtClean="0">
                <a:sym typeface="Symbol"/>
              </a:rPr>
              <a:t>) memory</a:t>
            </a:r>
            <a:endParaRPr lang="en-US" altLang="en-US" sz="2800" dirty="0"/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373443" y="3272878"/>
            <a:ext cx="83820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Proof: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Savitch’s</a:t>
            </a:r>
            <a:r>
              <a:rPr lang="en-US" altLang="en-US" sz="2800" dirty="0" smtClean="0"/>
              <a:t> Theorem!  Recursively divide C into two chunks, C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 and C</a:t>
            </a:r>
            <a:r>
              <a:rPr lang="en-US" altLang="en-US" sz="2800" baseline="-25000" dirty="0"/>
              <a:t>2</a:t>
            </a:r>
            <a:r>
              <a:rPr lang="en-US" altLang="en-US" sz="2800" dirty="0" smtClean="0"/>
              <a:t>, with d/2 layers each.  Then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82573"/>
              </p:ext>
            </p:extLst>
          </p:nvPr>
        </p:nvGraphicFramePr>
        <p:xfrm>
          <a:off x="2095504" y="4362746"/>
          <a:ext cx="5568731" cy="949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7" name="Equation" r:id="rId4" imgW="2158920" imgH="368280" progId="Equation.3">
                  <p:embed/>
                </p:oleObj>
              </mc:Choice>
              <mc:Fallback>
                <p:oleObj name="Equation" r:id="rId4" imgW="2158920" imgH="368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95504" y="4362746"/>
                        <a:ext cx="5568731" cy="949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2880268" y="1611734"/>
            <a:ext cx="3627194" cy="1586805"/>
            <a:chOff x="2788946" y="1689795"/>
            <a:chExt cx="3627194" cy="1586805"/>
          </a:xfrm>
        </p:grpSpPr>
        <p:pic>
          <p:nvPicPr>
            <p:cNvPr id="61468" name="Picture 28" descr="http://cdn.iopscience.com/images/0295-5075/87/6/60008/Full/epl12145fig1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946" y="1838474"/>
              <a:ext cx="3627194" cy="14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ounded Rectangle 2"/>
            <p:cNvSpPr/>
            <p:nvPr/>
          </p:nvSpPr>
          <p:spPr>
            <a:xfrm>
              <a:off x="3200400" y="1689795"/>
              <a:ext cx="1219200" cy="1586805"/>
            </a:xfrm>
            <a:prstGeom prst="roundRect">
              <a:avLst/>
            </a:prstGeom>
            <a:solidFill>
              <a:srgbClr val="00B0F0">
                <a:alpha val="2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429760" y="1689795"/>
              <a:ext cx="1437640" cy="158680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27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3657600" y="2483197"/>
              <a:ext cx="60204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 smtClean="0"/>
                <a:t>C</a:t>
              </a:r>
              <a:r>
                <a:rPr lang="en-US" altLang="en-US" b="1" baseline="-25000" dirty="0" smtClean="0"/>
                <a:t>1</a:t>
              </a:r>
              <a:endParaRPr lang="en-US" altLang="en-US" b="1" baseline="-25000" dirty="0"/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5148580" y="1972762"/>
              <a:ext cx="60204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 smtClean="0"/>
                <a:t>C</a:t>
              </a:r>
              <a:r>
                <a:rPr lang="en-US" altLang="en-US" b="1" baseline="-25000" dirty="0"/>
                <a:t>2</a:t>
              </a:r>
            </a:p>
          </p:txBody>
        </p:sp>
      </p:grp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97251" y="5282724"/>
            <a:ext cx="8382008" cy="143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 b="1" dirty="0" smtClean="0">
                <a:solidFill>
                  <a:srgbClr val="006600"/>
                </a:solidFill>
              </a:rPr>
              <a:t>Can do better for nearest-neighbor circuits, or when more memory is available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 b="1" dirty="0" smtClean="0">
                <a:solidFill>
                  <a:srgbClr val="006600"/>
                </a:solidFill>
              </a:rPr>
              <a:t>This algorithm still doesn’t falsify the SHA!  Why not?</a:t>
            </a:r>
          </a:p>
        </p:txBody>
      </p:sp>
    </p:spTree>
    <p:extLst>
      <p:ext uri="{BB962C8B-B14F-4D97-AF65-F5344CB8AC3E}">
        <p14:creationId xmlns:p14="http://schemas.microsoft.com/office/powerpoint/2010/main" val="299829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1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5725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Other Things We Showed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39420" y="1053920"/>
            <a:ext cx="838708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Any </a:t>
            </a:r>
            <a:r>
              <a:rPr lang="en-US" altLang="en-US" sz="2800" b="1" dirty="0" smtClean="0"/>
              <a:t>strong</a:t>
            </a:r>
            <a:r>
              <a:rPr lang="en-US" altLang="en-US" sz="2800" dirty="0" smtClean="0"/>
              <a:t> quantum supremacy theorem (“</a:t>
            </a:r>
            <a:r>
              <a:rPr lang="en-US" altLang="en-US" sz="2800" dirty="0"/>
              <a:t>fast approximate classical sampling </a:t>
            </a:r>
            <a:r>
              <a:rPr lang="en-US" altLang="en-US" sz="2800" dirty="0" smtClean="0"/>
              <a:t>of this experiment would collapse the polynomial hierarchy”)—of the sort we sought for </a:t>
            </a:r>
            <a:r>
              <a:rPr lang="en-US" altLang="en-US" sz="2800" dirty="0" err="1" smtClean="0"/>
              <a:t>BosonSampling</a:t>
            </a:r>
            <a:r>
              <a:rPr lang="en-US" altLang="en-US" sz="2800" dirty="0" smtClean="0"/>
              <a:t>—will require </a:t>
            </a:r>
            <a:r>
              <a:rPr lang="en-US" altLang="en-US" sz="2800" i="1" dirty="0" smtClean="0"/>
              <a:t>non-relativizing techniques</a:t>
            </a:r>
            <a:r>
              <a:rPr lang="en-US" altLang="en-US" sz="2800" i="1" dirty="0"/>
              <a:t> </a:t>
            </a:r>
            <a:r>
              <a:rPr lang="en-US" altLang="en-US" sz="2800" i="1" dirty="0" smtClean="0"/>
              <a:t>  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(It doesn’t hold in black-box generality; there’s an oracle that makes it false)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14020" y="3822421"/>
            <a:ext cx="83870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If one-way functions exist, then quantum supremacy is possible with </a:t>
            </a:r>
            <a:r>
              <a:rPr lang="en-US" altLang="en-US" sz="2800" b="1" dirty="0" smtClean="0"/>
              <a:t>efficiently computable</a:t>
            </a:r>
            <a:r>
              <a:rPr lang="en-US" altLang="en-US" sz="2800" dirty="0" smtClean="0"/>
              <a:t> (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P/poly</a:t>
            </a:r>
            <a:r>
              <a:rPr lang="en-US" altLang="en-US" sz="2800" dirty="0" smtClean="0"/>
              <a:t>) oracles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39420" y="4889221"/>
            <a:ext cx="838708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If you want to prove quantum supremacy possible relative to efficiently computable oracles, then you’ll need to show either that it’s possible in the </a:t>
            </a:r>
            <a:r>
              <a:rPr lang="en-US" altLang="en-US" sz="2800" dirty="0" err="1" smtClean="0"/>
              <a:t>unrelativized</a:t>
            </a:r>
            <a:r>
              <a:rPr lang="en-US" altLang="en-US" sz="2800" dirty="0" smtClean="0"/>
              <a:t> world, or that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NP</a:t>
            </a:r>
            <a:r>
              <a:rPr lang="en-US" altLang="en-US" sz="2800" dirty="0" smtClean="0">
                <a:sym typeface="Symbol"/>
              </a:rPr>
              <a:t>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BQP</a:t>
            </a:r>
            <a:r>
              <a:rPr lang="en-US" alt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004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8" grpId="0" build="p"/>
      <p:bldP spid="1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</a:rPr>
              <a:t>Summary</a:t>
            </a:r>
            <a:endParaRPr lang="en-US" altLang="en-US" sz="4400" b="1" dirty="0">
              <a:solidFill>
                <a:srgbClr val="0070C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37820" y="1066800"/>
            <a:ext cx="84683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In the near future, we might be able to perform random quantum circuit sampling </a:t>
            </a:r>
            <a:r>
              <a:rPr lang="en-US" altLang="en-US" sz="2800" smtClean="0"/>
              <a:t>with ~50 </a:t>
            </a:r>
            <a:r>
              <a:rPr lang="en-US" altLang="en-US" sz="2800" dirty="0" smtClean="0"/>
              <a:t>qubits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58140" y="2192692"/>
            <a:ext cx="84683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question:</a:t>
            </a:r>
            <a:r>
              <a:rPr lang="en-US" altLang="en-US" sz="2800" dirty="0" smtClean="0"/>
              <a:t> how do we verify that something classically hard was done?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42900" y="3352800"/>
            <a:ext cx="846836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Quantum computing theorists would be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urgently called upon</a:t>
            </a:r>
            <a:r>
              <a:rPr lang="en-US" altLang="en-US" sz="2800" dirty="0" smtClean="0"/>
              <a:t> to think about this, even if there were nothing theoretically interesting to say.  </a:t>
            </a:r>
            <a:r>
              <a:rPr lang="en-US" altLang="en-US" sz="2800" dirty="0"/>
              <a:t>B</a:t>
            </a:r>
            <a:r>
              <a:rPr lang="en-US" altLang="en-US" sz="2800" dirty="0" smtClean="0"/>
              <a:t>ut there is!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16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04" name="Group 184"/>
          <p:cNvGrpSpPr>
            <a:grpSpLocks/>
          </p:cNvGrpSpPr>
          <p:nvPr/>
        </p:nvGrpSpPr>
        <p:grpSpPr bwMode="auto">
          <a:xfrm>
            <a:off x="-1250950" y="-1047750"/>
            <a:ext cx="10801350" cy="12072938"/>
            <a:chOff x="49" y="-17"/>
            <a:chExt cx="5614" cy="3986"/>
          </a:xfrm>
        </p:grpSpPr>
        <p:sp>
          <p:nvSpPr>
            <p:cNvPr id="5253" name="Rectangle 133"/>
            <p:cNvSpPr>
              <a:spLocks noChangeArrowheads="1"/>
            </p:cNvSpPr>
            <p:nvPr/>
          </p:nvSpPr>
          <p:spPr bwMode="auto">
            <a:xfrm>
              <a:off x="51" y="-17"/>
              <a:ext cx="5612" cy="3958"/>
            </a:xfrm>
            <a:prstGeom prst="rect">
              <a:avLst/>
            </a:prstGeom>
            <a:solidFill>
              <a:srgbClr val="065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4" name="Freeform 134"/>
            <p:cNvSpPr>
              <a:spLocks/>
            </p:cNvSpPr>
            <p:nvPr/>
          </p:nvSpPr>
          <p:spPr bwMode="auto">
            <a:xfrm>
              <a:off x="51" y="1797"/>
              <a:ext cx="5612" cy="2115"/>
            </a:xfrm>
            <a:custGeom>
              <a:avLst/>
              <a:gdLst>
                <a:gd name="T0" fmla="*/ 312 w 5612"/>
                <a:gd name="T1" fmla="*/ 2066 h 2115"/>
                <a:gd name="T2" fmla="*/ 624 w 5612"/>
                <a:gd name="T3" fmla="*/ 2105 h 2115"/>
                <a:gd name="T4" fmla="*/ 1919 w 5612"/>
                <a:gd name="T5" fmla="*/ 2115 h 2115"/>
                <a:gd name="T6" fmla="*/ 2397 w 5612"/>
                <a:gd name="T7" fmla="*/ 2105 h 2115"/>
                <a:gd name="T8" fmla="*/ 2874 w 5612"/>
                <a:gd name="T9" fmla="*/ 2056 h 2115"/>
                <a:gd name="T10" fmla="*/ 3352 w 5612"/>
                <a:gd name="T11" fmla="*/ 1929 h 2115"/>
                <a:gd name="T12" fmla="*/ 4034 w 5612"/>
                <a:gd name="T13" fmla="*/ 1832 h 2115"/>
                <a:gd name="T14" fmla="*/ 4491 w 5612"/>
                <a:gd name="T15" fmla="*/ 1803 h 2115"/>
                <a:gd name="T16" fmla="*/ 4949 w 5612"/>
                <a:gd name="T17" fmla="*/ 1803 h 2115"/>
                <a:gd name="T18" fmla="*/ 5612 w 5612"/>
                <a:gd name="T19" fmla="*/ 439 h 2115"/>
                <a:gd name="T20" fmla="*/ 5573 w 5612"/>
                <a:gd name="T21" fmla="*/ 468 h 2115"/>
                <a:gd name="T22" fmla="*/ 5534 w 5612"/>
                <a:gd name="T23" fmla="*/ 322 h 2115"/>
                <a:gd name="T24" fmla="*/ 5397 w 5612"/>
                <a:gd name="T25" fmla="*/ 234 h 2115"/>
                <a:gd name="T26" fmla="*/ 5290 w 5612"/>
                <a:gd name="T27" fmla="*/ 215 h 2115"/>
                <a:gd name="T28" fmla="*/ 5154 w 5612"/>
                <a:gd name="T29" fmla="*/ 234 h 2115"/>
                <a:gd name="T30" fmla="*/ 5056 w 5612"/>
                <a:gd name="T31" fmla="*/ 312 h 2115"/>
                <a:gd name="T32" fmla="*/ 4988 w 5612"/>
                <a:gd name="T33" fmla="*/ 312 h 2115"/>
                <a:gd name="T34" fmla="*/ 4959 w 5612"/>
                <a:gd name="T35" fmla="*/ 185 h 2115"/>
                <a:gd name="T36" fmla="*/ 4910 w 5612"/>
                <a:gd name="T37" fmla="*/ 117 h 2115"/>
                <a:gd name="T38" fmla="*/ 4764 w 5612"/>
                <a:gd name="T39" fmla="*/ 49 h 2115"/>
                <a:gd name="T40" fmla="*/ 4482 w 5612"/>
                <a:gd name="T41" fmla="*/ 20 h 2115"/>
                <a:gd name="T42" fmla="*/ 4287 w 5612"/>
                <a:gd name="T43" fmla="*/ 59 h 2115"/>
                <a:gd name="T44" fmla="*/ 4063 w 5612"/>
                <a:gd name="T45" fmla="*/ 215 h 2115"/>
                <a:gd name="T46" fmla="*/ 3956 w 5612"/>
                <a:gd name="T47" fmla="*/ 478 h 2115"/>
                <a:gd name="T48" fmla="*/ 3946 w 5612"/>
                <a:gd name="T49" fmla="*/ 458 h 2115"/>
                <a:gd name="T50" fmla="*/ 3722 w 5612"/>
                <a:gd name="T51" fmla="*/ 361 h 2115"/>
                <a:gd name="T52" fmla="*/ 3478 w 5612"/>
                <a:gd name="T53" fmla="*/ 293 h 2115"/>
                <a:gd name="T54" fmla="*/ 3186 w 5612"/>
                <a:gd name="T55" fmla="*/ 283 h 2115"/>
                <a:gd name="T56" fmla="*/ 3050 w 5612"/>
                <a:gd name="T57" fmla="*/ 351 h 2115"/>
                <a:gd name="T58" fmla="*/ 2952 w 5612"/>
                <a:gd name="T59" fmla="*/ 322 h 2115"/>
                <a:gd name="T60" fmla="*/ 2748 w 5612"/>
                <a:gd name="T61" fmla="*/ 195 h 2115"/>
                <a:gd name="T62" fmla="*/ 2640 w 5612"/>
                <a:gd name="T63" fmla="*/ 156 h 2115"/>
                <a:gd name="T64" fmla="*/ 2397 w 5612"/>
                <a:gd name="T65" fmla="*/ 205 h 2115"/>
                <a:gd name="T66" fmla="*/ 2299 w 5612"/>
                <a:gd name="T67" fmla="*/ 215 h 2115"/>
                <a:gd name="T68" fmla="*/ 2153 w 5612"/>
                <a:gd name="T69" fmla="*/ 98 h 2115"/>
                <a:gd name="T70" fmla="*/ 1958 w 5612"/>
                <a:gd name="T71" fmla="*/ 68 h 2115"/>
                <a:gd name="T72" fmla="*/ 1861 w 5612"/>
                <a:gd name="T73" fmla="*/ 117 h 2115"/>
                <a:gd name="T74" fmla="*/ 1822 w 5612"/>
                <a:gd name="T75" fmla="*/ 185 h 2115"/>
                <a:gd name="T76" fmla="*/ 1754 w 5612"/>
                <a:gd name="T77" fmla="*/ 68 h 2115"/>
                <a:gd name="T78" fmla="*/ 1608 w 5612"/>
                <a:gd name="T79" fmla="*/ 10 h 2115"/>
                <a:gd name="T80" fmla="*/ 1384 w 5612"/>
                <a:gd name="T81" fmla="*/ 10 h 2115"/>
                <a:gd name="T82" fmla="*/ 1179 w 5612"/>
                <a:gd name="T83" fmla="*/ 117 h 2115"/>
                <a:gd name="T84" fmla="*/ 984 w 5612"/>
                <a:gd name="T85" fmla="*/ 429 h 2115"/>
                <a:gd name="T86" fmla="*/ 906 w 5612"/>
                <a:gd name="T87" fmla="*/ 341 h 2115"/>
                <a:gd name="T88" fmla="*/ 741 w 5612"/>
                <a:gd name="T89" fmla="*/ 332 h 2115"/>
                <a:gd name="T90" fmla="*/ 565 w 5612"/>
                <a:gd name="T91" fmla="*/ 390 h 2115"/>
                <a:gd name="T92" fmla="*/ 429 w 5612"/>
                <a:gd name="T93" fmla="*/ 478 h 2115"/>
                <a:gd name="T94" fmla="*/ 312 w 5612"/>
                <a:gd name="T95" fmla="*/ 643 h 2115"/>
                <a:gd name="T96" fmla="*/ 263 w 5612"/>
                <a:gd name="T97" fmla="*/ 556 h 2115"/>
                <a:gd name="T98" fmla="*/ 146 w 5612"/>
                <a:gd name="T99" fmla="*/ 458 h 2115"/>
                <a:gd name="T100" fmla="*/ 0 w 5612"/>
                <a:gd name="T101" fmla="*/ 458 h 2115"/>
                <a:gd name="T102" fmla="*/ 39 w 5612"/>
                <a:gd name="T103" fmla="*/ 1910 h 2115"/>
                <a:gd name="T104" fmla="*/ 215 w 5612"/>
                <a:gd name="T105" fmla="*/ 2046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12" h="2115">
                  <a:moveTo>
                    <a:pt x="215" y="2046"/>
                  </a:moveTo>
                  <a:lnTo>
                    <a:pt x="215" y="2046"/>
                  </a:lnTo>
                  <a:lnTo>
                    <a:pt x="312" y="2066"/>
                  </a:lnTo>
                  <a:lnTo>
                    <a:pt x="409" y="2085"/>
                  </a:lnTo>
                  <a:lnTo>
                    <a:pt x="517" y="2095"/>
                  </a:lnTo>
                  <a:lnTo>
                    <a:pt x="624" y="2105"/>
                  </a:lnTo>
                  <a:lnTo>
                    <a:pt x="1043" y="2105"/>
                  </a:lnTo>
                  <a:lnTo>
                    <a:pt x="1043" y="2105"/>
                  </a:lnTo>
                  <a:lnTo>
                    <a:pt x="1919" y="2115"/>
                  </a:lnTo>
                  <a:lnTo>
                    <a:pt x="1919" y="2115"/>
                  </a:lnTo>
                  <a:lnTo>
                    <a:pt x="2163" y="2115"/>
                  </a:lnTo>
                  <a:lnTo>
                    <a:pt x="2397" y="2105"/>
                  </a:lnTo>
                  <a:lnTo>
                    <a:pt x="2640" y="2095"/>
                  </a:lnTo>
                  <a:lnTo>
                    <a:pt x="2757" y="2076"/>
                  </a:lnTo>
                  <a:lnTo>
                    <a:pt x="2874" y="2056"/>
                  </a:lnTo>
                  <a:lnTo>
                    <a:pt x="2874" y="2056"/>
                  </a:lnTo>
                  <a:lnTo>
                    <a:pt x="3196" y="1968"/>
                  </a:lnTo>
                  <a:lnTo>
                    <a:pt x="3352" y="1929"/>
                  </a:lnTo>
                  <a:lnTo>
                    <a:pt x="3517" y="1900"/>
                  </a:lnTo>
                  <a:lnTo>
                    <a:pt x="3517" y="1900"/>
                  </a:lnTo>
                  <a:lnTo>
                    <a:pt x="4034" y="1832"/>
                  </a:lnTo>
                  <a:lnTo>
                    <a:pt x="4034" y="1832"/>
                  </a:lnTo>
                  <a:lnTo>
                    <a:pt x="4267" y="1812"/>
                  </a:lnTo>
                  <a:lnTo>
                    <a:pt x="4491" y="1803"/>
                  </a:lnTo>
                  <a:lnTo>
                    <a:pt x="4715" y="1803"/>
                  </a:lnTo>
                  <a:lnTo>
                    <a:pt x="4949" y="1803"/>
                  </a:lnTo>
                  <a:lnTo>
                    <a:pt x="4949" y="1803"/>
                  </a:lnTo>
                  <a:lnTo>
                    <a:pt x="5281" y="1812"/>
                  </a:lnTo>
                  <a:lnTo>
                    <a:pt x="5612" y="1812"/>
                  </a:lnTo>
                  <a:lnTo>
                    <a:pt x="5612" y="439"/>
                  </a:lnTo>
                  <a:lnTo>
                    <a:pt x="5612" y="439"/>
                  </a:lnTo>
                  <a:lnTo>
                    <a:pt x="5573" y="468"/>
                  </a:lnTo>
                  <a:lnTo>
                    <a:pt x="5573" y="468"/>
                  </a:lnTo>
                  <a:lnTo>
                    <a:pt x="5573" y="409"/>
                  </a:lnTo>
                  <a:lnTo>
                    <a:pt x="5563" y="371"/>
                  </a:lnTo>
                  <a:lnTo>
                    <a:pt x="5534" y="322"/>
                  </a:lnTo>
                  <a:lnTo>
                    <a:pt x="5495" y="293"/>
                  </a:lnTo>
                  <a:lnTo>
                    <a:pt x="5446" y="263"/>
                  </a:lnTo>
                  <a:lnTo>
                    <a:pt x="5397" y="234"/>
                  </a:lnTo>
                  <a:lnTo>
                    <a:pt x="5339" y="224"/>
                  </a:lnTo>
                  <a:lnTo>
                    <a:pt x="5290" y="215"/>
                  </a:lnTo>
                  <a:lnTo>
                    <a:pt x="5290" y="215"/>
                  </a:lnTo>
                  <a:lnTo>
                    <a:pt x="5242" y="205"/>
                  </a:lnTo>
                  <a:lnTo>
                    <a:pt x="5193" y="215"/>
                  </a:lnTo>
                  <a:lnTo>
                    <a:pt x="5154" y="234"/>
                  </a:lnTo>
                  <a:lnTo>
                    <a:pt x="5115" y="254"/>
                  </a:lnTo>
                  <a:lnTo>
                    <a:pt x="5086" y="273"/>
                  </a:lnTo>
                  <a:lnTo>
                    <a:pt x="5056" y="312"/>
                  </a:lnTo>
                  <a:lnTo>
                    <a:pt x="4998" y="390"/>
                  </a:lnTo>
                  <a:lnTo>
                    <a:pt x="4998" y="390"/>
                  </a:lnTo>
                  <a:lnTo>
                    <a:pt x="4988" y="312"/>
                  </a:lnTo>
                  <a:lnTo>
                    <a:pt x="4979" y="244"/>
                  </a:lnTo>
                  <a:lnTo>
                    <a:pt x="4979" y="215"/>
                  </a:lnTo>
                  <a:lnTo>
                    <a:pt x="4959" y="185"/>
                  </a:lnTo>
                  <a:lnTo>
                    <a:pt x="4940" y="156"/>
                  </a:lnTo>
                  <a:lnTo>
                    <a:pt x="4910" y="117"/>
                  </a:lnTo>
                  <a:lnTo>
                    <a:pt x="4910" y="117"/>
                  </a:lnTo>
                  <a:lnTo>
                    <a:pt x="4862" y="88"/>
                  </a:lnTo>
                  <a:lnTo>
                    <a:pt x="4813" y="59"/>
                  </a:lnTo>
                  <a:lnTo>
                    <a:pt x="4764" y="49"/>
                  </a:lnTo>
                  <a:lnTo>
                    <a:pt x="4706" y="30"/>
                  </a:lnTo>
                  <a:lnTo>
                    <a:pt x="4599" y="20"/>
                  </a:lnTo>
                  <a:lnTo>
                    <a:pt x="4482" y="20"/>
                  </a:lnTo>
                  <a:lnTo>
                    <a:pt x="4482" y="20"/>
                  </a:lnTo>
                  <a:lnTo>
                    <a:pt x="4384" y="30"/>
                  </a:lnTo>
                  <a:lnTo>
                    <a:pt x="4287" y="59"/>
                  </a:lnTo>
                  <a:lnTo>
                    <a:pt x="4209" y="98"/>
                  </a:lnTo>
                  <a:lnTo>
                    <a:pt x="4131" y="146"/>
                  </a:lnTo>
                  <a:lnTo>
                    <a:pt x="4063" y="215"/>
                  </a:lnTo>
                  <a:lnTo>
                    <a:pt x="4014" y="293"/>
                  </a:lnTo>
                  <a:lnTo>
                    <a:pt x="3975" y="380"/>
                  </a:lnTo>
                  <a:lnTo>
                    <a:pt x="3956" y="478"/>
                  </a:lnTo>
                  <a:lnTo>
                    <a:pt x="3956" y="478"/>
                  </a:lnTo>
                  <a:lnTo>
                    <a:pt x="3956" y="468"/>
                  </a:lnTo>
                  <a:lnTo>
                    <a:pt x="3946" y="458"/>
                  </a:lnTo>
                  <a:lnTo>
                    <a:pt x="3946" y="458"/>
                  </a:lnTo>
                  <a:lnTo>
                    <a:pt x="3839" y="409"/>
                  </a:lnTo>
                  <a:lnTo>
                    <a:pt x="3722" y="361"/>
                  </a:lnTo>
                  <a:lnTo>
                    <a:pt x="3605" y="322"/>
                  </a:lnTo>
                  <a:lnTo>
                    <a:pt x="3478" y="293"/>
                  </a:lnTo>
                  <a:lnTo>
                    <a:pt x="3478" y="293"/>
                  </a:lnTo>
                  <a:lnTo>
                    <a:pt x="3235" y="263"/>
                  </a:lnTo>
                  <a:lnTo>
                    <a:pt x="3235" y="263"/>
                  </a:lnTo>
                  <a:lnTo>
                    <a:pt x="3186" y="283"/>
                  </a:lnTo>
                  <a:lnTo>
                    <a:pt x="3137" y="312"/>
                  </a:lnTo>
                  <a:lnTo>
                    <a:pt x="3098" y="341"/>
                  </a:lnTo>
                  <a:lnTo>
                    <a:pt x="3050" y="351"/>
                  </a:lnTo>
                  <a:lnTo>
                    <a:pt x="3050" y="351"/>
                  </a:lnTo>
                  <a:lnTo>
                    <a:pt x="3001" y="341"/>
                  </a:lnTo>
                  <a:lnTo>
                    <a:pt x="2952" y="322"/>
                  </a:lnTo>
                  <a:lnTo>
                    <a:pt x="2894" y="293"/>
                  </a:lnTo>
                  <a:lnTo>
                    <a:pt x="2845" y="263"/>
                  </a:lnTo>
                  <a:lnTo>
                    <a:pt x="2748" y="195"/>
                  </a:lnTo>
                  <a:lnTo>
                    <a:pt x="2689" y="176"/>
                  </a:lnTo>
                  <a:lnTo>
                    <a:pt x="2640" y="156"/>
                  </a:lnTo>
                  <a:lnTo>
                    <a:pt x="2640" y="156"/>
                  </a:lnTo>
                  <a:lnTo>
                    <a:pt x="2553" y="156"/>
                  </a:lnTo>
                  <a:lnTo>
                    <a:pt x="2465" y="176"/>
                  </a:lnTo>
                  <a:lnTo>
                    <a:pt x="2397" y="205"/>
                  </a:lnTo>
                  <a:lnTo>
                    <a:pt x="2319" y="244"/>
                  </a:lnTo>
                  <a:lnTo>
                    <a:pt x="2319" y="244"/>
                  </a:lnTo>
                  <a:lnTo>
                    <a:pt x="2299" y="215"/>
                  </a:lnTo>
                  <a:lnTo>
                    <a:pt x="2280" y="185"/>
                  </a:lnTo>
                  <a:lnTo>
                    <a:pt x="2221" y="137"/>
                  </a:lnTo>
                  <a:lnTo>
                    <a:pt x="2153" y="98"/>
                  </a:lnTo>
                  <a:lnTo>
                    <a:pt x="2075" y="68"/>
                  </a:lnTo>
                  <a:lnTo>
                    <a:pt x="1997" y="59"/>
                  </a:lnTo>
                  <a:lnTo>
                    <a:pt x="1958" y="68"/>
                  </a:lnTo>
                  <a:lnTo>
                    <a:pt x="1919" y="78"/>
                  </a:lnTo>
                  <a:lnTo>
                    <a:pt x="1890" y="88"/>
                  </a:lnTo>
                  <a:lnTo>
                    <a:pt x="1861" y="117"/>
                  </a:lnTo>
                  <a:lnTo>
                    <a:pt x="1842" y="146"/>
                  </a:lnTo>
                  <a:lnTo>
                    <a:pt x="1822" y="185"/>
                  </a:lnTo>
                  <a:lnTo>
                    <a:pt x="1822" y="185"/>
                  </a:lnTo>
                  <a:lnTo>
                    <a:pt x="1812" y="137"/>
                  </a:lnTo>
                  <a:lnTo>
                    <a:pt x="1783" y="98"/>
                  </a:lnTo>
                  <a:lnTo>
                    <a:pt x="1754" y="68"/>
                  </a:lnTo>
                  <a:lnTo>
                    <a:pt x="1705" y="49"/>
                  </a:lnTo>
                  <a:lnTo>
                    <a:pt x="1656" y="30"/>
                  </a:lnTo>
                  <a:lnTo>
                    <a:pt x="1608" y="10"/>
                  </a:lnTo>
                  <a:lnTo>
                    <a:pt x="1491" y="0"/>
                  </a:lnTo>
                  <a:lnTo>
                    <a:pt x="1491" y="0"/>
                  </a:lnTo>
                  <a:lnTo>
                    <a:pt x="1384" y="10"/>
                  </a:lnTo>
                  <a:lnTo>
                    <a:pt x="1306" y="30"/>
                  </a:lnTo>
                  <a:lnTo>
                    <a:pt x="1237" y="68"/>
                  </a:lnTo>
                  <a:lnTo>
                    <a:pt x="1179" y="117"/>
                  </a:lnTo>
                  <a:lnTo>
                    <a:pt x="1130" y="176"/>
                  </a:lnTo>
                  <a:lnTo>
                    <a:pt x="1082" y="254"/>
                  </a:lnTo>
                  <a:lnTo>
                    <a:pt x="984" y="429"/>
                  </a:lnTo>
                  <a:lnTo>
                    <a:pt x="984" y="429"/>
                  </a:lnTo>
                  <a:lnTo>
                    <a:pt x="945" y="380"/>
                  </a:lnTo>
                  <a:lnTo>
                    <a:pt x="906" y="341"/>
                  </a:lnTo>
                  <a:lnTo>
                    <a:pt x="858" y="332"/>
                  </a:lnTo>
                  <a:lnTo>
                    <a:pt x="799" y="322"/>
                  </a:lnTo>
                  <a:lnTo>
                    <a:pt x="741" y="332"/>
                  </a:lnTo>
                  <a:lnTo>
                    <a:pt x="682" y="341"/>
                  </a:lnTo>
                  <a:lnTo>
                    <a:pt x="565" y="390"/>
                  </a:lnTo>
                  <a:lnTo>
                    <a:pt x="565" y="390"/>
                  </a:lnTo>
                  <a:lnTo>
                    <a:pt x="517" y="409"/>
                  </a:lnTo>
                  <a:lnTo>
                    <a:pt x="468" y="439"/>
                  </a:lnTo>
                  <a:lnTo>
                    <a:pt x="429" y="478"/>
                  </a:lnTo>
                  <a:lnTo>
                    <a:pt x="390" y="507"/>
                  </a:lnTo>
                  <a:lnTo>
                    <a:pt x="341" y="575"/>
                  </a:lnTo>
                  <a:lnTo>
                    <a:pt x="312" y="643"/>
                  </a:lnTo>
                  <a:lnTo>
                    <a:pt x="312" y="643"/>
                  </a:lnTo>
                  <a:lnTo>
                    <a:pt x="292" y="604"/>
                  </a:lnTo>
                  <a:lnTo>
                    <a:pt x="263" y="556"/>
                  </a:lnTo>
                  <a:lnTo>
                    <a:pt x="234" y="517"/>
                  </a:lnTo>
                  <a:lnTo>
                    <a:pt x="185" y="487"/>
                  </a:lnTo>
                  <a:lnTo>
                    <a:pt x="146" y="458"/>
                  </a:lnTo>
                  <a:lnTo>
                    <a:pt x="98" y="439"/>
                  </a:lnTo>
                  <a:lnTo>
                    <a:pt x="49" y="439"/>
                  </a:lnTo>
                  <a:lnTo>
                    <a:pt x="0" y="458"/>
                  </a:lnTo>
                  <a:lnTo>
                    <a:pt x="0" y="1842"/>
                  </a:lnTo>
                  <a:lnTo>
                    <a:pt x="0" y="1842"/>
                  </a:lnTo>
                  <a:lnTo>
                    <a:pt x="39" y="1910"/>
                  </a:lnTo>
                  <a:lnTo>
                    <a:pt x="88" y="1968"/>
                  </a:lnTo>
                  <a:lnTo>
                    <a:pt x="146" y="2007"/>
                  </a:lnTo>
                  <a:lnTo>
                    <a:pt x="215" y="2046"/>
                  </a:lnTo>
                  <a:lnTo>
                    <a:pt x="215" y="2046"/>
                  </a:lnTo>
                  <a:close/>
                </a:path>
              </a:pathLst>
            </a:custGeom>
            <a:solidFill>
              <a:srgbClr val="2066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5" name="Freeform 135"/>
            <p:cNvSpPr>
              <a:spLocks/>
            </p:cNvSpPr>
            <p:nvPr/>
          </p:nvSpPr>
          <p:spPr bwMode="auto">
            <a:xfrm>
              <a:off x="49" y="1437"/>
              <a:ext cx="5614" cy="2532"/>
            </a:xfrm>
            <a:custGeom>
              <a:avLst/>
              <a:gdLst>
                <a:gd name="T0" fmla="*/ 2886 w 5614"/>
                <a:gd name="T1" fmla="*/ 39 h 2532"/>
                <a:gd name="T2" fmla="*/ 2642 w 5614"/>
                <a:gd name="T3" fmla="*/ 282 h 2532"/>
                <a:gd name="T4" fmla="*/ 2311 w 5614"/>
                <a:gd name="T5" fmla="*/ 516 h 2532"/>
                <a:gd name="T6" fmla="*/ 1892 w 5614"/>
                <a:gd name="T7" fmla="*/ 711 h 2532"/>
                <a:gd name="T8" fmla="*/ 1580 w 5614"/>
                <a:gd name="T9" fmla="*/ 877 h 2532"/>
                <a:gd name="T10" fmla="*/ 1249 w 5614"/>
                <a:gd name="T11" fmla="*/ 1091 h 2532"/>
                <a:gd name="T12" fmla="*/ 1006 w 5614"/>
                <a:gd name="T13" fmla="*/ 1188 h 2532"/>
                <a:gd name="T14" fmla="*/ 908 w 5614"/>
                <a:gd name="T15" fmla="*/ 1188 h 2532"/>
                <a:gd name="T16" fmla="*/ 733 w 5614"/>
                <a:gd name="T17" fmla="*/ 1159 h 2532"/>
                <a:gd name="T18" fmla="*/ 606 w 5614"/>
                <a:gd name="T19" fmla="*/ 1247 h 2532"/>
                <a:gd name="T20" fmla="*/ 402 w 5614"/>
                <a:gd name="T21" fmla="*/ 1335 h 2532"/>
                <a:gd name="T22" fmla="*/ 148 w 5614"/>
                <a:gd name="T23" fmla="*/ 1510 h 2532"/>
                <a:gd name="T24" fmla="*/ 2 w 5614"/>
                <a:gd name="T25" fmla="*/ 1598 h 2532"/>
                <a:gd name="T26" fmla="*/ 0 w 5614"/>
                <a:gd name="T27" fmla="*/ 2532 h 2532"/>
                <a:gd name="T28" fmla="*/ 5592 w 5614"/>
                <a:gd name="T29" fmla="*/ 2504 h 2532"/>
                <a:gd name="T30" fmla="*/ 5614 w 5614"/>
                <a:gd name="T31" fmla="*/ 1559 h 2532"/>
                <a:gd name="T32" fmla="*/ 5302 w 5614"/>
                <a:gd name="T33" fmla="*/ 1461 h 2532"/>
                <a:gd name="T34" fmla="*/ 5039 w 5614"/>
                <a:gd name="T35" fmla="*/ 1325 h 2532"/>
                <a:gd name="T36" fmla="*/ 4786 w 5614"/>
                <a:gd name="T37" fmla="*/ 1149 h 2532"/>
                <a:gd name="T38" fmla="*/ 4347 w 5614"/>
                <a:gd name="T39" fmla="*/ 828 h 2532"/>
                <a:gd name="T40" fmla="*/ 3987 w 5614"/>
                <a:gd name="T41" fmla="*/ 614 h 2532"/>
                <a:gd name="T42" fmla="*/ 3685 w 5614"/>
                <a:gd name="T43" fmla="*/ 419 h 2532"/>
                <a:gd name="T44" fmla="*/ 3441 w 5614"/>
                <a:gd name="T45" fmla="*/ 195 h 2532"/>
                <a:gd name="T46" fmla="*/ 3305 w 5614"/>
                <a:gd name="T47" fmla="*/ 10 h 2532"/>
                <a:gd name="T48" fmla="*/ 3198 w 5614"/>
                <a:gd name="T49" fmla="*/ 48 h 2532"/>
                <a:gd name="T50" fmla="*/ 3100 w 5614"/>
                <a:gd name="T51" fmla="*/ 48 h 2532"/>
                <a:gd name="T52" fmla="*/ 3042 w 5614"/>
                <a:gd name="T53" fmla="*/ 0 h 2532"/>
                <a:gd name="T54" fmla="*/ 2983 w 5614"/>
                <a:gd name="T55" fmla="*/ 68 h 2532"/>
                <a:gd name="T56" fmla="*/ 2886 w 5614"/>
                <a:gd name="T57" fmla="*/ 39 h 2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14" h="2532">
                  <a:moveTo>
                    <a:pt x="2886" y="39"/>
                  </a:moveTo>
                  <a:lnTo>
                    <a:pt x="2642" y="282"/>
                  </a:lnTo>
                  <a:lnTo>
                    <a:pt x="2311" y="516"/>
                  </a:lnTo>
                  <a:lnTo>
                    <a:pt x="1892" y="711"/>
                  </a:lnTo>
                  <a:lnTo>
                    <a:pt x="1580" y="877"/>
                  </a:lnTo>
                  <a:lnTo>
                    <a:pt x="1249" y="1091"/>
                  </a:lnTo>
                  <a:lnTo>
                    <a:pt x="1006" y="1188"/>
                  </a:lnTo>
                  <a:lnTo>
                    <a:pt x="908" y="1188"/>
                  </a:lnTo>
                  <a:lnTo>
                    <a:pt x="733" y="1159"/>
                  </a:lnTo>
                  <a:lnTo>
                    <a:pt x="606" y="1247"/>
                  </a:lnTo>
                  <a:lnTo>
                    <a:pt x="402" y="1335"/>
                  </a:lnTo>
                  <a:lnTo>
                    <a:pt x="148" y="1510"/>
                  </a:lnTo>
                  <a:lnTo>
                    <a:pt x="2" y="1598"/>
                  </a:lnTo>
                  <a:lnTo>
                    <a:pt x="0" y="2532"/>
                  </a:lnTo>
                  <a:lnTo>
                    <a:pt x="5592" y="2504"/>
                  </a:lnTo>
                  <a:lnTo>
                    <a:pt x="5614" y="1559"/>
                  </a:lnTo>
                  <a:lnTo>
                    <a:pt x="5302" y="1461"/>
                  </a:lnTo>
                  <a:lnTo>
                    <a:pt x="5039" y="1325"/>
                  </a:lnTo>
                  <a:lnTo>
                    <a:pt x="4786" y="1149"/>
                  </a:lnTo>
                  <a:lnTo>
                    <a:pt x="4347" y="828"/>
                  </a:lnTo>
                  <a:lnTo>
                    <a:pt x="3987" y="614"/>
                  </a:lnTo>
                  <a:lnTo>
                    <a:pt x="3685" y="419"/>
                  </a:lnTo>
                  <a:lnTo>
                    <a:pt x="3441" y="195"/>
                  </a:lnTo>
                  <a:lnTo>
                    <a:pt x="3305" y="10"/>
                  </a:lnTo>
                  <a:lnTo>
                    <a:pt x="3198" y="48"/>
                  </a:lnTo>
                  <a:lnTo>
                    <a:pt x="3100" y="48"/>
                  </a:lnTo>
                  <a:lnTo>
                    <a:pt x="3042" y="0"/>
                  </a:lnTo>
                  <a:lnTo>
                    <a:pt x="2983" y="68"/>
                  </a:lnTo>
                  <a:lnTo>
                    <a:pt x="2886" y="39"/>
                  </a:lnTo>
                  <a:close/>
                </a:path>
              </a:pathLst>
            </a:custGeom>
            <a:solidFill>
              <a:srgbClr val="4D5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6" name="Freeform 136"/>
            <p:cNvSpPr>
              <a:spLocks/>
            </p:cNvSpPr>
            <p:nvPr/>
          </p:nvSpPr>
          <p:spPr bwMode="auto">
            <a:xfrm>
              <a:off x="2136" y="1447"/>
              <a:ext cx="2280" cy="1178"/>
            </a:xfrm>
            <a:custGeom>
              <a:avLst/>
              <a:gdLst>
                <a:gd name="T0" fmla="*/ 643 w 2280"/>
                <a:gd name="T1" fmla="*/ 175 h 1178"/>
                <a:gd name="T2" fmla="*/ 468 w 2280"/>
                <a:gd name="T3" fmla="*/ 428 h 1178"/>
                <a:gd name="T4" fmla="*/ 97 w 2280"/>
                <a:gd name="T5" fmla="*/ 623 h 1178"/>
                <a:gd name="T6" fmla="*/ 214 w 2280"/>
                <a:gd name="T7" fmla="*/ 613 h 1178"/>
                <a:gd name="T8" fmla="*/ 516 w 2280"/>
                <a:gd name="T9" fmla="*/ 467 h 1178"/>
                <a:gd name="T10" fmla="*/ 166 w 2280"/>
                <a:gd name="T11" fmla="*/ 740 h 1178"/>
                <a:gd name="T12" fmla="*/ 302 w 2280"/>
                <a:gd name="T13" fmla="*/ 682 h 1178"/>
                <a:gd name="T14" fmla="*/ 565 w 2280"/>
                <a:gd name="T15" fmla="*/ 604 h 1178"/>
                <a:gd name="T16" fmla="*/ 624 w 2280"/>
                <a:gd name="T17" fmla="*/ 672 h 1178"/>
                <a:gd name="T18" fmla="*/ 711 w 2280"/>
                <a:gd name="T19" fmla="*/ 672 h 1178"/>
                <a:gd name="T20" fmla="*/ 877 w 2280"/>
                <a:gd name="T21" fmla="*/ 798 h 1178"/>
                <a:gd name="T22" fmla="*/ 974 w 2280"/>
                <a:gd name="T23" fmla="*/ 1042 h 1178"/>
                <a:gd name="T24" fmla="*/ 974 w 2280"/>
                <a:gd name="T25" fmla="*/ 828 h 1178"/>
                <a:gd name="T26" fmla="*/ 1004 w 2280"/>
                <a:gd name="T27" fmla="*/ 798 h 1178"/>
                <a:gd name="T28" fmla="*/ 1023 w 2280"/>
                <a:gd name="T29" fmla="*/ 750 h 1178"/>
                <a:gd name="T30" fmla="*/ 1101 w 2280"/>
                <a:gd name="T31" fmla="*/ 759 h 1178"/>
                <a:gd name="T32" fmla="*/ 1218 w 2280"/>
                <a:gd name="T33" fmla="*/ 730 h 1178"/>
                <a:gd name="T34" fmla="*/ 1306 w 2280"/>
                <a:gd name="T35" fmla="*/ 974 h 1178"/>
                <a:gd name="T36" fmla="*/ 1364 w 2280"/>
                <a:gd name="T37" fmla="*/ 1178 h 1178"/>
                <a:gd name="T38" fmla="*/ 1354 w 2280"/>
                <a:gd name="T39" fmla="*/ 1003 h 1178"/>
                <a:gd name="T40" fmla="*/ 1354 w 2280"/>
                <a:gd name="T41" fmla="*/ 789 h 1178"/>
                <a:gd name="T42" fmla="*/ 1296 w 2280"/>
                <a:gd name="T43" fmla="*/ 565 h 1178"/>
                <a:gd name="T44" fmla="*/ 1452 w 2280"/>
                <a:gd name="T45" fmla="*/ 779 h 1178"/>
                <a:gd name="T46" fmla="*/ 1500 w 2280"/>
                <a:gd name="T47" fmla="*/ 759 h 1178"/>
                <a:gd name="T48" fmla="*/ 1773 w 2280"/>
                <a:gd name="T49" fmla="*/ 1003 h 1178"/>
                <a:gd name="T50" fmla="*/ 1530 w 2280"/>
                <a:gd name="T51" fmla="*/ 730 h 1178"/>
                <a:gd name="T52" fmla="*/ 1491 w 2280"/>
                <a:gd name="T53" fmla="*/ 545 h 1178"/>
                <a:gd name="T54" fmla="*/ 1715 w 2280"/>
                <a:gd name="T55" fmla="*/ 730 h 1178"/>
                <a:gd name="T56" fmla="*/ 1871 w 2280"/>
                <a:gd name="T57" fmla="*/ 798 h 1178"/>
                <a:gd name="T58" fmla="*/ 1578 w 2280"/>
                <a:gd name="T59" fmla="*/ 535 h 1178"/>
                <a:gd name="T60" fmla="*/ 1666 w 2280"/>
                <a:gd name="T61" fmla="*/ 516 h 1178"/>
                <a:gd name="T62" fmla="*/ 1987 w 2280"/>
                <a:gd name="T63" fmla="*/ 779 h 1178"/>
                <a:gd name="T64" fmla="*/ 2114 w 2280"/>
                <a:gd name="T65" fmla="*/ 779 h 1178"/>
                <a:gd name="T66" fmla="*/ 2036 w 2280"/>
                <a:gd name="T67" fmla="*/ 672 h 1178"/>
                <a:gd name="T68" fmla="*/ 1510 w 2280"/>
                <a:gd name="T69" fmla="*/ 321 h 1178"/>
                <a:gd name="T70" fmla="*/ 1247 w 2280"/>
                <a:gd name="T71" fmla="*/ 0 h 1178"/>
                <a:gd name="T72" fmla="*/ 1062 w 2280"/>
                <a:gd name="T73" fmla="*/ 58 h 1178"/>
                <a:gd name="T74" fmla="*/ 926 w 2280"/>
                <a:gd name="T75" fmla="*/ 68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80" h="1178">
                  <a:moveTo>
                    <a:pt x="818" y="29"/>
                  </a:moveTo>
                  <a:lnTo>
                    <a:pt x="643" y="175"/>
                  </a:lnTo>
                  <a:lnTo>
                    <a:pt x="575" y="311"/>
                  </a:lnTo>
                  <a:lnTo>
                    <a:pt x="468" y="428"/>
                  </a:lnTo>
                  <a:lnTo>
                    <a:pt x="312" y="516"/>
                  </a:lnTo>
                  <a:lnTo>
                    <a:pt x="97" y="623"/>
                  </a:lnTo>
                  <a:lnTo>
                    <a:pt x="0" y="701"/>
                  </a:lnTo>
                  <a:lnTo>
                    <a:pt x="214" y="613"/>
                  </a:lnTo>
                  <a:lnTo>
                    <a:pt x="390" y="535"/>
                  </a:lnTo>
                  <a:lnTo>
                    <a:pt x="516" y="467"/>
                  </a:lnTo>
                  <a:lnTo>
                    <a:pt x="253" y="633"/>
                  </a:lnTo>
                  <a:lnTo>
                    <a:pt x="166" y="740"/>
                  </a:lnTo>
                  <a:lnTo>
                    <a:pt x="166" y="808"/>
                  </a:lnTo>
                  <a:lnTo>
                    <a:pt x="302" y="682"/>
                  </a:lnTo>
                  <a:lnTo>
                    <a:pt x="487" y="565"/>
                  </a:lnTo>
                  <a:lnTo>
                    <a:pt x="565" y="604"/>
                  </a:lnTo>
                  <a:lnTo>
                    <a:pt x="721" y="555"/>
                  </a:lnTo>
                  <a:lnTo>
                    <a:pt x="624" y="672"/>
                  </a:lnTo>
                  <a:lnTo>
                    <a:pt x="624" y="808"/>
                  </a:lnTo>
                  <a:lnTo>
                    <a:pt x="711" y="672"/>
                  </a:lnTo>
                  <a:lnTo>
                    <a:pt x="789" y="701"/>
                  </a:lnTo>
                  <a:lnTo>
                    <a:pt x="877" y="798"/>
                  </a:lnTo>
                  <a:lnTo>
                    <a:pt x="955" y="828"/>
                  </a:lnTo>
                  <a:lnTo>
                    <a:pt x="974" y="1042"/>
                  </a:lnTo>
                  <a:lnTo>
                    <a:pt x="1042" y="1052"/>
                  </a:lnTo>
                  <a:lnTo>
                    <a:pt x="974" y="828"/>
                  </a:lnTo>
                  <a:lnTo>
                    <a:pt x="974" y="682"/>
                  </a:lnTo>
                  <a:lnTo>
                    <a:pt x="1004" y="798"/>
                  </a:lnTo>
                  <a:lnTo>
                    <a:pt x="1042" y="857"/>
                  </a:lnTo>
                  <a:lnTo>
                    <a:pt x="1023" y="750"/>
                  </a:lnTo>
                  <a:lnTo>
                    <a:pt x="1023" y="652"/>
                  </a:lnTo>
                  <a:lnTo>
                    <a:pt x="1101" y="759"/>
                  </a:lnTo>
                  <a:lnTo>
                    <a:pt x="1169" y="847"/>
                  </a:lnTo>
                  <a:lnTo>
                    <a:pt x="1218" y="730"/>
                  </a:lnTo>
                  <a:lnTo>
                    <a:pt x="1286" y="876"/>
                  </a:lnTo>
                  <a:lnTo>
                    <a:pt x="1306" y="974"/>
                  </a:lnTo>
                  <a:lnTo>
                    <a:pt x="1296" y="1071"/>
                  </a:lnTo>
                  <a:lnTo>
                    <a:pt x="1364" y="1178"/>
                  </a:lnTo>
                  <a:lnTo>
                    <a:pt x="1432" y="1169"/>
                  </a:lnTo>
                  <a:lnTo>
                    <a:pt x="1354" y="1003"/>
                  </a:lnTo>
                  <a:lnTo>
                    <a:pt x="1296" y="759"/>
                  </a:lnTo>
                  <a:lnTo>
                    <a:pt x="1354" y="789"/>
                  </a:lnTo>
                  <a:lnTo>
                    <a:pt x="1296" y="652"/>
                  </a:lnTo>
                  <a:lnTo>
                    <a:pt x="1296" y="565"/>
                  </a:lnTo>
                  <a:lnTo>
                    <a:pt x="1374" y="672"/>
                  </a:lnTo>
                  <a:lnTo>
                    <a:pt x="1452" y="779"/>
                  </a:lnTo>
                  <a:lnTo>
                    <a:pt x="1393" y="623"/>
                  </a:lnTo>
                  <a:lnTo>
                    <a:pt x="1500" y="759"/>
                  </a:lnTo>
                  <a:lnTo>
                    <a:pt x="1656" y="915"/>
                  </a:lnTo>
                  <a:lnTo>
                    <a:pt x="1773" y="1003"/>
                  </a:lnTo>
                  <a:lnTo>
                    <a:pt x="1754" y="886"/>
                  </a:lnTo>
                  <a:lnTo>
                    <a:pt x="1530" y="730"/>
                  </a:lnTo>
                  <a:lnTo>
                    <a:pt x="1500" y="623"/>
                  </a:lnTo>
                  <a:lnTo>
                    <a:pt x="1491" y="545"/>
                  </a:lnTo>
                  <a:lnTo>
                    <a:pt x="1539" y="594"/>
                  </a:lnTo>
                  <a:lnTo>
                    <a:pt x="1715" y="730"/>
                  </a:lnTo>
                  <a:lnTo>
                    <a:pt x="1822" y="798"/>
                  </a:lnTo>
                  <a:lnTo>
                    <a:pt x="1871" y="798"/>
                  </a:lnTo>
                  <a:lnTo>
                    <a:pt x="1783" y="701"/>
                  </a:lnTo>
                  <a:lnTo>
                    <a:pt x="1578" y="535"/>
                  </a:lnTo>
                  <a:lnTo>
                    <a:pt x="1510" y="409"/>
                  </a:lnTo>
                  <a:lnTo>
                    <a:pt x="1666" y="516"/>
                  </a:lnTo>
                  <a:lnTo>
                    <a:pt x="1832" y="652"/>
                  </a:lnTo>
                  <a:lnTo>
                    <a:pt x="1987" y="779"/>
                  </a:lnTo>
                  <a:lnTo>
                    <a:pt x="2212" y="915"/>
                  </a:lnTo>
                  <a:lnTo>
                    <a:pt x="2114" y="779"/>
                  </a:lnTo>
                  <a:lnTo>
                    <a:pt x="2280" y="857"/>
                  </a:lnTo>
                  <a:lnTo>
                    <a:pt x="2036" y="672"/>
                  </a:lnTo>
                  <a:lnTo>
                    <a:pt x="1705" y="448"/>
                  </a:lnTo>
                  <a:lnTo>
                    <a:pt x="1510" y="321"/>
                  </a:lnTo>
                  <a:lnTo>
                    <a:pt x="1364" y="185"/>
                  </a:lnTo>
                  <a:lnTo>
                    <a:pt x="1247" y="0"/>
                  </a:lnTo>
                  <a:lnTo>
                    <a:pt x="1120" y="29"/>
                  </a:lnTo>
                  <a:lnTo>
                    <a:pt x="1062" y="58"/>
                  </a:lnTo>
                  <a:lnTo>
                    <a:pt x="984" y="0"/>
                  </a:lnTo>
                  <a:lnTo>
                    <a:pt x="926" y="68"/>
                  </a:lnTo>
                  <a:lnTo>
                    <a:pt x="818" y="29"/>
                  </a:lnTo>
                  <a:close/>
                </a:path>
              </a:pathLst>
            </a:custGeom>
            <a:solidFill>
              <a:srgbClr val="D8C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7" name="Freeform 137"/>
            <p:cNvSpPr>
              <a:spLocks/>
            </p:cNvSpPr>
            <p:nvPr/>
          </p:nvSpPr>
          <p:spPr bwMode="auto">
            <a:xfrm>
              <a:off x="2195" y="2129"/>
              <a:ext cx="331" cy="370"/>
            </a:xfrm>
            <a:custGeom>
              <a:avLst/>
              <a:gdLst>
                <a:gd name="T0" fmla="*/ 331 w 331"/>
                <a:gd name="T1" fmla="*/ 0 h 370"/>
                <a:gd name="T2" fmla="*/ 194 w 331"/>
                <a:gd name="T3" fmla="*/ 146 h 370"/>
                <a:gd name="T4" fmla="*/ 58 w 331"/>
                <a:gd name="T5" fmla="*/ 243 h 370"/>
                <a:gd name="T6" fmla="*/ 0 w 331"/>
                <a:gd name="T7" fmla="*/ 370 h 370"/>
                <a:gd name="T8" fmla="*/ 155 w 331"/>
                <a:gd name="T9" fmla="*/ 292 h 370"/>
                <a:gd name="T10" fmla="*/ 204 w 331"/>
                <a:gd name="T11" fmla="*/ 185 h 370"/>
                <a:gd name="T12" fmla="*/ 331 w 331"/>
                <a:gd name="T13" fmla="*/ 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1" h="370">
                  <a:moveTo>
                    <a:pt x="331" y="0"/>
                  </a:moveTo>
                  <a:lnTo>
                    <a:pt x="194" y="146"/>
                  </a:lnTo>
                  <a:lnTo>
                    <a:pt x="58" y="243"/>
                  </a:lnTo>
                  <a:lnTo>
                    <a:pt x="0" y="370"/>
                  </a:lnTo>
                  <a:lnTo>
                    <a:pt x="155" y="292"/>
                  </a:lnTo>
                  <a:lnTo>
                    <a:pt x="204" y="185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8" name="Freeform 138"/>
            <p:cNvSpPr>
              <a:spLocks/>
            </p:cNvSpPr>
            <p:nvPr/>
          </p:nvSpPr>
          <p:spPr bwMode="auto">
            <a:xfrm>
              <a:off x="2740" y="2353"/>
              <a:ext cx="175" cy="350"/>
            </a:xfrm>
            <a:custGeom>
              <a:avLst/>
              <a:gdLst>
                <a:gd name="T0" fmla="*/ 49 w 175"/>
                <a:gd name="T1" fmla="*/ 0 h 350"/>
                <a:gd name="T2" fmla="*/ 156 w 175"/>
                <a:gd name="T3" fmla="*/ 136 h 350"/>
                <a:gd name="T4" fmla="*/ 175 w 175"/>
                <a:gd name="T5" fmla="*/ 253 h 350"/>
                <a:gd name="T6" fmla="*/ 175 w 175"/>
                <a:gd name="T7" fmla="*/ 350 h 350"/>
                <a:gd name="T8" fmla="*/ 156 w 175"/>
                <a:gd name="T9" fmla="*/ 253 h 350"/>
                <a:gd name="T10" fmla="*/ 0 w 175"/>
                <a:gd name="T11" fmla="*/ 87 h 350"/>
                <a:gd name="T12" fmla="*/ 49 w 175"/>
                <a:gd name="T13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350">
                  <a:moveTo>
                    <a:pt x="49" y="0"/>
                  </a:moveTo>
                  <a:lnTo>
                    <a:pt x="156" y="136"/>
                  </a:lnTo>
                  <a:lnTo>
                    <a:pt x="175" y="253"/>
                  </a:lnTo>
                  <a:lnTo>
                    <a:pt x="175" y="350"/>
                  </a:lnTo>
                  <a:lnTo>
                    <a:pt x="156" y="253"/>
                  </a:lnTo>
                  <a:lnTo>
                    <a:pt x="0" y="87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9" name="Freeform 139"/>
            <p:cNvSpPr>
              <a:spLocks/>
            </p:cNvSpPr>
            <p:nvPr/>
          </p:nvSpPr>
          <p:spPr bwMode="auto">
            <a:xfrm>
              <a:off x="1883" y="2265"/>
              <a:ext cx="370" cy="341"/>
            </a:xfrm>
            <a:custGeom>
              <a:avLst/>
              <a:gdLst>
                <a:gd name="T0" fmla="*/ 302 w 370"/>
                <a:gd name="T1" fmla="*/ 0 h 341"/>
                <a:gd name="T2" fmla="*/ 224 w 370"/>
                <a:gd name="T3" fmla="*/ 97 h 341"/>
                <a:gd name="T4" fmla="*/ 156 w 370"/>
                <a:gd name="T5" fmla="*/ 195 h 341"/>
                <a:gd name="T6" fmla="*/ 0 w 370"/>
                <a:gd name="T7" fmla="*/ 341 h 341"/>
                <a:gd name="T8" fmla="*/ 126 w 370"/>
                <a:gd name="T9" fmla="*/ 282 h 341"/>
                <a:gd name="T10" fmla="*/ 234 w 370"/>
                <a:gd name="T11" fmla="*/ 224 h 341"/>
                <a:gd name="T12" fmla="*/ 263 w 370"/>
                <a:gd name="T13" fmla="*/ 146 h 341"/>
                <a:gd name="T14" fmla="*/ 370 w 370"/>
                <a:gd name="T15" fmla="*/ 29 h 341"/>
                <a:gd name="T16" fmla="*/ 302 w 370"/>
                <a:gd name="T17" fmla="*/ 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0" h="341">
                  <a:moveTo>
                    <a:pt x="302" y="0"/>
                  </a:moveTo>
                  <a:lnTo>
                    <a:pt x="224" y="97"/>
                  </a:lnTo>
                  <a:lnTo>
                    <a:pt x="156" y="195"/>
                  </a:lnTo>
                  <a:lnTo>
                    <a:pt x="0" y="341"/>
                  </a:lnTo>
                  <a:lnTo>
                    <a:pt x="126" y="282"/>
                  </a:lnTo>
                  <a:lnTo>
                    <a:pt x="234" y="224"/>
                  </a:lnTo>
                  <a:lnTo>
                    <a:pt x="263" y="146"/>
                  </a:lnTo>
                  <a:lnTo>
                    <a:pt x="370" y="29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0" name="Freeform 140"/>
            <p:cNvSpPr>
              <a:spLocks/>
            </p:cNvSpPr>
            <p:nvPr/>
          </p:nvSpPr>
          <p:spPr bwMode="auto">
            <a:xfrm>
              <a:off x="1902" y="1700"/>
              <a:ext cx="809" cy="477"/>
            </a:xfrm>
            <a:custGeom>
              <a:avLst/>
              <a:gdLst>
                <a:gd name="T0" fmla="*/ 809 w 809"/>
                <a:gd name="T1" fmla="*/ 0 h 477"/>
                <a:gd name="T2" fmla="*/ 663 w 809"/>
                <a:gd name="T3" fmla="*/ 107 h 477"/>
                <a:gd name="T4" fmla="*/ 468 w 809"/>
                <a:gd name="T5" fmla="*/ 214 h 477"/>
                <a:gd name="T6" fmla="*/ 244 w 809"/>
                <a:gd name="T7" fmla="*/ 351 h 477"/>
                <a:gd name="T8" fmla="*/ 0 w 809"/>
                <a:gd name="T9" fmla="*/ 477 h 477"/>
                <a:gd name="T10" fmla="*/ 117 w 809"/>
                <a:gd name="T11" fmla="*/ 438 h 477"/>
                <a:gd name="T12" fmla="*/ 263 w 809"/>
                <a:gd name="T13" fmla="*/ 360 h 477"/>
                <a:gd name="T14" fmla="*/ 458 w 809"/>
                <a:gd name="T15" fmla="*/ 282 h 477"/>
                <a:gd name="T16" fmla="*/ 614 w 809"/>
                <a:gd name="T17" fmla="*/ 214 h 477"/>
                <a:gd name="T18" fmla="*/ 731 w 809"/>
                <a:gd name="T19" fmla="*/ 127 h 477"/>
                <a:gd name="T20" fmla="*/ 809 w 809"/>
                <a:gd name="T21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9" h="477">
                  <a:moveTo>
                    <a:pt x="809" y="0"/>
                  </a:moveTo>
                  <a:lnTo>
                    <a:pt x="663" y="107"/>
                  </a:lnTo>
                  <a:lnTo>
                    <a:pt x="468" y="214"/>
                  </a:lnTo>
                  <a:lnTo>
                    <a:pt x="244" y="351"/>
                  </a:lnTo>
                  <a:lnTo>
                    <a:pt x="0" y="477"/>
                  </a:lnTo>
                  <a:lnTo>
                    <a:pt x="117" y="438"/>
                  </a:lnTo>
                  <a:lnTo>
                    <a:pt x="263" y="360"/>
                  </a:lnTo>
                  <a:lnTo>
                    <a:pt x="458" y="282"/>
                  </a:lnTo>
                  <a:lnTo>
                    <a:pt x="614" y="214"/>
                  </a:lnTo>
                  <a:lnTo>
                    <a:pt x="731" y="127"/>
                  </a:lnTo>
                  <a:lnTo>
                    <a:pt x="809" y="0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Freeform 141"/>
            <p:cNvSpPr>
              <a:spLocks/>
            </p:cNvSpPr>
            <p:nvPr/>
          </p:nvSpPr>
          <p:spPr bwMode="auto">
            <a:xfrm>
              <a:off x="2604" y="2518"/>
              <a:ext cx="136" cy="263"/>
            </a:xfrm>
            <a:custGeom>
              <a:avLst/>
              <a:gdLst>
                <a:gd name="T0" fmla="*/ 58 w 136"/>
                <a:gd name="T1" fmla="*/ 68 h 263"/>
                <a:gd name="T2" fmla="*/ 0 w 136"/>
                <a:gd name="T3" fmla="*/ 156 h 263"/>
                <a:gd name="T4" fmla="*/ 0 w 136"/>
                <a:gd name="T5" fmla="*/ 263 h 263"/>
                <a:gd name="T6" fmla="*/ 87 w 136"/>
                <a:gd name="T7" fmla="*/ 166 h 263"/>
                <a:gd name="T8" fmla="*/ 136 w 136"/>
                <a:gd name="T9" fmla="*/ 0 h 263"/>
                <a:gd name="T10" fmla="*/ 58 w 136"/>
                <a:gd name="T11" fmla="*/ 6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263">
                  <a:moveTo>
                    <a:pt x="58" y="68"/>
                  </a:moveTo>
                  <a:lnTo>
                    <a:pt x="0" y="156"/>
                  </a:lnTo>
                  <a:lnTo>
                    <a:pt x="0" y="263"/>
                  </a:lnTo>
                  <a:lnTo>
                    <a:pt x="87" y="166"/>
                  </a:lnTo>
                  <a:lnTo>
                    <a:pt x="136" y="0"/>
                  </a:lnTo>
                  <a:lnTo>
                    <a:pt x="58" y="68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2" name="Freeform 142"/>
            <p:cNvSpPr>
              <a:spLocks/>
            </p:cNvSpPr>
            <p:nvPr/>
          </p:nvSpPr>
          <p:spPr bwMode="auto">
            <a:xfrm>
              <a:off x="2389" y="2538"/>
              <a:ext cx="137" cy="204"/>
            </a:xfrm>
            <a:custGeom>
              <a:avLst/>
              <a:gdLst>
                <a:gd name="T0" fmla="*/ 78 w 137"/>
                <a:gd name="T1" fmla="*/ 39 h 204"/>
                <a:gd name="T2" fmla="*/ 0 w 137"/>
                <a:gd name="T3" fmla="*/ 204 h 204"/>
                <a:gd name="T4" fmla="*/ 78 w 137"/>
                <a:gd name="T5" fmla="*/ 185 h 204"/>
                <a:gd name="T6" fmla="*/ 137 w 137"/>
                <a:gd name="T7" fmla="*/ 0 h 204"/>
                <a:gd name="T8" fmla="*/ 78 w 137"/>
                <a:gd name="T9" fmla="*/ 39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204">
                  <a:moveTo>
                    <a:pt x="78" y="39"/>
                  </a:moveTo>
                  <a:lnTo>
                    <a:pt x="0" y="204"/>
                  </a:lnTo>
                  <a:lnTo>
                    <a:pt x="78" y="185"/>
                  </a:lnTo>
                  <a:lnTo>
                    <a:pt x="137" y="0"/>
                  </a:lnTo>
                  <a:lnTo>
                    <a:pt x="78" y="3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3" name="Freeform 143"/>
            <p:cNvSpPr>
              <a:spLocks/>
            </p:cNvSpPr>
            <p:nvPr/>
          </p:nvSpPr>
          <p:spPr bwMode="auto">
            <a:xfrm>
              <a:off x="1941" y="2538"/>
              <a:ext cx="380" cy="224"/>
            </a:xfrm>
            <a:custGeom>
              <a:avLst/>
              <a:gdLst>
                <a:gd name="T0" fmla="*/ 205 w 380"/>
                <a:gd name="T1" fmla="*/ 19 h 224"/>
                <a:gd name="T2" fmla="*/ 0 w 380"/>
                <a:gd name="T3" fmla="*/ 224 h 224"/>
                <a:gd name="T4" fmla="*/ 166 w 380"/>
                <a:gd name="T5" fmla="*/ 136 h 224"/>
                <a:gd name="T6" fmla="*/ 254 w 380"/>
                <a:gd name="T7" fmla="*/ 136 h 224"/>
                <a:gd name="T8" fmla="*/ 380 w 380"/>
                <a:gd name="T9" fmla="*/ 0 h 224"/>
                <a:gd name="T10" fmla="*/ 380 w 380"/>
                <a:gd name="T11" fmla="*/ 0 h 224"/>
                <a:gd name="T12" fmla="*/ 292 w 380"/>
                <a:gd name="T13" fmla="*/ 9 h 224"/>
                <a:gd name="T14" fmla="*/ 234 w 380"/>
                <a:gd name="T15" fmla="*/ 19 h 224"/>
                <a:gd name="T16" fmla="*/ 205 w 380"/>
                <a:gd name="T17" fmla="*/ 19 h 224"/>
                <a:gd name="T18" fmla="*/ 205 w 380"/>
                <a:gd name="T19" fmla="*/ 1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0" h="224">
                  <a:moveTo>
                    <a:pt x="205" y="19"/>
                  </a:moveTo>
                  <a:lnTo>
                    <a:pt x="0" y="224"/>
                  </a:lnTo>
                  <a:lnTo>
                    <a:pt x="166" y="136"/>
                  </a:lnTo>
                  <a:lnTo>
                    <a:pt x="254" y="136"/>
                  </a:lnTo>
                  <a:lnTo>
                    <a:pt x="380" y="0"/>
                  </a:lnTo>
                  <a:lnTo>
                    <a:pt x="380" y="0"/>
                  </a:lnTo>
                  <a:lnTo>
                    <a:pt x="292" y="9"/>
                  </a:lnTo>
                  <a:lnTo>
                    <a:pt x="234" y="19"/>
                  </a:lnTo>
                  <a:lnTo>
                    <a:pt x="205" y="19"/>
                  </a:lnTo>
                  <a:lnTo>
                    <a:pt x="205" y="1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4" name="Freeform 144"/>
            <p:cNvSpPr>
              <a:spLocks/>
            </p:cNvSpPr>
            <p:nvPr/>
          </p:nvSpPr>
          <p:spPr bwMode="auto">
            <a:xfrm>
              <a:off x="3783" y="2703"/>
              <a:ext cx="340" cy="127"/>
            </a:xfrm>
            <a:custGeom>
              <a:avLst/>
              <a:gdLst>
                <a:gd name="T0" fmla="*/ 0 w 340"/>
                <a:gd name="T1" fmla="*/ 0 h 127"/>
                <a:gd name="T2" fmla="*/ 224 w 340"/>
                <a:gd name="T3" fmla="*/ 10 h 127"/>
                <a:gd name="T4" fmla="*/ 282 w 340"/>
                <a:gd name="T5" fmla="*/ 39 h 127"/>
                <a:gd name="T6" fmla="*/ 340 w 340"/>
                <a:gd name="T7" fmla="*/ 127 h 127"/>
                <a:gd name="T8" fmla="*/ 185 w 340"/>
                <a:gd name="T9" fmla="*/ 117 h 127"/>
                <a:gd name="T10" fmla="*/ 175 w 340"/>
                <a:gd name="T11" fmla="*/ 88 h 127"/>
                <a:gd name="T12" fmla="*/ 165 w 340"/>
                <a:gd name="T13" fmla="*/ 49 h 127"/>
                <a:gd name="T14" fmla="*/ 126 w 340"/>
                <a:gd name="T15" fmla="*/ 30 h 127"/>
                <a:gd name="T16" fmla="*/ 29 w 340"/>
                <a:gd name="T17" fmla="*/ 20 h 127"/>
                <a:gd name="T18" fmla="*/ 0 w 340"/>
                <a:gd name="T1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0" h="127">
                  <a:moveTo>
                    <a:pt x="0" y="0"/>
                  </a:moveTo>
                  <a:lnTo>
                    <a:pt x="224" y="10"/>
                  </a:lnTo>
                  <a:lnTo>
                    <a:pt x="282" y="39"/>
                  </a:lnTo>
                  <a:lnTo>
                    <a:pt x="340" y="127"/>
                  </a:lnTo>
                  <a:lnTo>
                    <a:pt x="185" y="117"/>
                  </a:lnTo>
                  <a:lnTo>
                    <a:pt x="175" y="88"/>
                  </a:lnTo>
                  <a:lnTo>
                    <a:pt x="165" y="49"/>
                  </a:lnTo>
                  <a:lnTo>
                    <a:pt x="126" y="30"/>
                  </a:lnTo>
                  <a:lnTo>
                    <a:pt x="29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Freeform 145"/>
            <p:cNvSpPr>
              <a:spLocks/>
            </p:cNvSpPr>
            <p:nvPr/>
          </p:nvSpPr>
          <p:spPr bwMode="auto">
            <a:xfrm>
              <a:off x="2438" y="1485"/>
              <a:ext cx="585" cy="575"/>
            </a:xfrm>
            <a:custGeom>
              <a:avLst/>
              <a:gdLst>
                <a:gd name="T0" fmla="*/ 526 w 585"/>
                <a:gd name="T1" fmla="*/ 0 h 575"/>
                <a:gd name="T2" fmla="*/ 458 w 585"/>
                <a:gd name="T3" fmla="*/ 30 h 575"/>
                <a:gd name="T4" fmla="*/ 361 w 585"/>
                <a:gd name="T5" fmla="*/ 127 h 575"/>
                <a:gd name="T6" fmla="*/ 283 w 585"/>
                <a:gd name="T7" fmla="*/ 264 h 575"/>
                <a:gd name="T8" fmla="*/ 234 w 585"/>
                <a:gd name="T9" fmla="*/ 342 h 575"/>
                <a:gd name="T10" fmla="*/ 185 w 585"/>
                <a:gd name="T11" fmla="*/ 390 h 575"/>
                <a:gd name="T12" fmla="*/ 0 w 585"/>
                <a:gd name="T13" fmla="*/ 478 h 575"/>
                <a:gd name="T14" fmla="*/ 136 w 585"/>
                <a:gd name="T15" fmla="*/ 429 h 575"/>
                <a:gd name="T16" fmla="*/ 234 w 585"/>
                <a:gd name="T17" fmla="*/ 410 h 575"/>
                <a:gd name="T18" fmla="*/ 205 w 585"/>
                <a:gd name="T19" fmla="*/ 449 h 575"/>
                <a:gd name="T20" fmla="*/ 136 w 585"/>
                <a:gd name="T21" fmla="*/ 478 h 575"/>
                <a:gd name="T22" fmla="*/ 10 w 585"/>
                <a:gd name="T23" fmla="*/ 575 h 575"/>
                <a:gd name="T24" fmla="*/ 136 w 585"/>
                <a:gd name="T25" fmla="*/ 517 h 575"/>
                <a:gd name="T26" fmla="*/ 244 w 585"/>
                <a:gd name="T27" fmla="*/ 468 h 575"/>
                <a:gd name="T28" fmla="*/ 302 w 585"/>
                <a:gd name="T29" fmla="*/ 410 h 575"/>
                <a:gd name="T30" fmla="*/ 409 w 585"/>
                <a:gd name="T31" fmla="*/ 303 h 575"/>
                <a:gd name="T32" fmla="*/ 409 w 585"/>
                <a:gd name="T33" fmla="*/ 371 h 575"/>
                <a:gd name="T34" fmla="*/ 448 w 585"/>
                <a:gd name="T35" fmla="*/ 303 h 575"/>
                <a:gd name="T36" fmla="*/ 448 w 585"/>
                <a:gd name="T37" fmla="*/ 225 h 575"/>
                <a:gd name="T38" fmla="*/ 487 w 585"/>
                <a:gd name="T39" fmla="*/ 108 h 575"/>
                <a:gd name="T40" fmla="*/ 497 w 585"/>
                <a:gd name="T41" fmla="*/ 195 h 575"/>
                <a:gd name="T42" fmla="*/ 536 w 585"/>
                <a:gd name="T43" fmla="*/ 147 h 575"/>
                <a:gd name="T44" fmla="*/ 546 w 585"/>
                <a:gd name="T45" fmla="*/ 69 h 575"/>
                <a:gd name="T46" fmla="*/ 585 w 585"/>
                <a:gd name="T47" fmla="*/ 30 h 575"/>
                <a:gd name="T48" fmla="*/ 526 w 585"/>
                <a:gd name="T49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85" h="575">
                  <a:moveTo>
                    <a:pt x="526" y="0"/>
                  </a:moveTo>
                  <a:lnTo>
                    <a:pt x="458" y="30"/>
                  </a:lnTo>
                  <a:lnTo>
                    <a:pt x="361" y="127"/>
                  </a:lnTo>
                  <a:lnTo>
                    <a:pt x="283" y="264"/>
                  </a:lnTo>
                  <a:lnTo>
                    <a:pt x="234" y="342"/>
                  </a:lnTo>
                  <a:lnTo>
                    <a:pt x="185" y="390"/>
                  </a:lnTo>
                  <a:lnTo>
                    <a:pt x="0" y="478"/>
                  </a:lnTo>
                  <a:lnTo>
                    <a:pt x="136" y="429"/>
                  </a:lnTo>
                  <a:lnTo>
                    <a:pt x="234" y="410"/>
                  </a:lnTo>
                  <a:lnTo>
                    <a:pt x="205" y="449"/>
                  </a:lnTo>
                  <a:lnTo>
                    <a:pt x="136" y="478"/>
                  </a:lnTo>
                  <a:lnTo>
                    <a:pt x="10" y="575"/>
                  </a:lnTo>
                  <a:lnTo>
                    <a:pt x="136" y="517"/>
                  </a:lnTo>
                  <a:lnTo>
                    <a:pt x="244" y="468"/>
                  </a:lnTo>
                  <a:lnTo>
                    <a:pt x="302" y="410"/>
                  </a:lnTo>
                  <a:lnTo>
                    <a:pt x="409" y="303"/>
                  </a:lnTo>
                  <a:lnTo>
                    <a:pt x="409" y="371"/>
                  </a:lnTo>
                  <a:lnTo>
                    <a:pt x="448" y="303"/>
                  </a:lnTo>
                  <a:lnTo>
                    <a:pt x="448" y="225"/>
                  </a:lnTo>
                  <a:lnTo>
                    <a:pt x="487" y="108"/>
                  </a:lnTo>
                  <a:lnTo>
                    <a:pt x="497" y="195"/>
                  </a:lnTo>
                  <a:lnTo>
                    <a:pt x="536" y="147"/>
                  </a:lnTo>
                  <a:lnTo>
                    <a:pt x="546" y="69"/>
                  </a:lnTo>
                  <a:lnTo>
                    <a:pt x="585" y="30"/>
                  </a:lnTo>
                  <a:lnTo>
                    <a:pt x="526" y="0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6" name="Freeform 146"/>
            <p:cNvSpPr>
              <a:spLocks/>
            </p:cNvSpPr>
            <p:nvPr/>
          </p:nvSpPr>
          <p:spPr bwMode="auto">
            <a:xfrm>
              <a:off x="2769" y="1495"/>
              <a:ext cx="663" cy="780"/>
            </a:xfrm>
            <a:custGeom>
              <a:avLst/>
              <a:gdLst>
                <a:gd name="T0" fmla="*/ 273 w 663"/>
                <a:gd name="T1" fmla="*/ 117 h 780"/>
                <a:gd name="T2" fmla="*/ 137 w 663"/>
                <a:gd name="T3" fmla="*/ 361 h 780"/>
                <a:gd name="T4" fmla="*/ 88 w 663"/>
                <a:gd name="T5" fmla="*/ 458 h 780"/>
                <a:gd name="T6" fmla="*/ 39 w 663"/>
                <a:gd name="T7" fmla="*/ 556 h 780"/>
                <a:gd name="T8" fmla="*/ 0 w 663"/>
                <a:gd name="T9" fmla="*/ 614 h 780"/>
                <a:gd name="T10" fmla="*/ 0 w 663"/>
                <a:gd name="T11" fmla="*/ 673 h 780"/>
                <a:gd name="T12" fmla="*/ 49 w 663"/>
                <a:gd name="T13" fmla="*/ 624 h 780"/>
                <a:gd name="T14" fmla="*/ 127 w 663"/>
                <a:gd name="T15" fmla="*/ 487 h 780"/>
                <a:gd name="T16" fmla="*/ 127 w 663"/>
                <a:gd name="T17" fmla="*/ 556 h 780"/>
                <a:gd name="T18" fmla="*/ 156 w 663"/>
                <a:gd name="T19" fmla="*/ 585 h 780"/>
                <a:gd name="T20" fmla="*/ 185 w 663"/>
                <a:gd name="T21" fmla="*/ 526 h 780"/>
                <a:gd name="T22" fmla="*/ 234 w 663"/>
                <a:gd name="T23" fmla="*/ 400 h 780"/>
                <a:gd name="T24" fmla="*/ 263 w 663"/>
                <a:gd name="T25" fmla="*/ 439 h 780"/>
                <a:gd name="T26" fmla="*/ 263 w 663"/>
                <a:gd name="T27" fmla="*/ 507 h 780"/>
                <a:gd name="T28" fmla="*/ 224 w 663"/>
                <a:gd name="T29" fmla="*/ 575 h 780"/>
                <a:gd name="T30" fmla="*/ 215 w 663"/>
                <a:gd name="T31" fmla="*/ 702 h 780"/>
                <a:gd name="T32" fmla="*/ 254 w 663"/>
                <a:gd name="T33" fmla="*/ 624 h 780"/>
                <a:gd name="T34" fmla="*/ 293 w 663"/>
                <a:gd name="T35" fmla="*/ 546 h 780"/>
                <a:gd name="T36" fmla="*/ 302 w 663"/>
                <a:gd name="T37" fmla="*/ 322 h 780"/>
                <a:gd name="T38" fmla="*/ 341 w 663"/>
                <a:gd name="T39" fmla="*/ 224 h 780"/>
                <a:gd name="T40" fmla="*/ 371 w 663"/>
                <a:gd name="T41" fmla="*/ 283 h 780"/>
                <a:gd name="T42" fmla="*/ 361 w 663"/>
                <a:gd name="T43" fmla="*/ 400 h 780"/>
                <a:gd name="T44" fmla="*/ 361 w 663"/>
                <a:gd name="T45" fmla="*/ 487 h 780"/>
                <a:gd name="T46" fmla="*/ 409 w 663"/>
                <a:gd name="T47" fmla="*/ 351 h 780"/>
                <a:gd name="T48" fmla="*/ 419 w 663"/>
                <a:gd name="T49" fmla="*/ 439 h 780"/>
                <a:gd name="T50" fmla="*/ 419 w 663"/>
                <a:gd name="T51" fmla="*/ 536 h 780"/>
                <a:gd name="T52" fmla="*/ 448 w 663"/>
                <a:gd name="T53" fmla="*/ 604 h 780"/>
                <a:gd name="T54" fmla="*/ 468 w 663"/>
                <a:gd name="T55" fmla="*/ 565 h 780"/>
                <a:gd name="T56" fmla="*/ 487 w 663"/>
                <a:gd name="T57" fmla="*/ 370 h 780"/>
                <a:gd name="T58" fmla="*/ 536 w 663"/>
                <a:gd name="T59" fmla="*/ 400 h 780"/>
                <a:gd name="T60" fmla="*/ 575 w 663"/>
                <a:gd name="T61" fmla="*/ 546 h 780"/>
                <a:gd name="T62" fmla="*/ 565 w 663"/>
                <a:gd name="T63" fmla="*/ 653 h 780"/>
                <a:gd name="T64" fmla="*/ 556 w 663"/>
                <a:gd name="T65" fmla="*/ 711 h 780"/>
                <a:gd name="T66" fmla="*/ 575 w 663"/>
                <a:gd name="T67" fmla="*/ 780 h 780"/>
                <a:gd name="T68" fmla="*/ 604 w 663"/>
                <a:gd name="T69" fmla="*/ 731 h 780"/>
                <a:gd name="T70" fmla="*/ 614 w 663"/>
                <a:gd name="T71" fmla="*/ 673 h 780"/>
                <a:gd name="T72" fmla="*/ 634 w 663"/>
                <a:gd name="T73" fmla="*/ 760 h 780"/>
                <a:gd name="T74" fmla="*/ 663 w 663"/>
                <a:gd name="T75" fmla="*/ 692 h 780"/>
                <a:gd name="T76" fmla="*/ 634 w 663"/>
                <a:gd name="T77" fmla="*/ 546 h 780"/>
                <a:gd name="T78" fmla="*/ 634 w 663"/>
                <a:gd name="T79" fmla="*/ 400 h 780"/>
                <a:gd name="T80" fmla="*/ 546 w 663"/>
                <a:gd name="T81" fmla="*/ 205 h 780"/>
                <a:gd name="T82" fmla="*/ 487 w 663"/>
                <a:gd name="T83" fmla="*/ 78 h 780"/>
                <a:gd name="T84" fmla="*/ 429 w 663"/>
                <a:gd name="T85" fmla="*/ 0 h 780"/>
                <a:gd name="T86" fmla="*/ 361 w 663"/>
                <a:gd name="T87" fmla="*/ 0 h 780"/>
                <a:gd name="T88" fmla="*/ 341 w 663"/>
                <a:gd name="T89" fmla="*/ 88 h 780"/>
                <a:gd name="T90" fmla="*/ 293 w 663"/>
                <a:gd name="T91" fmla="*/ 49 h 780"/>
                <a:gd name="T92" fmla="*/ 273 w 663"/>
                <a:gd name="T93" fmla="*/ 117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63" h="780">
                  <a:moveTo>
                    <a:pt x="273" y="117"/>
                  </a:moveTo>
                  <a:lnTo>
                    <a:pt x="137" y="361"/>
                  </a:lnTo>
                  <a:lnTo>
                    <a:pt x="88" y="458"/>
                  </a:lnTo>
                  <a:lnTo>
                    <a:pt x="39" y="556"/>
                  </a:lnTo>
                  <a:lnTo>
                    <a:pt x="0" y="614"/>
                  </a:lnTo>
                  <a:lnTo>
                    <a:pt x="0" y="673"/>
                  </a:lnTo>
                  <a:lnTo>
                    <a:pt x="49" y="624"/>
                  </a:lnTo>
                  <a:lnTo>
                    <a:pt x="127" y="487"/>
                  </a:lnTo>
                  <a:lnTo>
                    <a:pt x="127" y="556"/>
                  </a:lnTo>
                  <a:lnTo>
                    <a:pt x="156" y="585"/>
                  </a:lnTo>
                  <a:lnTo>
                    <a:pt x="185" y="526"/>
                  </a:lnTo>
                  <a:lnTo>
                    <a:pt x="234" y="400"/>
                  </a:lnTo>
                  <a:lnTo>
                    <a:pt x="263" y="439"/>
                  </a:lnTo>
                  <a:lnTo>
                    <a:pt x="263" y="507"/>
                  </a:lnTo>
                  <a:lnTo>
                    <a:pt x="224" y="575"/>
                  </a:lnTo>
                  <a:lnTo>
                    <a:pt x="215" y="702"/>
                  </a:lnTo>
                  <a:lnTo>
                    <a:pt x="254" y="624"/>
                  </a:lnTo>
                  <a:lnTo>
                    <a:pt x="293" y="546"/>
                  </a:lnTo>
                  <a:lnTo>
                    <a:pt x="302" y="322"/>
                  </a:lnTo>
                  <a:lnTo>
                    <a:pt x="341" y="224"/>
                  </a:lnTo>
                  <a:lnTo>
                    <a:pt x="371" y="283"/>
                  </a:lnTo>
                  <a:lnTo>
                    <a:pt x="361" y="400"/>
                  </a:lnTo>
                  <a:lnTo>
                    <a:pt x="361" y="487"/>
                  </a:lnTo>
                  <a:lnTo>
                    <a:pt x="409" y="351"/>
                  </a:lnTo>
                  <a:lnTo>
                    <a:pt x="419" y="439"/>
                  </a:lnTo>
                  <a:lnTo>
                    <a:pt x="419" y="536"/>
                  </a:lnTo>
                  <a:lnTo>
                    <a:pt x="448" y="604"/>
                  </a:lnTo>
                  <a:lnTo>
                    <a:pt x="468" y="565"/>
                  </a:lnTo>
                  <a:lnTo>
                    <a:pt x="487" y="370"/>
                  </a:lnTo>
                  <a:lnTo>
                    <a:pt x="536" y="400"/>
                  </a:lnTo>
                  <a:lnTo>
                    <a:pt x="575" y="546"/>
                  </a:lnTo>
                  <a:lnTo>
                    <a:pt x="565" y="653"/>
                  </a:lnTo>
                  <a:lnTo>
                    <a:pt x="556" y="711"/>
                  </a:lnTo>
                  <a:lnTo>
                    <a:pt x="575" y="780"/>
                  </a:lnTo>
                  <a:lnTo>
                    <a:pt x="604" y="731"/>
                  </a:lnTo>
                  <a:lnTo>
                    <a:pt x="614" y="673"/>
                  </a:lnTo>
                  <a:lnTo>
                    <a:pt x="634" y="760"/>
                  </a:lnTo>
                  <a:lnTo>
                    <a:pt x="663" y="692"/>
                  </a:lnTo>
                  <a:lnTo>
                    <a:pt x="634" y="546"/>
                  </a:lnTo>
                  <a:lnTo>
                    <a:pt x="634" y="400"/>
                  </a:lnTo>
                  <a:lnTo>
                    <a:pt x="546" y="205"/>
                  </a:lnTo>
                  <a:lnTo>
                    <a:pt x="487" y="78"/>
                  </a:lnTo>
                  <a:lnTo>
                    <a:pt x="429" y="0"/>
                  </a:lnTo>
                  <a:lnTo>
                    <a:pt x="361" y="0"/>
                  </a:lnTo>
                  <a:lnTo>
                    <a:pt x="341" y="88"/>
                  </a:lnTo>
                  <a:lnTo>
                    <a:pt x="293" y="49"/>
                  </a:lnTo>
                  <a:lnTo>
                    <a:pt x="273" y="117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Freeform 147"/>
            <p:cNvSpPr>
              <a:spLocks/>
            </p:cNvSpPr>
            <p:nvPr/>
          </p:nvSpPr>
          <p:spPr bwMode="auto">
            <a:xfrm>
              <a:off x="3247" y="1485"/>
              <a:ext cx="760" cy="799"/>
            </a:xfrm>
            <a:custGeom>
              <a:avLst/>
              <a:gdLst>
                <a:gd name="T0" fmla="*/ 87 w 760"/>
                <a:gd name="T1" fmla="*/ 39 h 799"/>
                <a:gd name="T2" fmla="*/ 195 w 760"/>
                <a:gd name="T3" fmla="*/ 166 h 799"/>
                <a:gd name="T4" fmla="*/ 409 w 760"/>
                <a:gd name="T5" fmla="*/ 351 h 799"/>
                <a:gd name="T6" fmla="*/ 467 w 760"/>
                <a:gd name="T7" fmla="*/ 449 h 799"/>
                <a:gd name="T8" fmla="*/ 613 w 760"/>
                <a:gd name="T9" fmla="*/ 556 h 799"/>
                <a:gd name="T10" fmla="*/ 672 w 760"/>
                <a:gd name="T11" fmla="*/ 624 h 799"/>
                <a:gd name="T12" fmla="*/ 711 w 760"/>
                <a:gd name="T13" fmla="*/ 702 h 799"/>
                <a:gd name="T14" fmla="*/ 760 w 760"/>
                <a:gd name="T15" fmla="*/ 799 h 799"/>
                <a:gd name="T16" fmla="*/ 691 w 760"/>
                <a:gd name="T17" fmla="*/ 741 h 799"/>
                <a:gd name="T18" fmla="*/ 643 w 760"/>
                <a:gd name="T19" fmla="*/ 614 h 799"/>
                <a:gd name="T20" fmla="*/ 594 w 760"/>
                <a:gd name="T21" fmla="*/ 614 h 799"/>
                <a:gd name="T22" fmla="*/ 555 w 760"/>
                <a:gd name="T23" fmla="*/ 634 h 799"/>
                <a:gd name="T24" fmla="*/ 487 w 760"/>
                <a:gd name="T25" fmla="*/ 546 h 799"/>
                <a:gd name="T26" fmla="*/ 428 w 760"/>
                <a:gd name="T27" fmla="*/ 449 h 799"/>
                <a:gd name="T28" fmla="*/ 370 w 760"/>
                <a:gd name="T29" fmla="*/ 380 h 799"/>
                <a:gd name="T30" fmla="*/ 331 w 760"/>
                <a:gd name="T31" fmla="*/ 390 h 799"/>
                <a:gd name="T32" fmla="*/ 331 w 760"/>
                <a:gd name="T33" fmla="*/ 449 h 799"/>
                <a:gd name="T34" fmla="*/ 292 w 760"/>
                <a:gd name="T35" fmla="*/ 449 h 799"/>
                <a:gd name="T36" fmla="*/ 253 w 760"/>
                <a:gd name="T37" fmla="*/ 351 h 799"/>
                <a:gd name="T38" fmla="*/ 234 w 760"/>
                <a:gd name="T39" fmla="*/ 264 h 799"/>
                <a:gd name="T40" fmla="*/ 146 w 760"/>
                <a:gd name="T41" fmla="*/ 176 h 799"/>
                <a:gd name="T42" fmla="*/ 117 w 760"/>
                <a:gd name="T43" fmla="*/ 244 h 799"/>
                <a:gd name="T44" fmla="*/ 97 w 760"/>
                <a:gd name="T45" fmla="*/ 166 h 799"/>
                <a:gd name="T46" fmla="*/ 97 w 760"/>
                <a:gd name="T47" fmla="*/ 117 h 799"/>
                <a:gd name="T48" fmla="*/ 0 w 760"/>
                <a:gd name="T49" fmla="*/ 0 h 799"/>
                <a:gd name="T50" fmla="*/ 87 w 760"/>
                <a:gd name="T51" fmla="*/ 39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60" h="799">
                  <a:moveTo>
                    <a:pt x="87" y="39"/>
                  </a:moveTo>
                  <a:lnTo>
                    <a:pt x="195" y="166"/>
                  </a:lnTo>
                  <a:lnTo>
                    <a:pt x="409" y="351"/>
                  </a:lnTo>
                  <a:lnTo>
                    <a:pt x="467" y="449"/>
                  </a:lnTo>
                  <a:lnTo>
                    <a:pt x="613" y="556"/>
                  </a:lnTo>
                  <a:lnTo>
                    <a:pt x="672" y="624"/>
                  </a:lnTo>
                  <a:lnTo>
                    <a:pt x="711" y="702"/>
                  </a:lnTo>
                  <a:lnTo>
                    <a:pt x="760" y="799"/>
                  </a:lnTo>
                  <a:lnTo>
                    <a:pt x="691" y="741"/>
                  </a:lnTo>
                  <a:lnTo>
                    <a:pt x="643" y="614"/>
                  </a:lnTo>
                  <a:lnTo>
                    <a:pt x="594" y="614"/>
                  </a:lnTo>
                  <a:lnTo>
                    <a:pt x="555" y="634"/>
                  </a:lnTo>
                  <a:lnTo>
                    <a:pt x="487" y="546"/>
                  </a:lnTo>
                  <a:lnTo>
                    <a:pt x="428" y="449"/>
                  </a:lnTo>
                  <a:lnTo>
                    <a:pt x="370" y="380"/>
                  </a:lnTo>
                  <a:lnTo>
                    <a:pt x="331" y="390"/>
                  </a:lnTo>
                  <a:lnTo>
                    <a:pt x="331" y="449"/>
                  </a:lnTo>
                  <a:lnTo>
                    <a:pt x="292" y="449"/>
                  </a:lnTo>
                  <a:lnTo>
                    <a:pt x="253" y="351"/>
                  </a:lnTo>
                  <a:lnTo>
                    <a:pt x="234" y="264"/>
                  </a:lnTo>
                  <a:lnTo>
                    <a:pt x="146" y="176"/>
                  </a:lnTo>
                  <a:lnTo>
                    <a:pt x="117" y="244"/>
                  </a:lnTo>
                  <a:lnTo>
                    <a:pt x="97" y="166"/>
                  </a:lnTo>
                  <a:lnTo>
                    <a:pt x="97" y="117"/>
                  </a:lnTo>
                  <a:lnTo>
                    <a:pt x="0" y="0"/>
                  </a:lnTo>
                  <a:lnTo>
                    <a:pt x="87" y="39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Freeform 148"/>
            <p:cNvSpPr>
              <a:spLocks/>
            </p:cNvSpPr>
            <p:nvPr/>
          </p:nvSpPr>
          <p:spPr bwMode="auto">
            <a:xfrm>
              <a:off x="3783" y="1914"/>
              <a:ext cx="652" cy="448"/>
            </a:xfrm>
            <a:custGeom>
              <a:avLst/>
              <a:gdLst>
                <a:gd name="T0" fmla="*/ 0 w 652"/>
                <a:gd name="T1" fmla="*/ 0 h 448"/>
                <a:gd name="T2" fmla="*/ 116 w 652"/>
                <a:gd name="T3" fmla="*/ 49 h 448"/>
                <a:gd name="T4" fmla="*/ 263 w 652"/>
                <a:gd name="T5" fmla="*/ 146 h 448"/>
                <a:gd name="T6" fmla="*/ 350 w 652"/>
                <a:gd name="T7" fmla="*/ 215 h 448"/>
                <a:gd name="T8" fmla="*/ 477 w 652"/>
                <a:gd name="T9" fmla="*/ 263 h 448"/>
                <a:gd name="T10" fmla="*/ 565 w 652"/>
                <a:gd name="T11" fmla="*/ 331 h 448"/>
                <a:gd name="T12" fmla="*/ 652 w 652"/>
                <a:gd name="T13" fmla="*/ 448 h 448"/>
                <a:gd name="T14" fmla="*/ 545 w 652"/>
                <a:gd name="T15" fmla="*/ 361 h 448"/>
                <a:gd name="T16" fmla="*/ 418 w 652"/>
                <a:gd name="T17" fmla="*/ 283 h 448"/>
                <a:gd name="T18" fmla="*/ 399 w 652"/>
                <a:gd name="T19" fmla="*/ 322 h 448"/>
                <a:gd name="T20" fmla="*/ 272 w 652"/>
                <a:gd name="T21" fmla="*/ 234 h 448"/>
                <a:gd name="T22" fmla="*/ 243 w 652"/>
                <a:gd name="T23" fmla="*/ 156 h 448"/>
                <a:gd name="T24" fmla="*/ 126 w 652"/>
                <a:gd name="T25" fmla="*/ 88 h 448"/>
                <a:gd name="T26" fmla="*/ 0 w 652"/>
                <a:gd name="T27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2" h="448">
                  <a:moveTo>
                    <a:pt x="0" y="0"/>
                  </a:moveTo>
                  <a:lnTo>
                    <a:pt x="116" y="49"/>
                  </a:lnTo>
                  <a:lnTo>
                    <a:pt x="263" y="146"/>
                  </a:lnTo>
                  <a:lnTo>
                    <a:pt x="350" y="215"/>
                  </a:lnTo>
                  <a:lnTo>
                    <a:pt x="477" y="263"/>
                  </a:lnTo>
                  <a:lnTo>
                    <a:pt x="565" y="331"/>
                  </a:lnTo>
                  <a:lnTo>
                    <a:pt x="652" y="448"/>
                  </a:lnTo>
                  <a:lnTo>
                    <a:pt x="545" y="361"/>
                  </a:lnTo>
                  <a:lnTo>
                    <a:pt x="418" y="283"/>
                  </a:lnTo>
                  <a:lnTo>
                    <a:pt x="399" y="322"/>
                  </a:lnTo>
                  <a:lnTo>
                    <a:pt x="272" y="234"/>
                  </a:lnTo>
                  <a:lnTo>
                    <a:pt x="243" y="156"/>
                  </a:lnTo>
                  <a:lnTo>
                    <a:pt x="126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9" name="Freeform 149"/>
            <p:cNvSpPr>
              <a:spLocks/>
            </p:cNvSpPr>
            <p:nvPr/>
          </p:nvSpPr>
          <p:spPr bwMode="auto">
            <a:xfrm>
              <a:off x="2779" y="2255"/>
              <a:ext cx="127" cy="283"/>
            </a:xfrm>
            <a:custGeom>
              <a:avLst/>
              <a:gdLst>
                <a:gd name="T0" fmla="*/ 39 w 127"/>
                <a:gd name="T1" fmla="*/ 0 h 283"/>
                <a:gd name="T2" fmla="*/ 0 w 127"/>
                <a:gd name="T3" fmla="*/ 117 h 283"/>
                <a:gd name="T4" fmla="*/ 0 w 127"/>
                <a:gd name="T5" fmla="*/ 205 h 283"/>
                <a:gd name="T6" fmla="*/ 39 w 127"/>
                <a:gd name="T7" fmla="*/ 137 h 283"/>
                <a:gd name="T8" fmla="*/ 59 w 127"/>
                <a:gd name="T9" fmla="*/ 244 h 283"/>
                <a:gd name="T10" fmla="*/ 127 w 127"/>
                <a:gd name="T11" fmla="*/ 283 h 283"/>
                <a:gd name="T12" fmla="*/ 107 w 127"/>
                <a:gd name="T13" fmla="*/ 185 h 283"/>
                <a:gd name="T14" fmla="*/ 68 w 127"/>
                <a:gd name="T15" fmla="*/ 88 h 283"/>
                <a:gd name="T16" fmla="*/ 39 w 127"/>
                <a:gd name="T17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283">
                  <a:moveTo>
                    <a:pt x="39" y="0"/>
                  </a:moveTo>
                  <a:lnTo>
                    <a:pt x="0" y="117"/>
                  </a:lnTo>
                  <a:lnTo>
                    <a:pt x="0" y="205"/>
                  </a:lnTo>
                  <a:lnTo>
                    <a:pt x="39" y="137"/>
                  </a:lnTo>
                  <a:lnTo>
                    <a:pt x="59" y="244"/>
                  </a:lnTo>
                  <a:lnTo>
                    <a:pt x="127" y="283"/>
                  </a:lnTo>
                  <a:lnTo>
                    <a:pt x="107" y="185"/>
                  </a:lnTo>
                  <a:lnTo>
                    <a:pt x="68" y="88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0" name="Freeform 150"/>
            <p:cNvSpPr>
              <a:spLocks/>
            </p:cNvSpPr>
            <p:nvPr/>
          </p:nvSpPr>
          <p:spPr bwMode="auto">
            <a:xfrm>
              <a:off x="3140" y="2528"/>
              <a:ext cx="68" cy="195"/>
            </a:xfrm>
            <a:custGeom>
              <a:avLst/>
              <a:gdLst>
                <a:gd name="T0" fmla="*/ 0 w 68"/>
                <a:gd name="T1" fmla="*/ 0 h 195"/>
                <a:gd name="T2" fmla="*/ 19 w 68"/>
                <a:gd name="T3" fmla="*/ 88 h 195"/>
                <a:gd name="T4" fmla="*/ 68 w 68"/>
                <a:gd name="T5" fmla="*/ 195 h 195"/>
                <a:gd name="T6" fmla="*/ 58 w 68"/>
                <a:gd name="T7" fmla="*/ 78 h 195"/>
                <a:gd name="T8" fmla="*/ 0 w 68"/>
                <a:gd name="T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95">
                  <a:moveTo>
                    <a:pt x="0" y="0"/>
                  </a:moveTo>
                  <a:lnTo>
                    <a:pt x="19" y="88"/>
                  </a:lnTo>
                  <a:lnTo>
                    <a:pt x="68" y="195"/>
                  </a:lnTo>
                  <a:lnTo>
                    <a:pt x="58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1" name="Freeform 151"/>
            <p:cNvSpPr>
              <a:spLocks/>
            </p:cNvSpPr>
            <p:nvPr/>
          </p:nvSpPr>
          <p:spPr bwMode="auto">
            <a:xfrm>
              <a:off x="3315" y="2323"/>
              <a:ext cx="39" cy="156"/>
            </a:xfrm>
            <a:custGeom>
              <a:avLst/>
              <a:gdLst>
                <a:gd name="T0" fmla="*/ 10 w 39"/>
                <a:gd name="T1" fmla="*/ 0 h 156"/>
                <a:gd name="T2" fmla="*/ 39 w 39"/>
                <a:gd name="T3" fmla="*/ 59 h 156"/>
                <a:gd name="T4" fmla="*/ 39 w 39"/>
                <a:gd name="T5" fmla="*/ 156 h 156"/>
                <a:gd name="T6" fmla="*/ 0 w 39"/>
                <a:gd name="T7" fmla="*/ 78 h 156"/>
                <a:gd name="T8" fmla="*/ 10 w 39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56">
                  <a:moveTo>
                    <a:pt x="10" y="0"/>
                  </a:moveTo>
                  <a:lnTo>
                    <a:pt x="39" y="59"/>
                  </a:lnTo>
                  <a:lnTo>
                    <a:pt x="39" y="156"/>
                  </a:lnTo>
                  <a:lnTo>
                    <a:pt x="0" y="7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2" name="Freeform 152"/>
            <p:cNvSpPr>
              <a:spLocks/>
            </p:cNvSpPr>
            <p:nvPr/>
          </p:nvSpPr>
          <p:spPr bwMode="auto">
            <a:xfrm>
              <a:off x="3510" y="2674"/>
              <a:ext cx="97" cy="88"/>
            </a:xfrm>
            <a:custGeom>
              <a:avLst/>
              <a:gdLst>
                <a:gd name="T0" fmla="*/ 48 w 97"/>
                <a:gd name="T1" fmla="*/ 0 h 88"/>
                <a:gd name="T2" fmla="*/ 97 w 97"/>
                <a:gd name="T3" fmla="*/ 88 h 88"/>
                <a:gd name="T4" fmla="*/ 0 w 97"/>
                <a:gd name="T5" fmla="*/ 0 h 88"/>
                <a:gd name="T6" fmla="*/ 48 w 97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" h="88">
                  <a:moveTo>
                    <a:pt x="48" y="0"/>
                  </a:moveTo>
                  <a:lnTo>
                    <a:pt x="97" y="88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Freeform 153"/>
            <p:cNvSpPr>
              <a:spLocks/>
            </p:cNvSpPr>
            <p:nvPr/>
          </p:nvSpPr>
          <p:spPr bwMode="auto">
            <a:xfrm>
              <a:off x="3938" y="2392"/>
              <a:ext cx="108" cy="136"/>
            </a:xfrm>
            <a:custGeom>
              <a:avLst/>
              <a:gdLst>
                <a:gd name="T0" fmla="*/ 0 w 108"/>
                <a:gd name="T1" fmla="*/ 0 h 136"/>
                <a:gd name="T2" fmla="*/ 30 w 108"/>
                <a:gd name="T3" fmla="*/ 78 h 136"/>
                <a:gd name="T4" fmla="*/ 108 w 108"/>
                <a:gd name="T5" fmla="*/ 136 h 136"/>
                <a:gd name="T6" fmla="*/ 59 w 108"/>
                <a:gd name="T7" fmla="*/ 58 h 136"/>
                <a:gd name="T8" fmla="*/ 0 w 108"/>
                <a:gd name="T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36">
                  <a:moveTo>
                    <a:pt x="0" y="0"/>
                  </a:moveTo>
                  <a:lnTo>
                    <a:pt x="30" y="78"/>
                  </a:lnTo>
                  <a:lnTo>
                    <a:pt x="108" y="136"/>
                  </a:lnTo>
                  <a:lnTo>
                    <a:pt x="59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Freeform 154"/>
            <p:cNvSpPr>
              <a:spLocks/>
            </p:cNvSpPr>
            <p:nvPr/>
          </p:nvSpPr>
          <p:spPr bwMode="auto">
            <a:xfrm>
              <a:off x="4007" y="2245"/>
              <a:ext cx="107" cy="215"/>
            </a:xfrm>
            <a:custGeom>
              <a:avLst/>
              <a:gdLst>
                <a:gd name="T0" fmla="*/ 0 w 107"/>
                <a:gd name="T1" fmla="*/ 69 h 215"/>
                <a:gd name="T2" fmla="*/ 29 w 107"/>
                <a:gd name="T3" fmla="*/ 127 h 215"/>
                <a:gd name="T4" fmla="*/ 107 w 107"/>
                <a:gd name="T5" fmla="*/ 215 h 215"/>
                <a:gd name="T6" fmla="*/ 78 w 107"/>
                <a:gd name="T7" fmla="*/ 127 h 215"/>
                <a:gd name="T8" fmla="*/ 29 w 107"/>
                <a:gd name="T9" fmla="*/ 0 h 215"/>
                <a:gd name="T10" fmla="*/ 0 w 107"/>
                <a:gd name="T11" fmla="*/ 69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215">
                  <a:moveTo>
                    <a:pt x="0" y="69"/>
                  </a:moveTo>
                  <a:lnTo>
                    <a:pt x="29" y="127"/>
                  </a:lnTo>
                  <a:lnTo>
                    <a:pt x="107" y="215"/>
                  </a:lnTo>
                  <a:lnTo>
                    <a:pt x="78" y="127"/>
                  </a:lnTo>
                  <a:lnTo>
                    <a:pt x="29" y="0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5" name="Freeform 155"/>
            <p:cNvSpPr>
              <a:spLocks/>
            </p:cNvSpPr>
            <p:nvPr/>
          </p:nvSpPr>
          <p:spPr bwMode="auto">
            <a:xfrm>
              <a:off x="2574" y="2197"/>
              <a:ext cx="108" cy="156"/>
            </a:xfrm>
            <a:custGeom>
              <a:avLst/>
              <a:gdLst>
                <a:gd name="T0" fmla="*/ 108 w 108"/>
                <a:gd name="T1" fmla="*/ 0 h 156"/>
                <a:gd name="T2" fmla="*/ 49 w 108"/>
                <a:gd name="T3" fmla="*/ 58 h 156"/>
                <a:gd name="T4" fmla="*/ 0 w 108"/>
                <a:gd name="T5" fmla="*/ 156 h 156"/>
                <a:gd name="T6" fmla="*/ 69 w 108"/>
                <a:gd name="T7" fmla="*/ 117 h 156"/>
                <a:gd name="T8" fmla="*/ 108 w 108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56">
                  <a:moveTo>
                    <a:pt x="108" y="0"/>
                  </a:moveTo>
                  <a:lnTo>
                    <a:pt x="49" y="58"/>
                  </a:lnTo>
                  <a:lnTo>
                    <a:pt x="0" y="156"/>
                  </a:lnTo>
                  <a:lnTo>
                    <a:pt x="69" y="117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Freeform 156"/>
            <p:cNvSpPr>
              <a:spLocks/>
            </p:cNvSpPr>
            <p:nvPr/>
          </p:nvSpPr>
          <p:spPr bwMode="auto">
            <a:xfrm>
              <a:off x="2536" y="2080"/>
              <a:ext cx="77" cy="156"/>
            </a:xfrm>
            <a:custGeom>
              <a:avLst/>
              <a:gdLst>
                <a:gd name="T0" fmla="*/ 77 w 77"/>
                <a:gd name="T1" fmla="*/ 0 h 156"/>
                <a:gd name="T2" fmla="*/ 19 w 77"/>
                <a:gd name="T3" fmla="*/ 68 h 156"/>
                <a:gd name="T4" fmla="*/ 0 w 77"/>
                <a:gd name="T5" fmla="*/ 156 h 156"/>
                <a:gd name="T6" fmla="*/ 68 w 77"/>
                <a:gd name="T7" fmla="*/ 88 h 156"/>
                <a:gd name="T8" fmla="*/ 68 w 77"/>
                <a:gd name="T9" fmla="*/ 88 h 156"/>
                <a:gd name="T10" fmla="*/ 77 w 77"/>
                <a:gd name="T11" fmla="*/ 0 h 156"/>
                <a:gd name="T12" fmla="*/ 77 w 77"/>
                <a:gd name="T13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56">
                  <a:moveTo>
                    <a:pt x="77" y="0"/>
                  </a:moveTo>
                  <a:lnTo>
                    <a:pt x="19" y="68"/>
                  </a:lnTo>
                  <a:lnTo>
                    <a:pt x="0" y="156"/>
                  </a:lnTo>
                  <a:lnTo>
                    <a:pt x="68" y="88"/>
                  </a:lnTo>
                  <a:lnTo>
                    <a:pt x="68" y="88"/>
                  </a:lnTo>
                  <a:lnTo>
                    <a:pt x="77" y="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Freeform 157"/>
            <p:cNvSpPr>
              <a:spLocks/>
            </p:cNvSpPr>
            <p:nvPr/>
          </p:nvSpPr>
          <p:spPr bwMode="auto">
            <a:xfrm>
              <a:off x="3500" y="2275"/>
              <a:ext cx="58" cy="107"/>
            </a:xfrm>
            <a:custGeom>
              <a:avLst/>
              <a:gdLst>
                <a:gd name="T0" fmla="*/ 10 w 58"/>
                <a:gd name="T1" fmla="*/ 0 h 107"/>
                <a:gd name="T2" fmla="*/ 58 w 58"/>
                <a:gd name="T3" fmla="*/ 107 h 107"/>
                <a:gd name="T4" fmla="*/ 0 w 58"/>
                <a:gd name="T5" fmla="*/ 78 h 107"/>
                <a:gd name="T6" fmla="*/ 10 w 58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7">
                  <a:moveTo>
                    <a:pt x="10" y="0"/>
                  </a:moveTo>
                  <a:lnTo>
                    <a:pt x="58" y="107"/>
                  </a:lnTo>
                  <a:lnTo>
                    <a:pt x="0" y="7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8" name="Freeform 158"/>
            <p:cNvSpPr>
              <a:spLocks/>
            </p:cNvSpPr>
            <p:nvPr/>
          </p:nvSpPr>
          <p:spPr bwMode="auto">
            <a:xfrm>
              <a:off x="1610" y="2197"/>
              <a:ext cx="224" cy="136"/>
            </a:xfrm>
            <a:custGeom>
              <a:avLst/>
              <a:gdLst>
                <a:gd name="T0" fmla="*/ 224 w 224"/>
                <a:gd name="T1" fmla="*/ 0 h 136"/>
                <a:gd name="T2" fmla="*/ 117 w 224"/>
                <a:gd name="T3" fmla="*/ 48 h 136"/>
                <a:gd name="T4" fmla="*/ 0 w 224"/>
                <a:gd name="T5" fmla="*/ 136 h 136"/>
                <a:gd name="T6" fmla="*/ 97 w 224"/>
                <a:gd name="T7" fmla="*/ 117 h 136"/>
                <a:gd name="T8" fmla="*/ 166 w 224"/>
                <a:gd name="T9" fmla="*/ 68 h 136"/>
                <a:gd name="T10" fmla="*/ 224 w 224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" h="136">
                  <a:moveTo>
                    <a:pt x="224" y="0"/>
                  </a:moveTo>
                  <a:lnTo>
                    <a:pt x="117" y="48"/>
                  </a:lnTo>
                  <a:lnTo>
                    <a:pt x="0" y="136"/>
                  </a:lnTo>
                  <a:lnTo>
                    <a:pt x="97" y="117"/>
                  </a:lnTo>
                  <a:lnTo>
                    <a:pt x="166" y="68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Freeform 159"/>
            <p:cNvSpPr>
              <a:spLocks/>
            </p:cNvSpPr>
            <p:nvPr/>
          </p:nvSpPr>
          <p:spPr bwMode="auto">
            <a:xfrm>
              <a:off x="4143" y="2411"/>
              <a:ext cx="97" cy="185"/>
            </a:xfrm>
            <a:custGeom>
              <a:avLst/>
              <a:gdLst>
                <a:gd name="T0" fmla="*/ 0 w 97"/>
                <a:gd name="T1" fmla="*/ 0 h 185"/>
                <a:gd name="T2" fmla="*/ 29 w 97"/>
                <a:gd name="T3" fmla="*/ 107 h 185"/>
                <a:gd name="T4" fmla="*/ 97 w 97"/>
                <a:gd name="T5" fmla="*/ 185 h 185"/>
                <a:gd name="T6" fmla="*/ 68 w 97"/>
                <a:gd name="T7" fmla="*/ 68 h 185"/>
                <a:gd name="T8" fmla="*/ 0 w 97"/>
                <a:gd name="T9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85">
                  <a:moveTo>
                    <a:pt x="0" y="0"/>
                  </a:moveTo>
                  <a:lnTo>
                    <a:pt x="29" y="107"/>
                  </a:lnTo>
                  <a:lnTo>
                    <a:pt x="97" y="185"/>
                  </a:lnTo>
                  <a:lnTo>
                    <a:pt x="68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0" name="Freeform 160"/>
            <p:cNvSpPr>
              <a:spLocks/>
            </p:cNvSpPr>
            <p:nvPr/>
          </p:nvSpPr>
          <p:spPr bwMode="auto">
            <a:xfrm>
              <a:off x="889" y="2392"/>
              <a:ext cx="1052" cy="370"/>
            </a:xfrm>
            <a:custGeom>
              <a:avLst/>
              <a:gdLst>
                <a:gd name="T0" fmla="*/ 799 w 1052"/>
                <a:gd name="T1" fmla="*/ 126 h 370"/>
                <a:gd name="T2" fmla="*/ 633 w 1052"/>
                <a:gd name="T3" fmla="*/ 165 h 370"/>
                <a:gd name="T4" fmla="*/ 438 w 1052"/>
                <a:gd name="T5" fmla="*/ 243 h 370"/>
                <a:gd name="T6" fmla="*/ 195 w 1052"/>
                <a:gd name="T7" fmla="*/ 263 h 370"/>
                <a:gd name="T8" fmla="*/ 0 w 1052"/>
                <a:gd name="T9" fmla="*/ 214 h 370"/>
                <a:gd name="T10" fmla="*/ 166 w 1052"/>
                <a:gd name="T11" fmla="*/ 311 h 370"/>
                <a:gd name="T12" fmla="*/ 97 w 1052"/>
                <a:gd name="T13" fmla="*/ 341 h 370"/>
                <a:gd name="T14" fmla="*/ 234 w 1052"/>
                <a:gd name="T15" fmla="*/ 341 h 370"/>
                <a:gd name="T16" fmla="*/ 312 w 1052"/>
                <a:gd name="T17" fmla="*/ 302 h 370"/>
                <a:gd name="T18" fmla="*/ 546 w 1052"/>
                <a:gd name="T19" fmla="*/ 233 h 370"/>
                <a:gd name="T20" fmla="*/ 604 w 1052"/>
                <a:gd name="T21" fmla="*/ 311 h 370"/>
                <a:gd name="T22" fmla="*/ 653 w 1052"/>
                <a:gd name="T23" fmla="*/ 214 h 370"/>
                <a:gd name="T24" fmla="*/ 760 w 1052"/>
                <a:gd name="T25" fmla="*/ 204 h 370"/>
                <a:gd name="T26" fmla="*/ 740 w 1052"/>
                <a:gd name="T27" fmla="*/ 272 h 370"/>
                <a:gd name="T28" fmla="*/ 692 w 1052"/>
                <a:gd name="T29" fmla="*/ 370 h 370"/>
                <a:gd name="T30" fmla="*/ 779 w 1052"/>
                <a:gd name="T31" fmla="*/ 331 h 370"/>
                <a:gd name="T32" fmla="*/ 818 w 1052"/>
                <a:gd name="T33" fmla="*/ 204 h 370"/>
                <a:gd name="T34" fmla="*/ 926 w 1052"/>
                <a:gd name="T35" fmla="*/ 107 h 370"/>
                <a:gd name="T36" fmla="*/ 1052 w 1052"/>
                <a:gd name="T37" fmla="*/ 0 h 370"/>
                <a:gd name="T38" fmla="*/ 916 w 1052"/>
                <a:gd name="T39" fmla="*/ 39 h 370"/>
                <a:gd name="T40" fmla="*/ 799 w 1052"/>
                <a:gd name="T41" fmla="*/ 126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2" h="370">
                  <a:moveTo>
                    <a:pt x="799" y="126"/>
                  </a:moveTo>
                  <a:lnTo>
                    <a:pt x="633" y="165"/>
                  </a:lnTo>
                  <a:lnTo>
                    <a:pt x="438" y="243"/>
                  </a:lnTo>
                  <a:lnTo>
                    <a:pt x="195" y="263"/>
                  </a:lnTo>
                  <a:lnTo>
                    <a:pt x="0" y="214"/>
                  </a:lnTo>
                  <a:lnTo>
                    <a:pt x="166" y="311"/>
                  </a:lnTo>
                  <a:lnTo>
                    <a:pt x="97" y="341"/>
                  </a:lnTo>
                  <a:lnTo>
                    <a:pt x="234" y="341"/>
                  </a:lnTo>
                  <a:lnTo>
                    <a:pt x="312" y="302"/>
                  </a:lnTo>
                  <a:lnTo>
                    <a:pt x="546" y="233"/>
                  </a:lnTo>
                  <a:lnTo>
                    <a:pt x="604" y="311"/>
                  </a:lnTo>
                  <a:lnTo>
                    <a:pt x="653" y="214"/>
                  </a:lnTo>
                  <a:lnTo>
                    <a:pt x="760" y="204"/>
                  </a:lnTo>
                  <a:lnTo>
                    <a:pt x="740" y="272"/>
                  </a:lnTo>
                  <a:lnTo>
                    <a:pt x="692" y="370"/>
                  </a:lnTo>
                  <a:lnTo>
                    <a:pt x="779" y="331"/>
                  </a:lnTo>
                  <a:lnTo>
                    <a:pt x="818" y="204"/>
                  </a:lnTo>
                  <a:lnTo>
                    <a:pt x="926" y="107"/>
                  </a:lnTo>
                  <a:lnTo>
                    <a:pt x="1052" y="0"/>
                  </a:lnTo>
                  <a:lnTo>
                    <a:pt x="916" y="39"/>
                  </a:lnTo>
                  <a:lnTo>
                    <a:pt x="799" y="126"/>
                  </a:lnTo>
                  <a:close/>
                </a:path>
              </a:pathLst>
            </a:custGeom>
            <a:solidFill>
              <a:srgbClr val="A3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Freeform 161"/>
            <p:cNvSpPr>
              <a:spLocks/>
            </p:cNvSpPr>
            <p:nvPr/>
          </p:nvSpPr>
          <p:spPr bwMode="auto">
            <a:xfrm>
              <a:off x="1211" y="2236"/>
              <a:ext cx="720" cy="331"/>
            </a:xfrm>
            <a:custGeom>
              <a:avLst/>
              <a:gdLst>
                <a:gd name="T0" fmla="*/ 720 w 720"/>
                <a:gd name="T1" fmla="*/ 0 h 331"/>
                <a:gd name="T2" fmla="*/ 438 w 720"/>
                <a:gd name="T3" fmla="*/ 87 h 331"/>
                <a:gd name="T4" fmla="*/ 224 w 720"/>
                <a:gd name="T5" fmla="*/ 185 h 331"/>
                <a:gd name="T6" fmla="*/ 0 w 720"/>
                <a:gd name="T7" fmla="*/ 331 h 331"/>
                <a:gd name="T8" fmla="*/ 311 w 720"/>
                <a:gd name="T9" fmla="*/ 253 h 331"/>
                <a:gd name="T10" fmla="*/ 438 w 720"/>
                <a:gd name="T11" fmla="*/ 185 h 331"/>
                <a:gd name="T12" fmla="*/ 720 w 720"/>
                <a:gd name="T1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0" h="331">
                  <a:moveTo>
                    <a:pt x="720" y="0"/>
                  </a:moveTo>
                  <a:lnTo>
                    <a:pt x="438" y="87"/>
                  </a:lnTo>
                  <a:lnTo>
                    <a:pt x="224" y="185"/>
                  </a:lnTo>
                  <a:lnTo>
                    <a:pt x="0" y="331"/>
                  </a:lnTo>
                  <a:lnTo>
                    <a:pt x="311" y="253"/>
                  </a:lnTo>
                  <a:lnTo>
                    <a:pt x="438" y="185"/>
                  </a:lnTo>
                  <a:lnTo>
                    <a:pt x="72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Freeform 162"/>
            <p:cNvSpPr>
              <a:spLocks/>
            </p:cNvSpPr>
            <p:nvPr/>
          </p:nvSpPr>
          <p:spPr bwMode="auto">
            <a:xfrm>
              <a:off x="4085" y="2265"/>
              <a:ext cx="1363" cy="711"/>
            </a:xfrm>
            <a:custGeom>
              <a:avLst/>
              <a:gdLst>
                <a:gd name="T0" fmla="*/ 331 w 1363"/>
                <a:gd name="T1" fmla="*/ 39 h 711"/>
                <a:gd name="T2" fmla="*/ 750 w 1363"/>
                <a:gd name="T3" fmla="*/ 312 h 711"/>
                <a:gd name="T4" fmla="*/ 1149 w 1363"/>
                <a:gd name="T5" fmla="*/ 594 h 711"/>
                <a:gd name="T6" fmla="*/ 1363 w 1363"/>
                <a:gd name="T7" fmla="*/ 711 h 711"/>
                <a:gd name="T8" fmla="*/ 906 w 1363"/>
                <a:gd name="T9" fmla="*/ 497 h 711"/>
                <a:gd name="T10" fmla="*/ 379 w 1363"/>
                <a:gd name="T11" fmla="*/ 175 h 711"/>
                <a:gd name="T12" fmla="*/ 0 w 1363"/>
                <a:gd name="T13" fmla="*/ 0 h 711"/>
                <a:gd name="T14" fmla="*/ 331 w 1363"/>
                <a:gd name="T15" fmla="*/ 39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3" h="711">
                  <a:moveTo>
                    <a:pt x="331" y="39"/>
                  </a:moveTo>
                  <a:lnTo>
                    <a:pt x="750" y="312"/>
                  </a:lnTo>
                  <a:lnTo>
                    <a:pt x="1149" y="594"/>
                  </a:lnTo>
                  <a:lnTo>
                    <a:pt x="1363" y="711"/>
                  </a:lnTo>
                  <a:lnTo>
                    <a:pt x="906" y="497"/>
                  </a:lnTo>
                  <a:lnTo>
                    <a:pt x="379" y="175"/>
                  </a:lnTo>
                  <a:lnTo>
                    <a:pt x="0" y="0"/>
                  </a:lnTo>
                  <a:lnTo>
                    <a:pt x="331" y="39"/>
                  </a:lnTo>
                  <a:close/>
                </a:path>
              </a:pathLst>
            </a:custGeom>
            <a:solidFill>
              <a:srgbClr val="A3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Freeform 163"/>
            <p:cNvSpPr>
              <a:spLocks/>
            </p:cNvSpPr>
            <p:nvPr/>
          </p:nvSpPr>
          <p:spPr bwMode="auto">
            <a:xfrm>
              <a:off x="801" y="2703"/>
              <a:ext cx="2748" cy="916"/>
            </a:xfrm>
            <a:custGeom>
              <a:avLst/>
              <a:gdLst>
                <a:gd name="T0" fmla="*/ 556 w 2748"/>
                <a:gd name="T1" fmla="*/ 273 h 916"/>
                <a:gd name="T2" fmla="*/ 848 w 2748"/>
                <a:gd name="T3" fmla="*/ 273 h 916"/>
                <a:gd name="T4" fmla="*/ 1092 w 2748"/>
                <a:gd name="T5" fmla="*/ 371 h 916"/>
                <a:gd name="T6" fmla="*/ 1169 w 2748"/>
                <a:gd name="T7" fmla="*/ 273 h 916"/>
                <a:gd name="T8" fmla="*/ 965 w 2748"/>
                <a:gd name="T9" fmla="*/ 254 h 916"/>
                <a:gd name="T10" fmla="*/ 1169 w 2748"/>
                <a:gd name="T11" fmla="*/ 215 h 916"/>
                <a:gd name="T12" fmla="*/ 1442 w 2748"/>
                <a:gd name="T13" fmla="*/ 0 h 916"/>
                <a:gd name="T14" fmla="*/ 1345 w 2748"/>
                <a:gd name="T15" fmla="*/ 215 h 916"/>
                <a:gd name="T16" fmla="*/ 1423 w 2748"/>
                <a:gd name="T17" fmla="*/ 332 h 916"/>
                <a:gd name="T18" fmla="*/ 1725 w 2748"/>
                <a:gd name="T19" fmla="*/ 332 h 916"/>
                <a:gd name="T20" fmla="*/ 2017 w 2748"/>
                <a:gd name="T21" fmla="*/ 332 h 916"/>
                <a:gd name="T22" fmla="*/ 2192 w 2748"/>
                <a:gd name="T23" fmla="*/ 497 h 916"/>
                <a:gd name="T24" fmla="*/ 1803 w 2748"/>
                <a:gd name="T25" fmla="*/ 458 h 916"/>
                <a:gd name="T26" fmla="*/ 1618 w 2748"/>
                <a:gd name="T27" fmla="*/ 517 h 916"/>
                <a:gd name="T28" fmla="*/ 1803 w 2748"/>
                <a:gd name="T29" fmla="*/ 673 h 916"/>
                <a:gd name="T30" fmla="*/ 2270 w 2748"/>
                <a:gd name="T31" fmla="*/ 712 h 916"/>
                <a:gd name="T32" fmla="*/ 2748 w 2748"/>
                <a:gd name="T33" fmla="*/ 858 h 916"/>
                <a:gd name="T34" fmla="*/ 1822 w 2748"/>
                <a:gd name="T35" fmla="*/ 858 h 916"/>
                <a:gd name="T36" fmla="*/ 1150 w 2748"/>
                <a:gd name="T37" fmla="*/ 916 h 916"/>
                <a:gd name="T38" fmla="*/ 1403 w 2748"/>
                <a:gd name="T39" fmla="*/ 653 h 916"/>
                <a:gd name="T40" fmla="*/ 1462 w 2748"/>
                <a:gd name="T41" fmla="*/ 478 h 916"/>
                <a:gd name="T42" fmla="*/ 1033 w 2748"/>
                <a:gd name="T43" fmla="*/ 536 h 916"/>
                <a:gd name="T44" fmla="*/ 351 w 2748"/>
                <a:gd name="T45" fmla="*/ 819 h 916"/>
                <a:gd name="T46" fmla="*/ 673 w 2748"/>
                <a:gd name="T47" fmla="*/ 517 h 916"/>
                <a:gd name="T48" fmla="*/ 419 w 2748"/>
                <a:gd name="T49" fmla="*/ 439 h 916"/>
                <a:gd name="T50" fmla="*/ 234 w 2748"/>
                <a:gd name="T51" fmla="*/ 419 h 916"/>
                <a:gd name="T52" fmla="*/ 215 w 2748"/>
                <a:gd name="T53" fmla="*/ 215 h 916"/>
                <a:gd name="T54" fmla="*/ 0 w 2748"/>
                <a:gd name="T55" fmla="*/ 117 h 916"/>
                <a:gd name="T56" fmla="*/ 273 w 2748"/>
                <a:gd name="T57" fmla="*/ 117 h 916"/>
                <a:gd name="T58" fmla="*/ 556 w 2748"/>
                <a:gd name="T59" fmla="*/ 273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48" h="916">
                  <a:moveTo>
                    <a:pt x="556" y="273"/>
                  </a:moveTo>
                  <a:lnTo>
                    <a:pt x="848" y="273"/>
                  </a:lnTo>
                  <a:lnTo>
                    <a:pt x="1092" y="371"/>
                  </a:lnTo>
                  <a:lnTo>
                    <a:pt x="1169" y="273"/>
                  </a:lnTo>
                  <a:lnTo>
                    <a:pt x="965" y="254"/>
                  </a:lnTo>
                  <a:lnTo>
                    <a:pt x="1169" y="215"/>
                  </a:lnTo>
                  <a:lnTo>
                    <a:pt x="1442" y="0"/>
                  </a:lnTo>
                  <a:lnTo>
                    <a:pt x="1345" y="215"/>
                  </a:lnTo>
                  <a:lnTo>
                    <a:pt x="1423" y="332"/>
                  </a:lnTo>
                  <a:lnTo>
                    <a:pt x="1725" y="332"/>
                  </a:lnTo>
                  <a:lnTo>
                    <a:pt x="2017" y="332"/>
                  </a:lnTo>
                  <a:lnTo>
                    <a:pt x="2192" y="497"/>
                  </a:lnTo>
                  <a:lnTo>
                    <a:pt x="1803" y="458"/>
                  </a:lnTo>
                  <a:lnTo>
                    <a:pt x="1618" y="517"/>
                  </a:lnTo>
                  <a:lnTo>
                    <a:pt x="1803" y="673"/>
                  </a:lnTo>
                  <a:lnTo>
                    <a:pt x="2270" y="712"/>
                  </a:lnTo>
                  <a:lnTo>
                    <a:pt x="2748" y="858"/>
                  </a:lnTo>
                  <a:lnTo>
                    <a:pt x="1822" y="858"/>
                  </a:lnTo>
                  <a:lnTo>
                    <a:pt x="1150" y="916"/>
                  </a:lnTo>
                  <a:lnTo>
                    <a:pt x="1403" y="653"/>
                  </a:lnTo>
                  <a:lnTo>
                    <a:pt x="1462" y="478"/>
                  </a:lnTo>
                  <a:lnTo>
                    <a:pt x="1033" y="536"/>
                  </a:lnTo>
                  <a:lnTo>
                    <a:pt x="351" y="819"/>
                  </a:lnTo>
                  <a:lnTo>
                    <a:pt x="673" y="517"/>
                  </a:lnTo>
                  <a:lnTo>
                    <a:pt x="419" y="439"/>
                  </a:lnTo>
                  <a:lnTo>
                    <a:pt x="234" y="419"/>
                  </a:lnTo>
                  <a:lnTo>
                    <a:pt x="215" y="215"/>
                  </a:lnTo>
                  <a:lnTo>
                    <a:pt x="0" y="117"/>
                  </a:lnTo>
                  <a:lnTo>
                    <a:pt x="273" y="117"/>
                  </a:lnTo>
                  <a:lnTo>
                    <a:pt x="556" y="273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4" name="Freeform 164"/>
            <p:cNvSpPr>
              <a:spLocks/>
            </p:cNvSpPr>
            <p:nvPr/>
          </p:nvSpPr>
          <p:spPr bwMode="auto">
            <a:xfrm>
              <a:off x="2604" y="2148"/>
              <a:ext cx="1247" cy="1228"/>
            </a:xfrm>
            <a:custGeom>
              <a:avLst/>
              <a:gdLst>
                <a:gd name="T0" fmla="*/ 272 w 1247"/>
                <a:gd name="T1" fmla="*/ 0 h 1228"/>
                <a:gd name="T2" fmla="*/ 448 w 1247"/>
                <a:gd name="T3" fmla="*/ 78 h 1228"/>
                <a:gd name="T4" fmla="*/ 487 w 1247"/>
                <a:gd name="T5" fmla="*/ 312 h 1228"/>
                <a:gd name="T6" fmla="*/ 594 w 1247"/>
                <a:gd name="T7" fmla="*/ 536 h 1228"/>
                <a:gd name="T8" fmla="*/ 711 w 1247"/>
                <a:gd name="T9" fmla="*/ 711 h 1228"/>
                <a:gd name="T10" fmla="*/ 847 w 1247"/>
                <a:gd name="T11" fmla="*/ 731 h 1228"/>
                <a:gd name="T12" fmla="*/ 1081 w 1247"/>
                <a:gd name="T13" fmla="*/ 848 h 1228"/>
                <a:gd name="T14" fmla="*/ 847 w 1247"/>
                <a:gd name="T15" fmla="*/ 848 h 1228"/>
                <a:gd name="T16" fmla="*/ 691 w 1247"/>
                <a:gd name="T17" fmla="*/ 994 h 1228"/>
                <a:gd name="T18" fmla="*/ 1003 w 1247"/>
                <a:gd name="T19" fmla="*/ 994 h 1228"/>
                <a:gd name="T20" fmla="*/ 1247 w 1247"/>
                <a:gd name="T21" fmla="*/ 1228 h 1228"/>
                <a:gd name="T22" fmla="*/ 964 w 1247"/>
                <a:gd name="T23" fmla="*/ 1150 h 1228"/>
                <a:gd name="T24" fmla="*/ 652 w 1247"/>
                <a:gd name="T25" fmla="*/ 1150 h 1228"/>
                <a:gd name="T26" fmla="*/ 311 w 1247"/>
                <a:gd name="T27" fmla="*/ 1150 h 1228"/>
                <a:gd name="T28" fmla="*/ 516 w 1247"/>
                <a:gd name="T29" fmla="*/ 906 h 1228"/>
                <a:gd name="T30" fmla="*/ 633 w 1247"/>
                <a:gd name="T31" fmla="*/ 809 h 1228"/>
                <a:gd name="T32" fmla="*/ 311 w 1247"/>
                <a:gd name="T33" fmla="*/ 750 h 1228"/>
                <a:gd name="T34" fmla="*/ 0 w 1247"/>
                <a:gd name="T35" fmla="*/ 750 h 1228"/>
                <a:gd name="T36" fmla="*/ 195 w 1247"/>
                <a:gd name="T37" fmla="*/ 594 h 1228"/>
                <a:gd name="T38" fmla="*/ 448 w 1247"/>
                <a:gd name="T39" fmla="*/ 594 h 1228"/>
                <a:gd name="T40" fmla="*/ 428 w 1247"/>
                <a:gd name="T41" fmla="*/ 312 h 1228"/>
                <a:gd name="T42" fmla="*/ 156 w 1247"/>
                <a:gd name="T43" fmla="*/ 20 h 1228"/>
                <a:gd name="T44" fmla="*/ 272 w 1247"/>
                <a:gd name="T45" fmla="*/ 0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47" h="1228">
                  <a:moveTo>
                    <a:pt x="272" y="0"/>
                  </a:moveTo>
                  <a:lnTo>
                    <a:pt x="448" y="78"/>
                  </a:lnTo>
                  <a:lnTo>
                    <a:pt x="487" y="312"/>
                  </a:lnTo>
                  <a:lnTo>
                    <a:pt x="594" y="536"/>
                  </a:lnTo>
                  <a:lnTo>
                    <a:pt x="711" y="711"/>
                  </a:lnTo>
                  <a:lnTo>
                    <a:pt x="847" y="731"/>
                  </a:lnTo>
                  <a:lnTo>
                    <a:pt x="1081" y="848"/>
                  </a:lnTo>
                  <a:lnTo>
                    <a:pt x="847" y="848"/>
                  </a:lnTo>
                  <a:lnTo>
                    <a:pt x="691" y="994"/>
                  </a:lnTo>
                  <a:lnTo>
                    <a:pt x="1003" y="994"/>
                  </a:lnTo>
                  <a:lnTo>
                    <a:pt x="1247" y="1228"/>
                  </a:lnTo>
                  <a:lnTo>
                    <a:pt x="964" y="1150"/>
                  </a:lnTo>
                  <a:lnTo>
                    <a:pt x="652" y="1150"/>
                  </a:lnTo>
                  <a:lnTo>
                    <a:pt x="311" y="1150"/>
                  </a:lnTo>
                  <a:lnTo>
                    <a:pt x="516" y="906"/>
                  </a:lnTo>
                  <a:lnTo>
                    <a:pt x="633" y="809"/>
                  </a:lnTo>
                  <a:lnTo>
                    <a:pt x="311" y="750"/>
                  </a:lnTo>
                  <a:lnTo>
                    <a:pt x="0" y="750"/>
                  </a:lnTo>
                  <a:lnTo>
                    <a:pt x="195" y="594"/>
                  </a:lnTo>
                  <a:lnTo>
                    <a:pt x="448" y="594"/>
                  </a:lnTo>
                  <a:lnTo>
                    <a:pt x="428" y="312"/>
                  </a:lnTo>
                  <a:lnTo>
                    <a:pt x="156" y="2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5" name="Freeform 165"/>
            <p:cNvSpPr>
              <a:spLocks/>
            </p:cNvSpPr>
            <p:nvPr/>
          </p:nvSpPr>
          <p:spPr bwMode="auto">
            <a:xfrm>
              <a:off x="3607" y="2245"/>
              <a:ext cx="2046" cy="1277"/>
            </a:xfrm>
            <a:custGeom>
              <a:avLst/>
              <a:gdLst>
                <a:gd name="T0" fmla="*/ 205 w 2046"/>
                <a:gd name="T1" fmla="*/ 137 h 1277"/>
                <a:gd name="T2" fmla="*/ 478 w 2046"/>
                <a:gd name="T3" fmla="*/ 273 h 1277"/>
                <a:gd name="T4" fmla="*/ 711 w 2046"/>
                <a:gd name="T5" fmla="*/ 390 h 1277"/>
                <a:gd name="T6" fmla="*/ 1091 w 2046"/>
                <a:gd name="T7" fmla="*/ 614 h 1277"/>
                <a:gd name="T8" fmla="*/ 1471 w 2046"/>
                <a:gd name="T9" fmla="*/ 595 h 1277"/>
                <a:gd name="T10" fmla="*/ 1802 w 2046"/>
                <a:gd name="T11" fmla="*/ 653 h 1277"/>
                <a:gd name="T12" fmla="*/ 2046 w 2046"/>
                <a:gd name="T13" fmla="*/ 731 h 1277"/>
                <a:gd name="T14" fmla="*/ 2046 w 2046"/>
                <a:gd name="T15" fmla="*/ 1248 h 1277"/>
                <a:gd name="T16" fmla="*/ 1764 w 2046"/>
                <a:gd name="T17" fmla="*/ 1277 h 1277"/>
                <a:gd name="T18" fmla="*/ 1345 w 2046"/>
                <a:gd name="T19" fmla="*/ 1277 h 1277"/>
                <a:gd name="T20" fmla="*/ 731 w 2046"/>
                <a:gd name="T21" fmla="*/ 1033 h 1277"/>
                <a:gd name="T22" fmla="*/ 400 w 2046"/>
                <a:gd name="T23" fmla="*/ 809 h 1277"/>
                <a:gd name="T24" fmla="*/ 692 w 2046"/>
                <a:gd name="T25" fmla="*/ 809 h 1277"/>
                <a:gd name="T26" fmla="*/ 1130 w 2046"/>
                <a:gd name="T27" fmla="*/ 916 h 1277"/>
                <a:gd name="T28" fmla="*/ 916 w 2046"/>
                <a:gd name="T29" fmla="*/ 653 h 1277"/>
                <a:gd name="T30" fmla="*/ 117 w 2046"/>
                <a:gd name="T31" fmla="*/ 692 h 1277"/>
                <a:gd name="T32" fmla="*/ 516 w 2046"/>
                <a:gd name="T33" fmla="*/ 556 h 1277"/>
                <a:gd name="T34" fmla="*/ 322 w 2046"/>
                <a:gd name="T35" fmla="*/ 312 h 1277"/>
                <a:gd name="T36" fmla="*/ 39 w 2046"/>
                <a:gd name="T37" fmla="*/ 332 h 1277"/>
                <a:gd name="T38" fmla="*/ 137 w 2046"/>
                <a:gd name="T39" fmla="*/ 234 h 1277"/>
                <a:gd name="T40" fmla="*/ 0 w 2046"/>
                <a:gd name="T41" fmla="*/ 0 h 1277"/>
                <a:gd name="T42" fmla="*/ 205 w 2046"/>
                <a:gd name="T43" fmla="*/ 1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46" h="1277">
                  <a:moveTo>
                    <a:pt x="205" y="137"/>
                  </a:moveTo>
                  <a:lnTo>
                    <a:pt x="478" y="273"/>
                  </a:lnTo>
                  <a:lnTo>
                    <a:pt x="711" y="390"/>
                  </a:lnTo>
                  <a:lnTo>
                    <a:pt x="1091" y="614"/>
                  </a:lnTo>
                  <a:lnTo>
                    <a:pt x="1471" y="595"/>
                  </a:lnTo>
                  <a:lnTo>
                    <a:pt x="1802" y="653"/>
                  </a:lnTo>
                  <a:lnTo>
                    <a:pt x="2046" y="731"/>
                  </a:lnTo>
                  <a:lnTo>
                    <a:pt x="2046" y="1248"/>
                  </a:lnTo>
                  <a:lnTo>
                    <a:pt x="1764" y="1277"/>
                  </a:lnTo>
                  <a:lnTo>
                    <a:pt x="1345" y="1277"/>
                  </a:lnTo>
                  <a:lnTo>
                    <a:pt x="731" y="1033"/>
                  </a:lnTo>
                  <a:lnTo>
                    <a:pt x="400" y="809"/>
                  </a:lnTo>
                  <a:lnTo>
                    <a:pt x="692" y="809"/>
                  </a:lnTo>
                  <a:lnTo>
                    <a:pt x="1130" y="916"/>
                  </a:lnTo>
                  <a:lnTo>
                    <a:pt x="916" y="653"/>
                  </a:lnTo>
                  <a:lnTo>
                    <a:pt x="117" y="692"/>
                  </a:lnTo>
                  <a:lnTo>
                    <a:pt x="516" y="556"/>
                  </a:lnTo>
                  <a:lnTo>
                    <a:pt x="322" y="312"/>
                  </a:lnTo>
                  <a:lnTo>
                    <a:pt x="39" y="332"/>
                  </a:lnTo>
                  <a:lnTo>
                    <a:pt x="137" y="234"/>
                  </a:lnTo>
                  <a:lnTo>
                    <a:pt x="0" y="0"/>
                  </a:lnTo>
                  <a:lnTo>
                    <a:pt x="205" y="137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6" name="Freeform 166"/>
            <p:cNvSpPr>
              <a:spLocks/>
            </p:cNvSpPr>
            <p:nvPr/>
          </p:nvSpPr>
          <p:spPr bwMode="auto">
            <a:xfrm>
              <a:off x="4445" y="2440"/>
              <a:ext cx="526" cy="497"/>
            </a:xfrm>
            <a:custGeom>
              <a:avLst/>
              <a:gdLst>
                <a:gd name="T0" fmla="*/ 0 w 526"/>
                <a:gd name="T1" fmla="*/ 0 h 497"/>
                <a:gd name="T2" fmla="*/ 253 w 526"/>
                <a:gd name="T3" fmla="*/ 195 h 497"/>
                <a:gd name="T4" fmla="*/ 429 w 526"/>
                <a:gd name="T5" fmla="*/ 497 h 497"/>
                <a:gd name="T6" fmla="*/ 526 w 526"/>
                <a:gd name="T7" fmla="*/ 302 h 497"/>
                <a:gd name="T8" fmla="*/ 234 w 526"/>
                <a:gd name="T9" fmla="*/ 39 h 497"/>
                <a:gd name="T10" fmla="*/ 234 w 526"/>
                <a:gd name="T11" fmla="*/ 39 h 497"/>
                <a:gd name="T12" fmla="*/ 127 w 526"/>
                <a:gd name="T13" fmla="*/ 10 h 497"/>
                <a:gd name="T14" fmla="*/ 39 w 526"/>
                <a:gd name="T15" fmla="*/ 0 h 497"/>
                <a:gd name="T16" fmla="*/ 10 w 526"/>
                <a:gd name="T17" fmla="*/ 0 h 497"/>
                <a:gd name="T18" fmla="*/ 0 w 526"/>
                <a:gd name="T19" fmla="*/ 0 h 497"/>
                <a:gd name="T20" fmla="*/ 0 w 526"/>
                <a:gd name="T21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6" h="497">
                  <a:moveTo>
                    <a:pt x="0" y="0"/>
                  </a:moveTo>
                  <a:lnTo>
                    <a:pt x="253" y="195"/>
                  </a:lnTo>
                  <a:lnTo>
                    <a:pt x="429" y="497"/>
                  </a:lnTo>
                  <a:lnTo>
                    <a:pt x="526" y="302"/>
                  </a:lnTo>
                  <a:lnTo>
                    <a:pt x="234" y="39"/>
                  </a:lnTo>
                  <a:lnTo>
                    <a:pt x="234" y="39"/>
                  </a:lnTo>
                  <a:lnTo>
                    <a:pt x="127" y="10"/>
                  </a:lnTo>
                  <a:lnTo>
                    <a:pt x="39" y="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7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Freeform 167"/>
            <p:cNvSpPr>
              <a:spLocks/>
            </p:cNvSpPr>
            <p:nvPr/>
          </p:nvSpPr>
          <p:spPr bwMode="auto">
            <a:xfrm>
              <a:off x="61" y="3200"/>
              <a:ext cx="5592" cy="760"/>
            </a:xfrm>
            <a:custGeom>
              <a:avLst/>
              <a:gdLst>
                <a:gd name="T0" fmla="*/ 185 w 5592"/>
                <a:gd name="T1" fmla="*/ 20 h 760"/>
                <a:gd name="T2" fmla="*/ 399 w 5592"/>
                <a:gd name="T3" fmla="*/ 39 h 760"/>
                <a:gd name="T4" fmla="*/ 623 w 5592"/>
                <a:gd name="T5" fmla="*/ 254 h 760"/>
                <a:gd name="T6" fmla="*/ 838 w 5592"/>
                <a:gd name="T7" fmla="*/ 419 h 760"/>
                <a:gd name="T8" fmla="*/ 1072 w 5592"/>
                <a:gd name="T9" fmla="*/ 419 h 760"/>
                <a:gd name="T10" fmla="*/ 877 w 5592"/>
                <a:gd name="T11" fmla="*/ 215 h 760"/>
                <a:gd name="T12" fmla="*/ 682 w 5592"/>
                <a:gd name="T13" fmla="*/ 0 h 760"/>
                <a:gd name="T14" fmla="*/ 1159 w 5592"/>
                <a:gd name="T15" fmla="*/ 176 h 760"/>
                <a:gd name="T16" fmla="*/ 1413 w 5592"/>
                <a:gd name="T17" fmla="*/ 380 h 760"/>
                <a:gd name="T18" fmla="*/ 1734 w 5592"/>
                <a:gd name="T19" fmla="*/ 380 h 760"/>
                <a:gd name="T20" fmla="*/ 2007 w 5592"/>
                <a:gd name="T21" fmla="*/ 458 h 760"/>
                <a:gd name="T22" fmla="*/ 2952 w 5592"/>
                <a:gd name="T23" fmla="*/ 400 h 760"/>
                <a:gd name="T24" fmla="*/ 3566 w 5592"/>
                <a:gd name="T25" fmla="*/ 497 h 760"/>
                <a:gd name="T26" fmla="*/ 3312 w 5592"/>
                <a:gd name="T27" fmla="*/ 234 h 760"/>
                <a:gd name="T28" fmla="*/ 3624 w 5592"/>
                <a:gd name="T29" fmla="*/ 341 h 760"/>
                <a:gd name="T30" fmla="*/ 3868 w 5592"/>
                <a:gd name="T31" fmla="*/ 341 h 760"/>
                <a:gd name="T32" fmla="*/ 3751 w 5592"/>
                <a:gd name="T33" fmla="*/ 98 h 760"/>
                <a:gd name="T34" fmla="*/ 4140 w 5592"/>
                <a:gd name="T35" fmla="*/ 234 h 760"/>
                <a:gd name="T36" fmla="*/ 4423 w 5592"/>
                <a:gd name="T37" fmla="*/ 380 h 760"/>
                <a:gd name="T38" fmla="*/ 5037 w 5592"/>
                <a:gd name="T39" fmla="*/ 293 h 760"/>
                <a:gd name="T40" fmla="*/ 5592 w 5592"/>
                <a:gd name="T41" fmla="*/ 400 h 760"/>
                <a:gd name="T42" fmla="*/ 5592 w 5592"/>
                <a:gd name="T43" fmla="*/ 575 h 760"/>
                <a:gd name="T44" fmla="*/ 5232 w 5592"/>
                <a:gd name="T45" fmla="*/ 614 h 760"/>
                <a:gd name="T46" fmla="*/ 4618 w 5592"/>
                <a:gd name="T47" fmla="*/ 673 h 760"/>
                <a:gd name="T48" fmla="*/ 4277 w 5592"/>
                <a:gd name="T49" fmla="*/ 517 h 760"/>
                <a:gd name="T50" fmla="*/ 3751 w 5592"/>
                <a:gd name="T51" fmla="*/ 478 h 760"/>
                <a:gd name="T52" fmla="*/ 4024 w 5592"/>
                <a:gd name="T53" fmla="*/ 673 h 760"/>
                <a:gd name="T54" fmla="*/ 3683 w 5592"/>
                <a:gd name="T55" fmla="*/ 741 h 760"/>
                <a:gd name="T56" fmla="*/ 2738 w 5592"/>
                <a:gd name="T57" fmla="*/ 595 h 760"/>
                <a:gd name="T58" fmla="*/ 2484 w 5592"/>
                <a:gd name="T59" fmla="*/ 653 h 760"/>
                <a:gd name="T60" fmla="*/ 1929 w 5592"/>
                <a:gd name="T61" fmla="*/ 741 h 760"/>
                <a:gd name="T62" fmla="*/ 0 w 5592"/>
                <a:gd name="T63" fmla="*/ 760 h 760"/>
                <a:gd name="T64" fmla="*/ 0 w 5592"/>
                <a:gd name="T65" fmla="*/ 497 h 760"/>
                <a:gd name="T66" fmla="*/ 282 w 5592"/>
                <a:gd name="T67" fmla="*/ 458 h 760"/>
                <a:gd name="T68" fmla="*/ 302 w 5592"/>
                <a:gd name="T69" fmla="*/ 195 h 760"/>
                <a:gd name="T70" fmla="*/ 0 w 5592"/>
                <a:gd name="T71" fmla="*/ 78 h 760"/>
                <a:gd name="T72" fmla="*/ 185 w 5592"/>
                <a:gd name="T73" fmla="*/ 2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92" h="760">
                  <a:moveTo>
                    <a:pt x="185" y="20"/>
                  </a:moveTo>
                  <a:lnTo>
                    <a:pt x="399" y="39"/>
                  </a:lnTo>
                  <a:lnTo>
                    <a:pt x="623" y="254"/>
                  </a:lnTo>
                  <a:lnTo>
                    <a:pt x="838" y="419"/>
                  </a:lnTo>
                  <a:lnTo>
                    <a:pt x="1072" y="419"/>
                  </a:lnTo>
                  <a:lnTo>
                    <a:pt x="877" y="215"/>
                  </a:lnTo>
                  <a:lnTo>
                    <a:pt x="682" y="0"/>
                  </a:lnTo>
                  <a:lnTo>
                    <a:pt x="1159" y="176"/>
                  </a:lnTo>
                  <a:lnTo>
                    <a:pt x="1413" y="380"/>
                  </a:lnTo>
                  <a:lnTo>
                    <a:pt x="1734" y="380"/>
                  </a:lnTo>
                  <a:lnTo>
                    <a:pt x="2007" y="458"/>
                  </a:lnTo>
                  <a:lnTo>
                    <a:pt x="2952" y="400"/>
                  </a:lnTo>
                  <a:lnTo>
                    <a:pt x="3566" y="497"/>
                  </a:lnTo>
                  <a:lnTo>
                    <a:pt x="3312" y="234"/>
                  </a:lnTo>
                  <a:lnTo>
                    <a:pt x="3624" y="341"/>
                  </a:lnTo>
                  <a:lnTo>
                    <a:pt x="3868" y="341"/>
                  </a:lnTo>
                  <a:lnTo>
                    <a:pt x="3751" y="98"/>
                  </a:lnTo>
                  <a:lnTo>
                    <a:pt x="4140" y="234"/>
                  </a:lnTo>
                  <a:lnTo>
                    <a:pt x="4423" y="380"/>
                  </a:lnTo>
                  <a:lnTo>
                    <a:pt x="5037" y="293"/>
                  </a:lnTo>
                  <a:lnTo>
                    <a:pt x="5592" y="400"/>
                  </a:lnTo>
                  <a:lnTo>
                    <a:pt x="5592" y="575"/>
                  </a:lnTo>
                  <a:lnTo>
                    <a:pt x="5232" y="614"/>
                  </a:lnTo>
                  <a:lnTo>
                    <a:pt x="4618" y="673"/>
                  </a:lnTo>
                  <a:lnTo>
                    <a:pt x="4277" y="517"/>
                  </a:lnTo>
                  <a:lnTo>
                    <a:pt x="3751" y="478"/>
                  </a:lnTo>
                  <a:lnTo>
                    <a:pt x="4024" y="673"/>
                  </a:lnTo>
                  <a:lnTo>
                    <a:pt x="3683" y="741"/>
                  </a:lnTo>
                  <a:lnTo>
                    <a:pt x="2738" y="595"/>
                  </a:lnTo>
                  <a:lnTo>
                    <a:pt x="2484" y="653"/>
                  </a:lnTo>
                  <a:lnTo>
                    <a:pt x="1929" y="741"/>
                  </a:lnTo>
                  <a:lnTo>
                    <a:pt x="0" y="760"/>
                  </a:lnTo>
                  <a:lnTo>
                    <a:pt x="0" y="497"/>
                  </a:lnTo>
                  <a:lnTo>
                    <a:pt x="282" y="458"/>
                  </a:lnTo>
                  <a:lnTo>
                    <a:pt x="302" y="195"/>
                  </a:lnTo>
                  <a:lnTo>
                    <a:pt x="0" y="78"/>
                  </a:lnTo>
                  <a:lnTo>
                    <a:pt x="185" y="2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Freeform 168"/>
            <p:cNvSpPr>
              <a:spLocks/>
            </p:cNvSpPr>
            <p:nvPr/>
          </p:nvSpPr>
          <p:spPr bwMode="auto">
            <a:xfrm>
              <a:off x="363" y="2781"/>
              <a:ext cx="935" cy="595"/>
            </a:xfrm>
            <a:custGeom>
              <a:avLst/>
              <a:gdLst>
                <a:gd name="T0" fmla="*/ 497 w 935"/>
                <a:gd name="T1" fmla="*/ 0 h 595"/>
                <a:gd name="T2" fmla="*/ 175 w 935"/>
                <a:gd name="T3" fmla="*/ 78 h 595"/>
                <a:gd name="T4" fmla="*/ 0 w 935"/>
                <a:gd name="T5" fmla="*/ 234 h 595"/>
                <a:gd name="T6" fmla="*/ 341 w 935"/>
                <a:gd name="T7" fmla="*/ 137 h 595"/>
                <a:gd name="T8" fmla="*/ 555 w 935"/>
                <a:gd name="T9" fmla="*/ 361 h 595"/>
                <a:gd name="T10" fmla="*/ 935 w 935"/>
                <a:gd name="T11" fmla="*/ 595 h 595"/>
                <a:gd name="T12" fmla="*/ 731 w 935"/>
                <a:gd name="T13" fmla="*/ 312 h 595"/>
                <a:gd name="T14" fmla="*/ 633 w 935"/>
                <a:gd name="T15" fmla="*/ 137 h 595"/>
                <a:gd name="T16" fmla="*/ 633 w 935"/>
                <a:gd name="T17" fmla="*/ 137 h 595"/>
                <a:gd name="T18" fmla="*/ 546 w 935"/>
                <a:gd name="T19" fmla="*/ 59 h 595"/>
                <a:gd name="T20" fmla="*/ 497 w 935"/>
                <a:gd name="T21" fmla="*/ 10 h 595"/>
                <a:gd name="T22" fmla="*/ 487 w 935"/>
                <a:gd name="T23" fmla="*/ 0 h 595"/>
                <a:gd name="T24" fmla="*/ 497 w 935"/>
                <a:gd name="T25" fmla="*/ 0 h 595"/>
                <a:gd name="T26" fmla="*/ 497 w 935"/>
                <a:gd name="T27" fmla="*/ 0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5" h="595">
                  <a:moveTo>
                    <a:pt x="497" y="0"/>
                  </a:moveTo>
                  <a:lnTo>
                    <a:pt x="175" y="78"/>
                  </a:lnTo>
                  <a:lnTo>
                    <a:pt x="0" y="234"/>
                  </a:lnTo>
                  <a:lnTo>
                    <a:pt x="341" y="137"/>
                  </a:lnTo>
                  <a:lnTo>
                    <a:pt x="555" y="361"/>
                  </a:lnTo>
                  <a:lnTo>
                    <a:pt x="935" y="595"/>
                  </a:lnTo>
                  <a:lnTo>
                    <a:pt x="731" y="312"/>
                  </a:lnTo>
                  <a:lnTo>
                    <a:pt x="633" y="137"/>
                  </a:lnTo>
                  <a:lnTo>
                    <a:pt x="633" y="137"/>
                  </a:lnTo>
                  <a:lnTo>
                    <a:pt x="546" y="59"/>
                  </a:lnTo>
                  <a:lnTo>
                    <a:pt x="497" y="10"/>
                  </a:lnTo>
                  <a:lnTo>
                    <a:pt x="487" y="0"/>
                  </a:lnTo>
                  <a:lnTo>
                    <a:pt x="497" y="0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Freeform 169"/>
            <p:cNvSpPr>
              <a:spLocks/>
            </p:cNvSpPr>
            <p:nvPr/>
          </p:nvSpPr>
          <p:spPr bwMode="auto">
            <a:xfrm>
              <a:off x="1337" y="3093"/>
              <a:ext cx="1208" cy="585"/>
            </a:xfrm>
            <a:custGeom>
              <a:avLst/>
              <a:gdLst>
                <a:gd name="T0" fmla="*/ 906 w 1208"/>
                <a:gd name="T1" fmla="*/ 166 h 585"/>
                <a:gd name="T2" fmla="*/ 770 w 1208"/>
                <a:gd name="T3" fmla="*/ 400 h 585"/>
                <a:gd name="T4" fmla="*/ 351 w 1208"/>
                <a:gd name="T5" fmla="*/ 585 h 585"/>
                <a:gd name="T6" fmla="*/ 517 w 1208"/>
                <a:gd name="T7" fmla="*/ 429 h 585"/>
                <a:gd name="T8" fmla="*/ 731 w 1208"/>
                <a:gd name="T9" fmla="*/ 283 h 585"/>
                <a:gd name="T10" fmla="*/ 312 w 1208"/>
                <a:gd name="T11" fmla="*/ 341 h 585"/>
                <a:gd name="T12" fmla="*/ 0 w 1208"/>
                <a:gd name="T13" fmla="*/ 341 h 585"/>
                <a:gd name="T14" fmla="*/ 312 w 1208"/>
                <a:gd name="T15" fmla="*/ 127 h 585"/>
                <a:gd name="T16" fmla="*/ 750 w 1208"/>
                <a:gd name="T17" fmla="*/ 0 h 585"/>
                <a:gd name="T18" fmla="*/ 1208 w 1208"/>
                <a:gd name="T19" fmla="*/ 0 h 585"/>
                <a:gd name="T20" fmla="*/ 906 w 1208"/>
                <a:gd name="T21" fmla="*/ 166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08" h="585">
                  <a:moveTo>
                    <a:pt x="906" y="166"/>
                  </a:moveTo>
                  <a:lnTo>
                    <a:pt x="770" y="400"/>
                  </a:lnTo>
                  <a:lnTo>
                    <a:pt x="351" y="585"/>
                  </a:lnTo>
                  <a:lnTo>
                    <a:pt x="517" y="429"/>
                  </a:lnTo>
                  <a:lnTo>
                    <a:pt x="731" y="283"/>
                  </a:lnTo>
                  <a:lnTo>
                    <a:pt x="312" y="341"/>
                  </a:lnTo>
                  <a:lnTo>
                    <a:pt x="0" y="341"/>
                  </a:lnTo>
                  <a:lnTo>
                    <a:pt x="312" y="127"/>
                  </a:lnTo>
                  <a:lnTo>
                    <a:pt x="750" y="0"/>
                  </a:lnTo>
                  <a:lnTo>
                    <a:pt x="1208" y="0"/>
                  </a:lnTo>
                  <a:lnTo>
                    <a:pt x="906" y="166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Freeform 170"/>
            <p:cNvSpPr>
              <a:spLocks/>
            </p:cNvSpPr>
            <p:nvPr/>
          </p:nvSpPr>
          <p:spPr bwMode="auto">
            <a:xfrm>
              <a:off x="3646" y="2781"/>
              <a:ext cx="1569" cy="536"/>
            </a:xfrm>
            <a:custGeom>
              <a:avLst/>
              <a:gdLst>
                <a:gd name="T0" fmla="*/ 380 w 1569"/>
                <a:gd name="T1" fmla="*/ 254 h 536"/>
                <a:gd name="T2" fmla="*/ 818 w 1569"/>
                <a:gd name="T3" fmla="*/ 341 h 536"/>
                <a:gd name="T4" fmla="*/ 1033 w 1569"/>
                <a:gd name="T5" fmla="*/ 478 h 536"/>
                <a:gd name="T6" fmla="*/ 1471 w 1569"/>
                <a:gd name="T7" fmla="*/ 536 h 536"/>
                <a:gd name="T8" fmla="*/ 1091 w 1569"/>
                <a:gd name="T9" fmla="*/ 341 h 536"/>
                <a:gd name="T10" fmla="*/ 1267 w 1569"/>
                <a:gd name="T11" fmla="*/ 341 h 536"/>
                <a:gd name="T12" fmla="*/ 1569 w 1569"/>
                <a:gd name="T13" fmla="*/ 341 h 536"/>
                <a:gd name="T14" fmla="*/ 1072 w 1569"/>
                <a:gd name="T15" fmla="*/ 195 h 536"/>
                <a:gd name="T16" fmla="*/ 857 w 1569"/>
                <a:gd name="T17" fmla="*/ 176 h 536"/>
                <a:gd name="T18" fmla="*/ 594 w 1569"/>
                <a:gd name="T19" fmla="*/ 98 h 536"/>
                <a:gd name="T20" fmla="*/ 711 w 1569"/>
                <a:gd name="T21" fmla="*/ 0 h 536"/>
                <a:gd name="T22" fmla="*/ 341 w 1569"/>
                <a:gd name="T23" fmla="*/ 59 h 536"/>
                <a:gd name="T24" fmla="*/ 0 w 1569"/>
                <a:gd name="T25" fmla="*/ 117 h 536"/>
                <a:gd name="T26" fmla="*/ 283 w 1569"/>
                <a:gd name="T27" fmla="*/ 137 h 536"/>
                <a:gd name="T28" fmla="*/ 896 w 1569"/>
                <a:gd name="T29" fmla="*/ 234 h 536"/>
                <a:gd name="T30" fmla="*/ 380 w 1569"/>
                <a:gd name="T31" fmla="*/ 254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9" h="536">
                  <a:moveTo>
                    <a:pt x="380" y="254"/>
                  </a:moveTo>
                  <a:lnTo>
                    <a:pt x="818" y="341"/>
                  </a:lnTo>
                  <a:lnTo>
                    <a:pt x="1033" y="478"/>
                  </a:lnTo>
                  <a:lnTo>
                    <a:pt x="1471" y="536"/>
                  </a:lnTo>
                  <a:lnTo>
                    <a:pt x="1091" y="341"/>
                  </a:lnTo>
                  <a:lnTo>
                    <a:pt x="1267" y="341"/>
                  </a:lnTo>
                  <a:lnTo>
                    <a:pt x="1569" y="341"/>
                  </a:lnTo>
                  <a:lnTo>
                    <a:pt x="1072" y="195"/>
                  </a:lnTo>
                  <a:lnTo>
                    <a:pt x="857" y="176"/>
                  </a:lnTo>
                  <a:lnTo>
                    <a:pt x="594" y="98"/>
                  </a:lnTo>
                  <a:lnTo>
                    <a:pt x="711" y="0"/>
                  </a:lnTo>
                  <a:lnTo>
                    <a:pt x="341" y="59"/>
                  </a:lnTo>
                  <a:lnTo>
                    <a:pt x="0" y="117"/>
                  </a:lnTo>
                  <a:lnTo>
                    <a:pt x="283" y="137"/>
                  </a:lnTo>
                  <a:lnTo>
                    <a:pt x="896" y="234"/>
                  </a:lnTo>
                  <a:lnTo>
                    <a:pt x="380" y="254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Freeform 171"/>
            <p:cNvSpPr>
              <a:spLocks/>
            </p:cNvSpPr>
            <p:nvPr/>
          </p:nvSpPr>
          <p:spPr bwMode="auto">
            <a:xfrm>
              <a:off x="5312" y="3259"/>
              <a:ext cx="341" cy="234"/>
            </a:xfrm>
            <a:custGeom>
              <a:avLst/>
              <a:gdLst>
                <a:gd name="T0" fmla="*/ 0 w 341"/>
                <a:gd name="T1" fmla="*/ 0 h 234"/>
                <a:gd name="T2" fmla="*/ 341 w 341"/>
                <a:gd name="T3" fmla="*/ 234 h 234"/>
                <a:gd name="T4" fmla="*/ 302 w 341"/>
                <a:gd name="T5" fmla="*/ 78 h 234"/>
                <a:gd name="T6" fmla="*/ 0 w 341"/>
                <a:gd name="T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234">
                  <a:moveTo>
                    <a:pt x="0" y="0"/>
                  </a:moveTo>
                  <a:lnTo>
                    <a:pt x="341" y="234"/>
                  </a:lnTo>
                  <a:lnTo>
                    <a:pt x="302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05" name="Line 185"/>
          <p:cNvSpPr>
            <a:spLocks noChangeShapeType="1"/>
          </p:cNvSpPr>
          <p:nvPr/>
        </p:nvSpPr>
        <p:spPr bwMode="auto">
          <a:xfrm>
            <a:off x="-606615" y="6955947"/>
            <a:ext cx="11017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3" name="Line 193"/>
          <p:cNvSpPr>
            <a:spLocks noChangeShapeType="1"/>
          </p:cNvSpPr>
          <p:nvPr/>
        </p:nvSpPr>
        <p:spPr bwMode="auto">
          <a:xfrm rot="-5400000">
            <a:off x="-5545139" y="5049838"/>
            <a:ext cx="1101725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4" name="Line 194"/>
          <p:cNvSpPr>
            <a:spLocks noChangeShapeType="1"/>
          </p:cNvSpPr>
          <p:nvPr/>
        </p:nvSpPr>
        <p:spPr bwMode="auto">
          <a:xfrm rot="-5400000">
            <a:off x="3671888" y="4257675"/>
            <a:ext cx="11017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5" name="Line 195"/>
          <p:cNvSpPr>
            <a:spLocks noChangeShapeType="1"/>
          </p:cNvSpPr>
          <p:nvPr/>
        </p:nvSpPr>
        <p:spPr bwMode="auto">
          <a:xfrm>
            <a:off x="-1404938" y="-26988"/>
            <a:ext cx="1101725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8" name="Text Box 368"/>
          <p:cNvSpPr txBox="1">
            <a:spLocks noChangeArrowheads="1"/>
          </p:cNvSpPr>
          <p:nvPr/>
        </p:nvSpPr>
        <p:spPr bwMode="auto">
          <a:xfrm>
            <a:off x="984741" y="3921030"/>
            <a:ext cx="7467600" cy="9541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#1 Application of QC: Disprove the QC skeptics (and the Extended Church-Turing Thesis)!</a:t>
            </a:r>
            <a:endParaRPr lang="en-CA" altLang="en-US" sz="2800" b="1" dirty="0">
              <a:latin typeface="+mn-lt"/>
            </a:endParaRPr>
          </a:p>
        </p:txBody>
      </p:sp>
      <p:pic>
        <p:nvPicPr>
          <p:cNvPr id="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21" y="2040265"/>
            <a:ext cx="1096299" cy="149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303859" y="1447800"/>
            <a:ext cx="8679175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15000" b="1" dirty="0" smtClean="0">
                <a:solidFill>
                  <a:srgbClr val="FFFFD1"/>
                </a:solidFill>
                <a:latin typeface="+mn-lt"/>
              </a:rPr>
              <a:t>|  </a:t>
            </a:r>
            <a:r>
              <a:rPr lang="en-CA" altLang="en-US" sz="15000" b="1" dirty="0" smtClean="0">
                <a:solidFill>
                  <a:srgbClr val="FFFFD1"/>
                </a:solidFill>
                <a:latin typeface="+mn-lt"/>
                <a:sym typeface="Symbol"/>
              </a:rPr>
              <a:t></a:t>
            </a:r>
            <a:endParaRPr lang="en-CA" altLang="en-US" sz="15000" b="1" dirty="0">
              <a:solidFill>
                <a:srgbClr val="FFFFD1"/>
              </a:solidFill>
              <a:latin typeface="+mn-lt"/>
            </a:endParaRPr>
          </a:p>
        </p:txBody>
      </p:sp>
      <p:sp>
        <p:nvSpPr>
          <p:cNvPr id="50" name="Text Box 368"/>
          <p:cNvSpPr txBox="1">
            <a:spLocks noChangeArrowheads="1"/>
          </p:cNvSpPr>
          <p:nvPr/>
        </p:nvSpPr>
        <p:spPr bwMode="auto">
          <a:xfrm>
            <a:off x="984741" y="5158566"/>
            <a:ext cx="7467600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Forget for now about applications.  Just concentrate on certainty of a quantum speedup over the best classical algorithm for some task</a:t>
            </a:r>
            <a:endParaRPr lang="en-CA" altLang="en-US" sz="2800" b="1" dirty="0">
              <a:latin typeface="+mn-lt"/>
            </a:endParaRPr>
          </a:p>
        </p:txBody>
      </p:sp>
      <p:sp>
        <p:nvSpPr>
          <p:cNvPr id="51" name="TextBox 3"/>
          <p:cNvSpPr txBox="1">
            <a:spLocks noChangeArrowheads="1"/>
          </p:cNvSpPr>
          <p:nvPr/>
        </p:nvSpPr>
        <p:spPr bwMode="auto">
          <a:xfrm>
            <a:off x="303859" y="376594"/>
            <a:ext cx="8534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0" b="1" dirty="0" smtClean="0">
                <a:solidFill>
                  <a:srgbClr val="FF0000"/>
                </a:solidFill>
                <a:latin typeface="+mn-lt"/>
              </a:rPr>
              <a:t>QUANTUM SUPREMACY</a:t>
            </a:r>
          </a:p>
        </p:txBody>
      </p:sp>
    </p:spTree>
    <p:extLst>
      <p:ext uri="{BB962C8B-B14F-4D97-AF65-F5344CB8AC3E}">
        <p14:creationId xmlns:p14="http://schemas.microsoft.com/office/powerpoint/2010/main" val="14509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152400" y="284480"/>
            <a:ext cx="852678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The Sampling Approach</a:t>
            </a:r>
            <a:r>
              <a:rPr lang="en-US" sz="4400" b="1" cap="small" dirty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en-US" sz="4400" b="1" cap="small" dirty="0">
                <a:solidFill>
                  <a:srgbClr val="0070C0"/>
                </a:solidFill>
                <a:latin typeface="Calibri" pitchFamily="34" charset="0"/>
              </a:rPr>
            </a:b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Examples: 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BosonSampling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(A.-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Arkhipov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2011), 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FourierSampling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/IQP (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Bremner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-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Jozsa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-Shepherd 2011), QAOA (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Farhi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et al.),…</a:t>
            </a:r>
          </a:p>
        </p:txBody>
      </p:sp>
      <p:sp>
        <p:nvSpPr>
          <p:cNvPr id="26" name="Oval 11"/>
          <p:cNvSpPr>
            <a:spLocks noChangeArrowheads="1"/>
          </p:cNvSpPr>
          <p:nvPr/>
        </p:nvSpPr>
        <p:spPr bwMode="auto">
          <a:xfrm>
            <a:off x="609600" y="7344330"/>
            <a:ext cx="2286000" cy="1981200"/>
          </a:xfrm>
          <a:prstGeom prst="ellipse">
            <a:avLst/>
          </a:prstGeom>
          <a:solidFill>
            <a:srgbClr val="FFFFB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TextBox 8"/>
          <p:cNvSpPr txBox="1">
            <a:spLocks noChangeArrowheads="1"/>
          </p:cNvSpPr>
          <p:nvPr/>
        </p:nvSpPr>
        <p:spPr bwMode="auto">
          <a:xfrm>
            <a:off x="711200" y="7521912"/>
            <a:ext cx="2108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PostBQP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28" name="Oval 10"/>
          <p:cNvSpPr>
            <a:spLocks noChangeArrowheads="1"/>
          </p:cNvSpPr>
          <p:nvPr/>
        </p:nvSpPr>
        <p:spPr bwMode="auto">
          <a:xfrm>
            <a:off x="838200" y="8182530"/>
            <a:ext cx="1828800" cy="10668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TextBox 7"/>
          <p:cNvSpPr txBox="1">
            <a:spLocks noChangeArrowheads="1"/>
          </p:cNvSpPr>
          <p:nvPr/>
        </p:nvSpPr>
        <p:spPr bwMode="auto">
          <a:xfrm>
            <a:off x="914400" y="8411130"/>
            <a:ext cx="1752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PostBPP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3154680" y="7164635"/>
            <a:ext cx="5791200" cy="309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 smtClean="0">
                <a:solidFill>
                  <a:srgbClr val="7030A0"/>
                </a:solidFill>
                <a:latin typeface="Calibri" pitchFamily="34" charset="0"/>
              </a:rPr>
              <a:t>PostBQP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: where we allow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</a:rPr>
              <a:t>postselection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on exponentially-unlikely measurement outcomes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 smtClean="0">
                <a:solidFill>
                  <a:srgbClr val="7030A0"/>
                </a:solidFill>
                <a:latin typeface="Calibri" pitchFamily="34" charset="0"/>
                <a:cs typeface="Courier New" pitchFamily="49" charset="0"/>
              </a:rPr>
              <a:t>PostBPP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: Classical randomized subclass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Theorem (A. 2004):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PostBQP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= PP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PostBPP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is in the polynomial hierarchy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87680" y="2514600"/>
            <a:ext cx="821436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Consider problems where the goal is to </a:t>
            </a: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</a:rPr>
              <a:t>sample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from a desired distribution over n-bit strings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464820" y="3507165"/>
            <a:ext cx="821436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Compared to problems with a single valid output (like </a:t>
            </a:r>
            <a:r>
              <a:rPr lang="en-US" altLang="en-US" sz="2600" cap="small" dirty="0" smtClean="0">
                <a:solidFill>
                  <a:srgbClr val="000000"/>
                </a:solidFill>
                <a:latin typeface="Calibri" pitchFamily="34" charset="0"/>
              </a:rPr>
              <a:t>Factoring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), sampling problems can be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Easier to solve with near-future quantum devices, and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Easier to argue are hard for classical computers!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38200" y="5800596"/>
            <a:ext cx="780288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006600"/>
                </a:solidFill>
                <a:latin typeface="Calibri" pitchFamily="34" charset="0"/>
              </a:rPr>
              <a:t>(We “merely” give up on: practical applications, fast classical way to verify the result)</a:t>
            </a:r>
            <a:endParaRPr lang="en-US" altLang="en-US" sz="2600" b="1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04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2433731" y="1105086"/>
            <a:ext cx="4241367" cy="2227888"/>
            <a:chOff x="2133600" y="1143000"/>
            <a:chExt cx="4241800" cy="2227263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2667062" y="2286305"/>
              <a:ext cx="312451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667062" y="2971913"/>
              <a:ext cx="312451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667062" y="1600698"/>
              <a:ext cx="312451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4"/>
            <p:cNvSpPr txBox="1">
              <a:spLocks noChangeArrowheads="1"/>
            </p:cNvSpPr>
            <p:nvPr/>
          </p:nvSpPr>
          <p:spPr bwMode="auto">
            <a:xfrm>
              <a:off x="3048000" y="1295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/>
                <a:t>H</a:t>
              </a:r>
            </a:p>
          </p:txBody>
        </p:sp>
        <p:sp>
          <p:nvSpPr>
            <p:cNvPr id="17" name="TextBox 6"/>
            <p:cNvSpPr txBox="1">
              <a:spLocks noChangeArrowheads="1"/>
            </p:cNvSpPr>
            <p:nvPr/>
          </p:nvSpPr>
          <p:spPr bwMode="auto">
            <a:xfrm>
              <a:off x="3048000" y="19812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/>
                <a:t>H</a:t>
              </a:r>
            </a:p>
          </p:txBody>
        </p:sp>
        <p:sp>
          <p:nvSpPr>
            <p:cNvPr id="18" name="TextBox 7"/>
            <p:cNvSpPr txBox="1">
              <a:spLocks noChangeArrowheads="1"/>
            </p:cNvSpPr>
            <p:nvPr/>
          </p:nvSpPr>
          <p:spPr bwMode="auto">
            <a:xfrm>
              <a:off x="3048000" y="26670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962595" y="1295983"/>
              <a:ext cx="533454" cy="190446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TextBox 9"/>
            <p:cNvSpPr txBox="1">
              <a:spLocks noChangeArrowheads="1"/>
            </p:cNvSpPr>
            <p:nvPr/>
          </p:nvSpPr>
          <p:spPr bwMode="auto">
            <a:xfrm>
              <a:off x="4876800" y="1295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/>
                <a:t>H</a:t>
              </a:r>
            </a:p>
          </p:txBody>
        </p:sp>
        <p:sp>
          <p:nvSpPr>
            <p:cNvPr id="21" name="TextBox 10"/>
            <p:cNvSpPr txBox="1">
              <a:spLocks noChangeArrowheads="1"/>
            </p:cNvSpPr>
            <p:nvPr/>
          </p:nvSpPr>
          <p:spPr bwMode="auto">
            <a:xfrm>
              <a:off x="4876800" y="19812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22" name="TextBox 11"/>
            <p:cNvSpPr txBox="1">
              <a:spLocks noChangeArrowheads="1"/>
            </p:cNvSpPr>
            <p:nvPr/>
          </p:nvSpPr>
          <p:spPr bwMode="auto">
            <a:xfrm>
              <a:off x="4876800" y="26670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grpSp>
          <p:nvGrpSpPr>
            <p:cNvPr id="23" name="Group 49"/>
            <p:cNvGrpSpPr>
              <a:grpSpLocks/>
            </p:cNvGrpSpPr>
            <p:nvPr/>
          </p:nvGrpSpPr>
          <p:grpSpPr bwMode="auto">
            <a:xfrm>
              <a:off x="5791200" y="1143000"/>
              <a:ext cx="584200" cy="855663"/>
              <a:chOff x="6209270" y="1075768"/>
              <a:chExt cx="584538" cy="856433"/>
            </a:xfrm>
          </p:grpSpPr>
          <p:sp>
            <p:nvSpPr>
              <p:cNvPr id="34" name="Chord 33"/>
              <p:cNvSpPr/>
              <p:nvPr/>
            </p:nvSpPr>
            <p:spPr>
              <a:xfrm rot="7220675">
                <a:off x="6198550" y="1336887"/>
                <a:ext cx="606801" cy="58459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5" name="Straight Arrow Connector 34"/>
              <p:cNvCxnSpPr>
                <a:stCxn id="34" idx="2"/>
              </p:cNvCxnSpPr>
              <p:nvPr/>
            </p:nvCxnSpPr>
            <p:spPr>
              <a:xfrm rot="5400000" flipH="1" flipV="1">
                <a:off x="6271625" y="1305131"/>
                <a:ext cx="603624" cy="14615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50"/>
            <p:cNvGrpSpPr>
              <a:grpSpLocks/>
            </p:cNvGrpSpPr>
            <p:nvPr/>
          </p:nvGrpSpPr>
          <p:grpSpPr bwMode="auto">
            <a:xfrm>
              <a:off x="5791200" y="1828800"/>
              <a:ext cx="584200" cy="855663"/>
              <a:chOff x="6209270" y="1075768"/>
              <a:chExt cx="584538" cy="856433"/>
            </a:xfrm>
          </p:grpSpPr>
          <p:sp>
            <p:nvSpPr>
              <p:cNvPr id="32" name="Chord 31"/>
              <p:cNvSpPr/>
              <p:nvPr/>
            </p:nvSpPr>
            <p:spPr>
              <a:xfrm rot="7220675">
                <a:off x="6198550" y="1336695"/>
                <a:ext cx="606801" cy="58459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3" name="Straight Arrow Connector 32"/>
              <p:cNvCxnSpPr>
                <a:stCxn id="32" idx="2"/>
              </p:cNvCxnSpPr>
              <p:nvPr/>
            </p:nvCxnSpPr>
            <p:spPr>
              <a:xfrm rot="5400000" flipH="1" flipV="1">
                <a:off x="6271625" y="1304939"/>
                <a:ext cx="603624" cy="14615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53"/>
            <p:cNvGrpSpPr>
              <a:grpSpLocks/>
            </p:cNvGrpSpPr>
            <p:nvPr/>
          </p:nvGrpSpPr>
          <p:grpSpPr bwMode="auto">
            <a:xfrm>
              <a:off x="5791200" y="2514600"/>
              <a:ext cx="584200" cy="855663"/>
              <a:chOff x="6209270" y="1075768"/>
              <a:chExt cx="584538" cy="856433"/>
            </a:xfrm>
          </p:grpSpPr>
          <p:sp>
            <p:nvSpPr>
              <p:cNvPr id="30" name="Chord 29"/>
              <p:cNvSpPr/>
              <p:nvPr/>
            </p:nvSpPr>
            <p:spPr>
              <a:xfrm rot="7220675">
                <a:off x="6198550" y="1336502"/>
                <a:ext cx="606801" cy="58459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1" name="Straight Arrow Connector 30"/>
              <p:cNvCxnSpPr>
                <a:stCxn id="30" idx="2"/>
              </p:cNvCxnSpPr>
              <p:nvPr/>
            </p:nvCxnSpPr>
            <p:spPr>
              <a:xfrm rot="5400000" flipH="1" flipV="1">
                <a:off x="6271625" y="1304746"/>
                <a:ext cx="603624" cy="14615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 Box 3"/>
            <p:cNvSpPr txBox="1">
              <a:spLocks noChangeArrowheads="1"/>
            </p:cNvSpPr>
            <p:nvPr/>
          </p:nvSpPr>
          <p:spPr bwMode="auto">
            <a:xfrm>
              <a:off x="3962400" y="19812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f</a:t>
              </a:r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2133600" y="12954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28" name="Text Box 3"/>
            <p:cNvSpPr txBox="1">
              <a:spLocks noChangeArrowheads="1"/>
            </p:cNvSpPr>
            <p:nvPr/>
          </p:nvSpPr>
          <p:spPr bwMode="auto">
            <a:xfrm>
              <a:off x="2133600" y="19812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29" name="Text Box 3"/>
            <p:cNvSpPr txBox="1">
              <a:spLocks noChangeArrowheads="1"/>
            </p:cNvSpPr>
            <p:nvPr/>
          </p:nvSpPr>
          <p:spPr bwMode="auto">
            <a:xfrm>
              <a:off x="2133600" y="26670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</p:grp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Simple Example: Fourier Sampling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332740" y="3581400"/>
            <a:ext cx="845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Given a Boolean function</a:t>
            </a:r>
          </a:p>
        </p:txBody>
      </p:sp>
      <p:graphicFrame>
        <p:nvGraphicFramePr>
          <p:cNvPr id="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217944"/>
              </p:ext>
            </p:extLst>
          </p:nvPr>
        </p:nvGraphicFramePr>
        <p:xfrm>
          <a:off x="4352230" y="3449994"/>
          <a:ext cx="35290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6" name="Equation" r:id="rId4" imgW="1117600" imgH="241300" progId="Equation.3">
                  <p:embed/>
                </p:oleObj>
              </mc:Choice>
              <mc:Fallback>
                <p:oleObj name="Equation" r:id="rId4" imgW="1117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2230" y="3449994"/>
                        <a:ext cx="352901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342900" y="4419600"/>
            <a:ext cx="845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t</a:t>
            </a:r>
            <a:r>
              <a:rPr lang="en-US" altLang="en-US" sz="2800" dirty="0" smtClean="0"/>
              <a:t>he above circuit samples each z</a:t>
            </a:r>
            <a:r>
              <a:rPr lang="en-US" altLang="en-US" sz="2800" dirty="0" smtClean="0">
                <a:sym typeface="Symbol"/>
              </a:rPr>
              <a:t></a:t>
            </a:r>
            <a:r>
              <a:rPr lang="en-US" altLang="en-US" sz="2800" dirty="0" smtClean="0"/>
              <a:t>{0,1}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 with probability</a:t>
            </a:r>
            <a:endParaRPr lang="en-US" alt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943261"/>
              </p:ext>
            </p:extLst>
          </p:nvPr>
        </p:nvGraphicFramePr>
        <p:xfrm>
          <a:off x="457200" y="4973955"/>
          <a:ext cx="488120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7" name="Equation" r:id="rId6" imgW="1841400" imgH="545760" progId="Equation.3">
                  <p:embed/>
                </p:oleObj>
              </mc:Choice>
              <mc:Fallback>
                <p:oleObj name="Equation" r:id="rId6" imgW="184140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73955"/>
                        <a:ext cx="4881208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5915734" y="5105400"/>
            <a:ext cx="2875206" cy="1384995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7030A0"/>
                </a:solidFill>
              </a:rPr>
              <a:t>#P</a:t>
            </a:r>
            <a:r>
              <a:rPr lang="en-US" altLang="en-US" sz="2800" dirty="0" smtClean="0"/>
              <a:t>-hard to approximate, even for z=0…0</a:t>
            </a:r>
            <a:endParaRPr lang="en-US" altLang="en-US" sz="2800" dirty="0"/>
          </a:p>
        </p:txBody>
      </p:sp>
      <p:cxnSp>
        <p:nvCxnSpPr>
          <p:cNvPr id="4" name="Straight Arrow Connector 3"/>
          <p:cNvCxnSpPr>
            <a:stCxn id="40" idx="1"/>
            <a:endCxn id="2" idx="3"/>
          </p:cNvCxnSpPr>
          <p:nvPr/>
        </p:nvCxnSpPr>
        <p:spPr>
          <a:xfrm flipH="1" flipV="1">
            <a:off x="5338408" y="5697855"/>
            <a:ext cx="577326" cy="100043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838200" y="2077741"/>
            <a:ext cx="7162800" cy="2246769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Using the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#P</a:t>
            </a:r>
            <a:r>
              <a:rPr lang="en-US" altLang="en-US" sz="2800" dirty="0" smtClean="0"/>
              <a:t>-hardness, one can show that if the quantum computer’s output distribution could be exactly sampled in classical polynomial time, then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</a:t>
            </a:r>
            <a:r>
              <a:rPr lang="en-US" altLang="en-US" sz="2800" b="1" baseline="30000" dirty="0" smtClean="0">
                <a:solidFill>
                  <a:srgbClr val="7030A0"/>
                </a:solidFill>
              </a:rPr>
              <a:t>#P</a:t>
            </a:r>
            <a:r>
              <a:rPr lang="en-US" altLang="en-US" sz="2800" dirty="0" smtClean="0"/>
              <a:t>=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BPP</a:t>
            </a:r>
            <a:r>
              <a:rPr lang="en-US" altLang="en-US" sz="2800" b="1" baseline="30000" dirty="0" smtClean="0">
                <a:solidFill>
                  <a:srgbClr val="7030A0"/>
                </a:solidFill>
              </a:rPr>
              <a:t>NP</a:t>
            </a:r>
            <a:r>
              <a:rPr lang="en-US" altLang="en-US" sz="2800" dirty="0" smtClean="0"/>
              <a:t> and hence the polynomial hierarchy would collapse to the third level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1350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185738"/>
            <a:ext cx="8382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err="1">
                <a:solidFill>
                  <a:srgbClr val="0070C0"/>
                </a:solidFill>
                <a:latin typeface="Calibri" pitchFamily="34" charset="0"/>
              </a:rPr>
              <a:t>BosonSampling</a:t>
            </a:r>
            <a:r>
              <a:rPr lang="en-US" altLang="en-US" sz="4400" b="1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altLang="en-US" sz="2800" b="1" dirty="0">
                <a:solidFill>
                  <a:srgbClr val="0070C0"/>
                </a:solidFill>
                <a:latin typeface="Calibri" pitchFamily="34" charset="0"/>
              </a:rPr>
              <a:t>(A.-</a:t>
            </a:r>
            <a:r>
              <a:rPr lang="en-US" altLang="en-US" sz="2800" b="1" dirty="0" err="1">
                <a:solidFill>
                  <a:srgbClr val="0070C0"/>
                </a:solidFill>
                <a:latin typeface="Calibri" pitchFamily="34" charset="0"/>
              </a:rPr>
              <a:t>Arkhipov</a:t>
            </a:r>
            <a:r>
              <a:rPr lang="en-US" altLang="en-US" sz="2800" b="1" dirty="0">
                <a:solidFill>
                  <a:srgbClr val="0070C0"/>
                </a:solidFill>
                <a:latin typeface="Calibri" pitchFamily="34" charset="0"/>
              </a:rPr>
              <a:t> 2011)</a:t>
            </a:r>
            <a:endParaRPr lang="en-US" altLang="en-US" sz="28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123" name="Subtitle 4"/>
          <p:cNvSpPr>
            <a:spLocks noGrp="1"/>
          </p:cNvSpPr>
          <p:nvPr>
            <p:ph type="subTitle" idx="1"/>
          </p:nvPr>
        </p:nvSpPr>
        <p:spPr>
          <a:xfrm>
            <a:off x="381000" y="1028700"/>
            <a:ext cx="8077200" cy="457200"/>
          </a:xfrm>
        </p:spPr>
        <p:txBody>
          <a:bodyPr/>
          <a:lstStyle/>
          <a:p>
            <a:r>
              <a:rPr lang="en-US" altLang="en-US" sz="28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 rudimentary type of quantum computing, involving only </a:t>
            </a:r>
            <a:r>
              <a:rPr lang="en-US" altLang="en-US" sz="28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non-interacting photons</a:t>
            </a:r>
          </a:p>
        </p:txBody>
      </p:sp>
      <p:sp>
        <p:nvSpPr>
          <p:cNvPr id="22" name="Subtitle 4"/>
          <p:cNvSpPr txBox="1">
            <a:spLocks/>
          </p:cNvSpPr>
          <p:nvPr/>
        </p:nvSpPr>
        <p:spPr bwMode="auto">
          <a:xfrm>
            <a:off x="76200" y="2128838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Classical counterpart:</a:t>
            </a:r>
            <a:r>
              <a:rPr lang="en-US" sz="2600" kern="0" dirty="0">
                <a:latin typeface="Calibri" pitchFamily="34" charset="0"/>
                <a:cs typeface="Calibri" pitchFamily="34" charset="0"/>
              </a:rPr>
              <a:t> Galton’s Board</a:t>
            </a:r>
          </a:p>
        </p:txBody>
      </p:sp>
      <p:sp>
        <p:nvSpPr>
          <p:cNvPr id="23" name="Subtitle 4"/>
          <p:cNvSpPr txBox="1">
            <a:spLocks/>
          </p:cNvSpPr>
          <p:nvPr/>
        </p:nvSpPr>
        <p:spPr bwMode="auto">
          <a:xfrm>
            <a:off x="3505200" y="2128838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600" kern="0" dirty="0">
                <a:latin typeface="Calibri" pitchFamily="34" charset="0"/>
                <a:cs typeface="Calibri" pitchFamily="34" charset="0"/>
              </a:rPr>
              <a:t>Replacing the balls by photons leads to famously counterintuitive phenomena, like the </a:t>
            </a:r>
            <a:r>
              <a:rPr lang="en-US" sz="2600" b="1" kern="0" dirty="0">
                <a:latin typeface="Calibri" pitchFamily="34" charset="0"/>
                <a:cs typeface="Calibri" pitchFamily="34" charset="0"/>
              </a:rPr>
              <a:t>Hong-</a:t>
            </a:r>
            <a:r>
              <a:rPr lang="en-US" sz="2600" b="1" kern="0" dirty="0" err="1">
                <a:latin typeface="Calibri" pitchFamily="34" charset="0"/>
                <a:cs typeface="Calibri" pitchFamily="34" charset="0"/>
              </a:rPr>
              <a:t>Ou</a:t>
            </a:r>
            <a:r>
              <a:rPr lang="en-US" sz="2600" b="1" kern="0" dirty="0">
                <a:latin typeface="Calibri" pitchFamily="34" charset="0"/>
                <a:cs typeface="Calibri" pitchFamily="34" charset="0"/>
              </a:rPr>
              <a:t>-Mandel dip</a:t>
            </a:r>
          </a:p>
        </p:txBody>
      </p:sp>
      <p:pic>
        <p:nvPicPr>
          <p:cNvPr id="52226" name="Picture 2" descr="http://mathworld.wolfram.com/images/eps-gif/GaltonBoard_100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135313"/>
            <a:ext cx="2819400" cy="337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8"/>
          <p:cNvCxnSpPr>
            <a:cxnSpLocks noChangeShapeType="1"/>
          </p:cNvCxnSpPr>
          <p:nvPr/>
        </p:nvCxnSpPr>
        <p:spPr bwMode="auto">
          <a:xfrm>
            <a:off x="4343400" y="3771900"/>
            <a:ext cx="3657600" cy="274320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9"/>
          <p:cNvCxnSpPr>
            <a:cxnSpLocks noChangeShapeType="1"/>
          </p:cNvCxnSpPr>
          <p:nvPr/>
        </p:nvCxnSpPr>
        <p:spPr bwMode="auto">
          <a:xfrm flipH="1">
            <a:off x="4343400" y="3771900"/>
            <a:ext cx="3657600" cy="274320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6"/>
          <p:cNvSpPr>
            <a:spLocks noChangeArrowheads="1"/>
          </p:cNvSpPr>
          <p:nvPr/>
        </p:nvSpPr>
        <p:spPr bwMode="auto">
          <a:xfrm rot="-5400000">
            <a:off x="5562600" y="5067300"/>
            <a:ext cx="1219200" cy="152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4191000" y="3619500"/>
            <a:ext cx="304800" cy="304800"/>
          </a:xfrm>
          <a:prstGeom prst="ellipse">
            <a:avLst/>
          </a:prstGeom>
          <a:solidFill>
            <a:srgbClr val="FFFF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7848600" y="3619500"/>
            <a:ext cx="304800" cy="304800"/>
          </a:xfrm>
          <a:prstGeom prst="ellipse">
            <a:avLst/>
          </a:prstGeom>
          <a:solidFill>
            <a:srgbClr val="FFFF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49739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 L -0.19167 0.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83" y="100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9167 0.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167 0.2 L -0.01667 0.3666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8333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167 0.2 L 0.375 0.3888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33 0.2 L 0 0.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17" y="100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167 0.2 L -0.38333 0.3888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83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utoUpdateAnimBg="0"/>
      <p:bldP spid="23" grpId="0" autoUpdateAnimBg="0"/>
      <p:bldP spid="15" grpId="0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7" grpId="2" animBg="1"/>
      <p:bldP spid="17" grpId="3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3520" y="2819400"/>
            <a:ext cx="892048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Theorem of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BosonSampling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>
                <a:sym typeface="Symbol"/>
              </a:rPr>
              <a:t>Suppose one can sample a linear-optical device’s output distribution in classical polynomial time, even to 1/</a:t>
            </a:r>
            <a:r>
              <a:rPr lang="en-US" altLang="en-US" sz="2800" dirty="0" err="1" smtClean="0">
                <a:sym typeface="Symbol"/>
              </a:rPr>
              <a:t>n</a:t>
            </a:r>
            <a:r>
              <a:rPr lang="en-US" altLang="en-US" sz="2800" baseline="30000" dirty="0" err="1" smtClean="0">
                <a:sym typeface="Symbol"/>
              </a:rPr>
              <a:t>O</a:t>
            </a:r>
            <a:r>
              <a:rPr lang="en-US" altLang="en-US" sz="2800" baseline="30000" dirty="0" smtClean="0">
                <a:sym typeface="Symbol"/>
              </a:rPr>
              <a:t>(1)</a:t>
            </a:r>
            <a:r>
              <a:rPr lang="en-US" altLang="en-US" sz="2800" dirty="0" smtClean="0">
                <a:sym typeface="Symbol"/>
              </a:rPr>
              <a:t> error in variation distance.  Then one can also estimate the permanent of a matrix of </a:t>
            </a:r>
            <a:r>
              <a:rPr lang="en-US" altLang="en-US" sz="2800" dirty="0" err="1" smtClean="0">
                <a:sym typeface="Symbol"/>
              </a:rPr>
              <a:t>i.i.d</a:t>
            </a:r>
            <a:r>
              <a:rPr lang="en-US" altLang="en-US" sz="2800" dirty="0" smtClean="0">
                <a:sym typeface="Symbol"/>
              </a:rPr>
              <a:t>. N(0,1) Gaussians in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BPP</a:t>
            </a:r>
            <a:r>
              <a:rPr lang="en-US" altLang="en-US" sz="2800" b="1" baseline="30000" dirty="0" smtClean="0">
                <a:solidFill>
                  <a:srgbClr val="7030A0"/>
                </a:solidFill>
              </a:rPr>
              <a:t>NP</a:t>
            </a:r>
            <a:endParaRPr lang="en-US" altLang="en-US" sz="2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8600" y="5181600"/>
            <a:ext cx="892048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Conjecture of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BosonSampling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Gaussian permanent estimation is a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#P</a:t>
            </a:r>
            <a:r>
              <a:rPr lang="en-US" altLang="en-US" sz="2800" dirty="0" smtClean="0"/>
              <a:t>-hard problem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If so, then fast classical simulation would collapse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endParaRPr lang="en-US" altLang="en-US" sz="28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105"/>
            <a:ext cx="2509838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429000" y="205105"/>
            <a:ext cx="5410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>
                <a:sym typeface="Symbol"/>
              </a:rPr>
              <a:t>With n identical photons, transition amplitudes are given by </a:t>
            </a:r>
            <a:r>
              <a:rPr lang="en-US" altLang="en-US" sz="2800" b="1" dirty="0" smtClean="0">
                <a:sym typeface="Symbol"/>
              </a:rPr>
              <a:t>permanents</a:t>
            </a:r>
            <a:r>
              <a:rPr lang="en-US" altLang="en-US" sz="2800" dirty="0" smtClean="0">
                <a:sym typeface="Symbol"/>
              </a:rPr>
              <a:t> of </a:t>
            </a:r>
            <a:r>
              <a:rPr lang="en-US" altLang="en-US" sz="2800" dirty="0" err="1" smtClean="0">
                <a:sym typeface="Symbol"/>
              </a:rPr>
              <a:t>nn</a:t>
            </a:r>
            <a:r>
              <a:rPr lang="en-US" altLang="en-US" sz="2800" dirty="0" smtClean="0">
                <a:sym typeface="Symbol"/>
              </a:rPr>
              <a:t> matrices </a:t>
            </a:r>
            <a:endParaRPr lang="en-US" alt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60525"/>
              </p:ext>
            </p:extLst>
          </p:nvPr>
        </p:nvGraphicFramePr>
        <p:xfrm>
          <a:off x="3962400" y="1524000"/>
          <a:ext cx="381476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0" name="Equation" r:id="rId5" imgW="1346200" imgH="457200" progId="Equation.3">
                  <p:embed/>
                </p:oleObj>
              </mc:Choice>
              <mc:Fallback>
                <p:oleObj name="Equation" r:id="rId5" imgW="13462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524000"/>
                        <a:ext cx="3814763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342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47040" y="1752600"/>
            <a:ext cx="588264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Meantime, though, </a:t>
            </a:r>
            <a:r>
              <a:rPr lang="en-US" altLang="en-US" sz="2800" dirty="0"/>
              <a:t>i</a:t>
            </a:r>
            <a:r>
              <a:rPr lang="en-US" altLang="en-US" sz="2800" dirty="0" smtClean="0"/>
              <a:t>n a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few years</a:t>
            </a:r>
            <a:r>
              <a:rPr lang="en-US" altLang="en-US" sz="2800" dirty="0" smtClean="0"/>
              <a:t>, we might have ~50 high-quality qubits with controllable couplings, in superconducting </a:t>
            </a:r>
            <a:r>
              <a:rPr lang="en-US" altLang="en-US" sz="2800" dirty="0"/>
              <a:t>(Google Santa </a:t>
            </a:r>
            <a:r>
              <a:rPr lang="en-US" altLang="en-US" sz="2800" dirty="0" smtClean="0"/>
              <a:t>Barbara) </a:t>
            </a:r>
            <a:r>
              <a:rPr lang="en-US" altLang="en-US" sz="2800" dirty="0"/>
              <a:t>and/or </a:t>
            </a:r>
            <a:r>
              <a:rPr lang="en-US" altLang="en-US" sz="2800" dirty="0" smtClean="0"/>
              <a:t>trapped-ion setups</a:t>
            </a:r>
          </a:p>
        </p:txBody>
      </p:sp>
      <p:pic>
        <p:nvPicPr>
          <p:cNvPr id="4" name="Picture 2" descr="http://images.dailytech.com/nimage/UCSB_Xmon_Chip_W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760" y="1561151"/>
            <a:ext cx="2722880" cy="185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21640" y="4075093"/>
            <a:ext cx="82448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Still won’t be enough for most QC applications.  But should suffice for a quantum supremacy experiment!</a:t>
            </a:r>
            <a:endParaRPr lang="en-US" altLang="en-US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47040" y="5105400"/>
            <a:ext cx="824484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What exactly should the experimenters do, how should they verify it, and what can be said about the hardness of simulating it classically?</a:t>
            </a:r>
            <a:endParaRPr lang="en-US" altLang="en-US" sz="28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47040" y="228600"/>
            <a:ext cx="821944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err="1">
                <a:solidFill>
                  <a:srgbClr val="FF0000"/>
                </a:solidFill>
              </a:rPr>
              <a:t>C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arolan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et al. 2015:</a:t>
            </a:r>
            <a:r>
              <a:rPr lang="en-US" altLang="en-US" sz="2800" dirty="0" smtClean="0"/>
              <a:t> Demonstrated </a:t>
            </a:r>
            <a:r>
              <a:rPr lang="en-US" altLang="en-US" sz="2800" dirty="0" err="1" smtClean="0"/>
              <a:t>BosonSampling</a:t>
            </a:r>
            <a:r>
              <a:rPr lang="en-US" altLang="en-US" sz="2800" dirty="0" smtClean="0"/>
              <a:t> with 6 photons!  Many optics groups are thinking about the challenges of scaling up to 20 or 30…</a:t>
            </a:r>
          </a:p>
        </p:txBody>
      </p:sp>
    </p:spTree>
    <p:extLst>
      <p:ext uri="{BB962C8B-B14F-4D97-AF65-F5344CB8AC3E}">
        <p14:creationId xmlns:p14="http://schemas.microsoft.com/office/powerpoint/2010/main" val="142225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293641"/>
            <a:ext cx="5486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The Random Quantum Circuit Proposal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83820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Generate a quantum circuit C on n qubits in a </a:t>
            </a:r>
            <a:r>
              <a:rPr lang="en-US" altLang="en-US" sz="2800" dirty="0" smtClean="0">
                <a:sym typeface="Symbol"/>
              </a:rPr>
              <a:t>nn</a:t>
            </a:r>
            <a:r>
              <a:rPr lang="en-US" altLang="en-US" sz="2800" dirty="0" smtClean="0"/>
              <a:t> lattice, with d layers of random nearest-neighbor gates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Apply C to |0</a:t>
            </a:r>
            <a:r>
              <a:rPr lang="en-US" altLang="en-US" sz="2800" dirty="0" smtClean="0">
                <a:sym typeface="Symbol"/>
              </a:rPr>
              <a:t></a:t>
            </a:r>
            <a:r>
              <a:rPr lang="en-US" altLang="en-US" sz="2800" baseline="30000" dirty="0" smtClean="0">
                <a:sym typeface="Symbol"/>
              </a:rPr>
              <a:t>n</a:t>
            </a:r>
            <a:r>
              <a:rPr lang="en-US" altLang="en-US" sz="2800" dirty="0" smtClean="0"/>
              <a:t> and measure.  Repeat T times, to obtain samples x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x</a:t>
            </a:r>
            <a:r>
              <a:rPr lang="en-US" altLang="en-US" sz="2800" baseline="-25000" dirty="0" err="1" smtClean="0"/>
              <a:t>T</a:t>
            </a:r>
            <a:r>
              <a:rPr lang="en-US" altLang="en-US" sz="2800" dirty="0" smtClean="0"/>
              <a:t> from {0,1}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 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Apply a statistical test to x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x</a:t>
            </a:r>
            <a:r>
              <a:rPr lang="en-US" altLang="en-US" sz="2800" baseline="-25000" dirty="0" err="1" smtClean="0"/>
              <a:t>T</a:t>
            </a:r>
            <a:r>
              <a:rPr lang="en-US" altLang="en-US" sz="2800" dirty="0" smtClean="0"/>
              <a:t> : check whether at least 2/3 of them have more the median probability</a:t>
            </a:r>
            <a:br>
              <a:rPr lang="en-US" altLang="en-US" sz="2800" dirty="0" smtClean="0"/>
            </a:br>
            <a:r>
              <a:rPr lang="en-US" altLang="en-US" sz="2800" dirty="0" smtClean="0"/>
              <a:t>	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(takes classical exponential time, which is OK for n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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40)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Publish C.  Challenge skeptics to generate samples passing the test in a reasonable amount of time</a:t>
            </a:r>
            <a:endParaRPr lang="en-US" alt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626364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2084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6364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2084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6364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2084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6364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72084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endCxn id="6" idx="6"/>
          </p:cNvCxnSpPr>
          <p:nvPr/>
        </p:nvCxnSpPr>
        <p:spPr>
          <a:xfrm>
            <a:off x="6339840" y="35868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29680" y="74476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319520" y="116232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309360" y="154840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18312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64032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18312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4032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8312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64032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8312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4032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>
            <a:endCxn id="28" idx="6"/>
          </p:cNvCxnSpPr>
          <p:nvPr/>
        </p:nvCxnSpPr>
        <p:spPr>
          <a:xfrm>
            <a:off x="7259320" y="35868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249160" y="74476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239000" y="116232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228840" y="154840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80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Our Strong Hardness Assumption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2900" y="1066800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There’s no polynomial-time classical algorithm A such that, given a uniformly-random quantum circuit C with n qubits and m&gt;&gt;n gates,</a:t>
            </a:r>
            <a:endParaRPr lang="en-US" alt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155147"/>
              </p:ext>
            </p:extLst>
          </p:nvPr>
        </p:nvGraphicFramePr>
        <p:xfrm>
          <a:off x="114300" y="2482275"/>
          <a:ext cx="8915400" cy="933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18" name="Equation" r:id="rId4" imgW="3886200" imgH="406080" progId="Equation.3">
                  <p:embed/>
                </p:oleObj>
              </mc:Choice>
              <mc:Fallback>
                <p:oleObj name="Equation" r:id="rId4" imgW="388620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" y="2482275"/>
                        <a:ext cx="8915400" cy="933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53060" y="3962400"/>
            <a:ext cx="8458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Note: </a:t>
            </a:r>
            <a:r>
              <a:rPr lang="en-US" altLang="en-US" sz="2800" dirty="0" smtClean="0"/>
              <a:t>There </a:t>
            </a:r>
            <a:r>
              <a:rPr lang="en-US" altLang="en-US" sz="2800" i="1" dirty="0" smtClean="0"/>
              <a:t>is</a:t>
            </a:r>
            <a:r>
              <a:rPr lang="en-US" altLang="en-US" sz="2800" dirty="0" smtClean="0"/>
              <a:t> a polynomial-time classical algorithm that guesses with probability</a:t>
            </a:r>
            <a:endParaRPr lang="en-US" altLang="en-US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300015"/>
              </p:ext>
            </p:extLst>
          </p:nvPr>
        </p:nvGraphicFramePr>
        <p:xfrm>
          <a:off x="4038600" y="4439453"/>
          <a:ext cx="139223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19" name="Equation" r:id="rId6" imgW="596880" imgH="393480" progId="Equation.3">
                  <p:embed/>
                </p:oleObj>
              </mc:Choice>
              <mc:Fallback>
                <p:oleObj name="Equation" r:id="rId6" imgW="5968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38600" y="4439453"/>
                        <a:ext cx="1392238" cy="917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14400" y="5486399"/>
            <a:ext cx="769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smtClean="0">
                <a:solidFill>
                  <a:srgbClr val="006600"/>
                </a:solidFill>
              </a:rPr>
              <a:t>(just expand 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0|</a:t>
            </a:r>
            <a:r>
              <a:rPr lang="en-US" altLang="en-US" sz="2400" b="1" baseline="30000" dirty="0" smtClean="0">
                <a:solidFill>
                  <a:srgbClr val="006600"/>
                </a:solidFill>
                <a:sym typeface="Symbol"/>
              </a:rPr>
              <a:t>n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C|0</a:t>
            </a:r>
            <a:r>
              <a:rPr lang="en-US" altLang="en-US" sz="2400" b="1" baseline="30000" dirty="0" smtClean="0">
                <a:solidFill>
                  <a:srgbClr val="006600"/>
                </a:solidFill>
                <a:sym typeface="Symbol"/>
              </a:rPr>
              <a:t>n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 out as a sum of 4</a:t>
            </a:r>
            <a:r>
              <a:rPr lang="en-US" altLang="en-US" sz="2400" b="1" baseline="30000" dirty="0" smtClean="0">
                <a:solidFill>
                  <a:srgbClr val="006600"/>
                </a:solidFill>
              </a:rPr>
              <a:t>m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 terms, then sample a few random ones)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29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86243</TotalTime>
  <Words>1023</Words>
  <Application>Microsoft Office PowerPoint</Application>
  <PresentationFormat>On-screen Show (4:3)</PresentationFormat>
  <Paragraphs>103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BQP and the Polynomial Hierarchy</dc:title>
  <dc:creator>Scott Aaronson</dc:creator>
  <cp:lastModifiedBy>Scott</cp:lastModifiedBy>
  <cp:revision>316</cp:revision>
  <dcterms:created xsi:type="dcterms:W3CDTF">2009-10-10T05:28:27Z</dcterms:created>
  <dcterms:modified xsi:type="dcterms:W3CDTF">2017-05-26T21:03:23Z</dcterms:modified>
</cp:coreProperties>
</file>