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9" r:id="rId3"/>
    <p:sldId id="330" r:id="rId4"/>
    <p:sldId id="338" r:id="rId5"/>
    <p:sldId id="337" r:id="rId6"/>
    <p:sldId id="311" r:id="rId7"/>
    <p:sldId id="312" r:id="rId8"/>
    <p:sldId id="320" r:id="rId9"/>
    <p:sldId id="336" r:id="rId10"/>
    <p:sldId id="315" r:id="rId11"/>
    <p:sldId id="316" r:id="rId12"/>
    <p:sldId id="335" r:id="rId13"/>
    <p:sldId id="33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CC"/>
    <a:srgbClr val="FFFFD5"/>
    <a:srgbClr val="CCFFCC"/>
    <a:srgbClr val="F9F8FA"/>
    <a:srgbClr val="FFCC66"/>
    <a:srgbClr val="FFCC00"/>
    <a:srgbClr val="003300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26" autoAdjust="0"/>
    <p:restoredTop sz="94660"/>
  </p:normalViewPr>
  <p:slideViewPr>
    <p:cSldViewPr showGuides="1">
      <p:cViewPr>
        <p:scale>
          <a:sx n="94" d="100"/>
          <a:sy n="94" d="100"/>
        </p:scale>
        <p:origin x="-1152" y="-42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105B71-A2DB-4390-AEF8-294C429EC3CF}" type="datetimeFigureOut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44D20-9820-4E32-9F88-C5BCDA04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077132-07BA-41B8-B4E9-06D6C17DC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2274C-3001-416C-A123-57953BEDF6DE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91903F-ECFE-43DF-B511-838E7CC93E94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925-A963-4CAC-B70E-43EC7BAE962B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197-B202-4ACE-9FA1-D79C83897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F25-0CD3-4042-BE71-CBE30A6C6A2F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FA7D-1A23-4BFB-9B3E-FFCE6946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BA5D-E259-45A3-BA12-63B9298E53FA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1F75-CBC5-4198-BFD6-66B92D995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08DE-817C-4C94-A1FA-631BD1B1556E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5348-CEF0-4E1A-81F3-A436912B0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EF13-160A-48FE-91CC-57D0926B6480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5243-D61F-4C23-BF42-BBF4E70DB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5FE1-0961-4793-92CE-87D9A6342747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E25-18AF-43B1-BD04-C14C417A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229E-2712-4817-B48A-6F3BC7600D4B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6F99-D6D8-48DB-A824-80D6DEB0D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E14D-1644-412B-A1A8-338AFFBDEE38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1B55-1C92-4875-AAD1-F007CEE75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468-6162-4E5B-8BF7-445D0B5E255E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783E-BD42-4FE6-80F9-826D6E0C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8454-3476-4944-BDC4-83EE3E9265A6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75AA-9D3F-4BAC-9872-18477373D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B835-0D01-462F-8401-D5F2E29D7739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5045-E025-4E19-B084-0B1073964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305BB-B494-4053-8AEC-3CCA727501F8}" type="datetime1">
              <a:rPr lang="en-US"/>
              <a:pPr>
                <a:defRPr/>
              </a:pPr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684A6-4A88-4E5C-8CB4-DF5D7D8C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jpe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8153400" cy="609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Scott Aaronson </a:t>
            </a:r>
            <a:r>
              <a:rPr lang="en-US" altLang="en-US" b="1" dirty="0">
                <a:solidFill>
                  <a:schemeClr val="tx1"/>
                </a:solidFill>
              </a:rPr>
              <a:t>(</a:t>
            </a:r>
            <a:r>
              <a:rPr lang="en-US" altLang="en-US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UT Austin</a:t>
            </a:r>
            <a:r>
              <a:rPr lang="en-US" altLang="en-US" b="1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r>
              <a:rPr lang="en-US" altLang="en-US" dirty="0" err="1" smtClean="0">
                <a:solidFill>
                  <a:schemeClr val="tx1"/>
                </a:solidFill>
              </a:rPr>
              <a:t>SQuInT</a:t>
            </a:r>
            <a:r>
              <a:rPr lang="en-US" altLang="en-US" dirty="0" smtClean="0">
                <a:solidFill>
                  <a:schemeClr val="tx1"/>
                </a:solidFill>
              </a:rPr>
              <a:t>, Baton Rouge, Louisiana, Feb. 25, 2017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Joint work with </a:t>
            </a:r>
            <a:r>
              <a:rPr lang="en-US" altLang="en-US" dirty="0" err="1" smtClean="0">
                <a:solidFill>
                  <a:schemeClr val="tx1"/>
                </a:solidFill>
              </a:rPr>
              <a:t>Lijie</a:t>
            </a:r>
            <a:r>
              <a:rPr lang="en-US" altLang="en-US" dirty="0" smtClean="0">
                <a:solidFill>
                  <a:schemeClr val="tx1"/>
                </a:solidFill>
              </a:rPr>
              <a:t> Chen (Tsinghua)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arXiv:1612.05903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304800" y="228600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</a:p>
        </p:txBody>
      </p:sp>
      <p:pic>
        <p:nvPicPr>
          <p:cNvPr id="62466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1566849"/>
            <a:ext cx="2819399" cy="192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5364480" y="1371600"/>
            <a:ext cx="2743200" cy="2311182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669280" y="1549182"/>
            <a:ext cx="2133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QSamp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608320" y="2532965"/>
            <a:ext cx="219456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45480" y="2761565"/>
            <a:ext cx="2057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Time-Space Tradeoffs for Simulating Quantum Circuits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1619220"/>
            <a:ext cx="838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Given a general quantum circuit with n qubits and m&gt;&gt;n two-qubit gates, how should we simulate it classically?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448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“Schrödinger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Store whole </a:t>
            </a:r>
            <a:r>
              <a:rPr lang="en-US" altLang="en-US" sz="2800" dirty="0" err="1" smtClean="0"/>
              <a:t>wavefunction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memory, O(m2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n=40, m=1000: Feasible but requires TB of RAM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1424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“Feynman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Sum over paths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</a:t>
            </a:r>
            <a:r>
              <a:rPr lang="en-US" altLang="en-US" sz="2800" dirty="0" err="1" smtClean="0"/>
              <a:t>m+n</a:t>
            </a:r>
            <a:r>
              <a:rPr lang="en-US" altLang="en-US" sz="2800" dirty="0" smtClean="0"/>
              <a:t>) memory, O(4</a:t>
            </a:r>
            <a:r>
              <a:rPr lang="en-US" altLang="en-US" sz="2800" baseline="30000" dirty="0" smtClean="0"/>
              <a:t>m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/>
              <a:t>n</a:t>
            </a:r>
            <a:r>
              <a:rPr lang="en-US" altLang="en-US" sz="2800" dirty="0" smtClean="0"/>
              <a:t>=40, m=1000: Infeasible but requires little RAM</a:t>
            </a:r>
            <a:endParaRPr lang="en-US" alt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683760" y="2697163"/>
            <a:ext cx="0" cy="344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486400" y="6248400"/>
            <a:ext cx="350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Best of both worlds?</a:t>
            </a:r>
            <a:endParaRPr lang="en-US" altLang="en-US" sz="2800" dirty="0"/>
          </a:p>
        </p:txBody>
      </p:sp>
      <p:sp>
        <p:nvSpPr>
          <p:cNvPr id="7" name="AutoShape 2" descr="Image result for erwin schrodin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erwin schroding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62" name="Picture 6" descr="http://www.malaspina.com/jpg/schroding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34154"/>
            <a:ext cx="963157" cy="111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8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155575" y="-2484438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457200" y="-2179639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70" name="Picture 14" descr="http://doorofperception.com/wp-content/uploads/doorofperception.com-richard_feynman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19401"/>
            <a:ext cx="88750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6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97251" y="1524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800" dirty="0" smtClean="0"/>
              <a:t>Let C be a quantum circuit with n qubits and d layers of gates.  Then we can compute each transition amplitude,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, in </a:t>
            </a:r>
            <a:r>
              <a:rPr lang="en-US" altLang="en-US" sz="2800" dirty="0" err="1">
                <a:sym typeface="Symbol"/>
              </a:rPr>
              <a:t>d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(n)</a:t>
            </a:r>
            <a:r>
              <a:rPr lang="en-US" altLang="en-US" sz="2800" dirty="0" smtClean="0">
                <a:sym typeface="Symbol"/>
              </a:rPr>
              <a:t> time and poly(</a:t>
            </a:r>
            <a:r>
              <a:rPr lang="en-US" altLang="en-US" sz="2800" dirty="0" err="1" smtClean="0">
                <a:sym typeface="Symbol"/>
              </a:rPr>
              <a:t>n,d</a:t>
            </a:r>
            <a:r>
              <a:rPr lang="en-US" altLang="en-US" sz="2800" dirty="0" smtClean="0">
                <a:sym typeface="Symbol"/>
              </a:rPr>
              <a:t>) memory</a:t>
            </a:r>
            <a:endParaRPr lang="en-US" altLang="en-US" sz="28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73443" y="3272878"/>
            <a:ext cx="83820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Proof: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Savitch’s</a:t>
            </a:r>
            <a:r>
              <a:rPr lang="en-US" altLang="en-US" sz="2800" dirty="0" smtClean="0"/>
              <a:t> Theorem!  Recursively divide C into two chunks, C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and C</a:t>
            </a:r>
            <a:r>
              <a:rPr lang="en-US" altLang="en-US" sz="2800" baseline="-25000" dirty="0"/>
              <a:t>2</a:t>
            </a:r>
            <a:r>
              <a:rPr lang="en-US" altLang="en-US" sz="2800" dirty="0" smtClean="0"/>
              <a:t>, with d/2 layers each.  Then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82573"/>
              </p:ext>
            </p:extLst>
          </p:nvPr>
        </p:nvGraphicFramePr>
        <p:xfrm>
          <a:off x="2095504" y="4362746"/>
          <a:ext cx="5568731" cy="949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5" name="Equation" r:id="rId4" imgW="2158920" imgH="368280" progId="Equation.3">
                  <p:embed/>
                </p:oleObj>
              </mc:Choice>
              <mc:Fallback>
                <p:oleObj name="Equation" r:id="rId4" imgW="2158920" imgH="368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95504" y="4362746"/>
                        <a:ext cx="5568731" cy="949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880268" y="1611734"/>
            <a:ext cx="3627194" cy="1586805"/>
            <a:chOff x="2788946" y="1689795"/>
            <a:chExt cx="3627194" cy="1586805"/>
          </a:xfrm>
        </p:grpSpPr>
        <p:pic>
          <p:nvPicPr>
            <p:cNvPr id="61468" name="Picture 28" descr="http://cdn.iopscience.com/images/0295-5075/87/6/60008/Full/epl12145fig1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946" y="1838474"/>
              <a:ext cx="3627194" cy="14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3200400" y="1689795"/>
              <a:ext cx="1219200" cy="1586805"/>
            </a:xfrm>
            <a:prstGeom prst="roundRect">
              <a:avLst/>
            </a:prstGeom>
            <a:solidFill>
              <a:srgbClr val="00B0F0">
                <a:alpha val="2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29760" y="1689795"/>
              <a:ext cx="1437640" cy="1586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7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3657600" y="2483197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 smtClean="0"/>
                <a:t>1</a:t>
              </a:r>
              <a:endParaRPr lang="en-US" altLang="en-US" b="1" baseline="-25000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5148580" y="1972762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/>
                <a:t>2</a:t>
              </a:r>
            </a:p>
          </p:txBody>
        </p:sp>
      </p:grp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97251" y="5282724"/>
            <a:ext cx="8382008" cy="143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b="1" dirty="0" smtClean="0">
                <a:solidFill>
                  <a:srgbClr val="006600"/>
                </a:solidFill>
              </a:rPr>
              <a:t>Can do better for nearest-neighbor circuits, or when more memory is available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b="1" dirty="0" smtClean="0">
                <a:solidFill>
                  <a:srgbClr val="006600"/>
                </a:solidFill>
              </a:rPr>
              <a:t>This algorithm still doesn’t falsify the SHA!  Why not?</a:t>
            </a:r>
          </a:p>
        </p:txBody>
      </p:sp>
    </p:spTree>
    <p:extLst>
      <p:ext uri="{BB962C8B-B14F-4D97-AF65-F5344CB8AC3E}">
        <p14:creationId xmlns:p14="http://schemas.microsoft.com/office/powerpoint/2010/main" val="29982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5725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Other Things We Showed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39420" y="1053920"/>
            <a:ext cx="838708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Any </a:t>
            </a:r>
            <a:r>
              <a:rPr lang="en-US" altLang="en-US" sz="2800" b="1" dirty="0" smtClean="0"/>
              <a:t>strong</a:t>
            </a:r>
            <a:r>
              <a:rPr lang="en-US" altLang="en-US" sz="2800" dirty="0" smtClean="0"/>
              <a:t> quantum supremacy theorem (“</a:t>
            </a:r>
            <a:r>
              <a:rPr lang="en-US" altLang="en-US" sz="2800" dirty="0"/>
              <a:t>fast approximate classical sampling </a:t>
            </a:r>
            <a:r>
              <a:rPr lang="en-US" altLang="en-US" sz="2800" dirty="0" smtClean="0"/>
              <a:t>of this experiment would collapse the polynomial hierarchy”)—of the sort we sought for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—will require </a:t>
            </a:r>
            <a:r>
              <a:rPr lang="en-US" altLang="en-US" sz="2800" i="1" dirty="0" smtClean="0"/>
              <a:t>non-relativizing techniques</a:t>
            </a:r>
            <a:r>
              <a:rPr lang="en-US" altLang="en-US" sz="2800" i="1" dirty="0"/>
              <a:t> </a:t>
            </a:r>
            <a:r>
              <a:rPr lang="en-US" altLang="en-US" sz="2800" i="1" dirty="0" smtClean="0"/>
              <a:t> 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(It doesn’t hold in black-box generality; there’s an oracle that makes it false)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14020" y="3822421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one-way functions exist, then quantum supremacy is possible with </a:t>
            </a:r>
            <a:r>
              <a:rPr lang="en-US" altLang="en-US" sz="2800" b="1" dirty="0" smtClean="0"/>
              <a:t>efficiently computable</a:t>
            </a:r>
            <a:r>
              <a:rPr lang="en-US" altLang="en-US" sz="2800" dirty="0" smtClean="0"/>
              <a:t> (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P/poly</a:t>
            </a:r>
            <a:r>
              <a:rPr lang="en-US" altLang="en-US" sz="2800" dirty="0" smtClean="0"/>
              <a:t>) oracles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9420" y="4889221"/>
            <a:ext cx="83870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you want to prove quantum supremacy possible relative to efficiently computable oracles, then you’ll need to show either that it’s possible in the </a:t>
            </a:r>
            <a:r>
              <a:rPr lang="en-US" altLang="en-US" sz="2800" dirty="0" err="1" smtClean="0"/>
              <a:t>unrelativized</a:t>
            </a:r>
            <a:r>
              <a:rPr lang="en-US" altLang="en-US" sz="2800" dirty="0" smtClean="0"/>
              <a:t> world, or that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>
                <a:sym typeface="Symbol"/>
              </a:rPr>
              <a:t>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BQP</a:t>
            </a:r>
            <a:r>
              <a:rPr lang="en-US" alt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00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8" grpId="0" build="p"/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Summary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7820" y="1066800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In the near future, we might be able to perform random quantum circuit sampling with ~40 qubits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8140" y="2192692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question:</a:t>
            </a:r>
            <a:r>
              <a:rPr lang="en-US" altLang="en-US" sz="2800" dirty="0" smtClean="0"/>
              <a:t> how do we verify that something classically hard was done?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42900" y="3352800"/>
            <a:ext cx="84683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Quantum computing theorists would be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urgently called upon</a:t>
            </a:r>
            <a:r>
              <a:rPr lang="en-US" altLang="en-US" sz="2800" dirty="0" smtClean="0"/>
              <a:t> to think about this, even if there were nothing theoretically interesting to say.  </a:t>
            </a:r>
            <a:r>
              <a:rPr lang="en-US" altLang="en-US" sz="2800" dirty="0"/>
              <a:t>B</a:t>
            </a:r>
            <a:r>
              <a:rPr lang="en-US" altLang="en-US" sz="2800" dirty="0" smtClean="0"/>
              <a:t>ut there is!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4" name="Group 184"/>
          <p:cNvGrpSpPr>
            <a:grpSpLocks/>
          </p:cNvGrpSpPr>
          <p:nvPr/>
        </p:nvGrpSpPr>
        <p:grpSpPr bwMode="auto">
          <a:xfrm>
            <a:off x="-1250950" y="-1047750"/>
            <a:ext cx="10801350" cy="12072938"/>
            <a:chOff x="49" y="-17"/>
            <a:chExt cx="5614" cy="3986"/>
          </a:xfrm>
        </p:grpSpPr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51" y="-17"/>
              <a:ext cx="5612" cy="3958"/>
            </a:xfrm>
            <a:prstGeom prst="rect">
              <a:avLst/>
            </a:prstGeom>
            <a:solidFill>
              <a:srgbClr val="065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34"/>
            <p:cNvSpPr>
              <a:spLocks/>
            </p:cNvSpPr>
            <p:nvPr/>
          </p:nvSpPr>
          <p:spPr bwMode="auto">
            <a:xfrm>
              <a:off x="51" y="1797"/>
              <a:ext cx="5612" cy="2115"/>
            </a:xfrm>
            <a:custGeom>
              <a:avLst/>
              <a:gdLst>
                <a:gd name="T0" fmla="*/ 312 w 5612"/>
                <a:gd name="T1" fmla="*/ 2066 h 2115"/>
                <a:gd name="T2" fmla="*/ 624 w 5612"/>
                <a:gd name="T3" fmla="*/ 2105 h 2115"/>
                <a:gd name="T4" fmla="*/ 1919 w 5612"/>
                <a:gd name="T5" fmla="*/ 2115 h 2115"/>
                <a:gd name="T6" fmla="*/ 2397 w 5612"/>
                <a:gd name="T7" fmla="*/ 2105 h 2115"/>
                <a:gd name="T8" fmla="*/ 2874 w 5612"/>
                <a:gd name="T9" fmla="*/ 2056 h 2115"/>
                <a:gd name="T10" fmla="*/ 3352 w 5612"/>
                <a:gd name="T11" fmla="*/ 1929 h 2115"/>
                <a:gd name="T12" fmla="*/ 4034 w 5612"/>
                <a:gd name="T13" fmla="*/ 1832 h 2115"/>
                <a:gd name="T14" fmla="*/ 4491 w 5612"/>
                <a:gd name="T15" fmla="*/ 1803 h 2115"/>
                <a:gd name="T16" fmla="*/ 4949 w 5612"/>
                <a:gd name="T17" fmla="*/ 1803 h 2115"/>
                <a:gd name="T18" fmla="*/ 5612 w 5612"/>
                <a:gd name="T19" fmla="*/ 439 h 2115"/>
                <a:gd name="T20" fmla="*/ 5573 w 5612"/>
                <a:gd name="T21" fmla="*/ 468 h 2115"/>
                <a:gd name="T22" fmla="*/ 5534 w 5612"/>
                <a:gd name="T23" fmla="*/ 322 h 2115"/>
                <a:gd name="T24" fmla="*/ 5397 w 5612"/>
                <a:gd name="T25" fmla="*/ 234 h 2115"/>
                <a:gd name="T26" fmla="*/ 5290 w 5612"/>
                <a:gd name="T27" fmla="*/ 215 h 2115"/>
                <a:gd name="T28" fmla="*/ 5154 w 5612"/>
                <a:gd name="T29" fmla="*/ 234 h 2115"/>
                <a:gd name="T30" fmla="*/ 5056 w 5612"/>
                <a:gd name="T31" fmla="*/ 312 h 2115"/>
                <a:gd name="T32" fmla="*/ 4988 w 5612"/>
                <a:gd name="T33" fmla="*/ 312 h 2115"/>
                <a:gd name="T34" fmla="*/ 4959 w 5612"/>
                <a:gd name="T35" fmla="*/ 185 h 2115"/>
                <a:gd name="T36" fmla="*/ 4910 w 5612"/>
                <a:gd name="T37" fmla="*/ 117 h 2115"/>
                <a:gd name="T38" fmla="*/ 4764 w 5612"/>
                <a:gd name="T39" fmla="*/ 49 h 2115"/>
                <a:gd name="T40" fmla="*/ 4482 w 5612"/>
                <a:gd name="T41" fmla="*/ 20 h 2115"/>
                <a:gd name="T42" fmla="*/ 4287 w 5612"/>
                <a:gd name="T43" fmla="*/ 59 h 2115"/>
                <a:gd name="T44" fmla="*/ 4063 w 5612"/>
                <a:gd name="T45" fmla="*/ 215 h 2115"/>
                <a:gd name="T46" fmla="*/ 3956 w 5612"/>
                <a:gd name="T47" fmla="*/ 478 h 2115"/>
                <a:gd name="T48" fmla="*/ 3946 w 5612"/>
                <a:gd name="T49" fmla="*/ 458 h 2115"/>
                <a:gd name="T50" fmla="*/ 3722 w 5612"/>
                <a:gd name="T51" fmla="*/ 361 h 2115"/>
                <a:gd name="T52" fmla="*/ 3478 w 5612"/>
                <a:gd name="T53" fmla="*/ 293 h 2115"/>
                <a:gd name="T54" fmla="*/ 3186 w 5612"/>
                <a:gd name="T55" fmla="*/ 283 h 2115"/>
                <a:gd name="T56" fmla="*/ 3050 w 5612"/>
                <a:gd name="T57" fmla="*/ 351 h 2115"/>
                <a:gd name="T58" fmla="*/ 2952 w 5612"/>
                <a:gd name="T59" fmla="*/ 322 h 2115"/>
                <a:gd name="T60" fmla="*/ 2748 w 5612"/>
                <a:gd name="T61" fmla="*/ 195 h 2115"/>
                <a:gd name="T62" fmla="*/ 2640 w 5612"/>
                <a:gd name="T63" fmla="*/ 156 h 2115"/>
                <a:gd name="T64" fmla="*/ 2397 w 5612"/>
                <a:gd name="T65" fmla="*/ 205 h 2115"/>
                <a:gd name="T66" fmla="*/ 2299 w 5612"/>
                <a:gd name="T67" fmla="*/ 215 h 2115"/>
                <a:gd name="T68" fmla="*/ 2153 w 5612"/>
                <a:gd name="T69" fmla="*/ 98 h 2115"/>
                <a:gd name="T70" fmla="*/ 1958 w 5612"/>
                <a:gd name="T71" fmla="*/ 68 h 2115"/>
                <a:gd name="T72" fmla="*/ 1861 w 5612"/>
                <a:gd name="T73" fmla="*/ 117 h 2115"/>
                <a:gd name="T74" fmla="*/ 1822 w 5612"/>
                <a:gd name="T75" fmla="*/ 185 h 2115"/>
                <a:gd name="T76" fmla="*/ 1754 w 5612"/>
                <a:gd name="T77" fmla="*/ 68 h 2115"/>
                <a:gd name="T78" fmla="*/ 1608 w 5612"/>
                <a:gd name="T79" fmla="*/ 10 h 2115"/>
                <a:gd name="T80" fmla="*/ 1384 w 5612"/>
                <a:gd name="T81" fmla="*/ 10 h 2115"/>
                <a:gd name="T82" fmla="*/ 1179 w 5612"/>
                <a:gd name="T83" fmla="*/ 117 h 2115"/>
                <a:gd name="T84" fmla="*/ 984 w 5612"/>
                <a:gd name="T85" fmla="*/ 429 h 2115"/>
                <a:gd name="T86" fmla="*/ 906 w 5612"/>
                <a:gd name="T87" fmla="*/ 341 h 2115"/>
                <a:gd name="T88" fmla="*/ 741 w 5612"/>
                <a:gd name="T89" fmla="*/ 332 h 2115"/>
                <a:gd name="T90" fmla="*/ 565 w 5612"/>
                <a:gd name="T91" fmla="*/ 390 h 2115"/>
                <a:gd name="T92" fmla="*/ 429 w 5612"/>
                <a:gd name="T93" fmla="*/ 478 h 2115"/>
                <a:gd name="T94" fmla="*/ 312 w 5612"/>
                <a:gd name="T95" fmla="*/ 643 h 2115"/>
                <a:gd name="T96" fmla="*/ 263 w 5612"/>
                <a:gd name="T97" fmla="*/ 556 h 2115"/>
                <a:gd name="T98" fmla="*/ 146 w 5612"/>
                <a:gd name="T99" fmla="*/ 458 h 2115"/>
                <a:gd name="T100" fmla="*/ 0 w 5612"/>
                <a:gd name="T101" fmla="*/ 458 h 2115"/>
                <a:gd name="T102" fmla="*/ 39 w 5612"/>
                <a:gd name="T103" fmla="*/ 1910 h 2115"/>
                <a:gd name="T104" fmla="*/ 215 w 5612"/>
                <a:gd name="T105" fmla="*/ 2046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12" h="2115">
                  <a:moveTo>
                    <a:pt x="215" y="2046"/>
                  </a:moveTo>
                  <a:lnTo>
                    <a:pt x="215" y="2046"/>
                  </a:lnTo>
                  <a:lnTo>
                    <a:pt x="312" y="2066"/>
                  </a:lnTo>
                  <a:lnTo>
                    <a:pt x="409" y="2085"/>
                  </a:lnTo>
                  <a:lnTo>
                    <a:pt x="517" y="2095"/>
                  </a:lnTo>
                  <a:lnTo>
                    <a:pt x="624" y="2105"/>
                  </a:lnTo>
                  <a:lnTo>
                    <a:pt x="1043" y="2105"/>
                  </a:lnTo>
                  <a:lnTo>
                    <a:pt x="1043" y="2105"/>
                  </a:lnTo>
                  <a:lnTo>
                    <a:pt x="1919" y="2115"/>
                  </a:lnTo>
                  <a:lnTo>
                    <a:pt x="1919" y="2115"/>
                  </a:lnTo>
                  <a:lnTo>
                    <a:pt x="2163" y="2115"/>
                  </a:lnTo>
                  <a:lnTo>
                    <a:pt x="2397" y="2105"/>
                  </a:lnTo>
                  <a:lnTo>
                    <a:pt x="2640" y="2095"/>
                  </a:lnTo>
                  <a:lnTo>
                    <a:pt x="2757" y="2076"/>
                  </a:lnTo>
                  <a:lnTo>
                    <a:pt x="2874" y="2056"/>
                  </a:lnTo>
                  <a:lnTo>
                    <a:pt x="2874" y="2056"/>
                  </a:lnTo>
                  <a:lnTo>
                    <a:pt x="3196" y="1968"/>
                  </a:lnTo>
                  <a:lnTo>
                    <a:pt x="3352" y="1929"/>
                  </a:lnTo>
                  <a:lnTo>
                    <a:pt x="3517" y="1900"/>
                  </a:lnTo>
                  <a:lnTo>
                    <a:pt x="3517" y="1900"/>
                  </a:lnTo>
                  <a:lnTo>
                    <a:pt x="4034" y="1832"/>
                  </a:lnTo>
                  <a:lnTo>
                    <a:pt x="4034" y="1832"/>
                  </a:lnTo>
                  <a:lnTo>
                    <a:pt x="4267" y="1812"/>
                  </a:lnTo>
                  <a:lnTo>
                    <a:pt x="4491" y="1803"/>
                  </a:lnTo>
                  <a:lnTo>
                    <a:pt x="4715" y="1803"/>
                  </a:lnTo>
                  <a:lnTo>
                    <a:pt x="4949" y="1803"/>
                  </a:lnTo>
                  <a:lnTo>
                    <a:pt x="4949" y="1803"/>
                  </a:lnTo>
                  <a:lnTo>
                    <a:pt x="5281" y="1812"/>
                  </a:lnTo>
                  <a:lnTo>
                    <a:pt x="5612" y="1812"/>
                  </a:lnTo>
                  <a:lnTo>
                    <a:pt x="5612" y="439"/>
                  </a:lnTo>
                  <a:lnTo>
                    <a:pt x="5612" y="439"/>
                  </a:lnTo>
                  <a:lnTo>
                    <a:pt x="5573" y="468"/>
                  </a:lnTo>
                  <a:lnTo>
                    <a:pt x="5573" y="468"/>
                  </a:lnTo>
                  <a:lnTo>
                    <a:pt x="5573" y="409"/>
                  </a:lnTo>
                  <a:lnTo>
                    <a:pt x="5563" y="371"/>
                  </a:lnTo>
                  <a:lnTo>
                    <a:pt x="5534" y="322"/>
                  </a:lnTo>
                  <a:lnTo>
                    <a:pt x="5495" y="293"/>
                  </a:lnTo>
                  <a:lnTo>
                    <a:pt x="5446" y="263"/>
                  </a:lnTo>
                  <a:lnTo>
                    <a:pt x="5397" y="234"/>
                  </a:lnTo>
                  <a:lnTo>
                    <a:pt x="5339" y="224"/>
                  </a:lnTo>
                  <a:lnTo>
                    <a:pt x="5290" y="215"/>
                  </a:lnTo>
                  <a:lnTo>
                    <a:pt x="5290" y="215"/>
                  </a:lnTo>
                  <a:lnTo>
                    <a:pt x="5242" y="205"/>
                  </a:lnTo>
                  <a:lnTo>
                    <a:pt x="5193" y="215"/>
                  </a:lnTo>
                  <a:lnTo>
                    <a:pt x="5154" y="234"/>
                  </a:lnTo>
                  <a:lnTo>
                    <a:pt x="5115" y="254"/>
                  </a:lnTo>
                  <a:lnTo>
                    <a:pt x="5086" y="273"/>
                  </a:lnTo>
                  <a:lnTo>
                    <a:pt x="5056" y="312"/>
                  </a:lnTo>
                  <a:lnTo>
                    <a:pt x="4998" y="390"/>
                  </a:lnTo>
                  <a:lnTo>
                    <a:pt x="4998" y="390"/>
                  </a:lnTo>
                  <a:lnTo>
                    <a:pt x="4988" y="312"/>
                  </a:lnTo>
                  <a:lnTo>
                    <a:pt x="4979" y="244"/>
                  </a:lnTo>
                  <a:lnTo>
                    <a:pt x="4979" y="215"/>
                  </a:lnTo>
                  <a:lnTo>
                    <a:pt x="4959" y="185"/>
                  </a:lnTo>
                  <a:lnTo>
                    <a:pt x="4940" y="156"/>
                  </a:lnTo>
                  <a:lnTo>
                    <a:pt x="4910" y="117"/>
                  </a:lnTo>
                  <a:lnTo>
                    <a:pt x="4910" y="117"/>
                  </a:lnTo>
                  <a:lnTo>
                    <a:pt x="4862" y="88"/>
                  </a:lnTo>
                  <a:lnTo>
                    <a:pt x="4813" y="59"/>
                  </a:lnTo>
                  <a:lnTo>
                    <a:pt x="4764" y="49"/>
                  </a:lnTo>
                  <a:lnTo>
                    <a:pt x="4706" y="30"/>
                  </a:lnTo>
                  <a:lnTo>
                    <a:pt x="4599" y="20"/>
                  </a:lnTo>
                  <a:lnTo>
                    <a:pt x="4482" y="20"/>
                  </a:lnTo>
                  <a:lnTo>
                    <a:pt x="4482" y="20"/>
                  </a:lnTo>
                  <a:lnTo>
                    <a:pt x="4384" y="30"/>
                  </a:lnTo>
                  <a:lnTo>
                    <a:pt x="4287" y="59"/>
                  </a:lnTo>
                  <a:lnTo>
                    <a:pt x="4209" y="98"/>
                  </a:lnTo>
                  <a:lnTo>
                    <a:pt x="4131" y="146"/>
                  </a:lnTo>
                  <a:lnTo>
                    <a:pt x="4063" y="215"/>
                  </a:lnTo>
                  <a:lnTo>
                    <a:pt x="4014" y="293"/>
                  </a:lnTo>
                  <a:lnTo>
                    <a:pt x="3975" y="380"/>
                  </a:lnTo>
                  <a:lnTo>
                    <a:pt x="3956" y="478"/>
                  </a:lnTo>
                  <a:lnTo>
                    <a:pt x="3956" y="478"/>
                  </a:lnTo>
                  <a:lnTo>
                    <a:pt x="3956" y="468"/>
                  </a:lnTo>
                  <a:lnTo>
                    <a:pt x="3946" y="458"/>
                  </a:lnTo>
                  <a:lnTo>
                    <a:pt x="3946" y="458"/>
                  </a:lnTo>
                  <a:lnTo>
                    <a:pt x="3839" y="409"/>
                  </a:lnTo>
                  <a:lnTo>
                    <a:pt x="3722" y="361"/>
                  </a:lnTo>
                  <a:lnTo>
                    <a:pt x="3605" y="322"/>
                  </a:lnTo>
                  <a:lnTo>
                    <a:pt x="3478" y="293"/>
                  </a:lnTo>
                  <a:lnTo>
                    <a:pt x="3478" y="293"/>
                  </a:lnTo>
                  <a:lnTo>
                    <a:pt x="3235" y="263"/>
                  </a:lnTo>
                  <a:lnTo>
                    <a:pt x="3235" y="263"/>
                  </a:lnTo>
                  <a:lnTo>
                    <a:pt x="3186" y="283"/>
                  </a:lnTo>
                  <a:lnTo>
                    <a:pt x="3137" y="312"/>
                  </a:lnTo>
                  <a:lnTo>
                    <a:pt x="3098" y="341"/>
                  </a:lnTo>
                  <a:lnTo>
                    <a:pt x="3050" y="351"/>
                  </a:lnTo>
                  <a:lnTo>
                    <a:pt x="3050" y="351"/>
                  </a:lnTo>
                  <a:lnTo>
                    <a:pt x="3001" y="341"/>
                  </a:lnTo>
                  <a:lnTo>
                    <a:pt x="2952" y="322"/>
                  </a:lnTo>
                  <a:lnTo>
                    <a:pt x="2894" y="293"/>
                  </a:lnTo>
                  <a:lnTo>
                    <a:pt x="2845" y="263"/>
                  </a:lnTo>
                  <a:lnTo>
                    <a:pt x="2748" y="195"/>
                  </a:lnTo>
                  <a:lnTo>
                    <a:pt x="2689" y="176"/>
                  </a:lnTo>
                  <a:lnTo>
                    <a:pt x="2640" y="156"/>
                  </a:lnTo>
                  <a:lnTo>
                    <a:pt x="2640" y="156"/>
                  </a:lnTo>
                  <a:lnTo>
                    <a:pt x="2553" y="156"/>
                  </a:lnTo>
                  <a:lnTo>
                    <a:pt x="2465" y="176"/>
                  </a:lnTo>
                  <a:lnTo>
                    <a:pt x="2397" y="205"/>
                  </a:lnTo>
                  <a:lnTo>
                    <a:pt x="2319" y="244"/>
                  </a:lnTo>
                  <a:lnTo>
                    <a:pt x="2319" y="244"/>
                  </a:lnTo>
                  <a:lnTo>
                    <a:pt x="2299" y="215"/>
                  </a:lnTo>
                  <a:lnTo>
                    <a:pt x="2280" y="185"/>
                  </a:lnTo>
                  <a:lnTo>
                    <a:pt x="2221" y="137"/>
                  </a:lnTo>
                  <a:lnTo>
                    <a:pt x="2153" y="98"/>
                  </a:lnTo>
                  <a:lnTo>
                    <a:pt x="2075" y="68"/>
                  </a:lnTo>
                  <a:lnTo>
                    <a:pt x="1997" y="59"/>
                  </a:lnTo>
                  <a:lnTo>
                    <a:pt x="1958" y="68"/>
                  </a:lnTo>
                  <a:lnTo>
                    <a:pt x="1919" y="78"/>
                  </a:lnTo>
                  <a:lnTo>
                    <a:pt x="1890" y="88"/>
                  </a:lnTo>
                  <a:lnTo>
                    <a:pt x="1861" y="117"/>
                  </a:lnTo>
                  <a:lnTo>
                    <a:pt x="1842" y="146"/>
                  </a:lnTo>
                  <a:lnTo>
                    <a:pt x="1822" y="185"/>
                  </a:lnTo>
                  <a:lnTo>
                    <a:pt x="1822" y="185"/>
                  </a:lnTo>
                  <a:lnTo>
                    <a:pt x="1812" y="137"/>
                  </a:lnTo>
                  <a:lnTo>
                    <a:pt x="1783" y="98"/>
                  </a:lnTo>
                  <a:lnTo>
                    <a:pt x="1754" y="68"/>
                  </a:lnTo>
                  <a:lnTo>
                    <a:pt x="1705" y="49"/>
                  </a:lnTo>
                  <a:lnTo>
                    <a:pt x="1656" y="30"/>
                  </a:lnTo>
                  <a:lnTo>
                    <a:pt x="1608" y="1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384" y="10"/>
                  </a:lnTo>
                  <a:lnTo>
                    <a:pt x="1306" y="30"/>
                  </a:lnTo>
                  <a:lnTo>
                    <a:pt x="1237" y="68"/>
                  </a:lnTo>
                  <a:lnTo>
                    <a:pt x="1179" y="117"/>
                  </a:lnTo>
                  <a:lnTo>
                    <a:pt x="1130" y="176"/>
                  </a:lnTo>
                  <a:lnTo>
                    <a:pt x="1082" y="254"/>
                  </a:lnTo>
                  <a:lnTo>
                    <a:pt x="984" y="429"/>
                  </a:lnTo>
                  <a:lnTo>
                    <a:pt x="984" y="429"/>
                  </a:lnTo>
                  <a:lnTo>
                    <a:pt x="945" y="380"/>
                  </a:lnTo>
                  <a:lnTo>
                    <a:pt x="906" y="341"/>
                  </a:lnTo>
                  <a:lnTo>
                    <a:pt x="858" y="332"/>
                  </a:lnTo>
                  <a:lnTo>
                    <a:pt x="799" y="322"/>
                  </a:lnTo>
                  <a:lnTo>
                    <a:pt x="741" y="332"/>
                  </a:lnTo>
                  <a:lnTo>
                    <a:pt x="682" y="341"/>
                  </a:lnTo>
                  <a:lnTo>
                    <a:pt x="565" y="390"/>
                  </a:lnTo>
                  <a:lnTo>
                    <a:pt x="565" y="390"/>
                  </a:lnTo>
                  <a:lnTo>
                    <a:pt x="517" y="409"/>
                  </a:lnTo>
                  <a:lnTo>
                    <a:pt x="468" y="439"/>
                  </a:lnTo>
                  <a:lnTo>
                    <a:pt x="429" y="478"/>
                  </a:lnTo>
                  <a:lnTo>
                    <a:pt x="390" y="507"/>
                  </a:lnTo>
                  <a:lnTo>
                    <a:pt x="341" y="575"/>
                  </a:lnTo>
                  <a:lnTo>
                    <a:pt x="312" y="643"/>
                  </a:lnTo>
                  <a:lnTo>
                    <a:pt x="312" y="643"/>
                  </a:lnTo>
                  <a:lnTo>
                    <a:pt x="292" y="604"/>
                  </a:lnTo>
                  <a:lnTo>
                    <a:pt x="263" y="556"/>
                  </a:lnTo>
                  <a:lnTo>
                    <a:pt x="234" y="517"/>
                  </a:lnTo>
                  <a:lnTo>
                    <a:pt x="185" y="487"/>
                  </a:lnTo>
                  <a:lnTo>
                    <a:pt x="146" y="458"/>
                  </a:lnTo>
                  <a:lnTo>
                    <a:pt x="98" y="439"/>
                  </a:lnTo>
                  <a:lnTo>
                    <a:pt x="49" y="439"/>
                  </a:lnTo>
                  <a:lnTo>
                    <a:pt x="0" y="458"/>
                  </a:lnTo>
                  <a:lnTo>
                    <a:pt x="0" y="1842"/>
                  </a:lnTo>
                  <a:lnTo>
                    <a:pt x="0" y="1842"/>
                  </a:lnTo>
                  <a:lnTo>
                    <a:pt x="39" y="1910"/>
                  </a:lnTo>
                  <a:lnTo>
                    <a:pt x="88" y="1968"/>
                  </a:lnTo>
                  <a:lnTo>
                    <a:pt x="146" y="2007"/>
                  </a:lnTo>
                  <a:lnTo>
                    <a:pt x="215" y="2046"/>
                  </a:lnTo>
                  <a:lnTo>
                    <a:pt x="215" y="2046"/>
                  </a:lnTo>
                  <a:close/>
                </a:path>
              </a:pathLst>
            </a:custGeom>
            <a:solidFill>
              <a:srgbClr val="206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135"/>
            <p:cNvSpPr>
              <a:spLocks/>
            </p:cNvSpPr>
            <p:nvPr/>
          </p:nvSpPr>
          <p:spPr bwMode="auto">
            <a:xfrm>
              <a:off x="49" y="1437"/>
              <a:ext cx="5614" cy="2532"/>
            </a:xfrm>
            <a:custGeom>
              <a:avLst/>
              <a:gdLst>
                <a:gd name="T0" fmla="*/ 2886 w 5614"/>
                <a:gd name="T1" fmla="*/ 39 h 2532"/>
                <a:gd name="T2" fmla="*/ 2642 w 5614"/>
                <a:gd name="T3" fmla="*/ 282 h 2532"/>
                <a:gd name="T4" fmla="*/ 2311 w 5614"/>
                <a:gd name="T5" fmla="*/ 516 h 2532"/>
                <a:gd name="T6" fmla="*/ 1892 w 5614"/>
                <a:gd name="T7" fmla="*/ 711 h 2532"/>
                <a:gd name="T8" fmla="*/ 1580 w 5614"/>
                <a:gd name="T9" fmla="*/ 877 h 2532"/>
                <a:gd name="T10" fmla="*/ 1249 w 5614"/>
                <a:gd name="T11" fmla="*/ 1091 h 2532"/>
                <a:gd name="T12" fmla="*/ 1006 w 5614"/>
                <a:gd name="T13" fmla="*/ 1188 h 2532"/>
                <a:gd name="T14" fmla="*/ 908 w 5614"/>
                <a:gd name="T15" fmla="*/ 1188 h 2532"/>
                <a:gd name="T16" fmla="*/ 733 w 5614"/>
                <a:gd name="T17" fmla="*/ 1159 h 2532"/>
                <a:gd name="T18" fmla="*/ 606 w 5614"/>
                <a:gd name="T19" fmla="*/ 1247 h 2532"/>
                <a:gd name="T20" fmla="*/ 402 w 5614"/>
                <a:gd name="T21" fmla="*/ 1335 h 2532"/>
                <a:gd name="T22" fmla="*/ 148 w 5614"/>
                <a:gd name="T23" fmla="*/ 1510 h 2532"/>
                <a:gd name="T24" fmla="*/ 2 w 5614"/>
                <a:gd name="T25" fmla="*/ 1598 h 2532"/>
                <a:gd name="T26" fmla="*/ 0 w 5614"/>
                <a:gd name="T27" fmla="*/ 2532 h 2532"/>
                <a:gd name="T28" fmla="*/ 5592 w 5614"/>
                <a:gd name="T29" fmla="*/ 2504 h 2532"/>
                <a:gd name="T30" fmla="*/ 5614 w 5614"/>
                <a:gd name="T31" fmla="*/ 1559 h 2532"/>
                <a:gd name="T32" fmla="*/ 5302 w 5614"/>
                <a:gd name="T33" fmla="*/ 1461 h 2532"/>
                <a:gd name="T34" fmla="*/ 5039 w 5614"/>
                <a:gd name="T35" fmla="*/ 1325 h 2532"/>
                <a:gd name="T36" fmla="*/ 4786 w 5614"/>
                <a:gd name="T37" fmla="*/ 1149 h 2532"/>
                <a:gd name="T38" fmla="*/ 4347 w 5614"/>
                <a:gd name="T39" fmla="*/ 828 h 2532"/>
                <a:gd name="T40" fmla="*/ 3987 w 5614"/>
                <a:gd name="T41" fmla="*/ 614 h 2532"/>
                <a:gd name="T42" fmla="*/ 3685 w 5614"/>
                <a:gd name="T43" fmla="*/ 419 h 2532"/>
                <a:gd name="T44" fmla="*/ 3441 w 5614"/>
                <a:gd name="T45" fmla="*/ 195 h 2532"/>
                <a:gd name="T46" fmla="*/ 3305 w 5614"/>
                <a:gd name="T47" fmla="*/ 10 h 2532"/>
                <a:gd name="T48" fmla="*/ 3198 w 5614"/>
                <a:gd name="T49" fmla="*/ 48 h 2532"/>
                <a:gd name="T50" fmla="*/ 3100 w 5614"/>
                <a:gd name="T51" fmla="*/ 48 h 2532"/>
                <a:gd name="T52" fmla="*/ 3042 w 5614"/>
                <a:gd name="T53" fmla="*/ 0 h 2532"/>
                <a:gd name="T54" fmla="*/ 2983 w 5614"/>
                <a:gd name="T55" fmla="*/ 68 h 2532"/>
                <a:gd name="T56" fmla="*/ 2886 w 5614"/>
                <a:gd name="T57" fmla="*/ 39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4" h="2532">
                  <a:moveTo>
                    <a:pt x="2886" y="39"/>
                  </a:moveTo>
                  <a:lnTo>
                    <a:pt x="2642" y="282"/>
                  </a:lnTo>
                  <a:lnTo>
                    <a:pt x="2311" y="516"/>
                  </a:lnTo>
                  <a:lnTo>
                    <a:pt x="1892" y="711"/>
                  </a:lnTo>
                  <a:lnTo>
                    <a:pt x="1580" y="877"/>
                  </a:lnTo>
                  <a:lnTo>
                    <a:pt x="1249" y="1091"/>
                  </a:lnTo>
                  <a:lnTo>
                    <a:pt x="1006" y="1188"/>
                  </a:lnTo>
                  <a:lnTo>
                    <a:pt x="908" y="1188"/>
                  </a:lnTo>
                  <a:lnTo>
                    <a:pt x="733" y="1159"/>
                  </a:lnTo>
                  <a:lnTo>
                    <a:pt x="606" y="1247"/>
                  </a:lnTo>
                  <a:lnTo>
                    <a:pt x="402" y="1335"/>
                  </a:lnTo>
                  <a:lnTo>
                    <a:pt x="148" y="1510"/>
                  </a:lnTo>
                  <a:lnTo>
                    <a:pt x="2" y="1598"/>
                  </a:lnTo>
                  <a:lnTo>
                    <a:pt x="0" y="2532"/>
                  </a:lnTo>
                  <a:lnTo>
                    <a:pt x="5592" y="2504"/>
                  </a:lnTo>
                  <a:lnTo>
                    <a:pt x="5614" y="1559"/>
                  </a:lnTo>
                  <a:lnTo>
                    <a:pt x="5302" y="1461"/>
                  </a:lnTo>
                  <a:lnTo>
                    <a:pt x="5039" y="1325"/>
                  </a:lnTo>
                  <a:lnTo>
                    <a:pt x="4786" y="1149"/>
                  </a:lnTo>
                  <a:lnTo>
                    <a:pt x="4347" y="828"/>
                  </a:lnTo>
                  <a:lnTo>
                    <a:pt x="3987" y="614"/>
                  </a:lnTo>
                  <a:lnTo>
                    <a:pt x="3685" y="419"/>
                  </a:lnTo>
                  <a:lnTo>
                    <a:pt x="3441" y="195"/>
                  </a:lnTo>
                  <a:lnTo>
                    <a:pt x="3305" y="10"/>
                  </a:lnTo>
                  <a:lnTo>
                    <a:pt x="3198" y="48"/>
                  </a:lnTo>
                  <a:lnTo>
                    <a:pt x="3100" y="48"/>
                  </a:lnTo>
                  <a:lnTo>
                    <a:pt x="3042" y="0"/>
                  </a:lnTo>
                  <a:lnTo>
                    <a:pt x="2983" y="68"/>
                  </a:lnTo>
                  <a:lnTo>
                    <a:pt x="2886" y="39"/>
                  </a:lnTo>
                  <a:close/>
                </a:path>
              </a:pathLst>
            </a:custGeom>
            <a:solidFill>
              <a:srgbClr val="4D5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136"/>
            <p:cNvSpPr>
              <a:spLocks/>
            </p:cNvSpPr>
            <p:nvPr/>
          </p:nvSpPr>
          <p:spPr bwMode="auto">
            <a:xfrm>
              <a:off x="2136" y="1447"/>
              <a:ext cx="2280" cy="1178"/>
            </a:xfrm>
            <a:custGeom>
              <a:avLst/>
              <a:gdLst>
                <a:gd name="T0" fmla="*/ 643 w 2280"/>
                <a:gd name="T1" fmla="*/ 175 h 1178"/>
                <a:gd name="T2" fmla="*/ 468 w 2280"/>
                <a:gd name="T3" fmla="*/ 428 h 1178"/>
                <a:gd name="T4" fmla="*/ 97 w 2280"/>
                <a:gd name="T5" fmla="*/ 623 h 1178"/>
                <a:gd name="T6" fmla="*/ 214 w 2280"/>
                <a:gd name="T7" fmla="*/ 613 h 1178"/>
                <a:gd name="T8" fmla="*/ 516 w 2280"/>
                <a:gd name="T9" fmla="*/ 467 h 1178"/>
                <a:gd name="T10" fmla="*/ 166 w 2280"/>
                <a:gd name="T11" fmla="*/ 740 h 1178"/>
                <a:gd name="T12" fmla="*/ 302 w 2280"/>
                <a:gd name="T13" fmla="*/ 682 h 1178"/>
                <a:gd name="T14" fmla="*/ 565 w 2280"/>
                <a:gd name="T15" fmla="*/ 604 h 1178"/>
                <a:gd name="T16" fmla="*/ 624 w 2280"/>
                <a:gd name="T17" fmla="*/ 672 h 1178"/>
                <a:gd name="T18" fmla="*/ 711 w 2280"/>
                <a:gd name="T19" fmla="*/ 672 h 1178"/>
                <a:gd name="T20" fmla="*/ 877 w 2280"/>
                <a:gd name="T21" fmla="*/ 798 h 1178"/>
                <a:gd name="T22" fmla="*/ 974 w 2280"/>
                <a:gd name="T23" fmla="*/ 1042 h 1178"/>
                <a:gd name="T24" fmla="*/ 974 w 2280"/>
                <a:gd name="T25" fmla="*/ 828 h 1178"/>
                <a:gd name="T26" fmla="*/ 1004 w 2280"/>
                <a:gd name="T27" fmla="*/ 798 h 1178"/>
                <a:gd name="T28" fmla="*/ 1023 w 2280"/>
                <a:gd name="T29" fmla="*/ 750 h 1178"/>
                <a:gd name="T30" fmla="*/ 1101 w 2280"/>
                <a:gd name="T31" fmla="*/ 759 h 1178"/>
                <a:gd name="T32" fmla="*/ 1218 w 2280"/>
                <a:gd name="T33" fmla="*/ 730 h 1178"/>
                <a:gd name="T34" fmla="*/ 1306 w 2280"/>
                <a:gd name="T35" fmla="*/ 974 h 1178"/>
                <a:gd name="T36" fmla="*/ 1364 w 2280"/>
                <a:gd name="T37" fmla="*/ 1178 h 1178"/>
                <a:gd name="T38" fmla="*/ 1354 w 2280"/>
                <a:gd name="T39" fmla="*/ 1003 h 1178"/>
                <a:gd name="T40" fmla="*/ 1354 w 2280"/>
                <a:gd name="T41" fmla="*/ 789 h 1178"/>
                <a:gd name="T42" fmla="*/ 1296 w 2280"/>
                <a:gd name="T43" fmla="*/ 565 h 1178"/>
                <a:gd name="T44" fmla="*/ 1452 w 2280"/>
                <a:gd name="T45" fmla="*/ 779 h 1178"/>
                <a:gd name="T46" fmla="*/ 1500 w 2280"/>
                <a:gd name="T47" fmla="*/ 759 h 1178"/>
                <a:gd name="T48" fmla="*/ 1773 w 2280"/>
                <a:gd name="T49" fmla="*/ 1003 h 1178"/>
                <a:gd name="T50" fmla="*/ 1530 w 2280"/>
                <a:gd name="T51" fmla="*/ 730 h 1178"/>
                <a:gd name="T52" fmla="*/ 1491 w 2280"/>
                <a:gd name="T53" fmla="*/ 545 h 1178"/>
                <a:gd name="T54" fmla="*/ 1715 w 2280"/>
                <a:gd name="T55" fmla="*/ 730 h 1178"/>
                <a:gd name="T56" fmla="*/ 1871 w 2280"/>
                <a:gd name="T57" fmla="*/ 798 h 1178"/>
                <a:gd name="T58" fmla="*/ 1578 w 2280"/>
                <a:gd name="T59" fmla="*/ 535 h 1178"/>
                <a:gd name="T60" fmla="*/ 1666 w 2280"/>
                <a:gd name="T61" fmla="*/ 516 h 1178"/>
                <a:gd name="T62" fmla="*/ 1987 w 2280"/>
                <a:gd name="T63" fmla="*/ 779 h 1178"/>
                <a:gd name="T64" fmla="*/ 2114 w 2280"/>
                <a:gd name="T65" fmla="*/ 779 h 1178"/>
                <a:gd name="T66" fmla="*/ 2036 w 2280"/>
                <a:gd name="T67" fmla="*/ 672 h 1178"/>
                <a:gd name="T68" fmla="*/ 1510 w 2280"/>
                <a:gd name="T69" fmla="*/ 321 h 1178"/>
                <a:gd name="T70" fmla="*/ 1247 w 2280"/>
                <a:gd name="T71" fmla="*/ 0 h 1178"/>
                <a:gd name="T72" fmla="*/ 1062 w 2280"/>
                <a:gd name="T73" fmla="*/ 58 h 1178"/>
                <a:gd name="T74" fmla="*/ 926 w 2280"/>
                <a:gd name="T75" fmla="*/ 68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0" h="1178">
                  <a:moveTo>
                    <a:pt x="818" y="29"/>
                  </a:moveTo>
                  <a:lnTo>
                    <a:pt x="643" y="175"/>
                  </a:lnTo>
                  <a:lnTo>
                    <a:pt x="575" y="311"/>
                  </a:lnTo>
                  <a:lnTo>
                    <a:pt x="468" y="428"/>
                  </a:lnTo>
                  <a:lnTo>
                    <a:pt x="312" y="516"/>
                  </a:lnTo>
                  <a:lnTo>
                    <a:pt x="97" y="623"/>
                  </a:lnTo>
                  <a:lnTo>
                    <a:pt x="0" y="701"/>
                  </a:lnTo>
                  <a:lnTo>
                    <a:pt x="214" y="613"/>
                  </a:lnTo>
                  <a:lnTo>
                    <a:pt x="390" y="535"/>
                  </a:lnTo>
                  <a:lnTo>
                    <a:pt x="516" y="467"/>
                  </a:lnTo>
                  <a:lnTo>
                    <a:pt x="253" y="633"/>
                  </a:lnTo>
                  <a:lnTo>
                    <a:pt x="166" y="740"/>
                  </a:lnTo>
                  <a:lnTo>
                    <a:pt x="166" y="808"/>
                  </a:lnTo>
                  <a:lnTo>
                    <a:pt x="302" y="682"/>
                  </a:lnTo>
                  <a:lnTo>
                    <a:pt x="487" y="565"/>
                  </a:lnTo>
                  <a:lnTo>
                    <a:pt x="565" y="604"/>
                  </a:lnTo>
                  <a:lnTo>
                    <a:pt x="721" y="555"/>
                  </a:lnTo>
                  <a:lnTo>
                    <a:pt x="624" y="672"/>
                  </a:lnTo>
                  <a:lnTo>
                    <a:pt x="624" y="808"/>
                  </a:lnTo>
                  <a:lnTo>
                    <a:pt x="711" y="672"/>
                  </a:lnTo>
                  <a:lnTo>
                    <a:pt x="789" y="701"/>
                  </a:lnTo>
                  <a:lnTo>
                    <a:pt x="877" y="798"/>
                  </a:lnTo>
                  <a:lnTo>
                    <a:pt x="955" y="828"/>
                  </a:lnTo>
                  <a:lnTo>
                    <a:pt x="974" y="1042"/>
                  </a:lnTo>
                  <a:lnTo>
                    <a:pt x="1042" y="1052"/>
                  </a:lnTo>
                  <a:lnTo>
                    <a:pt x="974" y="828"/>
                  </a:lnTo>
                  <a:lnTo>
                    <a:pt x="974" y="682"/>
                  </a:lnTo>
                  <a:lnTo>
                    <a:pt x="1004" y="798"/>
                  </a:lnTo>
                  <a:lnTo>
                    <a:pt x="1042" y="857"/>
                  </a:lnTo>
                  <a:lnTo>
                    <a:pt x="1023" y="750"/>
                  </a:lnTo>
                  <a:lnTo>
                    <a:pt x="1023" y="652"/>
                  </a:lnTo>
                  <a:lnTo>
                    <a:pt x="1101" y="759"/>
                  </a:lnTo>
                  <a:lnTo>
                    <a:pt x="1169" y="847"/>
                  </a:lnTo>
                  <a:lnTo>
                    <a:pt x="1218" y="730"/>
                  </a:lnTo>
                  <a:lnTo>
                    <a:pt x="1286" y="876"/>
                  </a:lnTo>
                  <a:lnTo>
                    <a:pt x="1306" y="974"/>
                  </a:lnTo>
                  <a:lnTo>
                    <a:pt x="1296" y="1071"/>
                  </a:lnTo>
                  <a:lnTo>
                    <a:pt x="1364" y="1178"/>
                  </a:lnTo>
                  <a:lnTo>
                    <a:pt x="1432" y="1169"/>
                  </a:lnTo>
                  <a:lnTo>
                    <a:pt x="1354" y="1003"/>
                  </a:lnTo>
                  <a:lnTo>
                    <a:pt x="1296" y="759"/>
                  </a:lnTo>
                  <a:lnTo>
                    <a:pt x="1354" y="789"/>
                  </a:lnTo>
                  <a:lnTo>
                    <a:pt x="1296" y="652"/>
                  </a:lnTo>
                  <a:lnTo>
                    <a:pt x="1296" y="565"/>
                  </a:lnTo>
                  <a:lnTo>
                    <a:pt x="1374" y="672"/>
                  </a:lnTo>
                  <a:lnTo>
                    <a:pt x="1452" y="779"/>
                  </a:lnTo>
                  <a:lnTo>
                    <a:pt x="1393" y="623"/>
                  </a:lnTo>
                  <a:lnTo>
                    <a:pt x="1500" y="759"/>
                  </a:lnTo>
                  <a:lnTo>
                    <a:pt x="1656" y="915"/>
                  </a:lnTo>
                  <a:lnTo>
                    <a:pt x="1773" y="1003"/>
                  </a:lnTo>
                  <a:lnTo>
                    <a:pt x="1754" y="886"/>
                  </a:lnTo>
                  <a:lnTo>
                    <a:pt x="1530" y="730"/>
                  </a:lnTo>
                  <a:lnTo>
                    <a:pt x="1500" y="623"/>
                  </a:lnTo>
                  <a:lnTo>
                    <a:pt x="1491" y="545"/>
                  </a:lnTo>
                  <a:lnTo>
                    <a:pt x="1539" y="594"/>
                  </a:lnTo>
                  <a:lnTo>
                    <a:pt x="1715" y="730"/>
                  </a:lnTo>
                  <a:lnTo>
                    <a:pt x="1822" y="798"/>
                  </a:lnTo>
                  <a:lnTo>
                    <a:pt x="1871" y="798"/>
                  </a:lnTo>
                  <a:lnTo>
                    <a:pt x="1783" y="701"/>
                  </a:lnTo>
                  <a:lnTo>
                    <a:pt x="1578" y="535"/>
                  </a:lnTo>
                  <a:lnTo>
                    <a:pt x="1510" y="409"/>
                  </a:lnTo>
                  <a:lnTo>
                    <a:pt x="1666" y="516"/>
                  </a:lnTo>
                  <a:lnTo>
                    <a:pt x="1832" y="652"/>
                  </a:lnTo>
                  <a:lnTo>
                    <a:pt x="1987" y="779"/>
                  </a:lnTo>
                  <a:lnTo>
                    <a:pt x="2212" y="915"/>
                  </a:lnTo>
                  <a:lnTo>
                    <a:pt x="2114" y="779"/>
                  </a:lnTo>
                  <a:lnTo>
                    <a:pt x="2280" y="857"/>
                  </a:lnTo>
                  <a:lnTo>
                    <a:pt x="2036" y="672"/>
                  </a:lnTo>
                  <a:lnTo>
                    <a:pt x="1705" y="448"/>
                  </a:lnTo>
                  <a:lnTo>
                    <a:pt x="1510" y="321"/>
                  </a:lnTo>
                  <a:lnTo>
                    <a:pt x="1364" y="185"/>
                  </a:lnTo>
                  <a:lnTo>
                    <a:pt x="1247" y="0"/>
                  </a:lnTo>
                  <a:lnTo>
                    <a:pt x="1120" y="29"/>
                  </a:lnTo>
                  <a:lnTo>
                    <a:pt x="1062" y="58"/>
                  </a:lnTo>
                  <a:lnTo>
                    <a:pt x="984" y="0"/>
                  </a:lnTo>
                  <a:lnTo>
                    <a:pt x="926" y="68"/>
                  </a:lnTo>
                  <a:lnTo>
                    <a:pt x="818" y="29"/>
                  </a:lnTo>
                  <a:close/>
                </a:path>
              </a:pathLst>
            </a:custGeom>
            <a:solidFill>
              <a:srgbClr val="D8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37"/>
            <p:cNvSpPr>
              <a:spLocks/>
            </p:cNvSpPr>
            <p:nvPr/>
          </p:nvSpPr>
          <p:spPr bwMode="auto">
            <a:xfrm>
              <a:off x="2195" y="2129"/>
              <a:ext cx="331" cy="370"/>
            </a:xfrm>
            <a:custGeom>
              <a:avLst/>
              <a:gdLst>
                <a:gd name="T0" fmla="*/ 331 w 331"/>
                <a:gd name="T1" fmla="*/ 0 h 370"/>
                <a:gd name="T2" fmla="*/ 194 w 331"/>
                <a:gd name="T3" fmla="*/ 146 h 370"/>
                <a:gd name="T4" fmla="*/ 58 w 331"/>
                <a:gd name="T5" fmla="*/ 243 h 370"/>
                <a:gd name="T6" fmla="*/ 0 w 331"/>
                <a:gd name="T7" fmla="*/ 370 h 370"/>
                <a:gd name="T8" fmla="*/ 155 w 331"/>
                <a:gd name="T9" fmla="*/ 292 h 370"/>
                <a:gd name="T10" fmla="*/ 204 w 331"/>
                <a:gd name="T11" fmla="*/ 185 h 370"/>
                <a:gd name="T12" fmla="*/ 331 w 331"/>
                <a:gd name="T13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370">
                  <a:moveTo>
                    <a:pt x="331" y="0"/>
                  </a:moveTo>
                  <a:lnTo>
                    <a:pt x="194" y="146"/>
                  </a:lnTo>
                  <a:lnTo>
                    <a:pt x="58" y="243"/>
                  </a:lnTo>
                  <a:lnTo>
                    <a:pt x="0" y="370"/>
                  </a:lnTo>
                  <a:lnTo>
                    <a:pt x="155" y="292"/>
                  </a:lnTo>
                  <a:lnTo>
                    <a:pt x="204" y="185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2740" y="2353"/>
              <a:ext cx="175" cy="350"/>
            </a:xfrm>
            <a:custGeom>
              <a:avLst/>
              <a:gdLst>
                <a:gd name="T0" fmla="*/ 49 w 175"/>
                <a:gd name="T1" fmla="*/ 0 h 350"/>
                <a:gd name="T2" fmla="*/ 156 w 175"/>
                <a:gd name="T3" fmla="*/ 136 h 350"/>
                <a:gd name="T4" fmla="*/ 175 w 175"/>
                <a:gd name="T5" fmla="*/ 253 h 350"/>
                <a:gd name="T6" fmla="*/ 175 w 175"/>
                <a:gd name="T7" fmla="*/ 350 h 350"/>
                <a:gd name="T8" fmla="*/ 156 w 175"/>
                <a:gd name="T9" fmla="*/ 253 h 350"/>
                <a:gd name="T10" fmla="*/ 0 w 175"/>
                <a:gd name="T11" fmla="*/ 87 h 350"/>
                <a:gd name="T12" fmla="*/ 49 w 175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350">
                  <a:moveTo>
                    <a:pt x="49" y="0"/>
                  </a:moveTo>
                  <a:lnTo>
                    <a:pt x="156" y="136"/>
                  </a:lnTo>
                  <a:lnTo>
                    <a:pt x="175" y="253"/>
                  </a:lnTo>
                  <a:lnTo>
                    <a:pt x="175" y="350"/>
                  </a:lnTo>
                  <a:lnTo>
                    <a:pt x="156" y="253"/>
                  </a:lnTo>
                  <a:lnTo>
                    <a:pt x="0" y="87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39"/>
            <p:cNvSpPr>
              <a:spLocks/>
            </p:cNvSpPr>
            <p:nvPr/>
          </p:nvSpPr>
          <p:spPr bwMode="auto">
            <a:xfrm>
              <a:off x="1883" y="2265"/>
              <a:ext cx="370" cy="341"/>
            </a:xfrm>
            <a:custGeom>
              <a:avLst/>
              <a:gdLst>
                <a:gd name="T0" fmla="*/ 302 w 370"/>
                <a:gd name="T1" fmla="*/ 0 h 341"/>
                <a:gd name="T2" fmla="*/ 224 w 370"/>
                <a:gd name="T3" fmla="*/ 97 h 341"/>
                <a:gd name="T4" fmla="*/ 156 w 370"/>
                <a:gd name="T5" fmla="*/ 195 h 341"/>
                <a:gd name="T6" fmla="*/ 0 w 370"/>
                <a:gd name="T7" fmla="*/ 341 h 341"/>
                <a:gd name="T8" fmla="*/ 126 w 370"/>
                <a:gd name="T9" fmla="*/ 282 h 341"/>
                <a:gd name="T10" fmla="*/ 234 w 370"/>
                <a:gd name="T11" fmla="*/ 224 h 341"/>
                <a:gd name="T12" fmla="*/ 263 w 370"/>
                <a:gd name="T13" fmla="*/ 146 h 341"/>
                <a:gd name="T14" fmla="*/ 370 w 370"/>
                <a:gd name="T15" fmla="*/ 29 h 341"/>
                <a:gd name="T16" fmla="*/ 302 w 370"/>
                <a:gd name="T1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341">
                  <a:moveTo>
                    <a:pt x="302" y="0"/>
                  </a:moveTo>
                  <a:lnTo>
                    <a:pt x="224" y="97"/>
                  </a:lnTo>
                  <a:lnTo>
                    <a:pt x="156" y="195"/>
                  </a:lnTo>
                  <a:lnTo>
                    <a:pt x="0" y="341"/>
                  </a:lnTo>
                  <a:lnTo>
                    <a:pt x="126" y="282"/>
                  </a:lnTo>
                  <a:lnTo>
                    <a:pt x="234" y="224"/>
                  </a:lnTo>
                  <a:lnTo>
                    <a:pt x="263" y="146"/>
                  </a:lnTo>
                  <a:lnTo>
                    <a:pt x="370" y="2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1902" y="1700"/>
              <a:ext cx="809" cy="477"/>
            </a:xfrm>
            <a:custGeom>
              <a:avLst/>
              <a:gdLst>
                <a:gd name="T0" fmla="*/ 809 w 809"/>
                <a:gd name="T1" fmla="*/ 0 h 477"/>
                <a:gd name="T2" fmla="*/ 663 w 809"/>
                <a:gd name="T3" fmla="*/ 107 h 477"/>
                <a:gd name="T4" fmla="*/ 468 w 809"/>
                <a:gd name="T5" fmla="*/ 214 h 477"/>
                <a:gd name="T6" fmla="*/ 244 w 809"/>
                <a:gd name="T7" fmla="*/ 351 h 477"/>
                <a:gd name="T8" fmla="*/ 0 w 809"/>
                <a:gd name="T9" fmla="*/ 477 h 477"/>
                <a:gd name="T10" fmla="*/ 117 w 809"/>
                <a:gd name="T11" fmla="*/ 438 h 477"/>
                <a:gd name="T12" fmla="*/ 263 w 809"/>
                <a:gd name="T13" fmla="*/ 360 h 477"/>
                <a:gd name="T14" fmla="*/ 458 w 809"/>
                <a:gd name="T15" fmla="*/ 282 h 477"/>
                <a:gd name="T16" fmla="*/ 614 w 809"/>
                <a:gd name="T17" fmla="*/ 214 h 477"/>
                <a:gd name="T18" fmla="*/ 731 w 809"/>
                <a:gd name="T19" fmla="*/ 127 h 477"/>
                <a:gd name="T20" fmla="*/ 809 w 809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9" h="477">
                  <a:moveTo>
                    <a:pt x="809" y="0"/>
                  </a:moveTo>
                  <a:lnTo>
                    <a:pt x="663" y="107"/>
                  </a:lnTo>
                  <a:lnTo>
                    <a:pt x="468" y="214"/>
                  </a:lnTo>
                  <a:lnTo>
                    <a:pt x="244" y="351"/>
                  </a:lnTo>
                  <a:lnTo>
                    <a:pt x="0" y="477"/>
                  </a:lnTo>
                  <a:lnTo>
                    <a:pt x="117" y="438"/>
                  </a:lnTo>
                  <a:lnTo>
                    <a:pt x="263" y="360"/>
                  </a:lnTo>
                  <a:lnTo>
                    <a:pt x="458" y="282"/>
                  </a:lnTo>
                  <a:lnTo>
                    <a:pt x="614" y="214"/>
                  </a:lnTo>
                  <a:lnTo>
                    <a:pt x="731" y="127"/>
                  </a:lnTo>
                  <a:lnTo>
                    <a:pt x="809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41"/>
            <p:cNvSpPr>
              <a:spLocks/>
            </p:cNvSpPr>
            <p:nvPr/>
          </p:nvSpPr>
          <p:spPr bwMode="auto">
            <a:xfrm>
              <a:off x="2604" y="2518"/>
              <a:ext cx="136" cy="263"/>
            </a:xfrm>
            <a:custGeom>
              <a:avLst/>
              <a:gdLst>
                <a:gd name="T0" fmla="*/ 58 w 136"/>
                <a:gd name="T1" fmla="*/ 68 h 263"/>
                <a:gd name="T2" fmla="*/ 0 w 136"/>
                <a:gd name="T3" fmla="*/ 156 h 263"/>
                <a:gd name="T4" fmla="*/ 0 w 136"/>
                <a:gd name="T5" fmla="*/ 263 h 263"/>
                <a:gd name="T6" fmla="*/ 87 w 136"/>
                <a:gd name="T7" fmla="*/ 166 h 263"/>
                <a:gd name="T8" fmla="*/ 136 w 136"/>
                <a:gd name="T9" fmla="*/ 0 h 263"/>
                <a:gd name="T10" fmla="*/ 58 w 136"/>
                <a:gd name="T11" fmla="*/ 6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263">
                  <a:moveTo>
                    <a:pt x="58" y="68"/>
                  </a:moveTo>
                  <a:lnTo>
                    <a:pt x="0" y="156"/>
                  </a:lnTo>
                  <a:lnTo>
                    <a:pt x="0" y="263"/>
                  </a:lnTo>
                  <a:lnTo>
                    <a:pt x="87" y="166"/>
                  </a:lnTo>
                  <a:lnTo>
                    <a:pt x="136" y="0"/>
                  </a:lnTo>
                  <a:lnTo>
                    <a:pt x="58" y="68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142"/>
            <p:cNvSpPr>
              <a:spLocks/>
            </p:cNvSpPr>
            <p:nvPr/>
          </p:nvSpPr>
          <p:spPr bwMode="auto">
            <a:xfrm>
              <a:off x="2389" y="2538"/>
              <a:ext cx="137" cy="204"/>
            </a:xfrm>
            <a:custGeom>
              <a:avLst/>
              <a:gdLst>
                <a:gd name="T0" fmla="*/ 78 w 137"/>
                <a:gd name="T1" fmla="*/ 39 h 204"/>
                <a:gd name="T2" fmla="*/ 0 w 137"/>
                <a:gd name="T3" fmla="*/ 204 h 204"/>
                <a:gd name="T4" fmla="*/ 78 w 137"/>
                <a:gd name="T5" fmla="*/ 185 h 204"/>
                <a:gd name="T6" fmla="*/ 137 w 137"/>
                <a:gd name="T7" fmla="*/ 0 h 204"/>
                <a:gd name="T8" fmla="*/ 78 w 137"/>
                <a:gd name="T9" fmla="*/ 39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04">
                  <a:moveTo>
                    <a:pt x="78" y="39"/>
                  </a:moveTo>
                  <a:lnTo>
                    <a:pt x="0" y="204"/>
                  </a:lnTo>
                  <a:lnTo>
                    <a:pt x="78" y="185"/>
                  </a:lnTo>
                  <a:lnTo>
                    <a:pt x="137" y="0"/>
                  </a:lnTo>
                  <a:lnTo>
                    <a:pt x="78" y="3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143"/>
            <p:cNvSpPr>
              <a:spLocks/>
            </p:cNvSpPr>
            <p:nvPr/>
          </p:nvSpPr>
          <p:spPr bwMode="auto">
            <a:xfrm>
              <a:off x="1941" y="2538"/>
              <a:ext cx="380" cy="224"/>
            </a:xfrm>
            <a:custGeom>
              <a:avLst/>
              <a:gdLst>
                <a:gd name="T0" fmla="*/ 205 w 380"/>
                <a:gd name="T1" fmla="*/ 19 h 224"/>
                <a:gd name="T2" fmla="*/ 0 w 380"/>
                <a:gd name="T3" fmla="*/ 224 h 224"/>
                <a:gd name="T4" fmla="*/ 166 w 380"/>
                <a:gd name="T5" fmla="*/ 136 h 224"/>
                <a:gd name="T6" fmla="*/ 254 w 380"/>
                <a:gd name="T7" fmla="*/ 136 h 224"/>
                <a:gd name="T8" fmla="*/ 380 w 380"/>
                <a:gd name="T9" fmla="*/ 0 h 224"/>
                <a:gd name="T10" fmla="*/ 380 w 380"/>
                <a:gd name="T11" fmla="*/ 0 h 224"/>
                <a:gd name="T12" fmla="*/ 292 w 380"/>
                <a:gd name="T13" fmla="*/ 9 h 224"/>
                <a:gd name="T14" fmla="*/ 234 w 380"/>
                <a:gd name="T15" fmla="*/ 19 h 224"/>
                <a:gd name="T16" fmla="*/ 205 w 380"/>
                <a:gd name="T17" fmla="*/ 19 h 224"/>
                <a:gd name="T18" fmla="*/ 205 w 380"/>
                <a:gd name="T19" fmla="*/ 1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0" h="224">
                  <a:moveTo>
                    <a:pt x="205" y="19"/>
                  </a:moveTo>
                  <a:lnTo>
                    <a:pt x="0" y="224"/>
                  </a:lnTo>
                  <a:lnTo>
                    <a:pt x="166" y="136"/>
                  </a:lnTo>
                  <a:lnTo>
                    <a:pt x="254" y="136"/>
                  </a:lnTo>
                  <a:lnTo>
                    <a:pt x="380" y="0"/>
                  </a:lnTo>
                  <a:lnTo>
                    <a:pt x="380" y="0"/>
                  </a:lnTo>
                  <a:lnTo>
                    <a:pt x="292" y="9"/>
                  </a:lnTo>
                  <a:lnTo>
                    <a:pt x="234" y="19"/>
                  </a:lnTo>
                  <a:lnTo>
                    <a:pt x="205" y="19"/>
                  </a:lnTo>
                  <a:lnTo>
                    <a:pt x="205" y="1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144"/>
            <p:cNvSpPr>
              <a:spLocks/>
            </p:cNvSpPr>
            <p:nvPr/>
          </p:nvSpPr>
          <p:spPr bwMode="auto">
            <a:xfrm>
              <a:off x="3783" y="2703"/>
              <a:ext cx="340" cy="127"/>
            </a:xfrm>
            <a:custGeom>
              <a:avLst/>
              <a:gdLst>
                <a:gd name="T0" fmla="*/ 0 w 340"/>
                <a:gd name="T1" fmla="*/ 0 h 127"/>
                <a:gd name="T2" fmla="*/ 224 w 340"/>
                <a:gd name="T3" fmla="*/ 10 h 127"/>
                <a:gd name="T4" fmla="*/ 282 w 340"/>
                <a:gd name="T5" fmla="*/ 39 h 127"/>
                <a:gd name="T6" fmla="*/ 340 w 340"/>
                <a:gd name="T7" fmla="*/ 127 h 127"/>
                <a:gd name="T8" fmla="*/ 185 w 340"/>
                <a:gd name="T9" fmla="*/ 117 h 127"/>
                <a:gd name="T10" fmla="*/ 175 w 340"/>
                <a:gd name="T11" fmla="*/ 88 h 127"/>
                <a:gd name="T12" fmla="*/ 165 w 340"/>
                <a:gd name="T13" fmla="*/ 49 h 127"/>
                <a:gd name="T14" fmla="*/ 126 w 340"/>
                <a:gd name="T15" fmla="*/ 30 h 127"/>
                <a:gd name="T16" fmla="*/ 29 w 340"/>
                <a:gd name="T17" fmla="*/ 20 h 127"/>
                <a:gd name="T18" fmla="*/ 0 w 340"/>
                <a:gd name="T1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127">
                  <a:moveTo>
                    <a:pt x="0" y="0"/>
                  </a:moveTo>
                  <a:lnTo>
                    <a:pt x="224" y="10"/>
                  </a:lnTo>
                  <a:lnTo>
                    <a:pt x="282" y="39"/>
                  </a:lnTo>
                  <a:lnTo>
                    <a:pt x="340" y="127"/>
                  </a:lnTo>
                  <a:lnTo>
                    <a:pt x="185" y="117"/>
                  </a:lnTo>
                  <a:lnTo>
                    <a:pt x="175" y="88"/>
                  </a:lnTo>
                  <a:lnTo>
                    <a:pt x="165" y="49"/>
                  </a:lnTo>
                  <a:lnTo>
                    <a:pt x="126" y="30"/>
                  </a:lnTo>
                  <a:lnTo>
                    <a:pt x="29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145"/>
            <p:cNvSpPr>
              <a:spLocks/>
            </p:cNvSpPr>
            <p:nvPr/>
          </p:nvSpPr>
          <p:spPr bwMode="auto">
            <a:xfrm>
              <a:off x="2438" y="1485"/>
              <a:ext cx="585" cy="575"/>
            </a:xfrm>
            <a:custGeom>
              <a:avLst/>
              <a:gdLst>
                <a:gd name="T0" fmla="*/ 526 w 585"/>
                <a:gd name="T1" fmla="*/ 0 h 575"/>
                <a:gd name="T2" fmla="*/ 458 w 585"/>
                <a:gd name="T3" fmla="*/ 30 h 575"/>
                <a:gd name="T4" fmla="*/ 361 w 585"/>
                <a:gd name="T5" fmla="*/ 127 h 575"/>
                <a:gd name="T6" fmla="*/ 283 w 585"/>
                <a:gd name="T7" fmla="*/ 264 h 575"/>
                <a:gd name="T8" fmla="*/ 234 w 585"/>
                <a:gd name="T9" fmla="*/ 342 h 575"/>
                <a:gd name="T10" fmla="*/ 185 w 585"/>
                <a:gd name="T11" fmla="*/ 390 h 575"/>
                <a:gd name="T12" fmla="*/ 0 w 585"/>
                <a:gd name="T13" fmla="*/ 478 h 575"/>
                <a:gd name="T14" fmla="*/ 136 w 585"/>
                <a:gd name="T15" fmla="*/ 429 h 575"/>
                <a:gd name="T16" fmla="*/ 234 w 585"/>
                <a:gd name="T17" fmla="*/ 410 h 575"/>
                <a:gd name="T18" fmla="*/ 205 w 585"/>
                <a:gd name="T19" fmla="*/ 449 h 575"/>
                <a:gd name="T20" fmla="*/ 136 w 585"/>
                <a:gd name="T21" fmla="*/ 478 h 575"/>
                <a:gd name="T22" fmla="*/ 10 w 585"/>
                <a:gd name="T23" fmla="*/ 575 h 575"/>
                <a:gd name="T24" fmla="*/ 136 w 585"/>
                <a:gd name="T25" fmla="*/ 517 h 575"/>
                <a:gd name="T26" fmla="*/ 244 w 585"/>
                <a:gd name="T27" fmla="*/ 468 h 575"/>
                <a:gd name="T28" fmla="*/ 302 w 585"/>
                <a:gd name="T29" fmla="*/ 410 h 575"/>
                <a:gd name="T30" fmla="*/ 409 w 585"/>
                <a:gd name="T31" fmla="*/ 303 h 575"/>
                <a:gd name="T32" fmla="*/ 409 w 585"/>
                <a:gd name="T33" fmla="*/ 371 h 575"/>
                <a:gd name="T34" fmla="*/ 448 w 585"/>
                <a:gd name="T35" fmla="*/ 303 h 575"/>
                <a:gd name="T36" fmla="*/ 448 w 585"/>
                <a:gd name="T37" fmla="*/ 225 h 575"/>
                <a:gd name="T38" fmla="*/ 487 w 585"/>
                <a:gd name="T39" fmla="*/ 108 h 575"/>
                <a:gd name="T40" fmla="*/ 497 w 585"/>
                <a:gd name="T41" fmla="*/ 195 h 575"/>
                <a:gd name="T42" fmla="*/ 536 w 585"/>
                <a:gd name="T43" fmla="*/ 147 h 575"/>
                <a:gd name="T44" fmla="*/ 546 w 585"/>
                <a:gd name="T45" fmla="*/ 69 h 575"/>
                <a:gd name="T46" fmla="*/ 585 w 585"/>
                <a:gd name="T47" fmla="*/ 30 h 575"/>
                <a:gd name="T48" fmla="*/ 526 w 585"/>
                <a:gd name="T49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5" h="575">
                  <a:moveTo>
                    <a:pt x="526" y="0"/>
                  </a:moveTo>
                  <a:lnTo>
                    <a:pt x="458" y="30"/>
                  </a:lnTo>
                  <a:lnTo>
                    <a:pt x="361" y="127"/>
                  </a:lnTo>
                  <a:lnTo>
                    <a:pt x="283" y="264"/>
                  </a:lnTo>
                  <a:lnTo>
                    <a:pt x="234" y="342"/>
                  </a:lnTo>
                  <a:lnTo>
                    <a:pt x="185" y="390"/>
                  </a:lnTo>
                  <a:lnTo>
                    <a:pt x="0" y="478"/>
                  </a:lnTo>
                  <a:lnTo>
                    <a:pt x="136" y="429"/>
                  </a:lnTo>
                  <a:lnTo>
                    <a:pt x="234" y="410"/>
                  </a:lnTo>
                  <a:lnTo>
                    <a:pt x="205" y="449"/>
                  </a:lnTo>
                  <a:lnTo>
                    <a:pt x="136" y="478"/>
                  </a:lnTo>
                  <a:lnTo>
                    <a:pt x="10" y="575"/>
                  </a:lnTo>
                  <a:lnTo>
                    <a:pt x="136" y="517"/>
                  </a:lnTo>
                  <a:lnTo>
                    <a:pt x="244" y="468"/>
                  </a:lnTo>
                  <a:lnTo>
                    <a:pt x="302" y="410"/>
                  </a:lnTo>
                  <a:lnTo>
                    <a:pt x="409" y="303"/>
                  </a:lnTo>
                  <a:lnTo>
                    <a:pt x="409" y="371"/>
                  </a:lnTo>
                  <a:lnTo>
                    <a:pt x="448" y="303"/>
                  </a:lnTo>
                  <a:lnTo>
                    <a:pt x="448" y="225"/>
                  </a:lnTo>
                  <a:lnTo>
                    <a:pt x="487" y="108"/>
                  </a:lnTo>
                  <a:lnTo>
                    <a:pt x="497" y="195"/>
                  </a:lnTo>
                  <a:lnTo>
                    <a:pt x="536" y="147"/>
                  </a:lnTo>
                  <a:lnTo>
                    <a:pt x="546" y="69"/>
                  </a:lnTo>
                  <a:lnTo>
                    <a:pt x="585" y="30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769" y="1495"/>
              <a:ext cx="663" cy="780"/>
            </a:xfrm>
            <a:custGeom>
              <a:avLst/>
              <a:gdLst>
                <a:gd name="T0" fmla="*/ 273 w 663"/>
                <a:gd name="T1" fmla="*/ 117 h 780"/>
                <a:gd name="T2" fmla="*/ 137 w 663"/>
                <a:gd name="T3" fmla="*/ 361 h 780"/>
                <a:gd name="T4" fmla="*/ 88 w 663"/>
                <a:gd name="T5" fmla="*/ 458 h 780"/>
                <a:gd name="T6" fmla="*/ 39 w 663"/>
                <a:gd name="T7" fmla="*/ 556 h 780"/>
                <a:gd name="T8" fmla="*/ 0 w 663"/>
                <a:gd name="T9" fmla="*/ 614 h 780"/>
                <a:gd name="T10" fmla="*/ 0 w 663"/>
                <a:gd name="T11" fmla="*/ 673 h 780"/>
                <a:gd name="T12" fmla="*/ 49 w 663"/>
                <a:gd name="T13" fmla="*/ 624 h 780"/>
                <a:gd name="T14" fmla="*/ 127 w 663"/>
                <a:gd name="T15" fmla="*/ 487 h 780"/>
                <a:gd name="T16" fmla="*/ 127 w 663"/>
                <a:gd name="T17" fmla="*/ 556 h 780"/>
                <a:gd name="T18" fmla="*/ 156 w 663"/>
                <a:gd name="T19" fmla="*/ 585 h 780"/>
                <a:gd name="T20" fmla="*/ 185 w 663"/>
                <a:gd name="T21" fmla="*/ 526 h 780"/>
                <a:gd name="T22" fmla="*/ 234 w 663"/>
                <a:gd name="T23" fmla="*/ 400 h 780"/>
                <a:gd name="T24" fmla="*/ 263 w 663"/>
                <a:gd name="T25" fmla="*/ 439 h 780"/>
                <a:gd name="T26" fmla="*/ 263 w 663"/>
                <a:gd name="T27" fmla="*/ 507 h 780"/>
                <a:gd name="T28" fmla="*/ 224 w 663"/>
                <a:gd name="T29" fmla="*/ 575 h 780"/>
                <a:gd name="T30" fmla="*/ 215 w 663"/>
                <a:gd name="T31" fmla="*/ 702 h 780"/>
                <a:gd name="T32" fmla="*/ 254 w 663"/>
                <a:gd name="T33" fmla="*/ 624 h 780"/>
                <a:gd name="T34" fmla="*/ 293 w 663"/>
                <a:gd name="T35" fmla="*/ 546 h 780"/>
                <a:gd name="T36" fmla="*/ 302 w 663"/>
                <a:gd name="T37" fmla="*/ 322 h 780"/>
                <a:gd name="T38" fmla="*/ 341 w 663"/>
                <a:gd name="T39" fmla="*/ 224 h 780"/>
                <a:gd name="T40" fmla="*/ 371 w 663"/>
                <a:gd name="T41" fmla="*/ 283 h 780"/>
                <a:gd name="T42" fmla="*/ 361 w 663"/>
                <a:gd name="T43" fmla="*/ 400 h 780"/>
                <a:gd name="T44" fmla="*/ 361 w 663"/>
                <a:gd name="T45" fmla="*/ 487 h 780"/>
                <a:gd name="T46" fmla="*/ 409 w 663"/>
                <a:gd name="T47" fmla="*/ 351 h 780"/>
                <a:gd name="T48" fmla="*/ 419 w 663"/>
                <a:gd name="T49" fmla="*/ 439 h 780"/>
                <a:gd name="T50" fmla="*/ 419 w 663"/>
                <a:gd name="T51" fmla="*/ 536 h 780"/>
                <a:gd name="T52" fmla="*/ 448 w 663"/>
                <a:gd name="T53" fmla="*/ 604 h 780"/>
                <a:gd name="T54" fmla="*/ 468 w 663"/>
                <a:gd name="T55" fmla="*/ 565 h 780"/>
                <a:gd name="T56" fmla="*/ 487 w 663"/>
                <a:gd name="T57" fmla="*/ 370 h 780"/>
                <a:gd name="T58" fmla="*/ 536 w 663"/>
                <a:gd name="T59" fmla="*/ 400 h 780"/>
                <a:gd name="T60" fmla="*/ 575 w 663"/>
                <a:gd name="T61" fmla="*/ 546 h 780"/>
                <a:gd name="T62" fmla="*/ 565 w 663"/>
                <a:gd name="T63" fmla="*/ 653 h 780"/>
                <a:gd name="T64" fmla="*/ 556 w 663"/>
                <a:gd name="T65" fmla="*/ 711 h 780"/>
                <a:gd name="T66" fmla="*/ 575 w 663"/>
                <a:gd name="T67" fmla="*/ 780 h 780"/>
                <a:gd name="T68" fmla="*/ 604 w 663"/>
                <a:gd name="T69" fmla="*/ 731 h 780"/>
                <a:gd name="T70" fmla="*/ 614 w 663"/>
                <a:gd name="T71" fmla="*/ 673 h 780"/>
                <a:gd name="T72" fmla="*/ 634 w 663"/>
                <a:gd name="T73" fmla="*/ 760 h 780"/>
                <a:gd name="T74" fmla="*/ 663 w 663"/>
                <a:gd name="T75" fmla="*/ 692 h 780"/>
                <a:gd name="T76" fmla="*/ 634 w 663"/>
                <a:gd name="T77" fmla="*/ 546 h 780"/>
                <a:gd name="T78" fmla="*/ 634 w 663"/>
                <a:gd name="T79" fmla="*/ 400 h 780"/>
                <a:gd name="T80" fmla="*/ 546 w 663"/>
                <a:gd name="T81" fmla="*/ 205 h 780"/>
                <a:gd name="T82" fmla="*/ 487 w 663"/>
                <a:gd name="T83" fmla="*/ 78 h 780"/>
                <a:gd name="T84" fmla="*/ 429 w 663"/>
                <a:gd name="T85" fmla="*/ 0 h 780"/>
                <a:gd name="T86" fmla="*/ 361 w 663"/>
                <a:gd name="T87" fmla="*/ 0 h 780"/>
                <a:gd name="T88" fmla="*/ 341 w 663"/>
                <a:gd name="T89" fmla="*/ 88 h 780"/>
                <a:gd name="T90" fmla="*/ 293 w 663"/>
                <a:gd name="T91" fmla="*/ 49 h 780"/>
                <a:gd name="T92" fmla="*/ 273 w 663"/>
                <a:gd name="T93" fmla="*/ 117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63" h="780">
                  <a:moveTo>
                    <a:pt x="273" y="117"/>
                  </a:moveTo>
                  <a:lnTo>
                    <a:pt x="137" y="361"/>
                  </a:lnTo>
                  <a:lnTo>
                    <a:pt x="88" y="458"/>
                  </a:lnTo>
                  <a:lnTo>
                    <a:pt x="39" y="556"/>
                  </a:lnTo>
                  <a:lnTo>
                    <a:pt x="0" y="614"/>
                  </a:lnTo>
                  <a:lnTo>
                    <a:pt x="0" y="673"/>
                  </a:lnTo>
                  <a:lnTo>
                    <a:pt x="49" y="624"/>
                  </a:lnTo>
                  <a:lnTo>
                    <a:pt x="127" y="487"/>
                  </a:lnTo>
                  <a:lnTo>
                    <a:pt x="127" y="556"/>
                  </a:lnTo>
                  <a:lnTo>
                    <a:pt x="156" y="585"/>
                  </a:lnTo>
                  <a:lnTo>
                    <a:pt x="185" y="526"/>
                  </a:lnTo>
                  <a:lnTo>
                    <a:pt x="234" y="400"/>
                  </a:lnTo>
                  <a:lnTo>
                    <a:pt x="263" y="439"/>
                  </a:lnTo>
                  <a:lnTo>
                    <a:pt x="263" y="507"/>
                  </a:lnTo>
                  <a:lnTo>
                    <a:pt x="224" y="575"/>
                  </a:lnTo>
                  <a:lnTo>
                    <a:pt x="215" y="702"/>
                  </a:lnTo>
                  <a:lnTo>
                    <a:pt x="254" y="624"/>
                  </a:lnTo>
                  <a:lnTo>
                    <a:pt x="293" y="546"/>
                  </a:lnTo>
                  <a:lnTo>
                    <a:pt x="302" y="322"/>
                  </a:lnTo>
                  <a:lnTo>
                    <a:pt x="341" y="224"/>
                  </a:lnTo>
                  <a:lnTo>
                    <a:pt x="371" y="283"/>
                  </a:lnTo>
                  <a:lnTo>
                    <a:pt x="361" y="400"/>
                  </a:lnTo>
                  <a:lnTo>
                    <a:pt x="361" y="487"/>
                  </a:lnTo>
                  <a:lnTo>
                    <a:pt x="409" y="351"/>
                  </a:lnTo>
                  <a:lnTo>
                    <a:pt x="419" y="439"/>
                  </a:lnTo>
                  <a:lnTo>
                    <a:pt x="419" y="536"/>
                  </a:lnTo>
                  <a:lnTo>
                    <a:pt x="448" y="604"/>
                  </a:lnTo>
                  <a:lnTo>
                    <a:pt x="468" y="565"/>
                  </a:lnTo>
                  <a:lnTo>
                    <a:pt x="487" y="370"/>
                  </a:lnTo>
                  <a:lnTo>
                    <a:pt x="536" y="400"/>
                  </a:lnTo>
                  <a:lnTo>
                    <a:pt x="575" y="546"/>
                  </a:lnTo>
                  <a:lnTo>
                    <a:pt x="565" y="653"/>
                  </a:lnTo>
                  <a:lnTo>
                    <a:pt x="556" y="711"/>
                  </a:lnTo>
                  <a:lnTo>
                    <a:pt x="575" y="780"/>
                  </a:lnTo>
                  <a:lnTo>
                    <a:pt x="604" y="731"/>
                  </a:lnTo>
                  <a:lnTo>
                    <a:pt x="614" y="673"/>
                  </a:lnTo>
                  <a:lnTo>
                    <a:pt x="634" y="760"/>
                  </a:lnTo>
                  <a:lnTo>
                    <a:pt x="663" y="692"/>
                  </a:lnTo>
                  <a:lnTo>
                    <a:pt x="634" y="546"/>
                  </a:lnTo>
                  <a:lnTo>
                    <a:pt x="634" y="400"/>
                  </a:lnTo>
                  <a:lnTo>
                    <a:pt x="546" y="205"/>
                  </a:lnTo>
                  <a:lnTo>
                    <a:pt x="487" y="78"/>
                  </a:lnTo>
                  <a:lnTo>
                    <a:pt x="429" y="0"/>
                  </a:lnTo>
                  <a:lnTo>
                    <a:pt x="361" y="0"/>
                  </a:lnTo>
                  <a:lnTo>
                    <a:pt x="341" y="88"/>
                  </a:lnTo>
                  <a:lnTo>
                    <a:pt x="293" y="49"/>
                  </a:lnTo>
                  <a:lnTo>
                    <a:pt x="273" y="117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3247" y="1485"/>
              <a:ext cx="760" cy="799"/>
            </a:xfrm>
            <a:custGeom>
              <a:avLst/>
              <a:gdLst>
                <a:gd name="T0" fmla="*/ 87 w 760"/>
                <a:gd name="T1" fmla="*/ 39 h 799"/>
                <a:gd name="T2" fmla="*/ 195 w 760"/>
                <a:gd name="T3" fmla="*/ 166 h 799"/>
                <a:gd name="T4" fmla="*/ 409 w 760"/>
                <a:gd name="T5" fmla="*/ 351 h 799"/>
                <a:gd name="T6" fmla="*/ 467 w 760"/>
                <a:gd name="T7" fmla="*/ 449 h 799"/>
                <a:gd name="T8" fmla="*/ 613 w 760"/>
                <a:gd name="T9" fmla="*/ 556 h 799"/>
                <a:gd name="T10" fmla="*/ 672 w 760"/>
                <a:gd name="T11" fmla="*/ 624 h 799"/>
                <a:gd name="T12" fmla="*/ 711 w 760"/>
                <a:gd name="T13" fmla="*/ 702 h 799"/>
                <a:gd name="T14" fmla="*/ 760 w 760"/>
                <a:gd name="T15" fmla="*/ 799 h 799"/>
                <a:gd name="T16" fmla="*/ 691 w 760"/>
                <a:gd name="T17" fmla="*/ 741 h 799"/>
                <a:gd name="T18" fmla="*/ 643 w 760"/>
                <a:gd name="T19" fmla="*/ 614 h 799"/>
                <a:gd name="T20" fmla="*/ 594 w 760"/>
                <a:gd name="T21" fmla="*/ 614 h 799"/>
                <a:gd name="T22" fmla="*/ 555 w 760"/>
                <a:gd name="T23" fmla="*/ 634 h 799"/>
                <a:gd name="T24" fmla="*/ 487 w 760"/>
                <a:gd name="T25" fmla="*/ 546 h 799"/>
                <a:gd name="T26" fmla="*/ 428 w 760"/>
                <a:gd name="T27" fmla="*/ 449 h 799"/>
                <a:gd name="T28" fmla="*/ 370 w 760"/>
                <a:gd name="T29" fmla="*/ 380 h 799"/>
                <a:gd name="T30" fmla="*/ 331 w 760"/>
                <a:gd name="T31" fmla="*/ 390 h 799"/>
                <a:gd name="T32" fmla="*/ 331 w 760"/>
                <a:gd name="T33" fmla="*/ 449 h 799"/>
                <a:gd name="T34" fmla="*/ 292 w 760"/>
                <a:gd name="T35" fmla="*/ 449 h 799"/>
                <a:gd name="T36" fmla="*/ 253 w 760"/>
                <a:gd name="T37" fmla="*/ 351 h 799"/>
                <a:gd name="T38" fmla="*/ 234 w 760"/>
                <a:gd name="T39" fmla="*/ 264 h 799"/>
                <a:gd name="T40" fmla="*/ 146 w 760"/>
                <a:gd name="T41" fmla="*/ 176 h 799"/>
                <a:gd name="T42" fmla="*/ 117 w 760"/>
                <a:gd name="T43" fmla="*/ 244 h 799"/>
                <a:gd name="T44" fmla="*/ 97 w 760"/>
                <a:gd name="T45" fmla="*/ 166 h 799"/>
                <a:gd name="T46" fmla="*/ 97 w 760"/>
                <a:gd name="T47" fmla="*/ 117 h 799"/>
                <a:gd name="T48" fmla="*/ 0 w 760"/>
                <a:gd name="T49" fmla="*/ 0 h 799"/>
                <a:gd name="T50" fmla="*/ 87 w 760"/>
                <a:gd name="T51" fmla="*/ 39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60" h="799">
                  <a:moveTo>
                    <a:pt x="87" y="39"/>
                  </a:moveTo>
                  <a:lnTo>
                    <a:pt x="195" y="166"/>
                  </a:lnTo>
                  <a:lnTo>
                    <a:pt x="409" y="351"/>
                  </a:lnTo>
                  <a:lnTo>
                    <a:pt x="467" y="449"/>
                  </a:lnTo>
                  <a:lnTo>
                    <a:pt x="613" y="556"/>
                  </a:lnTo>
                  <a:lnTo>
                    <a:pt x="672" y="624"/>
                  </a:lnTo>
                  <a:lnTo>
                    <a:pt x="711" y="702"/>
                  </a:lnTo>
                  <a:lnTo>
                    <a:pt x="760" y="799"/>
                  </a:lnTo>
                  <a:lnTo>
                    <a:pt x="691" y="741"/>
                  </a:lnTo>
                  <a:lnTo>
                    <a:pt x="643" y="614"/>
                  </a:lnTo>
                  <a:lnTo>
                    <a:pt x="594" y="614"/>
                  </a:lnTo>
                  <a:lnTo>
                    <a:pt x="555" y="634"/>
                  </a:lnTo>
                  <a:lnTo>
                    <a:pt x="487" y="546"/>
                  </a:lnTo>
                  <a:lnTo>
                    <a:pt x="428" y="449"/>
                  </a:lnTo>
                  <a:lnTo>
                    <a:pt x="370" y="380"/>
                  </a:lnTo>
                  <a:lnTo>
                    <a:pt x="331" y="390"/>
                  </a:lnTo>
                  <a:lnTo>
                    <a:pt x="331" y="449"/>
                  </a:lnTo>
                  <a:lnTo>
                    <a:pt x="292" y="449"/>
                  </a:lnTo>
                  <a:lnTo>
                    <a:pt x="253" y="351"/>
                  </a:lnTo>
                  <a:lnTo>
                    <a:pt x="234" y="264"/>
                  </a:lnTo>
                  <a:lnTo>
                    <a:pt x="146" y="176"/>
                  </a:lnTo>
                  <a:lnTo>
                    <a:pt x="117" y="244"/>
                  </a:lnTo>
                  <a:lnTo>
                    <a:pt x="97" y="166"/>
                  </a:lnTo>
                  <a:lnTo>
                    <a:pt x="97" y="117"/>
                  </a:lnTo>
                  <a:lnTo>
                    <a:pt x="0" y="0"/>
                  </a:lnTo>
                  <a:lnTo>
                    <a:pt x="87" y="39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148"/>
            <p:cNvSpPr>
              <a:spLocks/>
            </p:cNvSpPr>
            <p:nvPr/>
          </p:nvSpPr>
          <p:spPr bwMode="auto">
            <a:xfrm>
              <a:off x="3783" y="1914"/>
              <a:ext cx="652" cy="448"/>
            </a:xfrm>
            <a:custGeom>
              <a:avLst/>
              <a:gdLst>
                <a:gd name="T0" fmla="*/ 0 w 652"/>
                <a:gd name="T1" fmla="*/ 0 h 448"/>
                <a:gd name="T2" fmla="*/ 116 w 652"/>
                <a:gd name="T3" fmla="*/ 49 h 448"/>
                <a:gd name="T4" fmla="*/ 263 w 652"/>
                <a:gd name="T5" fmla="*/ 146 h 448"/>
                <a:gd name="T6" fmla="*/ 350 w 652"/>
                <a:gd name="T7" fmla="*/ 215 h 448"/>
                <a:gd name="T8" fmla="*/ 477 w 652"/>
                <a:gd name="T9" fmla="*/ 263 h 448"/>
                <a:gd name="T10" fmla="*/ 565 w 652"/>
                <a:gd name="T11" fmla="*/ 331 h 448"/>
                <a:gd name="T12" fmla="*/ 652 w 652"/>
                <a:gd name="T13" fmla="*/ 448 h 448"/>
                <a:gd name="T14" fmla="*/ 545 w 652"/>
                <a:gd name="T15" fmla="*/ 361 h 448"/>
                <a:gd name="T16" fmla="*/ 418 w 652"/>
                <a:gd name="T17" fmla="*/ 283 h 448"/>
                <a:gd name="T18" fmla="*/ 399 w 652"/>
                <a:gd name="T19" fmla="*/ 322 h 448"/>
                <a:gd name="T20" fmla="*/ 272 w 652"/>
                <a:gd name="T21" fmla="*/ 234 h 448"/>
                <a:gd name="T22" fmla="*/ 243 w 652"/>
                <a:gd name="T23" fmla="*/ 156 h 448"/>
                <a:gd name="T24" fmla="*/ 126 w 652"/>
                <a:gd name="T25" fmla="*/ 88 h 448"/>
                <a:gd name="T26" fmla="*/ 0 w 652"/>
                <a:gd name="T2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2" h="448">
                  <a:moveTo>
                    <a:pt x="0" y="0"/>
                  </a:moveTo>
                  <a:lnTo>
                    <a:pt x="116" y="49"/>
                  </a:lnTo>
                  <a:lnTo>
                    <a:pt x="263" y="146"/>
                  </a:lnTo>
                  <a:lnTo>
                    <a:pt x="350" y="215"/>
                  </a:lnTo>
                  <a:lnTo>
                    <a:pt x="477" y="263"/>
                  </a:lnTo>
                  <a:lnTo>
                    <a:pt x="565" y="331"/>
                  </a:lnTo>
                  <a:lnTo>
                    <a:pt x="652" y="448"/>
                  </a:lnTo>
                  <a:lnTo>
                    <a:pt x="545" y="361"/>
                  </a:lnTo>
                  <a:lnTo>
                    <a:pt x="418" y="283"/>
                  </a:lnTo>
                  <a:lnTo>
                    <a:pt x="399" y="322"/>
                  </a:lnTo>
                  <a:lnTo>
                    <a:pt x="272" y="234"/>
                  </a:lnTo>
                  <a:lnTo>
                    <a:pt x="243" y="156"/>
                  </a:lnTo>
                  <a:lnTo>
                    <a:pt x="126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149"/>
            <p:cNvSpPr>
              <a:spLocks/>
            </p:cNvSpPr>
            <p:nvPr/>
          </p:nvSpPr>
          <p:spPr bwMode="auto">
            <a:xfrm>
              <a:off x="2779" y="2255"/>
              <a:ext cx="127" cy="283"/>
            </a:xfrm>
            <a:custGeom>
              <a:avLst/>
              <a:gdLst>
                <a:gd name="T0" fmla="*/ 39 w 127"/>
                <a:gd name="T1" fmla="*/ 0 h 283"/>
                <a:gd name="T2" fmla="*/ 0 w 127"/>
                <a:gd name="T3" fmla="*/ 117 h 283"/>
                <a:gd name="T4" fmla="*/ 0 w 127"/>
                <a:gd name="T5" fmla="*/ 205 h 283"/>
                <a:gd name="T6" fmla="*/ 39 w 127"/>
                <a:gd name="T7" fmla="*/ 137 h 283"/>
                <a:gd name="T8" fmla="*/ 59 w 127"/>
                <a:gd name="T9" fmla="*/ 244 h 283"/>
                <a:gd name="T10" fmla="*/ 127 w 127"/>
                <a:gd name="T11" fmla="*/ 283 h 283"/>
                <a:gd name="T12" fmla="*/ 107 w 127"/>
                <a:gd name="T13" fmla="*/ 185 h 283"/>
                <a:gd name="T14" fmla="*/ 68 w 127"/>
                <a:gd name="T15" fmla="*/ 88 h 283"/>
                <a:gd name="T16" fmla="*/ 39 w 127"/>
                <a:gd name="T1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283">
                  <a:moveTo>
                    <a:pt x="39" y="0"/>
                  </a:moveTo>
                  <a:lnTo>
                    <a:pt x="0" y="117"/>
                  </a:lnTo>
                  <a:lnTo>
                    <a:pt x="0" y="205"/>
                  </a:lnTo>
                  <a:lnTo>
                    <a:pt x="39" y="137"/>
                  </a:lnTo>
                  <a:lnTo>
                    <a:pt x="59" y="244"/>
                  </a:lnTo>
                  <a:lnTo>
                    <a:pt x="127" y="283"/>
                  </a:lnTo>
                  <a:lnTo>
                    <a:pt x="107" y="185"/>
                  </a:lnTo>
                  <a:lnTo>
                    <a:pt x="68" y="8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150"/>
            <p:cNvSpPr>
              <a:spLocks/>
            </p:cNvSpPr>
            <p:nvPr/>
          </p:nvSpPr>
          <p:spPr bwMode="auto">
            <a:xfrm>
              <a:off x="3140" y="2528"/>
              <a:ext cx="68" cy="195"/>
            </a:xfrm>
            <a:custGeom>
              <a:avLst/>
              <a:gdLst>
                <a:gd name="T0" fmla="*/ 0 w 68"/>
                <a:gd name="T1" fmla="*/ 0 h 195"/>
                <a:gd name="T2" fmla="*/ 19 w 68"/>
                <a:gd name="T3" fmla="*/ 88 h 195"/>
                <a:gd name="T4" fmla="*/ 68 w 68"/>
                <a:gd name="T5" fmla="*/ 195 h 195"/>
                <a:gd name="T6" fmla="*/ 58 w 68"/>
                <a:gd name="T7" fmla="*/ 78 h 195"/>
                <a:gd name="T8" fmla="*/ 0 w 68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5">
                  <a:moveTo>
                    <a:pt x="0" y="0"/>
                  </a:moveTo>
                  <a:lnTo>
                    <a:pt x="19" y="88"/>
                  </a:lnTo>
                  <a:lnTo>
                    <a:pt x="68" y="195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3315" y="2323"/>
              <a:ext cx="39" cy="156"/>
            </a:xfrm>
            <a:custGeom>
              <a:avLst/>
              <a:gdLst>
                <a:gd name="T0" fmla="*/ 10 w 39"/>
                <a:gd name="T1" fmla="*/ 0 h 156"/>
                <a:gd name="T2" fmla="*/ 39 w 39"/>
                <a:gd name="T3" fmla="*/ 59 h 156"/>
                <a:gd name="T4" fmla="*/ 39 w 39"/>
                <a:gd name="T5" fmla="*/ 156 h 156"/>
                <a:gd name="T6" fmla="*/ 0 w 39"/>
                <a:gd name="T7" fmla="*/ 78 h 156"/>
                <a:gd name="T8" fmla="*/ 10 w 39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56">
                  <a:moveTo>
                    <a:pt x="10" y="0"/>
                  </a:moveTo>
                  <a:lnTo>
                    <a:pt x="39" y="59"/>
                  </a:lnTo>
                  <a:lnTo>
                    <a:pt x="39" y="156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3510" y="2674"/>
              <a:ext cx="97" cy="88"/>
            </a:xfrm>
            <a:custGeom>
              <a:avLst/>
              <a:gdLst>
                <a:gd name="T0" fmla="*/ 48 w 97"/>
                <a:gd name="T1" fmla="*/ 0 h 88"/>
                <a:gd name="T2" fmla="*/ 97 w 97"/>
                <a:gd name="T3" fmla="*/ 88 h 88"/>
                <a:gd name="T4" fmla="*/ 0 w 97"/>
                <a:gd name="T5" fmla="*/ 0 h 88"/>
                <a:gd name="T6" fmla="*/ 48 w 97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88">
                  <a:moveTo>
                    <a:pt x="48" y="0"/>
                  </a:moveTo>
                  <a:lnTo>
                    <a:pt x="97" y="88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153"/>
            <p:cNvSpPr>
              <a:spLocks/>
            </p:cNvSpPr>
            <p:nvPr/>
          </p:nvSpPr>
          <p:spPr bwMode="auto">
            <a:xfrm>
              <a:off x="3938" y="2392"/>
              <a:ext cx="108" cy="136"/>
            </a:xfrm>
            <a:custGeom>
              <a:avLst/>
              <a:gdLst>
                <a:gd name="T0" fmla="*/ 0 w 108"/>
                <a:gd name="T1" fmla="*/ 0 h 136"/>
                <a:gd name="T2" fmla="*/ 30 w 108"/>
                <a:gd name="T3" fmla="*/ 78 h 136"/>
                <a:gd name="T4" fmla="*/ 108 w 108"/>
                <a:gd name="T5" fmla="*/ 136 h 136"/>
                <a:gd name="T6" fmla="*/ 59 w 108"/>
                <a:gd name="T7" fmla="*/ 58 h 136"/>
                <a:gd name="T8" fmla="*/ 0 w 108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6">
                  <a:moveTo>
                    <a:pt x="0" y="0"/>
                  </a:moveTo>
                  <a:lnTo>
                    <a:pt x="30" y="78"/>
                  </a:lnTo>
                  <a:lnTo>
                    <a:pt x="108" y="136"/>
                  </a:lnTo>
                  <a:lnTo>
                    <a:pt x="59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154"/>
            <p:cNvSpPr>
              <a:spLocks/>
            </p:cNvSpPr>
            <p:nvPr/>
          </p:nvSpPr>
          <p:spPr bwMode="auto">
            <a:xfrm>
              <a:off x="4007" y="2245"/>
              <a:ext cx="107" cy="215"/>
            </a:xfrm>
            <a:custGeom>
              <a:avLst/>
              <a:gdLst>
                <a:gd name="T0" fmla="*/ 0 w 107"/>
                <a:gd name="T1" fmla="*/ 69 h 215"/>
                <a:gd name="T2" fmla="*/ 29 w 107"/>
                <a:gd name="T3" fmla="*/ 127 h 215"/>
                <a:gd name="T4" fmla="*/ 107 w 107"/>
                <a:gd name="T5" fmla="*/ 215 h 215"/>
                <a:gd name="T6" fmla="*/ 78 w 107"/>
                <a:gd name="T7" fmla="*/ 127 h 215"/>
                <a:gd name="T8" fmla="*/ 29 w 107"/>
                <a:gd name="T9" fmla="*/ 0 h 215"/>
                <a:gd name="T10" fmla="*/ 0 w 107"/>
                <a:gd name="T11" fmla="*/ 6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215">
                  <a:moveTo>
                    <a:pt x="0" y="69"/>
                  </a:moveTo>
                  <a:lnTo>
                    <a:pt x="29" y="127"/>
                  </a:lnTo>
                  <a:lnTo>
                    <a:pt x="107" y="215"/>
                  </a:lnTo>
                  <a:lnTo>
                    <a:pt x="78" y="127"/>
                  </a:lnTo>
                  <a:lnTo>
                    <a:pt x="29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155"/>
            <p:cNvSpPr>
              <a:spLocks/>
            </p:cNvSpPr>
            <p:nvPr/>
          </p:nvSpPr>
          <p:spPr bwMode="auto">
            <a:xfrm>
              <a:off x="2574" y="2197"/>
              <a:ext cx="108" cy="156"/>
            </a:xfrm>
            <a:custGeom>
              <a:avLst/>
              <a:gdLst>
                <a:gd name="T0" fmla="*/ 108 w 108"/>
                <a:gd name="T1" fmla="*/ 0 h 156"/>
                <a:gd name="T2" fmla="*/ 49 w 108"/>
                <a:gd name="T3" fmla="*/ 58 h 156"/>
                <a:gd name="T4" fmla="*/ 0 w 108"/>
                <a:gd name="T5" fmla="*/ 156 h 156"/>
                <a:gd name="T6" fmla="*/ 69 w 108"/>
                <a:gd name="T7" fmla="*/ 117 h 156"/>
                <a:gd name="T8" fmla="*/ 108 w 108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6">
                  <a:moveTo>
                    <a:pt x="108" y="0"/>
                  </a:moveTo>
                  <a:lnTo>
                    <a:pt x="49" y="58"/>
                  </a:lnTo>
                  <a:lnTo>
                    <a:pt x="0" y="156"/>
                  </a:lnTo>
                  <a:lnTo>
                    <a:pt x="69" y="11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156"/>
            <p:cNvSpPr>
              <a:spLocks/>
            </p:cNvSpPr>
            <p:nvPr/>
          </p:nvSpPr>
          <p:spPr bwMode="auto">
            <a:xfrm>
              <a:off x="2536" y="2080"/>
              <a:ext cx="77" cy="156"/>
            </a:xfrm>
            <a:custGeom>
              <a:avLst/>
              <a:gdLst>
                <a:gd name="T0" fmla="*/ 77 w 77"/>
                <a:gd name="T1" fmla="*/ 0 h 156"/>
                <a:gd name="T2" fmla="*/ 19 w 77"/>
                <a:gd name="T3" fmla="*/ 68 h 156"/>
                <a:gd name="T4" fmla="*/ 0 w 77"/>
                <a:gd name="T5" fmla="*/ 156 h 156"/>
                <a:gd name="T6" fmla="*/ 68 w 77"/>
                <a:gd name="T7" fmla="*/ 88 h 156"/>
                <a:gd name="T8" fmla="*/ 68 w 77"/>
                <a:gd name="T9" fmla="*/ 88 h 156"/>
                <a:gd name="T10" fmla="*/ 77 w 77"/>
                <a:gd name="T11" fmla="*/ 0 h 156"/>
                <a:gd name="T12" fmla="*/ 77 w 77"/>
                <a:gd name="T1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56">
                  <a:moveTo>
                    <a:pt x="77" y="0"/>
                  </a:moveTo>
                  <a:lnTo>
                    <a:pt x="19" y="68"/>
                  </a:lnTo>
                  <a:lnTo>
                    <a:pt x="0" y="156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157"/>
            <p:cNvSpPr>
              <a:spLocks/>
            </p:cNvSpPr>
            <p:nvPr/>
          </p:nvSpPr>
          <p:spPr bwMode="auto">
            <a:xfrm>
              <a:off x="3500" y="2275"/>
              <a:ext cx="58" cy="107"/>
            </a:xfrm>
            <a:custGeom>
              <a:avLst/>
              <a:gdLst>
                <a:gd name="T0" fmla="*/ 10 w 58"/>
                <a:gd name="T1" fmla="*/ 0 h 107"/>
                <a:gd name="T2" fmla="*/ 58 w 58"/>
                <a:gd name="T3" fmla="*/ 107 h 107"/>
                <a:gd name="T4" fmla="*/ 0 w 58"/>
                <a:gd name="T5" fmla="*/ 78 h 107"/>
                <a:gd name="T6" fmla="*/ 10 w 58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7">
                  <a:moveTo>
                    <a:pt x="10" y="0"/>
                  </a:moveTo>
                  <a:lnTo>
                    <a:pt x="58" y="107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1610" y="2197"/>
              <a:ext cx="224" cy="136"/>
            </a:xfrm>
            <a:custGeom>
              <a:avLst/>
              <a:gdLst>
                <a:gd name="T0" fmla="*/ 224 w 224"/>
                <a:gd name="T1" fmla="*/ 0 h 136"/>
                <a:gd name="T2" fmla="*/ 117 w 224"/>
                <a:gd name="T3" fmla="*/ 48 h 136"/>
                <a:gd name="T4" fmla="*/ 0 w 224"/>
                <a:gd name="T5" fmla="*/ 136 h 136"/>
                <a:gd name="T6" fmla="*/ 97 w 224"/>
                <a:gd name="T7" fmla="*/ 117 h 136"/>
                <a:gd name="T8" fmla="*/ 166 w 224"/>
                <a:gd name="T9" fmla="*/ 68 h 136"/>
                <a:gd name="T10" fmla="*/ 224 w 224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136">
                  <a:moveTo>
                    <a:pt x="224" y="0"/>
                  </a:moveTo>
                  <a:lnTo>
                    <a:pt x="117" y="48"/>
                  </a:lnTo>
                  <a:lnTo>
                    <a:pt x="0" y="136"/>
                  </a:lnTo>
                  <a:lnTo>
                    <a:pt x="97" y="117"/>
                  </a:lnTo>
                  <a:lnTo>
                    <a:pt x="166" y="68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159"/>
            <p:cNvSpPr>
              <a:spLocks/>
            </p:cNvSpPr>
            <p:nvPr/>
          </p:nvSpPr>
          <p:spPr bwMode="auto">
            <a:xfrm>
              <a:off x="4143" y="2411"/>
              <a:ext cx="97" cy="185"/>
            </a:xfrm>
            <a:custGeom>
              <a:avLst/>
              <a:gdLst>
                <a:gd name="T0" fmla="*/ 0 w 97"/>
                <a:gd name="T1" fmla="*/ 0 h 185"/>
                <a:gd name="T2" fmla="*/ 29 w 97"/>
                <a:gd name="T3" fmla="*/ 107 h 185"/>
                <a:gd name="T4" fmla="*/ 97 w 97"/>
                <a:gd name="T5" fmla="*/ 185 h 185"/>
                <a:gd name="T6" fmla="*/ 68 w 97"/>
                <a:gd name="T7" fmla="*/ 68 h 185"/>
                <a:gd name="T8" fmla="*/ 0 w 97"/>
                <a:gd name="T9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85">
                  <a:moveTo>
                    <a:pt x="0" y="0"/>
                  </a:moveTo>
                  <a:lnTo>
                    <a:pt x="29" y="107"/>
                  </a:lnTo>
                  <a:lnTo>
                    <a:pt x="97" y="185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160"/>
            <p:cNvSpPr>
              <a:spLocks/>
            </p:cNvSpPr>
            <p:nvPr/>
          </p:nvSpPr>
          <p:spPr bwMode="auto">
            <a:xfrm>
              <a:off x="889" y="2392"/>
              <a:ext cx="1052" cy="370"/>
            </a:xfrm>
            <a:custGeom>
              <a:avLst/>
              <a:gdLst>
                <a:gd name="T0" fmla="*/ 799 w 1052"/>
                <a:gd name="T1" fmla="*/ 126 h 370"/>
                <a:gd name="T2" fmla="*/ 633 w 1052"/>
                <a:gd name="T3" fmla="*/ 165 h 370"/>
                <a:gd name="T4" fmla="*/ 438 w 1052"/>
                <a:gd name="T5" fmla="*/ 243 h 370"/>
                <a:gd name="T6" fmla="*/ 195 w 1052"/>
                <a:gd name="T7" fmla="*/ 263 h 370"/>
                <a:gd name="T8" fmla="*/ 0 w 1052"/>
                <a:gd name="T9" fmla="*/ 214 h 370"/>
                <a:gd name="T10" fmla="*/ 166 w 1052"/>
                <a:gd name="T11" fmla="*/ 311 h 370"/>
                <a:gd name="T12" fmla="*/ 97 w 1052"/>
                <a:gd name="T13" fmla="*/ 341 h 370"/>
                <a:gd name="T14" fmla="*/ 234 w 1052"/>
                <a:gd name="T15" fmla="*/ 341 h 370"/>
                <a:gd name="T16" fmla="*/ 312 w 1052"/>
                <a:gd name="T17" fmla="*/ 302 h 370"/>
                <a:gd name="T18" fmla="*/ 546 w 1052"/>
                <a:gd name="T19" fmla="*/ 233 h 370"/>
                <a:gd name="T20" fmla="*/ 604 w 1052"/>
                <a:gd name="T21" fmla="*/ 311 h 370"/>
                <a:gd name="T22" fmla="*/ 653 w 1052"/>
                <a:gd name="T23" fmla="*/ 214 h 370"/>
                <a:gd name="T24" fmla="*/ 760 w 1052"/>
                <a:gd name="T25" fmla="*/ 204 h 370"/>
                <a:gd name="T26" fmla="*/ 740 w 1052"/>
                <a:gd name="T27" fmla="*/ 272 h 370"/>
                <a:gd name="T28" fmla="*/ 692 w 1052"/>
                <a:gd name="T29" fmla="*/ 370 h 370"/>
                <a:gd name="T30" fmla="*/ 779 w 1052"/>
                <a:gd name="T31" fmla="*/ 331 h 370"/>
                <a:gd name="T32" fmla="*/ 818 w 1052"/>
                <a:gd name="T33" fmla="*/ 204 h 370"/>
                <a:gd name="T34" fmla="*/ 926 w 1052"/>
                <a:gd name="T35" fmla="*/ 107 h 370"/>
                <a:gd name="T36" fmla="*/ 1052 w 1052"/>
                <a:gd name="T37" fmla="*/ 0 h 370"/>
                <a:gd name="T38" fmla="*/ 916 w 1052"/>
                <a:gd name="T39" fmla="*/ 39 h 370"/>
                <a:gd name="T40" fmla="*/ 799 w 1052"/>
                <a:gd name="T41" fmla="*/ 126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2" h="370">
                  <a:moveTo>
                    <a:pt x="799" y="126"/>
                  </a:moveTo>
                  <a:lnTo>
                    <a:pt x="633" y="165"/>
                  </a:lnTo>
                  <a:lnTo>
                    <a:pt x="438" y="243"/>
                  </a:lnTo>
                  <a:lnTo>
                    <a:pt x="195" y="263"/>
                  </a:lnTo>
                  <a:lnTo>
                    <a:pt x="0" y="214"/>
                  </a:lnTo>
                  <a:lnTo>
                    <a:pt x="166" y="311"/>
                  </a:lnTo>
                  <a:lnTo>
                    <a:pt x="97" y="341"/>
                  </a:lnTo>
                  <a:lnTo>
                    <a:pt x="234" y="341"/>
                  </a:lnTo>
                  <a:lnTo>
                    <a:pt x="312" y="302"/>
                  </a:lnTo>
                  <a:lnTo>
                    <a:pt x="546" y="233"/>
                  </a:lnTo>
                  <a:lnTo>
                    <a:pt x="604" y="311"/>
                  </a:lnTo>
                  <a:lnTo>
                    <a:pt x="653" y="214"/>
                  </a:lnTo>
                  <a:lnTo>
                    <a:pt x="760" y="204"/>
                  </a:lnTo>
                  <a:lnTo>
                    <a:pt x="740" y="272"/>
                  </a:lnTo>
                  <a:lnTo>
                    <a:pt x="692" y="370"/>
                  </a:lnTo>
                  <a:lnTo>
                    <a:pt x="779" y="331"/>
                  </a:lnTo>
                  <a:lnTo>
                    <a:pt x="818" y="204"/>
                  </a:lnTo>
                  <a:lnTo>
                    <a:pt x="926" y="107"/>
                  </a:lnTo>
                  <a:lnTo>
                    <a:pt x="1052" y="0"/>
                  </a:lnTo>
                  <a:lnTo>
                    <a:pt x="916" y="39"/>
                  </a:lnTo>
                  <a:lnTo>
                    <a:pt x="799" y="126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161"/>
            <p:cNvSpPr>
              <a:spLocks/>
            </p:cNvSpPr>
            <p:nvPr/>
          </p:nvSpPr>
          <p:spPr bwMode="auto">
            <a:xfrm>
              <a:off x="1211" y="2236"/>
              <a:ext cx="720" cy="331"/>
            </a:xfrm>
            <a:custGeom>
              <a:avLst/>
              <a:gdLst>
                <a:gd name="T0" fmla="*/ 720 w 720"/>
                <a:gd name="T1" fmla="*/ 0 h 331"/>
                <a:gd name="T2" fmla="*/ 438 w 720"/>
                <a:gd name="T3" fmla="*/ 87 h 331"/>
                <a:gd name="T4" fmla="*/ 224 w 720"/>
                <a:gd name="T5" fmla="*/ 185 h 331"/>
                <a:gd name="T6" fmla="*/ 0 w 720"/>
                <a:gd name="T7" fmla="*/ 331 h 331"/>
                <a:gd name="T8" fmla="*/ 311 w 720"/>
                <a:gd name="T9" fmla="*/ 253 h 331"/>
                <a:gd name="T10" fmla="*/ 438 w 720"/>
                <a:gd name="T11" fmla="*/ 185 h 331"/>
                <a:gd name="T12" fmla="*/ 720 w 720"/>
                <a:gd name="T1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331">
                  <a:moveTo>
                    <a:pt x="720" y="0"/>
                  </a:moveTo>
                  <a:lnTo>
                    <a:pt x="438" y="87"/>
                  </a:lnTo>
                  <a:lnTo>
                    <a:pt x="224" y="185"/>
                  </a:lnTo>
                  <a:lnTo>
                    <a:pt x="0" y="331"/>
                  </a:lnTo>
                  <a:lnTo>
                    <a:pt x="311" y="253"/>
                  </a:lnTo>
                  <a:lnTo>
                    <a:pt x="438" y="185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162"/>
            <p:cNvSpPr>
              <a:spLocks/>
            </p:cNvSpPr>
            <p:nvPr/>
          </p:nvSpPr>
          <p:spPr bwMode="auto">
            <a:xfrm>
              <a:off x="4085" y="2265"/>
              <a:ext cx="1363" cy="711"/>
            </a:xfrm>
            <a:custGeom>
              <a:avLst/>
              <a:gdLst>
                <a:gd name="T0" fmla="*/ 331 w 1363"/>
                <a:gd name="T1" fmla="*/ 39 h 711"/>
                <a:gd name="T2" fmla="*/ 750 w 1363"/>
                <a:gd name="T3" fmla="*/ 312 h 711"/>
                <a:gd name="T4" fmla="*/ 1149 w 1363"/>
                <a:gd name="T5" fmla="*/ 594 h 711"/>
                <a:gd name="T6" fmla="*/ 1363 w 1363"/>
                <a:gd name="T7" fmla="*/ 711 h 711"/>
                <a:gd name="T8" fmla="*/ 906 w 1363"/>
                <a:gd name="T9" fmla="*/ 497 h 711"/>
                <a:gd name="T10" fmla="*/ 379 w 1363"/>
                <a:gd name="T11" fmla="*/ 175 h 711"/>
                <a:gd name="T12" fmla="*/ 0 w 1363"/>
                <a:gd name="T13" fmla="*/ 0 h 711"/>
                <a:gd name="T14" fmla="*/ 331 w 1363"/>
                <a:gd name="T15" fmla="*/ 39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3" h="711">
                  <a:moveTo>
                    <a:pt x="331" y="39"/>
                  </a:moveTo>
                  <a:lnTo>
                    <a:pt x="750" y="312"/>
                  </a:lnTo>
                  <a:lnTo>
                    <a:pt x="1149" y="594"/>
                  </a:lnTo>
                  <a:lnTo>
                    <a:pt x="1363" y="711"/>
                  </a:lnTo>
                  <a:lnTo>
                    <a:pt x="906" y="497"/>
                  </a:lnTo>
                  <a:lnTo>
                    <a:pt x="379" y="175"/>
                  </a:lnTo>
                  <a:lnTo>
                    <a:pt x="0" y="0"/>
                  </a:lnTo>
                  <a:lnTo>
                    <a:pt x="331" y="39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163"/>
            <p:cNvSpPr>
              <a:spLocks/>
            </p:cNvSpPr>
            <p:nvPr/>
          </p:nvSpPr>
          <p:spPr bwMode="auto">
            <a:xfrm>
              <a:off x="801" y="2703"/>
              <a:ext cx="2748" cy="916"/>
            </a:xfrm>
            <a:custGeom>
              <a:avLst/>
              <a:gdLst>
                <a:gd name="T0" fmla="*/ 556 w 2748"/>
                <a:gd name="T1" fmla="*/ 273 h 916"/>
                <a:gd name="T2" fmla="*/ 848 w 2748"/>
                <a:gd name="T3" fmla="*/ 273 h 916"/>
                <a:gd name="T4" fmla="*/ 1092 w 2748"/>
                <a:gd name="T5" fmla="*/ 371 h 916"/>
                <a:gd name="T6" fmla="*/ 1169 w 2748"/>
                <a:gd name="T7" fmla="*/ 273 h 916"/>
                <a:gd name="T8" fmla="*/ 965 w 2748"/>
                <a:gd name="T9" fmla="*/ 254 h 916"/>
                <a:gd name="T10" fmla="*/ 1169 w 2748"/>
                <a:gd name="T11" fmla="*/ 215 h 916"/>
                <a:gd name="T12" fmla="*/ 1442 w 2748"/>
                <a:gd name="T13" fmla="*/ 0 h 916"/>
                <a:gd name="T14" fmla="*/ 1345 w 2748"/>
                <a:gd name="T15" fmla="*/ 215 h 916"/>
                <a:gd name="T16" fmla="*/ 1423 w 2748"/>
                <a:gd name="T17" fmla="*/ 332 h 916"/>
                <a:gd name="T18" fmla="*/ 1725 w 2748"/>
                <a:gd name="T19" fmla="*/ 332 h 916"/>
                <a:gd name="T20" fmla="*/ 2017 w 2748"/>
                <a:gd name="T21" fmla="*/ 332 h 916"/>
                <a:gd name="T22" fmla="*/ 2192 w 2748"/>
                <a:gd name="T23" fmla="*/ 497 h 916"/>
                <a:gd name="T24" fmla="*/ 1803 w 2748"/>
                <a:gd name="T25" fmla="*/ 458 h 916"/>
                <a:gd name="T26" fmla="*/ 1618 w 2748"/>
                <a:gd name="T27" fmla="*/ 517 h 916"/>
                <a:gd name="T28" fmla="*/ 1803 w 2748"/>
                <a:gd name="T29" fmla="*/ 673 h 916"/>
                <a:gd name="T30" fmla="*/ 2270 w 2748"/>
                <a:gd name="T31" fmla="*/ 712 h 916"/>
                <a:gd name="T32" fmla="*/ 2748 w 2748"/>
                <a:gd name="T33" fmla="*/ 858 h 916"/>
                <a:gd name="T34" fmla="*/ 1822 w 2748"/>
                <a:gd name="T35" fmla="*/ 858 h 916"/>
                <a:gd name="T36" fmla="*/ 1150 w 2748"/>
                <a:gd name="T37" fmla="*/ 916 h 916"/>
                <a:gd name="T38" fmla="*/ 1403 w 2748"/>
                <a:gd name="T39" fmla="*/ 653 h 916"/>
                <a:gd name="T40" fmla="*/ 1462 w 2748"/>
                <a:gd name="T41" fmla="*/ 478 h 916"/>
                <a:gd name="T42" fmla="*/ 1033 w 2748"/>
                <a:gd name="T43" fmla="*/ 536 h 916"/>
                <a:gd name="T44" fmla="*/ 351 w 2748"/>
                <a:gd name="T45" fmla="*/ 819 h 916"/>
                <a:gd name="T46" fmla="*/ 673 w 2748"/>
                <a:gd name="T47" fmla="*/ 517 h 916"/>
                <a:gd name="T48" fmla="*/ 419 w 2748"/>
                <a:gd name="T49" fmla="*/ 439 h 916"/>
                <a:gd name="T50" fmla="*/ 234 w 2748"/>
                <a:gd name="T51" fmla="*/ 419 h 916"/>
                <a:gd name="T52" fmla="*/ 215 w 2748"/>
                <a:gd name="T53" fmla="*/ 215 h 916"/>
                <a:gd name="T54" fmla="*/ 0 w 2748"/>
                <a:gd name="T55" fmla="*/ 117 h 916"/>
                <a:gd name="T56" fmla="*/ 273 w 2748"/>
                <a:gd name="T57" fmla="*/ 117 h 916"/>
                <a:gd name="T58" fmla="*/ 556 w 2748"/>
                <a:gd name="T59" fmla="*/ 27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48" h="916">
                  <a:moveTo>
                    <a:pt x="556" y="273"/>
                  </a:moveTo>
                  <a:lnTo>
                    <a:pt x="848" y="273"/>
                  </a:lnTo>
                  <a:lnTo>
                    <a:pt x="1092" y="371"/>
                  </a:lnTo>
                  <a:lnTo>
                    <a:pt x="1169" y="273"/>
                  </a:lnTo>
                  <a:lnTo>
                    <a:pt x="965" y="254"/>
                  </a:lnTo>
                  <a:lnTo>
                    <a:pt x="1169" y="215"/>
                  </a:lnTo>
                  <a:lnTo>
                    <a:pt x="1442" y="0"/>
                  </a:lnTo>
                  <a:lnTo>
                    <a:pt x="1345" y="215"/>
                  </a:lnTo>
                  <a:lnTo>
                    <a:pt x="1423" y="332"/>
                  </a:lnTo>
                  <a:lnTo>
                    <a:pt x="1725" y="332"/>
                  </a:lnTo>
                  <a:lnTo>
                    <a:pt x="2017" y="332"/>
                  </a:lnTo>
                  <a:lnTo>
                    <a:pt x="2192" y="497"/>
                  </a:lnTo>
                  <a:lnTo>
                    <a:pt x="1803" y="458"/>
                  </a:lnTo>
                  <a:lnTo>
                    <a:pt x="1618" y="517"/>
                  </a:lnTo>
                  <a:lnTo>
                    <a:pt x="1803" y="673"/>
                  </a:lnTo>
                  <a:lnTo>
                    <a:pt x="2270" y="712"/>
                  </a:lnTo>
                  <a:lnTo>
                    <a:pt x="2748" y="858"/>
                  </a:lnTo>
                  <a:lnTo>
                    <a:pt x="1822" y="858"/>
                  </a:lnTo>
                  <a:lnTo>
                    <a:pt x="1150" y="916"/>
                  </a:lnTo>
                  <a:lnTo>
                    <a:pt x="1403" y="653"/>
                  </a:lnTo>
                  <a:lnTo>
                    <a:pt x="1462" y="478"/>
                  </a:lnTo>
                  <a:lnTo>
                    <a:pt x="1033" y="536"/>
                  </a:lnTo>
                  <a:lnTo>
                    <a:pt x="351" y="819"/>
                  </a:lnTo>
                  <a:lnTo>
                    <a:pt x="673" y="517"/>
                  </a:lnTo>
                  <a:lnTo>
                    <a:pt x="419" y="439"/>
                  </a:lnTo>
                  <a:lnTo>
                    <a:pt x="234" y="419"/>
                  </a:lnTo>
                  <a:lnTo>
                    <a:pt x="215" y="215"/>
                  </a:lnTo>
                  <a:lnTo>
                    <a:pt x="0" y="117"/>
                  </a:lnTo>
                  <a:lnTo>
                    <a:pt x="273" y="117"/>
                  </a:lnTo>
                  <a:lnTo>
                    <a:pt x="556" y="273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164"/>
            <p:cNvSpPr>
              <a:spLocks/>
            </p:cNvSpPr>
            <p:nvPr/>
          </p:nvSpPr>
          <p:spPr bwMode="auto">
            <a:xfrm>
              <a:off x="2604" y="2148"/>
              <a:ext cx="1247" cy="1228"/>
            </a:xfrm>
            <a:custGeom>
              <a:avLst/>
              <a:gdLst>
                <a:gd name="T0" fmla="*/ 272 w 1247"/>
                <a:gd name="T1" fmla="*/ 0 h 1228"/>
                <a:gd name="T2" fmla="*/ 448 w 1247"/>
                <a:gd name="T3" fmla="*/ 78 h 1228"/>
                <a:gd name="T4" fmla="*/ 487 w 1247"/>
                <a:gd name="T5" fmla="*/ 312 h 1228"/>
                <a:gd name="T6" fmla="*/ 594 w 1247"/>
                <a:gd name="T7" fmla="*/ 536 h 1228"/>
                <a:gd name="T8" fmla="*/ 711 w 1247"/>
                <a:gd name="T9" fmla="*/ 711 h 1228"/>
                <a:gd name="T10" fmla="*/ 847 w 1247"/>
                <a:gd name="T11" fmla="*/ 731 h 1228"/>
                <a:gd name="T12" fmla="*/ 1081 w 1247"/>
                <a:gd name="T13" fmla="*/ 848 h 1228"/>
                <a:gd name="T14" fmla="*/ 847 w 1247"/>
                <a:gd name="T15" fmla="*/ 848 h 1228"/>
                <a:gd name="T16" fmla="*/ 691 w 1247"/>
                <a:gd name="T17" fmla="*/ 994 h 1228"/>
                <a:gd name="T18" fmla="*/ 1003 w 1247"/>
                <a:gd name="T19" fmla="*/ 994 h 1228"/>
                <a:gd name="T20" fmla="*/ 1247 w 1247"/>
                <a:gd name="T21" fmla="*/ 1228 h 1228"/>
                <a:gd name="T22" fmla="*/ 964 w 1247"/>
                <a:gd name="T23" fmla="*/ 1150 h 1228"/>
                <a:gd name="T24" fmla="*/ 652 w 1247"/>
                <a:gd name="T25" fmla="*/ 1150 h 1228"/>
                <a:gd name="T26" fmla="*/ 311 w 1247"/>
                <a:gd name="T27" fmla="*/ 1150 h 1228"/>
                <a:gd name="T28" fmla="*/ 516 w 1247"/>
                <a:gd name="T29" fmla="*/ 906 h 1228"/>
                <a:gd name="T30" fmla="*/ 633 w 1247"/>
                <a:gd name="T31" fmla="*/ 809 h 1228"/>
                <a:gd name="T32" fmla="*/ 311 w 1247"/>
                <a:gd name="T33" fmla="*/ 750 h 1228"/>
                <a:gd name="T34" fmla="*/ 0 w 1247"/>
                <a:gd name="T35" fmla="*/ 750 h 1228"/>
                <a:gd name="T36" fmla="*/ 195 w 1247"/>
                <a:gd name="T37" fmla="*/ 594 h 1228"/>
                <a:gd name="T38" fmla="*/ 448 w 1247"/>
                <a:gd name="T39" fmla="*/ 594 h 1228"/>
                <a:gd name="T40" fmla="*/ 428 w 1247"/>
                <a:gd name="T41" fmla="*/ 312 h 1228"/>
                <a:gd name="T42" fmla="*/ 156 w 1247"/>
                <a:gd name="T43" fmla="*/ 20 h 1228"/>
                <a:gd name="T44" fmla="*/ 272 w 1247"/>
                <a:gd name="T4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7" h="1228">
                  <a:moveTo>
                    <a:pt x="272" y="0"/>
                  </a:moveTo>
                  <a:lnTo>
                    <a:pt x="448" y="78"/>
                  </a:lnTo>
                  <a:lnTo>
                    <a:pt x="487" y="312"/>
                  </a:lnTo>
                  <a:lnTo>
                    <a:pt x="594" y="536"/>
                  </a:lnTo>
                  <a:lnTo>
                    <a:pt x="711" y="711"/>
                  </a:lnTo>
                  <a:lnTo>
                    <a:pt x="847" y="731"/>
                  </a:lnTo>
                  <a:lnTo>
                    <a:pt x="1081" y="848"/>
                  </a:lnTo>
                  <a:lnTo>
                    <a:pt x="847" y="848"/>
                  </a:lnTo>
                  <a:lnTo>
                    <a:pt x="691" y="994"/>
                  </a:lnTo>
                  <a:lnTo>
                    <a:pt x="1003" y="994"/>
                  </a:lnTo>
                  <a:lnTo>
                    <a:pt x="1247" y="1228"/>
                  </a:lnTo>
                  <a:lnTo>
                    <a:pt x="964" y="1150"/>
                  </a:lnTo>
                  <a:lnTo>
                    <a:pt x="652" y="1150"/>
                  </a:lnTo>
                  <a:lnTo>
                    <a:pt x="311" y="1150"/>
                  </a:lnTo>
                  <a:lnTo>
                    <a:pt x="516" y="906"/>
                  </a:lnTo>
                  <a:lnTo>
                    <a:pt x="633" y="809"/>
                  </a:lnTo>
                  <a:lnTo>
                    <a:pt x="311" y="750"/>
                  </a:lnTo>
                  <a:lnTo>
                    <a:pt x="0" y="750"/>
                  </a:lnTo>
                  <a:lnTo>
                    <a:pt x="195" y="594"/>
                  </a:lnTo>
                  <a:lnTo>
                    <a:pt x="448" y="594"/>
                  </a:lnTo>
                  <a:lnTo>
                    <a:pt x="428" y="312"/>
                  </a:lnTo>
                  <a:lnTo>
                    <a:pt x="156" y="2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165"/>
            <p:cNvSpPr>
              <a:spLocks/>
            </p:cNvSpPr>
            <p:nvPr/>
          </p:nvSpPr>
          <p:spPr bwMode="auto">
            <a:xfrm>
              <a:off x="3607" y="2245"/>
              <a:ext cx="2046" cy="1277"/>
            </a:xfrm>
            <a:custGeom>
              <a:avLst/>
              <a:gdLst>
                <a:gd name="T0" fmla="*/ 205 w 2046"/>
                <a:gd name="T1" fmla="*/ 137 h 1277"/>
                <a:gd name="T2" fmla="*/ 478 w 2046"/>
                <a:gd name="T3" fmla="*/ 273 h 1277"/>
                <a:gd name="T4" fmla="*/ 711 w 2046"/>
                <a:gd name="T5" fmla="*/ 390 h 1277"/>
                <a:gd name="T6" fmla="*/ 1091 w 2046"/>
                <a:gd name="T7" fmla="*/ 614 h 1277"/>
                <a:gd name="T8" fmla="*/ 1471 w 2046"/>
                <a:gd name="T9" fmla="*/ 595 h 1277"/>
                <a:gd name="T10" fmla="*/ 1802 w 2046"/>
                <a:gd name="T11" fmla="*/ 653 h 1277"/>
                <a:gd name="T12" fmla="*/ 2046 w 2046"/>
                <a:gd name="T13" fmla="*/ 731 h 1277"/>
                <a:gd name="T14" fmla="*/ 2046 w 2046"/>
                <a:gd name="T15" fmla="*/ 1248 h 1277"/>
                <a:gd name="T16" fmla="*/ 1764 w 2046"/>
                <a:gd name="T17" fmla="*/ 1277 h 1277"/>
                <a:gd name="T18" fmla="*/ 1345 w 2046"/>
                <a:gd name="T19" fmla="*/ 1277 h 1277"/>
                <a:gd name="T20" fmla="*/ 731 w 2046"/>
                <a:gd name="T21" fmla="*/ 1033 h 1277"/>
                <a:gd name="T22" fmla="*/ 400 w 2046"/>
                <a:gd name="T23" fmla="*/ 809 h 1277"/>
                <a:gd name="T24" fmla="*/ 692 w 2046"/>
                <a:gd name="T25" fmla="*/ 809 h 1277"/>
                <a:gd name="T26" fmla="*/ 1130 w 2046"/>
                <a:gd name="T27" fmla="*/ 916 h 1277"/>
                <a:gd name="T28" fmla="*/ 916 w 2046"/>
                <a:gd name="T29" fmla="*/ 653 h 1277"/>
                <a:gd name="T30" fmla="*/ 117 w 2046"/>
                <a:gd name="T31" fmla="*/ 692 h 1277"/>
                <a:gd name="T32" fmla="*/ 516 w 2046"/>
                <a:gd name="T33" fmla="*/ 556 h 1277"/>
                <a:gd name="T34" fmla="*/ 322 w 2046"/>
                <a:gd name="T35" fmla="*/ 312 h 1277"/>
                <a:gd name="T36" fmla="*/ 39 w 2046"/>
                <a:gd name="T37" fmla="*/ 332 h 1277"/>
                <a:gd name="T38" fmla="*/ 137 w 2046"/>
                <a:gd name="T39" fmla="*/ 234 h 1277"/>
                <a:gd name="T40" fmla="*/ 0 w 2046"/>
                <a:gd name="T41" fmla="*/ 0 h 1277"/>
                <a:gd name="T42" fmla="*/ 205 w 2046"/>
                <a:gd name="T43" fmla="*/ 1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46" h="1277">
                  <a:moveTo>
                    <a:pt x="205" y="137"/>
                  </a:moveTo>
                  <a:lnTo>
                    <a:pt x="478" y="273"/>
                  </a:lnTo>
                  <a:lnTo>
                    <a:pt x="711" y="390"/>
                  </a:lnTo>
                  <a:lnTo>
                    <a:pt x="1091" y="614"/>
                  </a:lnTo>
                  <a:lnTo>
                    <a:pt x="1471" y="595"/>
                  </a:lnTo>
                  <a:lnTo>
                    <a:pt x="1802" y="653"/>
                  </a:lnTo>
                  <a:lnTo>
                    <a:pt x="2046" y="731"/>
                  </a:lnTo>
                  <a:lnTo>
                    <a:pt x="2046" y="1248"/>
                  </a:lnTo>
                  <a:lnTo>
                    <a:pt x="1764" y="1277"/>
                  </a:lnTo>
                  <a:lnTo>
                    <a:pt x="1345" y="1277"/>
                  </a:lnTo>
                  <a:lnTo>
                    <a:pt x="731" y="1033"/>
                  </a:lnTo>
                  <a:lnTo>
                    <a:pt x="400" y="809"/>
                  </a:lnTo>
                  <a:lnTo>
                    <a:pt x="692" y="809"/>
                  </a:lnTo>
                  <a:lnTo>
                    <a:pt x="1130" y="916"/>
                  </a:lnTo>
                  <a:lnTo>
                    <a:pt x="916" y="653"/>
                  </a:lnTo>
                  <a:lnTo>
                    <a:pt x="117" y="692"/>
                  </a:lnTo>
                  <a:lnTo>
                    <a:pt x="516" y="556"/>
                  </a:lnTo>
                  <a:lnTo>
                    <a:pt x="322" y="312"/>
                  </a:lnTo>
                  <a:lnTo>
                    <a:pt x="39" y="332"/>
                  </a:lnTo>
                  <a:lnTo>
                    <a:pt x="137" y="234"/>
                  </a:lnTo>
                  <a:lnTo>
                    <a:pt x="0" y="0"/>
                  </a:lnTo>
                  <a:lnTo>
                    <a:pt x="205" y="137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166"/>
            <p:cNvSpPr>
              <a:spLocks/>
            </p:cNvSpPr>
            <p:nvPr/>
          </p:nvSpPr>
          <p:spPr bwMode="auto">
            <a:xfrm>
              <a:off x="4445" y="2440"/>
              <a:ext cx="526" cy="497"/>
            </a:xfrm>
            <a:custGeom>
              <a:avLst/>
              <a:gdLst>
                <a:gd name="T0" fmla="*/ 0 w 526"/>
                <a:gd name="T1" fmla="*/ 0 h 497"/>
                <a:gd name="T2" fmla="*/ 253 w 526"/>
                <a:gd name="T3" fmla="*/ 195 h 497"/>
                <a:gd name="T4" fmla="*/ 429 w 526"/>
                <a:gd name="T5" fmla="*/ 497 h 497"/>
                <a:gd name="T6" fmla="*/ 526 w 526"/>
                <a:gd name="T7" fmla="*/ 302 h 497"/>
                <a:gd name="T8" fmla="*/ 234 w 526"/>
                <a:gd name="T9" fmla="*/ 39 h 497"/>
                <a:gd name="T10" fmla="*/ 234 w 526"/>
                <a:gd name="T11" fmla="*/ 39 h 497"/>
                <a:gd name="T12" fmla="*/ 127 w 526"/>
                <a:gd name="T13" fmla="*/ 10 h 497"/>
                <a:gd name="T14" fmla="*/ 39 w 526"/>
                <a:gd name="T15" fmla="*/ 0 h 497"/>
                <a:gd name="T16" fmla="*/ 10 w 526"/>
                <a:gd name="T17" fmla="*/ 0 h 497"/>
                <a:gd name="T18" fmla="*/ 0 w 526"/>
                <a:gd name="T19" fmla="*/ 0 h 497"/>
                <a:gd name="T20" fmla="*/ 0 w 526"/>
                <a:gd name="T2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6" h="497">
                  <a:moveTo>
                    <a:pt x="0" y="0"/>
                  </a:moveTo>
                  <a:lnTo>
                    <a:pt x="253" y="195"/>
                  </a:lnTo>
                  <a:lnTo>
                    <a:pt x="429" y="497"/>
                  </a:lnTo>
                  <a:lnTo>
                    <a:pt x="526" y="302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127" y="10"/>
                  </a:lnTo>
                  <a:lnTo>
                    <a:pt x="3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7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167"/>
            <p:cNvSpPr>
              <a:spLocks/>
            </p:cNvSpPr>
            <p:nvPr/>
          </p:nvSpPr>
          <p:spPr bwMode="auto">
            <a:xfrm>
              <a:off x="61" y="3200"/>
              <a:ext cx="5592" cy="760"/>
            </a:xfrm>
            <a:custGeom>
              <a:avLst/>
              <a:gdLst>
                <a:gd name="T0" fmla="*/ 185 w 5592"/>
                <a:gd name="T1" fmla="*/ 20 h 760"/>
                <a:gd name="T2" fmla="*/ 399 w 5592"/>
                <a:gd name="T3" fmla="*/ 39 h 760"/>
                <a:gd name="T4" fmla="*/ 623 w 5592"/>
                <a:gd name="T5" fmla="*/ 254 h 760"/>
                <a:gd name="T6" fmla="*/ 838 w 5592"/>
                <a:gd name="T7" fmla="*/ 419 h 760"/>
                <a:gd name="T8" fmla="*/ 1072 w 5592"/>
                <a:gd name="T9" fmla="*/ 419 h 760"/>
                <a:gd name="T10" fmla="*/ 877 w 5592"/>
                <a:gd name="T11" fmla="*/ 215 h 760"/>
                <a:gd name="T12" fmla="*/ 682 w 5592"/>
                <a:gd name="T13" fmla="*/ 0 h 760"/>
                <a:gd name="T14" fmla="*/ 1159 w 5592"/>
                <a:gd name="T15" fmla="*/ 176 h 760"/>
                <a:gd name="T16" fmla="*/ 1413 w 5592"/>
                <a:gd name="T17" fmla="*/ 380 h 760"/>
                <a:gd name="T18" fmla="*/ 1734 w 5592"/>
                <a:gd name="T19" fmla="*/ 380 h 760"/>
                <a:gd name="T20" fmla="*/ 2007 w 5592"/>
                <a:gd name="T21" fmla="*/ 458 h 760"/>
                <a:gd name="T22" fmla="*/ 2952 w 5592"/>
                <a:gd name="T23" fmla="*/ 400 h 760"/>
                <a:gd name="T24" fmla="*/ 3566 w 5592"/>
                <a:gd name="T25" fmla="*/ 497 h 760"/>
                <a:gd name="T26" fmla="*/ 3312 w 5592"/>
                <a:gd name="T27" fmla="*/ 234 h 760"/>
                <a:gd name="T28" fmla="*/ 3624 w 5592"/>
                <a:gd name="T29" fmla="*/ 341 h 760"/>
                <a:gd name="T30" fmla="*/ 3868 w 5592"/>
                <a:gd name="T31" fmla="*/ 341 h 760"/>
                <a:gd name="T32" fmla="*/ 3751 w 5592"/>
                <a:gd name="T33" fmla="*/ 98 h 760"/>
                <a:gd name="T34" fmla="*/ 4140 w 5592"/>
                <a:gd name="T35" fmla="*/ 234 h 760"/>
                <a:gd name="T36" fmla="*/ 4423 w 5592"/>
                <a:gd name="T37" fmla="*/ 380 h 760"/>
                <a:gd name="T38" fmla="*/ 5037 w 5592"/>
                <a:gd name="T39" fmla="*/ 293 h 760"/>
                <a:gd name="T40" fmla="*/ 5592 w 5592"/>
                <a:gd name="T41" fmla="*/ 400 h 760"/>
                <a:gd name="T42" fmla="*/ 5592 w 5592"/>
                <a:gd name="T43" fmla="*/ 575 h 760"/>
                <a:gd name="T44" fmla="*/ 5232 w 5592"/>
                <a:gd name="T45" fmla="*/ 614 h 760"/>
                <a:gd name="T46" fmla="*/ 4618 w 5592"/>
                <a:gd name="T47" fmla="*/ 673 h 760"/>
                <a:gd name="T48" fmla="*/ 4277 w 5592"/>
                <a:gd name="T49" fmla="*/ 517 h 760"/>
                <a:gd name="T50" fmla="*/ 3751 w 5592"/>
                <a:gd name="T51" fmla="*/ 478 h 760"/>
                <a:gd name="T52" fmla="*/ 4024 w 5592"/>
                <a:gd name="T53" fmla="*/ 673 h 760"/>
                <a:gd name="T54" fmla="*/ 3683 w 5592"/>
                <a:gd name="T55" fmla="*/ 741 h 760"/>
                <a:gd name="T56" fmla="*/ 2738 w 5592"/>
                <a:gd name="T57" fmla="*/ 595 h 760"/>
                <a:gd name="T58" fmla="*/ 2484 w 5592"/>
                <a:gd name="T59" fmla="*/ 653 h 760"/>
                <a:gd name="T60" fmla="*/ 1929 w 5592"/>
                <a:gd name="T61" fmla="*/ 741 h 760"/>
                <a:gd name="T62" fmla="*/ 0 w 5592"/>
                <a:gd name="T63" fmla="*/ 760 h 760"/>
                <a:gd name="T64" fmla="*/ 0 w 5592"/>
                <a:gd name="T65" fmla="*/ 497 h 760"/>
                <a:gd name="T66" fmla="*/ 282 w 5592"/>
                <a:gd name="T67" fmla="*/ 458 h 760"/>
                <a:gd name="T68" fmla="*/ 302 w 5592"/>
                <a:gd name="T69" fmla="*/ 195 h 760"/>
                <a:gd name="T70" fmla="*/ 0 w 5592"/>
                <a:gd name="T71" fmla="*/ 78 h 760"/>
                <a:gd name="T72" fmla="*/ 185 w 5592"/>
                <a:gd name="T73" fmla="*/ 2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92" h="760">
                  <a:moveTo>
                    <a:pt x="185" y="20"/>
                  </a:moveTo>
                  <a:lnTo>
                    <a:pt x="399" y="39"/>
                  </a:lnTo>
                  <a:lnTo>
                    <a:pt x="623" y="254"/>
                  </a:lnTo>
                  <a:lnTo>
                    <a:pt x="838" y="419"/>
                  </a:lnTo>
                  <a:lnTo>
                    <a:pt x="1072" y="419"/>
                  </a:lnTo>
                  <a:lnTo>
                    <a:pt x="877" y="215"/>
                  </a:lnTo>
                  <a:lnTo>
                    <a:pt x="682" y="0"/>
                  </a:lnTo>
                  <a:lnTo>
                    <a:pt x="1159" y="176"/>
                  </a:lnTo>
                  <a:lnTo>
                    <a:pt x="1413" y="380"/>
                  </a:lnTo>
                  <a:lnTo>
                    <a:pt x="1734" y="380"/>
                  </a:lnTo>
                  <a:lnTo>
                    <a:pt x="2007" y="458"/>
                  </a:lnTo>
                  <a:lnTo>
                    <a:pt x="2952" y="400"/>
                  </a:lnTo>
                  <a:lnTo>
                    <a:pt x="3566" y="497"/>
                  </a:lnTo>
                  <a:lnTo>
                    <a:pt x="3312" y="234"/>
                  </a:lnTo>
                  <a:lnTo>
                    <a:pt x="3624" y="341"/>
                  </a:lnTo>
                  <a:lnTo>
                    <a:pt x="3868" y="341"/>
                  </a:lnTo>
                  <a:lnTo>
                    <a:pt x="3751" y="98"/>
                  </a:lnTo>
                  <a:lnTo>
                    <a:pt x="4140" y="234"/>
                  </a:lnTo>
                  <a:lnTo>
                    <a:pt x="4423" y="380"/>
                  </a:lnTo>
                  <a:lnTo>
                    <a:pt x="5037" y="293"/>
                  </a:lnTo>
                  <a:lnTo>
                    <a:pt x="5592" y="400"/>
                  </a:lnTo>
                  <a:lnTo>
                    <a:pt x="5592" y="575"/>
                  </a:lnTo>
                  <a:lnTo>
                    <a:pt x="5232" y="614"/>
                  </a:lnTo>
                  <a:lnTo>
                    <a:pt x="4618" y="673"/>
                  </a:lnTo>
                  <a:lnTo>
                    <a:pt x="4277" y="517"/>
                  </a:lnTo>
                  <a:lnTo>
                    <a:pt x="3751" y="478"/>
                  </a:lnTo>
                  <a:lnTo>
                    <a:pt x="4024" y="673"/>
                  </a:lnTo>
                  <a:lnTo>
                    <a:pt x="3683" y="741"/>
                  </a:lnTo>
                  <a:lnTo>
                    <a:pt x="2738" y="595"/>
                  </a:lnTo>
                  <a:lnTo>
                    <a:pt x="2484" y="653"/>
                  </a:lnTo>
                  <a:lnTo>
                    <a:pt x="1929" y="741"/>
                  </a:lnTo>
                  <a:lnTo>
                    <a:pt x="0" y="760"/>
                  </a:lnTo>
                  <a:lnTo>
                    <a:pt x="0" y="497"/>
                  </a:lnTo>
                  <a:lnTo>
                    <a:pt x="282" y="458"/>
                  </a:lnTo>
                  <a:lnTo>
                    <a:pt x="302" y="195"/>
                  </a:lnTo>
                  <a:lnTo>
                    <a:pt x="0" y="78"/>
                  </a:lnTo>
                  <a:lnTo>
                    <a:pt x="185" y="2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168"/>
            <p:cNvSpPr>
              <a:spLocks/>
            </p:cNvSpPr>
            <p:nvPr/>
          </p:nvSpPr>
          <p:spPr bwMode="auto">
            <a:xfrm>
              <a:off x="363" y="2781"/>
              <a:ext cx="935" cy="595"/>
            </a:xfrm>
            <a:custGeom>
              <a:avLst/>
              <a:gdLst>
                <a:gd name="T0" fmla="*/ 497 w 935"/>
                <a:gd name="T1" fmla="*/ 0 h 595"/>
                <a:gd name="T2" fmla="*/ 175 w 935"/>
                <a:gd name="T3" fmla="*/ 78 h 595"/>
                <a:gd name="T4" fmla="*/ 0 w 935"/>
                <a:gd name="T5" fmla="*/ 234 h 595"/>
                <a:gd name="T6" fmla="*/ 341 w 935"/>
                <a:gd name="T7" fmla="*/ 137 h 595"/>
                <a:gd name="T8" fmla="*/ 555 w 935"/>
                <a:gd name="T9" fmla="*/ 361 h 595"/>
                <a:gd name="T10" fmla="*/ 935 w 935"/>
                <a:gd name="T11" fmla="*/ 595 h 595"/>
                <a:gd name="T12" fmla="*/ 731 w 935"/>
                <a:gd name="T13" fmla="*/ 312 h 595"/>
                <a:gd name="T14" fmla="*/ 633 w 935"/>
                <a:gd name="T15" fmla="*/ 137 h 595"/>
                <a:gd name="T16" fmla="*/ 633 w 935"/>
                <a:gd name="T17" fmla="*/ 137 h 595"/>
                <a:gd name="T18" fmla="*/ 546 w 935"/>
                <a:gd name="T19" fmla="*/ 59 h 595"/>
                <a:gd name="T20" fmla="*/ 497 w 935"/>
                <a:gd name="T21" fmla="*/ 10 h 595"/>
                <a:gd name="T22" fmla="*/ 487 w 935"/>
                <a:gd name="T23" fmla="*/ 0 h 595"/>
                <a:gd name="T24" fmla="*/ 497 w 935"/>
                <a:gd name="T25" fmla="*/ 0 h 595"/>
                <a:gd name="T26" fmla="*/ 497 w 935"/>
                <a:gd name="T27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5" h="595">
                  <a:moveTo>
                    <a:pt x="497" y="0"/>
                  </a:moveTo>
                  <a:lnTo>
                    <a:pt x="175" y="78"/>
                  </a:lnTo>
                  <a:lnTo>
                    <a:pt x="0" y="234"/>
                  </a:lnTo>
                  <a:lnTo>
                    <a:pt x="341" y="137"/>
                  </a:lnTo>
                  <a:lnTo>
                    <a:pt x="555" y="361"/>
                  </a:lnTo>
                  <a:lnTo>
                    <a:pt x="935" y="595"/>
                  </a:lnTo>
                  <a:lnTo>
                    <a:pt x="731" y="312"/>
                  </a:lnTo>
                  <a:lnTo>
                    <a:pt x="633" y="137"/>
                  </a:lnTo>
                  <a:lnTo>
                    <a:pt x="633" y="137"/>
                  </a:lnTo>
                  <a:lnTo>
                    <a:pt x="546" y="59"/>
                  </a:lnTo>
                  <a:lnTo>
                    <a:pt x="497" y="10"/>
                  </a:lnTo>
                  <a:lnTo>
                    <a:pt x="487" y="0"/>
                  </a:lnTo>
                  <a:lnTo>
                    <a:pt x="497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169"/>
            <p:cNvSpPr>
              <a:spLocks/>
            </p:cNvSpPr>
            <p:nvPr/>
          </p:nvSpPr>
          <p:spPr bwMode="auto">
            <a:xfrm>
              <a:off x="1337" y="3093"/>
              <a:ext cx="1208" cy="585"/>
            </a:xfrm>
            <a:custGeom>
              <a:avLst/>
              <a:gdLst>
                <a:gd name="T0" fmla="*/ 906 w 1208"/>
                <a:gd name="T1" fmla="*/ 166 h 585"/>
                <a:gd name="T2" fmla="*/ 770 w 1208"/>
                <a:gd name="T3" fmla="*/ 400 h 585"/>
                <a:gd name="T4" fmla="*/ 351 w 1208"/>
                <a:gd name="T5" fmla="*/ 585 h 585"/>
                <a:gd name="T6" fmla="*/ 517 w 1208"/>
                <a:gd name="T7" fmla="*/ 429 h 585"/>
                <a:gd name="T8" fmla="*/ 731 w 1208"/>
                <a:gd name="T9" fmla="*/ 283 h 585"/>
                <a:gd name="T10" fmla="*/ 312 w 1208"/>
                <a:gd name="T11" fmla="*/ 341 h 585"/>
                <a:gd name="T12" fmla="*/ 0 w 1208"/>
                <a:gd name="T13" fmla="*/ 341 h 585"/>
                <a:gd name="T14" fmla="*/ 312 w 1208"/>
                <a:gd name="T15" fmla="*/ 127 h 585"/>
                <a:gd name="T16" fmla="*/ 750 w 1208"/>
                <a:gd name="T17" fmla="*/ 0 h 585"/>
                <a:gd name="T18" fmla="*/ 1208 w 1208"/>
                <a:gd name="T19" fmla="*/ 0 h 585"/>
                <a:gd name="T20" fmla="*/ 906 w 1208"/>
                <a:gd name="T21" fmla="*/ 16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8" h="585">
                  <a:moveTo>
                    <a:pt x="906" y="166"/>
                  </a:moveTo>
                  <a:lnTo>
                    <a:pt x="770" y="400"/>
                  </a:lnTo>
                  <a:lnTo>
                    <a:pt x="351" y="585"/>
                  </a:lnTo>
                  <a:lnTo>
                    <a:pt x="517" y="429"/>
                  </a:lnTo>
                  <a:lnTo>
                    <a:pt x="731" y="283"/>
                  </a:lnTo>
                  <a:lnTo>
                    <a:pt x="312" y="341"/>
                  </a:lnTo>
                  <a:lnTo>
                    <a:pt x="0" y="341"/>
                  </a:lnTo>
                  <a:lnTo>
                    <a:pt x="312" y="127"/>
                  </a:lnTo>
                  <a:lnTo>
                    <a:pt x="750" y="0"/>
                  </a:lnTo>
                  <a:lnTo>
                    <a:pt x="1208" y="0"/>
                  </a:lnTo>
                  <a:lnTo>
                    <a:pt x="906" y="166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170"/>
            <p:cNvSpPr>
              <a:spLocks/>
            </p:cNvSpPr>
            <p:nvPr/>
          </p:nvSpPr>
          <p:spPr bwMode="auto">
            <a:xfrm>
              <a:off x="3646" y="2781"/>
              <a:ext cx="1569" cy="536"/>
            </a:xfrm>
            <a:custGeom>
              <a:avLst/>
              <a:gdLst>
                <a:gd name="T0" fmla="*/ 380 w 1569"/>
                <a:gd name="T1" fmla="*/ 254 h 536"/>
                <a:gd name="T2" fmla="*/ 818 w 1569"/>
                <a:gd name="T3" fmla="*/ 341 h 536"/>
                <a:gd name="T4" fmla="*/ 1033 w 1569"/>
                <a:gd name="T5" fmla="*/ 478 h 536"/>
                <a:gd name="T6" fmla="*/ 1471 w 1569"/>
                <a:gd name="T7" fmla="*/ 536 h 536"/>
                <a:gd name="T8" fmla="*/ 1091 w 1569"/>
                <a:gd name="T9" fmla="*/ 341 h 536"/>
                <a:gd name="T10" fmla="*/ 1267 w 1569"/>
                <a:gd name="T11" fmla="*/ 341 h 536"/>
                <a:gd name="T12" fmla="*/ 1569 w 1569"/>
                <a:gd name="T13" fmla="*/ 341 h 536"/>
                <a:gd name="T14" fmla="*/ 1072 w 1569"/>
                <a:gd name="T15" fmla="*/ 195 h 536"/>
                <a:gd name="T16" fmla="*/ 857 w 1569"/>
                <a:gd name="T17" fmla="*/ 176 h 536"/>
                <a:gd name="T18" fmla="*/ 594 w 1569"/>
                <a:gd name="T19" fmla="*/ 98 h 536"/>
                <a:gd name="T20" fmla="*/ 711 w 1569"/>
                <a:gd name="T21" fmla="*/ 0 h 536"/>
                <a:gd name="T22" fmla="*/ 341 w 1569"/>
                <a:gd name="T23" fmla="*/ 59 h 536"/>
                <a:gd name="T24" fmla="*/ 0 w 1569"/>
                <a:gd name="T25" fmla="*/ 117 h 536"/>
                <a:gd name="T26" fmla="*/ 283 w 1569"/>
                <a:gd name="T27" fmla="*/ 137 h 536"/>
                <a:gd name="T28" fmla="*/ 896 w 1569"/>
                <a:gd name="T29" fmla="*/ 234 h 536"/>
                <a:gd name="T30" fmla="*/ 380 w 1569"/>
                <a:gd name="T31" fmla="*/ 25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9" h="536">
                  <a:moveTo>
                    <a:pt x="380" y="254"/>
                  </a:moveTo>
                  <a:lnTo>
                    <a:pt x="818" y="341"/>
                  </a:lnTo>
                  <a:lnTo>
                    <a:pt x="1033" y="478"/>
                  </a:lnTo>
                  <a:lnTo>
                    <a:pt x="1471" y="536"/>
                  </a:lnTo>
                  <a:lnTo>
                    <a:pt x="1091" y="341"/>
                  </a:lnTo>
                  <a:lnTo>
                    <a:pt x="1267" y="341"/>
                  </a:lnTo>
                  <a:lnTo>
                    <a:pt x="1569" y="341"/>
                  </a:lnTo>
                  <a:lnTo>
                    <a:pt x="1072" y="195"/>
                  </a:lnTo>
                  <a:lnTo>
                    <a:pt x="857" y="176"/>
                  </a:lnTo>
                  <a:lnTo>
                    <a:pt x="594" y="98"/>
                  </a:lnTo>
                  <a:lnTo>
                    <a:pt x="711" y="0"/>
                  </a:lnTo>
                  <a:lnTo>
                    <a:pt x="341" y="59"/>
                  </a:lnTo>
                  <a:lnTo>
                    <a:pt x="0" y="117"/>
                  </a:lnTo>
                  <a:lnTo>
                    <a:pt x="283" y="137"/>
                  </a:lnTo>
                  <a:lnTo>
                    <a:pt x="896" y="234"/>
                  </a:lnTo>
                  <a:lnTo>
                    <a:pt x="380" y="254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171"/>
            <p:cNvSpPr>
              <a:spLocks/>
            </p:cNvSpPr>
            <p:nvPr/>
          </p:nvSpPr>
          <p:spPr bwMode="auto">
            <a:xfrm>
              <a:off x="5312" y="3259"/>
              <a:ext cx="341" cy="234"/>
            </a:xfrm>
            <a:custGeom>
              <a:avLst/>
              <a:gdLst>
                <a:gd name="T0" fmla="*/ 0 w 341"/>
                <a:gd name="T1" fmla="*/ 0 h 234"/>
                <a:gd name="T2" fmla="*/ 341 w 341"/>
                <a:gd name="T3" fmla="*/ 234 h 234"/>
                <a:gd name="T4" fmla="*/ 302 w 341"/>
                <a:gd name="T5" fmla="*/ 78 h 234"/>
                <a:gd name="T6" fmla="*/ 0 w 341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34">
                  <a:moveTo>
                    <a:pt x="0" y="0"/>
                  </a:moveTo>
                  <a:lnTo>
                    <a:pt x="341" y="234"/>
                  </a:lnTo>
                  <a:lnTo>
                    <a:pt x="302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05" name="Line 185"/>
          <p:cNvSpPr>
            <a:spLocks noChangeShapeType="1"/>
          </p:cNvSpPr>
          <p:nvPr/>
        </p:nvSpPr>
        <p:spPr bwMode="auto">
          <a:xfrm>
            <a:off x="-606615" y="6955947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3" name="Line 193"/>
          <p:cNvSpPr>
            <a:spLocks noChangeShapeType="1"/>
          </p:cNvSpPr>
          <p:nvPr/>
        </p:nvSpPr>
        <p:spPr bwMode="auto">
          <a:xfrm rot="-5400000">
            <a:off x="-5545139" y="504983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4" name="Line 194"/>
          <p:cNvSpPr>
            <a:spLocks noChangeShapeType="1"/>
          </p:cNvSpPr>
          <p:nvPr/>
        </p:nvSpPr>
        <p:spPr bwMode="auto">
          <a:xfrm rot="-5400000">
            <a:off x="3671888" y="4257675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5" name="Line 195"/>
          <p:cNvSpPr>
            <a:spLocks noChangeShapeType="1"/>
          </p:cNvSpPr>
          <p:nvPr/>
        </p:nvSpPr>
        <p:spPr bwMode="auto">
          <a:xfrm>
            <a:off x="-1404938" y="-2698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" name="Text Box 368"/>
          <p:cNvSpPr txBox="1">
            <a:spLocks noChangeArrowheads="1"/>
          </p:cNvSpPr>
          <p:nvPr/>
        </p:nvSpPr>
        <p:spPr bwMode="auto">
          <a:xfrm>
            <a:off x="984741" y="3921030"/>
            <a:ext cx="74676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#1 Application of QC: Disprove the QC skeptics (and the Extended Church-Turing Thesis)!</a:t>
            </a:r>
            <a:endParaRPr lang="en-CA" altLang="en-US" sz="2800" b="1" dirty="0">
              <a:latin typeface="+mn-lt"/>
            </a:endParaRPr>
          </a:p>
        </p:txBody>
      </p: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21" y="2040265"/>
            <a:ext cx="1096299" cy="149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03859" y="1447800"/>
            <a:ext cx="8679175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15000" b="1" dirty="0" smtClean="0">
                <a:solidFill>
                  <a:srgbClr val="FFFFD1"/>
                </a:solidFill>
                <a:latin typeface="+mn-lt"/>
              </a:rPr>
              <a:t>|  </a:t>
            </a:r>
            <a:r>
              <a:rPr lang="en-CA" altLang="en-US" sz="15000" b="1" dirty="0" smtClean="0">
                <a:solidFill>
                  <a:srgbClr val="FFFFD1"/>
                </a:solidFill>
                <a:latin typeface="+mn-lt"/>
                <a:sym typeface="Symbol"/>
              </a:rPr>
              <a:t></a:t>
            </a:r>
            <a:endParaRPr lang="en-CA" altLang="en-US" sz="15000" b="1" dirty="0">
              <a:solidFill>
                <a:srgbClr val="FFFFD1"/>
              </a:solidFill>
              <a:latin typeface="+mn-lt"/>
            </a:endParaRPr>
          </a:p>
        </p:txBody>
      </p:sp>
      <p:sp>
        <p:nvSpPr>
          <p:cNvPr id="50" name="Text Box 368"/>
          <p:cNvSpPr txBox="1">
            <a:spLocks noChangeArrowheads="1"/>
          </p:cNvSpPr>
          <p:nvPr/>
        </p:nvSpPr>
        <p:spPr bwMode="auto">
          <a:xfrm>
            <a:off x="984741" y="5158566"/>
            <a:ext cx="7467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Forget for now about applications.  Just concentrate on certainty of a quantum speedup over the best classical algorithm for some task</a:t>
            </a:r>
            <a:endParaRPr lang="en-CA" altLang="en-US" sz="2800" b="1" dirty="0">
              <a:latin typeface="+mn-lt"/>
            </a:endParaRPr>
          </a:p>
        </p:txBody>
      </p:sp>
      <p:sp>
        <p:nvSpPr>
          <p:cNvPr id="51" name="TextBox 3"/>
          <p:cNvSpPr txBox="1">
            <a:spLocks noChangeArrowheads="1"/>
          </p:cNvSpPr>
          <p:nvPr/>
        </p:nvSpPr>
        <p:spPr bwMode="auto">
          <a:xfrm>
            <a:off x="303859" y="376594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</a:p>
        </p:txBody>
      </p:sp>
    </p:spTree>
    <p:extLst>
      <p:ext uri="{BB962C8B-B14F-4D97-AF65-F5344CB8AC3E}">
        <p14:creationId xmlns:p14="http://schemas.microsoft.com/office/powerpoint/2010/main" val="14509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152400" y="284480"/>
            <a:ext cx="852678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Sampling Approach</a:t>
            </a:r>
            <a: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Examples: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BosonSampling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(A.-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2011),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FourierSampling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/IQP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Bremner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Jozsa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-Shepherd 2011), QAOA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Farhi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et al.),…</a:t>
            </a: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609600" y="7344330"/>
            <a:ext cx="2286000" cy="1981200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711200" y="7521912"/>
            <a:ext cx="210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PostBQP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838200" y="8182530"/>
            <a:ext cx="182880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914400" y="841113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PostBPP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154680" y="7164635"/>
            <a:ext cx="5791200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: where we allow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postselection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on exponentially-unlikely measurement outcomes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: Classical randomized subclass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Theorem (A. 2004):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= PP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is in the polynomial hierarchy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87680" y="2514600"/>
            <a:ext cx="821436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Consider problems where the goal is to </a:t>
            </a: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sample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from a desired distribution over n-bit strings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64820" y="3507165"/>
            <a:ext cx="821436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Compared to problems with a single valid output (like </a:t>
            </a:r>
            <a:r>
              <a:rPr lang="en-US" altLang="en-US" sz="2600" cap="small" dirty="0" smtClean="0">
                <a:solidFill>
                  <a:srgbClr val="000000"/>
                </a:solidFill>
                <a:latin typeface="Calibri" pitchFamily="34" charset="0"/>
              </a:rPr>
              <a:t>Factoring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), sampling problems can be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solve with near-future quantum devices, and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argue are hard for classical computers!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38200" y="5800596"/>
            <a:ext cx="780288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006600"/>
                </a:solidFill>
                <a:latin typeface="Calibri" pitchFamily="34" charset="0"/>
              </a:rPr>
              <a:t>(We “merely” give up on: practical applications, fast classical way to verify the result)</a:t>
            </a:r>
            <a:endParaRPr lang="en-US" altLang="en-US" sz="26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185738"/>
            <a:ext cx="8382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err="1">
                <a:solidFill>
                  <a:srgbClr val="0070C0"/>
                </a:solidFill>
                <a:latin typeface="Calibri" pitchFamily="34" charset="0"/>
              </a:rPr>
              <a:t>BosonSampling</a:t>
            </a:r>
            <a:r>
              <a:rPr lang="en-US" altLang="en-US" sz="44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altLang="en-US" sz="2800" b="1" dirty="0">
                <a:solidFill>
                  <a:srgbClr val="0070C0"/>
                </a:solidFill>
                <a:latin typeface="Calibri" pitchFamily="34" charset="0"/>
              </a:rPr>
              <a:t>(A.-</a:t>
            </a:r>
            <a:r>
              <a:rPr lang="en-US" altLang="en-US" sz="2800" b="1" dirty="0" err="1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altLang="en-US" sz="2800" b="1" dirty="0">
                <a:solidFill>
                  <a:srgbClr val="0070C0"/>
                </a:solidFill>
                <a:latin typeface="Calibri" pitchFamily="34" charset="0"/>
              </a:rPr>
              <a:t> 2011)</a:t>
            </a:r>
            <a:endParaRPr lang="en-US" altLang="en-US" sz="28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381000" y="1028700"/>
            <a:ext cx="8077200" cy="457200"/>
          </a:xfrm>
        </p:spPr>
        <p:txBody>
          <a:bodyPr/>
          <a:lstStyle/>
          <a:p>
            <a:r>
              <a:rPr lang="en-US" altLang="en-US" sz="28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 rudimentary type of quantum computing, involving only 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non-interacting photons</a:t>
            </a:r>
          </a:p>
        </p:txBody>
      </p:sp>
      <p:sp>
        <p:nvSpPr>
          <p:cNvPr id="22" name="Subtitle 4"/>
          <p:cNvSpPr txBox="1">
            <a:spLocks/>
          </p:cNvSpPr>
          <p:nvPr/>
        </p:nvSpPr>
        <p:spPr bwMode="auto">
          <a:xfrm>
            <a:off x="76200" y="2128838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Classical counterpart:</a:t>
            </a:r>
            <a:r>
              <a:rPr lang="en-US" sz="2600" kern="0" dirty="0">
                <a:latin typeface="Calibri" pitchFamily="34" charset="0"/>
                <a:cs typeface="Calibri" pitchFamily="34" charset="0"/>
              </a:rPr>
              <a:t> Galton’s Board</a:t>
            </a:r>
          </a:p>
        </p:txBody>
      </p:sp>
      <p:sp>
        <p:nvSpPr>
          <p:cNvPr id="23" name="Subtitle 4"/>
          <p:cNvSpPr txBox="1">
            <a:spLocks/>
          </p:cNvSpPr>
          <p:nvPr/>
        </p:nvSpPr>
        <p:spPr bwMode="auto">
          <a:xfrm>
            <a:off x="3505200" y="2128838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600" kern="0" dirty="0">
                <a:latin typeface="Calibri" pitchFamily="34" charset="0"/>
                <a:cs typeface="Calibri" pitchFamily="34" charset="0"/>
              </a:rPr>
              <a:t>Replacing the balls by photons leads to famously counterintuitive phenomena, like the </a:t>
            </a:r>
            <a:r>
              <a:rPr lang="en-US" sz="2600" b="1" kern="0" dirty="0">
                <a:latin typeface="Calibri" pitchFamily="34" charset="0"/>
                <a:cs typeface="Calibri" pitchFamily="34" charset="0"/>
              </a:rPr>
              <a:t>Hong-</a:t>
            </a:r>
            <a:r>
              <a:rPr lang="en-US" sz="2600" b="1" kern="0" dirty="0" err="1">
                <a:latin typeface="Calibri" pitchFamily="34" charset="0"/>
                <a:cs typeface="Calibri" pitchFamily="34" charset="0"/>
              </a:rPr>
              <a:t>Ou</a:t>
            </a:r>
            <a:r>
              <a:rPr lang="en-US" sz="2600" b="1" kern="0" dirty="0">
                <a:latin typeface="Calibri" pitchFamily="34" charset="0"/>
                <a:cs typeface="Calibri" pitchFamily="34" charset="0"/>
              </a:rPr>
              <a:t>-Mandel dip</a:t>
            </a:r>
          </a:p>
        </p:txBody>
      </p:sp>
      <p:pic>
        <p:nvPicPr>
          <p:cNvPr id="52226" name="Picture 2" descr="http://mathworld.wolfram.com/images/eps-gif/GaltonBoard_10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35313"/>
            <a:ext cx="2819400" cy="337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8"/>
          <p:cNvCxnSpPr>
            <a:cxnSpLocks noChangeShapeType="1"/>
          </p:cNvCxnSpPr>
          <p:nvPr/>
        </p:nvCxnSpPr>
        <p:spPr bwMode="auto">
          <a:xfrm>
            <a:off x="4343400" y="3771900"/>
            <a:ext cx="3657600" cy="27432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9"/>
          <p:cNvCxnSpPr>
            <a:cxnSpLocks noChangeShapeType="1"/>
          </p:cNvCxnSpPr>
          <p:nvPr/>
        </p:nvCxnSpPr>
        <p:spPr bwMode="auto">
          <a:xfrm flipH="1">
            <a:off x="4343400" y="3771900"/>
            <a:ext cx="3657600" cy="27432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6"/>
          <p:cNvSpPr>
            <a:spLocks noChangeArrowheads="1"/>
          </p:cNvSpPr>
          <p:nvPr/>
        </p:nvSpPr>
        <p:spPr bwMode="auto">
          <a:xfrm rot="-5400000">
            <a:off x="5562600" y="5067300"/>
            <a:ext cx="1219200" cy="152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4191000" y="3619500"/>
            <a:ext cx="304800" cy="304800"/>
          </a:xfrm>
          <a:prstGeom prst="ellipse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7848600" y="3619500"/>
            <a:ext cx="304800" cy="304800"/>
          </a:xfrm>
          <a:prstGeom prst="ellipse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49739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 L -0.19167 0.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100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167 0.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167 0.2 L -0.01667 0.3666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8333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7 0.2 L 0.375 0.3888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3 0.2 L 0 0.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100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167 0.2 L -0.38333 0.3888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 autoUpdateAnimBg="0"/>
      <p:bldP spid="15" grpId="0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3520" y="2819400"/>
            <a:ext cx="892048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Theorem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>
                <a:sym typeface="Symbol"/>
              </a:rPr>
              <a:t>Suppose one can sample a linear-optical device’s output distribution in classical polynomial time, even to 1/</a:t>
            </a:r>
            <a:r>
              <a:rPr lang="en-US" altLang="en-US" sz="2800" dirty="0" err="1" smtClean="0">
                <a:sym typeface="Symbol"/>
              </a:rPr>
              <a:t>n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(1)</a:t>
            </a:r>
            <a:r>
              <a:rPr lang="en-US" altLang="en-US" sz="2800" dirty="0" smtClean="0">
                <a:sym typeface="Symbol"/>
              </a:rPr>
              <a:t> error in variation distance.  Then one can also estimate the permanent of a matrix of </a:t>
            </a:r>
            <a:r>
              <a:rPr lang="en-US" altLang="en-US" sz="2800" dirty="0" err="1" smtClean="0">
                <a:sym typeface="Symbol"/>
              </a:rPr>
              <a:t>i.i.d</a:t>
            </a:r>
            <a:r>
              <a:rPr lang="en-US" altLang="en-US" sz="2800" dirty="0" smtClean="0">
                <a:sym typeface="Symbol"/>
              </a:rPr>
              <a:t>. N(0,1) Gaussians in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5181600"/>
            <a:ext cx="892048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Conjecture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Gaussian permanent estimation is a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-hard problem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so, then fast classical simulation would collapse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endParaRPr lang="en-US" altLang="en-US" sz="28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105"/>
            <a:ext cx="2509838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429000" y="205105"/>
            <a:ext cx="5410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>
                <a:sym typeface="Symbol"/>
              </a:rPr>
              <a:t>With n identical photons, transition amplitudes are given by </a:t>
            </a:r>
            <a:r>
              <a:rPr lang="en-US" altLang="en-US" sz="2800" b="1" dirty="0" smtClean="0">
                <a:sym typeface="Symbol"/>
              </a:rPr>
              <a:t>permanents</a:t>
            </a:r>
            <a:r>
              <a:rPr lang="en-US" altLang="en-US" sz="2800" dirty="0" smtClean="0">
                <a:sym typeface="Symbol"/>
              </a:rPr>
              <a:t> of </a:t>
            </a:r>
            <a:r>
              <a:rPr lang="en-US" altLang="en-US" sz="2800" dirty="0" err="1" smtClean="0">
                <a:sym typeface="Symbol"/>
              </a:rPr>
              <a:t>nn</a:t>
            </a:r>
            <a:r>
              <a:rPr lang="en-US" altLang="en-US" sz="2800" dirty="0" smtClean="0">
                <a:sym typeface="Symbol"/>
              </a:rPr>
              <a:t> matrices 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60525"/>
              </p:ext>
            </p:extLst>
          </p:nvPr>
        </p:nvGraphicFramePr>
        <p:xfrm>
          <a:off x="3962400" y="1524000"/>
          <a:ext cx="38147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8" name="Equation" r:id="rId5" imgW="1346200" imgH="457200" progId="Equation.3">
                  <p:embed/>
                </p:oleObj>
              </mc:Choice>
              <mc:Fallback>
                <p:oleObj name="Equation" r:id="rId5" imgW="13462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0"/>
                        <a:ext cx="38147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342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7040" y="1752600"/>
            <a:ext cx="588264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Meantime, though, </a:t>
            </a:r>
            <a:r>
              <a:rPr lang="en-US" altLang="en-US" sz="2800" dirty="0"/>
              <a:t>i</a:t>
            </a:r>
            <a:r>
              <a:rPr lang="en-US" altLang="en-US" sz="2800" dirty="0" smtClean="0"/>
              <a:t>n a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few years</a:t>
            </a:r>
            <a:r>
              <a:rPr lang="en-US" altLang="en-US" sz="2800" dirty="0" smtClean="0"/>
              <a:t>, we might have 40-50 high-quality qubits with controllable couplings, in superconducting and/or ion-trap architectures (Google, </a:t>
            </a:r>
            <a:r>
              <a:rPr lang="en-US" altLang="en-US" sz="2800" dirty="0" err="1" smtClean="0"/>
              <a:t>ionQ</a:t>
            </a:r>
            <a:r>
              <a:rPr lang="en-US" altLang="en-US" sz="2800" dirty="0" smtClean="0"/>
              <a:t>, …)</a:t>
            </a:r>
          </a:p>
        </p:txBody>
      </p:sp>
      <p:pic>
        <p:nvPicPr>
          <p:cNvPr id="4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760" y="1561151"/>
            <a:ext cx="2722880" cy="18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1640" y="4075093"/>
            <a:ext cx="8244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Still won’t be enough for most QC applications.  But should suffice for a quantum supremacy experiment!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47040" y="5105400"/>
            <a:ext cx="82448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What exactly should the experimenters do, how should they verify it, and what can be said about the hardness of simulating it classically?</a:t>
            </a:r>
            <a:endParaRPr lang="en-US" altLang="en-US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47040" y="228600"/>
            <a:ext cx="82194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err="1">
                <a:solidFill>
                  <a:srgbClr val="FF0000"/>
                </a:solidFill>
              </a:rPr>
              <a:t>C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arolan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et al. 2015:</a:t>
            </a:r>
            <a:r>
              <a:rPr lang="en-US" altLang="en-US" sz="2800" dirty="0" smtClean="0"/>
              <a:t> Demonstrated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 with 6 photons!  Many optics groups are thinking about the challenges of scaling up to 20 or 30…</a:t>
            </a:r>
          </a:p>
        </p:txBody>
      </p:sp>
    </p:spTree>
    <p:extLst>
      <p:ext uri="{BB962C8B-B14F-4D97-AF65-F5344CB8AC3E}">
        <p14:creationId xmlns:p14="http://schemas.microsoft.com/office/powerpoint/2010/main" val="14222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293641"/>
            <a:ext cx="548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Random Quantum Circuit Proposal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3820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Generate a quantum circuit C on n qubits in a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lattice, with d layers of random nearest-neighbor gates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C to |0</a:t>
            </a:r>
            <a:r>
              <a:rPr lang="en-US" altLang="en-US" sz="2800" dirty="0" smtClean="0">
                <a:sym typeface="Symbol"/>
              </a:rPr>
              <a:t></a:t>
            </a:r>
            <a:r>
              <a:rPr lang="en-US" altLang="en-US" sz="2800" baseline="30000" dirty="0" smtClean="0">
                <a:sym typeface="Symbol"/>
              </a:rPr>
              <a:t>n</a:t>
            </a:r>
            <a:r>
              <a:rPr lang="en-US" altLang="en-US" sz="2800" dirty="0" smtClean="0"/>
              <a:t> and measure.  Repeat T times, to obtain samples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from 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a statistical test to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: check whether at least 2/3 of them have more the median probability</a:t>
            </a:r>
            <a:br>
              <a:rPr lang="en-US" altLang="en-US" sz="2800" dirty="0" smtClean="0"/>
            </a:br>
            <a:r>
              <a:rPr lang="en-US" altLang="en-US" sz="2800" dirty="0" smtClean="0"/>
              <a:t>	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(takes classical exponential time, which is OK for 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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40)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Publish C.  Challenge skeptics to generate samples passing the test in a reasonable amount of time</a:t>
            </a: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62636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208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636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208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636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208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636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208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endCxn id="6" idx="6"/>
          </p:cNvCxnSpPr>
          <p:nvPr/>
        </p:nvCxnSpPr>
        <p:spPr>
          <a:xfrm>
            <a:off x="633984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2968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1952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936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1831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403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1831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403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831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403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831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403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endCxn id="28" idx="6"/>
          </p:cNvCxnSpPr>
          <p:nvPr/>
        </p:nvCxnSpPr>
        <p:spPr>
          <a:xfrm>
            <a:off x="725932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24916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23900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2884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8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Our Strong Hardness Assumption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900" y="1066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There’s no polynomial-time classical algorithm A such that, given a uniformly-random quantum circuit C with n qubits and m&gt;&gt;n gates,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155147"/>
              </p:ext>
            </p:extLst>
          </p:nvPr>
        </p:nvGraphicFramePr>
        <p:xfrm>
          <a:off x="114300" y="2482275"/>
          <a:ext cx="8915400" cy="93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14" name="Equation" r:id="rId4" imgW="3886200" imgH="406080" progId="Equation.3">
                  <p:embed/>
                </p:oleObj>
              </mc:Choice>
              <mc:Fallback>
                <p:oleObj name="Equation" r:id="rId4" imgW="388620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" y="2482275"/>
                        <a:ext cx="8915400" cy="93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3060" y="39624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Note: </a:t>
            </a:r>
            <a:r>
              <a:rPr lang="en-US" altLang="en-US" sz="2800" dirty="0" smtClean="0"/>
              <a:t>There </a:t>
            </a:r>
            <a:r>
              <a:rPr lang="en-US" altLang="en-US" sz="2800" i="1" dirty="0" smtClean="0"/>
              <a:t>is</a:t>
            </a:r>
            <a:r>
              <a:rPr lang="en-US" altLang="en-US" sz="2800" dirty="0" smtClean="0"/>
              <a:t> a polynomial-time classical algorithm that guesses with probability</a:t>
            </a:r>
            <a:endParaRPr lang="en-US" alt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00015"/>
              </p:ext>
            </p:extLst>
          </p:nvPr>
        </p:nvGraphicFramePr>
        <p:xfrm>
          <a:off x="4038600" y="4439453"/>
          <a:ext cx="13922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15" name="Equation" r:id="rId6" imgW="596880" imgH="393480" progId="Equation.3">
                  <p:embed/>
                </p:oleObj>
              </mc:Choice>
              <mc:Fallback>
                <p:oleObj name="Equation" r:id="rId6" imgW="596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38600" y="4439453"/>
                        <a:ext cx="1392238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5486399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(just expand 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0|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C|0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out as a sum of 4</a:t>
            </a:r>
            <a:r>
              <a:rPr lang="en-US" altLang="en-US" sz="2400" b="1" baseline="30000" dirty="0" smtClean="0">
                <a:solidFill>
                  <a:srgbClr val="006600"/>
                </a:solidFill>
              </a:rPr>
              <a:t>m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terms, then sample a few random ones)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30192" y="228600"/>
            <a:ext cx="866140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600" dirty="0" smtClean="0"/>
              <a:t>Assume SHA.  Then given as input a random quantum circuit C, with n qubits and m&gt;&gt;n gates, there’s no polynomial-time classical algorithm that even </a:t>
            </a:r>
            <a:r>
              <a:rPr lang="en-US" altLang="en-US" sz="2600" b="1" dirty="0" smtClean="0"/>
              <a:t>passes our statistical test for C-sampling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w.h.p</a:t>
            </a:r>
            <a:r>
              <a:rPr lang="en-US" altLang="en-US" sz="2600" dirty="0" smtClean="0"/>
              <a:t>.</a:t>
            </a:r>
            <a:endParaRPr lang="en-US" altLang="en-US" sz="26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80996" y="20574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Proof Sketch:</a:t>
            </a:r>
            <a:r>
              <a:rPr lang="en-US" altLang="en-US" sz="2600" dirty="0" smtClean="0"/>
              <a:t> Given a circuit C, first “hide” which amplitude we care about by applying a random XOR-mask to the outputs, producing a C’ such that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864239"/>
              </p:ext>
            </p:extLst>
          </p:nvPr>
        </p:nvGraphicFramePr>
        <p:xfrm>
          <a:off x="5079048" y="3013124"/>
          <a:ext cx="3683956" cy="673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8" name="Equation" r:id="rId4" imgW="1523880" imgH="279360" progId="Equation.3">
                  <p:embed/>
                </p:oleObj>
              </mc:Choice>
              <mc:Fallback>
                <p:oleObj name="Equation" r:id="rId4" imgW="15238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9048" y="3013124"/>
                        <a:ext cx="3683956" cy="673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0512" y="38100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Now let A be a poly-time classical algorithm that passes the test for C’ with probability </a:t>
            </a:r>
            <a:r>
              <a:rPr lang="en-US" altLang="en-US" sz="2600" dirty="0" smtClean="0">
                <a:sym typeface="Symbol"/>
              </a:rPr>
              <a:t>0.99</a:t>
            </a:r>
            <a:r>
              <a:rPr lang="en-US" altLang="en-US" sz="2600" dirty="0" smtClean="0"/>
              <a:t>.  Suppose A outputs samples x</a:t>
            </a:r>
            <a:r>
              <a:rPr lang="en-US" altLang="en-US" sz="2600" baseline="-25000" dirty="0" smtClean="0"/>
              <a:t>1</a:t>
            </a:r>
            <a:r>
              <a:rPr lang="en-US" altLang="en-US" sz="2600" dirty="0" smtClean="0"/>
              <a:t>,…,</a:t>
            </a:r>
            <a:r>
              <a:rPr lang="en-US" altLang="en-US" sz="2600" dirty="0" err="1" smtClean="0"/>
              <a:t>x</a:t>
            </a:r>
            <a:r>
              <a:rPr lang="en-US" altLang="en-US" sz="2600" baseline="-25000" dirty="0" err="1" smtClean="0"/>
              <a:t>T</a:t>
            </a:r>
            <a:r>
              <a:rPr lang="en-US" altLang="en-US" sz="2600" dirty="0" err="1" smtClean="0"/>
              <a:t>.</a:t>
            </a:r>
            <a:r>
              <a:rPr lang="en-US" altLang="en-US" sz="2600" dirty="0" smtClean="0"/>
              <a:t>  Then </a:t>
            </a:r>
            <a:r>
              <a:rPr lang="en-US" altLang="en-US" sz="2600" dirty="0"/>
              <a:t>if x</a:t>
            </a:r>
            <a:r>
              <a:rPr lang="en-US" altLang="en-US" sz="2600" baseline="-25000" dirty="0"/>
              <a:t>i </a:t>
            </a:r>
            <a:r>
              <a:rPr lang="en-US" altLang="en-US" sz="2600" dirty="0" smtClean="0"/>
              <a:t>=z for some </a:t>
            </a:r>
            <a:r>
              <a:rPr lang="en-US" altLang="en-US" sz="2600" dirty="0" err="1" smtClean="0"/>
              <a:t>i</a:t>
            </a:r>
            <a:r>
              <a:rPr lang="en-US" altLang="en-US" sz="2600" dirty="0" smtClean="0">
                <a:sym typeface="Symbol"/>
              </a:rPr>
              <a:t></a:t>
            </a:r>
            <a:r>
              <a:rPr lang="en-US" altLang="en-US" sz="2600" dirty="0" smtClean="0"/>
              <a:t>[T], guess that 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893870"/>
              </p:ext>
            </p:extLst>
          </p:nvPr>
        </p:nvGraphicFramePr>
        <p:xfrm>
          <a:off x="2828925" y="5068888"/>
          <a:ext cx="3176588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9" name="Equation" r:id="rId6" imgW="1473120" imgH="355320" progId="Equation.3">
                  <p:embed/>
                </p:oleObj>
              </mc:Choice>
              <mc:Fallback>
                <p:oleObj name="Equation" r:id="rId6" imgW="14731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5068888"/>
                        <a:ext cx="3176588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996" y="5943600"/>
            <a:ext cx="541020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Otherwise, guess that with probability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21252"/>
              </p:ext>
            </p:extLst>
          </p:nvPr>
        </p:nvGraphicFramePr>
        <p:xfrm>
          <a:off x="5715000" y="5867400"/>
          <a:ext cx="11779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0" name="Equation" r:id="rId8" imgW="545760" imgH="393480" progId="Equation.3">
                  <p:embed/>
                </p:oleObj>
              </mc:Choice>
              <mc:Fallback>
                <p:oleObj name="Equation" r:id="rId8" imgW="545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867400"/>
                        <a:ext cx="117792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162800" y="5358825"/>
            <a:ext cx="1696724" cy="1077218"/>
          </a:xfrm>
          <a:prstGeom prst="rect">
            <a:avLst/>
          </a:prstGeom>
          <a:solidFill>
            <a:srgbClr val="FFFFD5"/>
          </a:solidFill>
          <a:ln w="19050">
            <a:solidFill>
              <a:srgbClr val="00660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006600"/>
                </a:solidFill>
              </a:rPr>
              <a:t>Violates SHA!</a:t>
            </a:r>
            <a:endParaRPr lang="en-US" alt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80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" grpId="0"/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84542</TotalTime>
  <Words>941</Words>
  <Application>Microsoft Office PowerPoint</Application>
  <PresentationFormat>On-screen Show (4:3)</PresentationFormat>
  <Paragraphs>87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BQP and the Polynomial Hierarchy</dc:title>
  <dc:creator>Scott Aaronson</dc:creator>
  <cp:lastModifiedBy>Scott</cp:lastModifiedBy>
  <cp:revision>314</cp:revision>
  <dcterms:created xsi:type="dcterms:W3CDTF">2009-10-10T05:28:27Z</dcterms:created>
  <dcterms:modified xsi:type="dcterms:W3CDTF">2017-02-25T04:08:05Z</dcterms:modified>
</cp:coreProperties>
</file>