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9" r:id="rId3"/>
    <p:sldId id="330" r:id="rId4"/>
    <p:sldId id="311" r:id="rId5"/>
    <p:sldId id="312" r:id="rId6"/>
    <p:sldId id="320" r:id="rId7"/>
    <p:sldId id="315" r:id="rId8"/>
    <p:sldId id="316" r:id="rId9"/>
    <p:sldId id="335" r:id="rId10"/>
    <p:sldId id="33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CC"/>
    <a:srgbClr val="FFFFD5"/>
    <a:srgbClr val="CCFFCC"/>
    <a:srgbClr val="F9F8FA"/>
    <a:srgbClr val="FFCC66"/>
    <a:srgbClr val="FFCC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504" y="-120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685800" y="4876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</a:t>
            </a:r>
            <a:r>
              <a:rPr lang="en-US" altLang="en-US" b="1" dirty="0">
                <a:solidFill>
                  <a:schemeClr val="tx1"/>
                </a:solidFill>
              </a:rPr>
              <a:t>(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UT Austin</a:t>
            </a:r>
            <a:r>
              <a:rPr lang="en-US" altLang="en-US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Physics of the Universe Summit, Jan. 7, 2017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Joint work with </a:t>
            </a:r>
            <a:r>
              <a:rPr lang="en-US" altLang="en-US" dirty="0" err="1" smtClean="0">
                <a:solidFill>
                  <a:schemeClr val="tx1"/>
                </a:solidFill>
              </a:rPr>
              <a:t>Lijie</a:t>
            </a:r>
            <a:r>
              <a:rPr lang="en-US" altLang="en-US" dirty="0" smtClean="0">
                <a:solidFill>
                  <a:schemeClr val="tx1"/>
                </a:solidFill>
              </a:rPr>
              <a:t> Chen (Tsinghua)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534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+mn-lt"/>
              </a:rPr>
              <a:t>Complexity-Theoretic Foundations of Quantum Supremacy Experiments</a:t>
            </a:r>
          </a:p>
        </p:txBody>
      </p:sp>
      <p:pic>
        <p:nvPicPr>
          <p:cNvPr id="62466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0" y="2580799"/>
            <a:ext cx="2819399" cy="192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5186680" y="2396807"/>
            <a:ext cx="2743200" cy="2311182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491480" y="2574389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QSamp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430520" y="3558172"/>
            <a:ext cx="219456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7680" y="3786772"/>
            <a:ext cx="2057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smtClean="0">
                <a:solidFill>
                  <a:srgbClr val="0070C0"/>
                </a:solidFill>
              </a:rPr>
              <a:t>Summary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7820" y="1066800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In the near future, we might be able to perform random quantum circuit sampling with ~40 qubits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8140" y="2192692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question:</a:t>
            </a:r>
            <a:r>
              <a:rPr lang="en-US" altLang="en-US" sz="2800" dirty="0" smtClean="0"/>
              <a:t> how do we verify that something classically hard was done?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2900" y="3352800"/>
            <a:ext cx="84683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 computing theorists would be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urgently called upon</a:t>
            </a:r>
            <a:r>
              <a:rPr lang="en-US" altLang="en-US" sz="2800" dirty="0" smtClean="0"/>
              <a:t> to think about this, even if there were nothing theoretically interesting to say. 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ut there is!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06615" y="6955947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984741" y="3921030"/>
            <a:ext cx="74676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#1 Application of QC: Disprove the QC skeptics (and the Extended Church-Turing Thesis)!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0" name="Text Box 368"/>
          <p:cNvSpPr txBox="1">
            <a:spLocks noChangeArrowheads="1"/>
          </p:cNvSpPr>
          <p:nvPr/>
        </p:nvSpPr>
        <p:spPr bwMode="auto">
          <a:xfrm>
            <a:off x="984741" y="5158566"/>
            <a:ext cx="7467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Forget for now about applications.  Just concentrate on certainty of a quantum speedup over the best classical algorithm for some task</a:t>
            </a:r>
            <a:endParaRPr lang="en-CA" altLang="en-US" sz="2800" b="1" dirty="0">
              <a:latin typeface="+mn-lt"/>
            </a:endParaRPr>
          </a:p>
        </p:txBody>
      </p:sp>
      <p:sp>
        <p:nvSpPr>
          <p:cNvPr id="51" name="TextBox 3"/>
          <p:cNvSpPr txBox="1">
            <a:spLocks noChangeArrowheads="1"/>
          </p:cNvSpPr>
          <p:nvPr/>
        </p:nvSpPr>
        <p:spPr bwMode="auto">
          <a:xfrm>
            <a:off x="303859" y="376594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152400" y="284480"/>
            <a:ext cx="640556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Sampling Approach</a:t>
            </a: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Examples: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(A.-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2011),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FourierSampling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/IQP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Bremner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Jozsa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-Shepherd 2011), QAOA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,…</a:t>
            </a:r>
            <a:endParaRPr lang="en-US" sz="2800" b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87680" y="2514600"/>
            <a:ext cx="821436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Consider problems where the goal is to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sample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from a desired distribution over n-bit strings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64820" y="3507165"/>
            <a:ext cx="821436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Compared to problems with a single valid output (like </a:t>
            </a:r>
            <a:r>
              <a:rPr lang="en-US" altLang="en-US" sz="2600" cap="small" dirty="0" smtClean="0">
                <a:solidFill>
                  <a:srgbClr val="000000"/>
                </a:solidFill>
                <a:latin typeface="Calibri" pitchFamily="34" charset="0"/>
              </a:rPr>
              <a:t>Factoring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), sampling problems can be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solve with near-future quantum devices, and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argue are hard for classical computers!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5800596"/>
            <a:ext cx="78028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006600"/>
                </a:solidFill>
                <a:latin typeface="Calibri" pitchFamily="34" charset="0"/>
              </a:rPr>
              <a:t>(We “merely” give up on: practical applications, fast classical way to verify the result)</a:t>
            </a:r>
            <a:endParaRPr lang="en-US" altLang="en-US" sz="2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802" y="139263"/>
            <a:ext cx="2509838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0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7040" y="1752600"/>
            <a:ext cx="58826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Meantime, though, </a:t>
            </a:r>
            <a:r>
              <a:rPr lang="en-US" altLang="en-US" sz="2800" dirty="0"/>
              <a:t>i</a:t>
            </a:r>
            <a:r>
              <a:rPr lang="en-US" altLang="en-US" sz="2800" dirty="0" smtClean="0"/>
              <a:t>n </a:t>
            </a:r>
            <a:r>
              <a:rPr lang="en-US" altLang="en-US" sz="2800" dirty="0" smtClean="0"/>
              <a:t>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few years</a:t>
            </a:r>
            <a:r>
              <a:rPr lang="en-US" altLang="en-US" sz="2800" dirty="0" smtClean="0"/>
              <a:t>, we might have 40-50 high-quality qubits with controllable couplings, in superconducting and/or </a:t>
            </a:r>
            <a:r>
              <a:rPr lang="en-US" altLang="en-US" sz="2800" dirty="0" smtClean="0"/>
              <a:t>ion-trap</a:t>
            </a:r>
            <a:endParaRPr lang="en-US" altLang="en-US" sz="2800" dirty="0" smtClean="0"/>
          </a:p>
        </p:txBody>
      </p:sp>
      <p:pic>
        <p:nvPicPr>
          <p:cNvPr id="4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760" y="1561151"/>
            <a:ext cx="2722880" cy="18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1640" y="3810000"/>
            <a:ext cx="8244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Still won’t be enough for most QC applications.  But should suffice for a quantum supremacy experiment!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31800" y="5029200"/>
            <a:ext cx="82448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What exactly should the e</a:t>
            </a:r>
            <a:r>
              <a:rPr lang="en-US" altLang="en-US" sz="2800" dirty="0" smtClean="0"/>
              <a:t>xperimenters do, </a:t>
            </a:r>
            <a:r>
              <a:rPr lang="en-US" altLang="en-US" sz="2800" dirty="0" smtClean="0"/>
              <a:t>how </a:t>
            </a:r>
            <a:r>
              <a:rPr lang="en-US" altLang="en-US" sz="2800" dirty="0" smtClean="0"/>
              <a:t>should they </a:t>
            </a:r>
            <a:r>
              <a:rPr lang="en-US" altLang="en-US" sz="2800" dirty="0" smtClean="0"/>
              <a:t>verify it, and what can be said about the hardness of simulating it </a:t>
            </a:r>
            <a:r>
              <a:rPr lang="en-US" altLang="en-US" sz="2800" dirty="0" smtClean="0"/>
              <a:t>classically?</a:t>
            </a:r>
            <a:endParaRPr lang="en-US" altLang="en-US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47040" y="228600"/>
            <a:ext cx="82194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>
                <a:solidFill>
                  <a:srgbClr val="FF0000"/>
                </a:solidFill>
              </a:rPr>
              <a:t>C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arolan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et al. 2015:</a:t>
            </a:r>
            <a:r>
              <a:rPr lang="en-US" altLang="en-US" sz="2800" dirty="0" smtClean="0"/>
              <a:t> Demonstrated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 with 6 photons!  Many optics groups are thinking about the challenges of scaling up to 20 or 30…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22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293641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Random Quantum Circuit Proposal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Generate a quantum circuit C on n qubits in a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lattice, with d layers of random nearest-neighbor gates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C to |0</a:t>
            </a:r>
            <a:r>
              <a:rPr lang="en-US" altLang="en-US" sz="2800" dirty="0" smtClean="0">
                <a:sym typeface="Symbol"/>
              </a:rPr>
              <a:t></a:t>
            </a:r>
            <a:r>
              <a:rPr lang="en-US" altLang="en-US" sz="2800" baseline="30000" dirty="0" smtClean="0">
                <a:sym typeface="Symbol"/>
              </a:rPr>
              <a:t>n</a:t>
            </a:r>
            <a:r>
              <a:rPr lang="en-US" altLang="en-US" sz="2800" dirty="0" smtClean="0"/>
              <a:t> and measure.  Repeat T times, to obtain samples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from 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a statistical test to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: check whether at least 2/3 of them have more the median probability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takes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classical exponential time, which is OK for 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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40)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Publish C.  Challenge skeptics to generate samples passing the test in a reasonable amount of time</a:t>
            </a: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62636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208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636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08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6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8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636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208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6" idx="6"/>
          </p:cNvCxnSpPr>
          <p:nvPr/>
        </p:nvCxnSpPr>
        <p:spPr>
          <a:xfrm>
            <a:off x="633984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2968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1952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936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1831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403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831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03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831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03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831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403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28" idx="6"/>
          </p:cNvCxnSpPr>
          <p:nvPr/>
        </p:nvCxnSpPr>
        <p:spPr>
          <a:xfrm>
            <a:off x="725932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4916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23900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884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Strong Hardness Assumption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no polynomial-time classical algorithm A such that, given a uniformly-random quantum circuit C with n qubits and m&gt;&gt;n gates,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155147"/>
              </p:ext>
            </p:extLst>
          </p:nvPr>
        </p:nvGraphicFramePr>
        <p:xfrm>
          <a:off x="114300" y="2482275"/>
          <a:ext cx="8915400" cy="93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84" name="Equation" r:id="rId4" imgW="3886200" imgH="406080" progId="Equation.3">
                  <p:embed/>
                </p:oleObj>
              </mc:Choice>
              <mc:Fallback>
                <p:oleObj name="Equation" r:id="rId4" imgW="388620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" y="2482275"/>
                        <a:ext cx="8915400" cy="93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3060" y="39624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Note: </a:t>
            </a:r>
            <a:r>
              <a:rPr lang="en-US" altLang="en-US" sz="2800" dirty="0" smtClean="0"/>
              <a:t>There </a:t>
            </a:r>
            <a:r>
              <a:rPr lang="en-US" altLang="en-US" sz="2800" i="1" dirty="0" smtClean="0"/>
              <a:t>is</a:t>
            </a:r>
            <a:r>
              <a:rPr lang="en-US" altLang="en-US" sz="2800" dirty="0" smtClean="0"/>
              <a:t> a polynomial-time classical algorithm that guesses with probability</a:t>
            </a:r>
            <a:endParaRPr lang="en-US" alt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00015"/>
              </p:ext>
            </p:extLst>
          </p:nvPr>
        </p:nvGraphicFramePr>
        <p:xfrm>
          <a:off x="4038600" y="4439453"/>
          <a:ext cx="13922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85" name="Equation" r:id="rId6" imgW="596880" imgH="393480" progId="Equation.3">
                  <p:embed/>
                </p:oleObj>
              </mc:Choice>
              <mc:Fallback>
                <p:oleObj name="Equation" r:id="rId6" imgW="596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4439453"/>
                        <a:ext cx="1392238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5486399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(just expand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0|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C|0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out as a sum of 4</a:t>
            </a:r>
            <a:r>
              <a:rPr lang="en-US" altLang="en-US" sz="2400" b="1" baseline="30000" dirty="0" smtClean="0">
                <a:solidFill>
                  <a:srgbClr val="006600"/>
                </a:solidFill>
              </a:rPr>
              <a:t>m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terms, then sample a few random ones)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43000" y="2971800"/>
            <a:ext cx="7239000" cy="224676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Assume SHA.  Then given as input a random quantum circuit C, with n qubits and m&gt;&gt;n gates, there’s no polynomial-time classical algorithm that even </a:t>
            </a:r>
            <a:r>
              <a:rPr lang="en-US" altLang="en-US" sz="2800" b="1" dirty="0" smtClean="0"/>
              <a:t>passes our statistical test for C-sampling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with high probability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522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Time-Space Tradeoffs for Simulating Quantum Circuits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619220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Given a general quantum circuit with n qubits and m&gt;&gt;n two-qubit gates, how should we simulate it classically?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448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“Schrödinger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Store whole </a:t>
            </a:r>
            <a:r>
              <a:rPr lang="en-US" altLang="en-US" sz="2800" dirty="0" err="1" smtClean="0"/>
              <a:t>wavefunction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memory, O(m2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n=40, m=1000: Feasible but requires TB of RAM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424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“Feynman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Sum over paths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</a:t>
            </a:r>
            <a:r>
              <a:rPr lang="en-US" altLang="en-US" sz="2800" dirty="0" err="1" smtClean="0"/>
              <a:t>m+n</a:t>
            </a:r>
            <a:r>
              <a:rPr lang="en-US" altLang="en-US" sz="2800" dirty="0" smtClean="0"/>
              <a:t>) memory, O(4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/>
              <a:t>n</a:t>
            </a:r>
            <a:r>
              <a:rPr lang="en-US" altLang="en-US" sz="2800" dirty="0" smtClean="0"/>
              <a:t>=40, m=1000: Infeasible but requires little RAM</a:t>
            </a:r>
            <a:endParaRPr lang="en-US" alt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83760" y="2697163"/>
            <a:ext cx="0" cy="344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486400" y="6248400"/>
            <a:ext cx="350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Best of both worlds?</a:t>
            </a:r>
            <a:endParaRPr lang="en-US" altLang="en-US" sz="2800" dirty="0"/>
          </a:p>
        </p:txBody>
      </p:sp>
      <p:sp>
        <p:nvSpPr>
          <p:cNvPr id="7" name="AutoShape 2" descr="Image result for erwin schrodi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erwin schrodin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://www.malaspina.com/jpg/schroding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34154"/>
            <a:ext cx="963157" cy="11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155575" y="-2484438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457200" y="-2179639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70" name="Picture 14" descr="http://doorofperception.com/wp-content/uploads/doorofperception.com-richard_feynman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19401"/>
            <a:ext cx="8875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6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7251" y="1524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Let C be a quantum circuit with n qubits and d layers of gates.  Then we can compute each transition amplitude,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, in </a:t>
            </a:r>
            <a:r>
              <a:rPr lang="en-US" altLang="en-US" sz="2800" dirty="0" err="1">
                <a:sym typeface="Symbol"/>
              </a:rPr>
              <a:t>d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(n)</a:t>
            </a:r>
            <a:r>
              <a:rPr lang="en-US" altLang="en-US" sz="2800" dirty="0" smtClean="0">
                <a:sym typeface="Symbol"/>
              </a:rPr>
              <a:t> time and poly(</a:t>
            </a:r>
            <a:r>
              <a:rPr lang="en-US" altLang="en-US" sz="2800" dirty="0" err="1" smtClean="0">
                <a:sym typeface="Symbol"/>
              </a:rPr>
              <a:t>n,d</a:t>
            </a:r>
            <a:r>
              <a:rPr lang="en-US" altLang="en-US" sz="2800" dirty="0" smtClean="0">
                <a:sym typeface="Symbol"/>
              </a:rPr>
              <a:t>) </a:t>
            </a:r>
            <a:r>
              <a:rPr lang="en-US" altLang="en-US" sz="2800" dirty="0" smtClean="0">
                <a:sym typeface="Symbol"/>
              </a:rPr>
              <a:t>memory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73443" y="3272878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Savitch’s</a:t>
            </a:r>
            <a:r>
              <a:rPr lang="en-US" altLang="en-US" sz="2800" dirty="0" smtClean="0"/>
              <a:t> Theorem!  Recursively divide C into two chunks, C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C</a:t>
            </a:r>
            <a:r>
              <a:rPr lang="en-US" altLang="en-US" sz="2800" baseline="-25000" dirty="0"/>
              <a:t>2</a:t>
            </a:r>
            <a:r>
              <a:rPr lang="en-US" altLang="en-US" sz="2800" dirty="0" smtClean="0"/>
              <a:t>, with d/2 layers each.  Then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82573"/>
              </p:ext>
            </p:extLst>
          </p:nvPr>
        </p:nvGraphicFramePr>
        <p:xfrm>
          <a:off x="2095504" y="4362746"/>
          <a:ext cx="5568731" cy="94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0" name="Equation" r:id="rId4" imgW="2158920" imgH="368280" progId="Equation.3">
                  <p:embed/>
                </p:oleObj>
              </mc:Choice>
              <mc:Fallback>
                <p:oleObj name="Equation" r:id="rId4" imgW="215892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95504" y="4362746"/>
                        <a:ext cx="5568731" cy="949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880268" y="1611734"/>
            <a:ext cx="3627194" cy="1586805"/>
            <a:chOff x="2788946" y="1689795"/>
            <a:chExt cx="3627194" cy="1586805"/>
          </a:xfrm>
        </p:grpSpPr>
        <p:pic>
          <p:nvPicPr>
            <p:cNvPr id="61468" name="Picture 28" descr="http://cdn.iopscience.com/images/0295-5075/87/6/60008/Full/epl12145fig1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946" y="1838474"/>
              <a:ext cx="3627194" cy="14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3200400" y="1689795"/>
              <a:ext cx="1219200" cy="1586805"/>
            </a:xfrm>
            <a:prstGeom prst="roundRect">
              <a:avLst/>
            </a:prstGeom>
            <a:solidFill>
              <a:srgbClr val="00B0F0">
                <a:alpha val="2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29760" y="1689795"/>
              <a:ext cx="1437640" cy="1586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7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657600" y="2483197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 smtClean="0"/>
                <a:t>1</a:t>
              </a:r>
              <a:endParaRPr lang="en-US" altLang="en-US" b="1" baseline="-25000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148580" y="1972762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/>
                <a:t>2</a:t>
              </a:r>
            </a:p>
          </p:txBody>
        </p:sp>
      </p:grp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97251" y="5282724"/>
            <a:ext cx="8382008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Can do better for nearest-neighbor circuits, or when more memory is available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This algorithm still doesn’t falsify the SHA!  Why not?</a:t>
            </a:r>
            <a:endParaRPr lang="en-US" altLang="en-US" sz="2500" b="1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2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5725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Other Things We Showed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39420" y="1053920"/>
            <a:ext cx="838708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Any </a:t>
            </a:r>
            <a:r>
              <a:rPr lang="en-US" altLang="en-US" sz="2800" b="1" dirty="0" smtClean="0"/>
              <a:t>strong</a:t>
            </a:r>
            <a:r>
              <a:rPr lang="en-US" altLang="en-US" sz="2800" dirty="0" smtClean="0"/>
              <a:t> quantum supremacy theorem (“</a:t>
            </a:r>
            <a:r>
              <a:rPr lang="en-US" altLang="en-US" sz="2800" dirty="0"/>
              <a:t>fast approximate classical sampling </a:t>
            </a:r>
            <a:r>
              <a:rPr lang="en-US" altLang="en-US" sz="2800" dirty="0" smtClean="0"/>
              <a:t>of this experiment would collapse the polynomial hierarchy”)—of the sort we sought for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—will require </a:t>
            </a:r>
            <a:r>
              <a:rPr lang="en-US" altLang="en-US" sz="2800" i="1" dirty="0" smtClean="0"/>
              <a:t>non-relativizing techniques</a:t>
            </a:r>
            <a:r>
              <a:rPr lang="en-US" altLang="en-US" sz="2800" i="1" dirty="0"/>
              <a:t> </a:t>
            </a:r>
            <a:r>
              <a:rPr lang="en-US" altLang="en-US" sz="2800" i="1" dirty="0" smtClean="0"/>
              <a:t> 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(It doesn’t hold in black-box generality; there’s an oracle that makes it false)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14020" y="3822421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one-way functions exist, then quantum supremacy is possible with but </a:t>
            </a:r>
            <a:r>
              <a:rPr lang="en-US" altLang="en-US" sz="2800" b="1" dirty="0" smtClean="0"/>
              <a:t>efficiently computable</a:t>
            </a:r>
            <a:r>
              <a:rPr lang="en-US" altLang="en-US" sz="2800" dirty="0" smtClean="0"/>
              <a:t> oracles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9420" y="4889221"/>
            <a:ext cx="83870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you want to prove quantum supremacy possible relative to efficiently computable oracles, then you’ll need to show either that it’s possible in the </a:t>
            </a:r>
            <a:r>
              <a:rPr lang="en-US" altLang="en-US" sz="2800" dirty="0" err="1" smtClean="0"/>
              <a:t>unrelativized</a:t>
            </a:r>
            <a:r>
              <a:rPr lang="en-US" altLang="en-US" sz="2800" dirty="0" smtClean="0"/>
              <a:t> world, or that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>
                <a:sym typeface="Symbol"/>
              </a:rPr>
              <a:t>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0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8" grpId="0" build="p"/>
      <p:bldP spid="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73338</TotalTime>
  <Words>785</Words>
  <Application>Microsoft Office PowerPoint</Application>
  <PresentationFormat>On-screen Show (4:3)</PresentationFormat>
  <Paragraphs>71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302</cp:revision>
  <dcterms:created xsi:type="dcterms:W3CDTF">2009-10-10T05:28:27Z</dcterms:created>
  <dcterms:modified xsi:type="dcterms:W3CDTF">2017-01-07T01:14:00Z</dcterms:modified>
</cp:coreProperties>
</file>