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sldIdLst>
    <p:sldId id="256" r:id="rId4"/>
    <p:sldId id="299" r:id="rId5"/>
    <p:sldId id="333" r:id="rId6"/>
    <p:sldId id="336" r:id="rId7"/>
    <p:sldId id="335" r:id="rId8"/>
    <p:sldId id="338" r:id="rId9"/>
    <p:sldId id="334" r:id="rId10"/>
    <p:sldId id="327" r:id="rId11"/>
    <p:sldId id="330" r:id="rId12"/>
    <p:sldId id="340" r:id="rId13"/>
    <p:sldId id="341" r:id="rId14"/>
    <p:sldId id="344" r:id="rId15"/>
    <p:sldId id="328" r:id="rId16"/>
    <p:sldId id="345" r:id="rId17"/>
    <p:sldId id="346" r:id="rId18"/>
    <p:sldId id="311" r:id="rId19"/>
    <p:sldId id="312" r:id="rId20"/>
    <p:sldId id="319" r:id="rId21"/>
    <p:sldId id="347" r:id="rId22"/>
    <p:sldId id="320" r:id="rId23"/>
    <p:sldId id="305" r:id="rId24"/>
    <p:sldId id="315" r:id="rId25"/>
    <p:sldId id="316" r:id="rId26"/>
    <p:sldId id="303" r:id="rId27"/>
    <p:sldId id="321" r:id="rId28"/>
    <p:sldId id="322" r:id="rId29"/>
    <p:sldId id="317" r:id="rId30"/>
    <p:sldId id="324" r:id="rId31"/>
    <p:sldId id="300" r:id="rId32"/>
    <p:sldId id="34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FA"/>
    <a:srgbClr val="006600"/>
    <a:srgbClr val="FFFFD5"/>
    <a:srgbClr val="CCFFCC"/>
    <a:srgbClr val="FFFFCC"/>
    <a:srgbClr val="FFCC66"/>
    <a:srgbClr val="FFCC00"/>
    <a:srgbClr val="003300"/>
    <a:srgbClr val="ED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65" autoAdjust="0"/>
    <p:restoredTop sz="94660"/>
  </p:normalViewPr>
  <p:slideViewPr>
    <p:cSldViewPr showGuides="1">
      <p:cViewPr varScale="1">
        <p:scale>
          <a:sx n="87" d="100"/>
          <a:sy n="87" d="100"/>
        </p:scale>
        <p:origin x="-684" y="-84"/>
      </p:cViewPr>
      <p:guideLst>
        <p:guide orient="horz" pos="4319"/>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8105B71-A2DB-4390-AEF8-294C429EC3CF}" type="datetimeFigureOut">
              <a:rPr lang="en-US"/>
              <a:pPr>
                <a:defRPr/>
              </a:pPr>
              <a:t>5/24/2016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944D20-9820-4E32-9F88-C5BCDA0443D8}" type="slidenum">
              <a:rPr lang="en-US"/>
              <a:pPr>
                <a:defRPr/>
              </a:pPr>
              <a:t>‹#›</a:t>
            </a:fld>
            <a:endParaRPr lang="en-US"/>
          </a:p>
        </p:txBody>
      </p:sp>
    </p:spTree>
    <p:extLst>
      <p:ext uri="{BB962C8B-B14F-4D97-AF65-F5344CB8AC3E}">
        <p14:creationId xmlns:p14="http://schemas.microsoft.com/office/powerpoint/2010/main" val="2792093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077132-07BA-41B8-B4E9-06D6C17DC18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91903F-ECFE-43DF-B511-838E7CC93E94}" type="slidenum">
              <a:rPr lang="en-US" altLang="en-US" smtClean="0"/>
              <a:pPr eaLnBrk="1" hangingPunct="1">
                <a:spcBef>
                  <a:spcPct val="0"/>
                </a:spcBef>
              </a:pPr>
              <a:t>10</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67F0C3-2EB1-434E-B2F3-9357E6661DDA}" type="slidenum">
              <a:rPr lang="en-US" altLang="en-US" smtClean="0"/>
              <a:pPr eaLnBrk="1" hangingPunct="1">
                <a:spcBef>
                  <a:spcPct val="0"/>
                </a:spcBef>
              </a:pPr>
              <a:t>11</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099AFA-18F3-4B05-A587-EF59FFB6B8B3}" type="slidenum">
              <a:rPr lang="en-US" altLang="en-US" smtClean="0"/>
              <a:pPr eaLnBrk="1" hangingPunct="1">
                <a:spcBef>
                  <a:spcPct val="0"/>
                </a:spcBef>
              </a:pPr>
              <a:t>12</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13</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14</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15</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16</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17</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18</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19</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2274C-3001-416C-A123-57953BEDF6DE}" type="slidenum">
              <a:rPr lang="en-CA" altLang="en-US"/>
              <a:pPr/>
              <a:t>2</a:t>
            </a:fld>
            <a:endParaRPr lang="en-CA"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20</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A4E58-4912-4C0D-AC7F-A651426F1DC0}" type="slidenum">
              <a:rPr lang="en-US" smtClean="0"/>
              <a:pPr fontAlgn="base">
                <a:spcBef>
                  <a:spcPct val="0"/>
                </a:spcBef>
                <a:spcAft>
                  <a:spcPct val="0"/>
                </a:spcAft>
                <a:defRPr/>
              </a:pPr>
              <a:t>21</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22</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A4E58-4912-4C0D-AC7F-A651426F1DC0}" type="slidenum">
              <a:rPr lang="en-US" smtClean="0"/>
              <a:pPr fontAlgn="base">
                <a:spcBef>
                  <a:spcPct val="0"/>
                </a:spcBef>
                <a:spcAft>
                  <a:spcPct val="0"/>
                </a:spcAft>
                <a:defRPr/>
              </a:pPr>
              <a:t>23</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A4E58-4912-4C0D-AC7F-A651426F1DC0}" type="slidenum">
              <a:rPr lang="en-US" smtClean="0"/>
              <a:pPr fontAlgn="base">
                <a:spcBef>
                  <a:spcPct val="0"/>
                </a:spcBef>
                <a:spcAft>
                  <a:spcPct val="0"/>
                </a:spcAft>
                <a:defRPr/>
              </a:pPr>
              <a:t>24</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A4E58-4912-4C0D-AC7F-A651426F1DC0}" type="slidenum">
              <a:rPr lang="en-US" smtClean="0"/>
              <a:pPr fontAlgn="base">
                <a:spcBef>
                  <a:spcPct val="0"/>
                </a:spcBef>
                <a:spcAft>
                  <a:spcPct val="0"/>
                </a:spcAft>
                <a:defRPr/>
              </a:pPr>
              <a:t>25</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A4E58-4912-4C0D-AC7F-A651426F1DC0}" type="slidenum">
              <a:rPr lang="en-US" smtClean="0"/>
              <a:pPr fontAlgn="base">
                <a:spcBef>
                  <a:spcPct val="0"/>
                </a:spcBef>
                <a:spcAft>
                  <a:spcPct val="0"/>
                </a:spcAft>
                <a:defRPr/>
              </a:pPr>
              <a:t>26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27</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28</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93876-8A91-4A6E-B603-4945271E1537}" type="slidenum">
              <a:rPr lang="en-US" smtClean="0"/>
              <a:pPr fontAlgn="base">
                <a:spcBef>
                  <a:spcPct val="0"/>
                </a:spcBef>
                <a:spcAft>
                  <a:spcPct val="0"/>
                </a:spcAft>
                <a:defRPr/>
              </a:pPr>
              <a:t>29</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6F8DFCA-9428-49FB-864C-74B0D4048112}" type="slidenum">
              <a:rPr lang="en-US" altLang="en-US" smtClean="0"/>
              <a:pPr eaLnBrk="1" hangingPunct="1">
                <a:spcBef>
                  <a:spcPct val="0"/>
                </a:spcBef>
              </a:pPr>
              <a:t>3</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93876-8A91-4A6E-B603-4945271E1537}" type="slidenum">
              <a:rPr lang="en-US" smtClean="0"/>
              <a:pPr fontAlgn="base">
                <a:spcBef>
                  <a:spcPct val="0"/>
                </a:spcBef>
                <a:spcAft>
                  <a:spcPct val="0"/>
                </a:spcAft>
                <a:defRPr/>
              </a:pPr>
              <a:t>30</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F8D471-552B-4F26-82F7-5A6785CDAD5A}"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 let me first explain quantum mechanics in one slide.  See, the physicists somehow convinced everyone that quantum mechanics is complicated and hard.  The truth is, QM is unbelievably simple, once you take the physics out.</a:t>
            </a:r>
          </a:p>
          <a:p>
            <a:endParaRPr lang="en-US" altLang="en-US" smtClean="0"/>
          </a:p>
          <a:p>
            <a:r>
              <a:rPr lang="en-US" altLang="en-US" smtClean="0"/>
              <a:t>What is quantum mechanics IS, fundamentally, is a certain generalization of the laws of probability.  In probability theory, you always represent your knowledge of a system using a vector of nonnegative real numbers, which sum to 1 and which are called probabilities.  As the system changes, you update your knowledge by applying a linear transformation to the vector.  The linear transformation has to preserve the 1-norm; matrices that do that are called stochastic matrices.</a:t>
            </a:r>
          </a:p>
          <a:p>
            <a:endParaRPr lang="en-US" altLang="en-US" smtClean="0"/>
          </a:p>
          <a:p>
            <a:r>
              <a:rPr lang="en-US" altLang="en-US" smtClean="0"/>
              <a:t>Quantum mechanics is almost the same, except now you represent your knowledge using a vector of complex numbers, called “amplitudes”.  And instead of preserving the 1-norm of the vector, you preserve its 2-norm – which God or Nature seems to prefer over the 1-norm in every situation.  Matrices that preserve 2-norm are called unitary matrices.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368791-2767-4365-ADBB-467D7ED033F8}" type="slidenum">
              <a:rPr lang="en-CA" altLang="en-US">
                <a:solidFill>
                  <a:prstClr val="black"/>
                </a:solidFill>
              </a:rPr>
              <a:pPr eaLnBrk="1" hangingPunct="1">
                <a:spcBef>
                  <a:spcPct val="0"/>
                </a:spcBef>
              </a:pPr>
              <a:t>5</a:t>
            </a:fld>
            <a:endParaRPr lang="en-CA" alt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B08FFE-80D2-4359-A999-1A47E74725FC}" type="slidenum">
              <a:rPr lang="en-CA" altLang="en-US">
                <a:solidFill>
                  <a:prstClr val="black"/>
                </a:solidFill>
              </a:rPr>
              <a:pPr eaLnBrk="1" hangingPunct="1">
                <a:spcBef>
                  <a:spcPct val="0"/>
                </a:spcBef>
              </a:pPr>
              <a:t>6</a:t>
            </a:fld>
            <a:endParaRPr lang="en-CA" alt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3ABEA2-9339-4813-8D44-EE0BCC2EC0A7}" type="slidenum">
              <a:rPr lang="en-US" altLang="en-US" smtClean="0"/>
              <a:pPr eaLnBrk="1" hangingPunct="1">
                <a:spcBef>
                  <a:spcPct val="0"/>
                </a:spcBef>
              </a:pPr>
              <a:t>7</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8</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2CA68-E35B-48AF-81DA-CE40C8F23662}" type="slidenum">
              <a:rPr lang="en-US" smtClean="0"/>
              <a:pPr fontAlgn="base">
                <a:spcBef>
                  <a:spcPct val="0"/>
                </a:spcBef>
                <a:spcAft>
                  <a:spcPct val="0"/>
                </a:spcAft>
                <a:defRPr/>
              </a:pPr>
              <a:t>9</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EC0925-A963-4CAC-B70E-43EC7BAE962B}" type="datetime1">
              <a:rPr lang="en-US"/>
              <a:pPr>
                <a:defRPr/>
              </a:pPr>
              <a:t>5/24/2016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7A6197-B202-4ACE-9FA1-D79C838974B6}" type="slidenum">
              <a:rPr lang="en-US"/>
              <a:pPr>
                <a:defRPr/>
              </a:pPr>
              <a:t>‹#›</a:t>
            </a:fld>
            <a:endParaRPr lang="en-US"/>
          </a:p>
        </p:txBody>
      </p:sp>
    </p:spTree>
    <p:extLst>
      <p:ext uri="{BB962C8B-B14F-4D97-AF65-F5344CB8AC3E}">
        <p14:creationId xmlns:p14="http://schemas.microsoft.com/office/powerpoint/2010/main" val="91200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662F25-0CD3-4042-BE71-CBE30A6C6A2F}" type="datetime1">
              <a:rPr lang="en-US"/>
              <a:pPr>
                <a:defRPr/>
              </a:pPr>
              <a:t>5/24/2016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58FA7D-1A23-4BFB-9B3E-FFCE69461971}" type="slidenum">
              <a:rPr lang="en-US"/>
              <a:pPr>
                <a:defRPr/>
              </a:pPr>
              <a:t>‹#›</a:t>
            </a:fld>
            <a:endParaRPr lang="en-US"/>
          </a:p>
        </p:txBody>
      </p:sp>
    </p:spTree>
    <p:extLst>
      <p:ext uri="{BB962C8B-B14F-4D97-AF65-F5344CB8AC3E}">
        <p14:creationId xmlns:p14="http://schemas.microsoft.com/office/powerpoint/2010/main" val="227353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09BA5D-E259-45A3-BA12-63B9298E53FA}" type="datetime1">
              <a:rPr lang="en-US"/>
              <a:pPr>
                <a:defRPr/>
              </a:pPr>
              <a:t>5/24/2016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81F75-CBC5-4198-BFD6-66B92D9959D3}" type="slidenum">
              <a:rPr lang="en-US"/>
              <a:pPr>
                <a:defRPr/>
              </a:pPr>
              <a:t>‹#›</a:t>
            </a:fld>
            <a:endParaRPr lang="en-US"/>
          </a:p>
        </p:txBody>
      </p:sp>
    </p:spTree>
    <p:extLst>
      <p:ext uri="{BB962C8B-B14F-4D97-AF65-F5344CB8AC3E}">
        <p14:creationId xmlns:p14="http://schemas.microsoft.com/office/powerpoint/2010/main" val="69144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D7FFD5-7F18-4A0D-8574-0EE7929C2B35}" type="slidenum">
              <a:rPr lang="en-US"/>
              <a:pPr>
                <a:defRPr/>
              </a:pPr>
              <a:t>‹#›</a:t>
            </a:fld>
            <a:endParaRPr lang="en-US"/>
          </a:p>
        </p:txBody>
      </p:sp>
    </p:spTree>
    <p:extLst>
      <p:ext uri="{BB962C8B-B14F-4D97-AF65-F5344CB8AC3E}">
        <p14:creationId xmlns:p14="http://schemas.microsoft.com/office/powerpoint/2010/main" val="147577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FD0D48-C9BB-417C-BFCF-718F07DA74B5}" type="slidenum">
              <a:rPr lang="en-US"/>
              <a:pPr>
                <a:defRPr/>
              </a:pPr>
              <a:t>‹#›</a:t>
            </a:fld>
            <a:endParaRPr lang="en-US"/>
          </a:p>
        </p:txBody>
      </p:sp>
    </p:spTree>
    <p:extLst>
      <p:ext uri="{BB962C8B-B14F-4D97-AF65-F5344CB8AC3E}">
        <p14:creationId xmlns:p14="http://schemas.microsoft.com/office/powerpoint/2010/main" val="3781216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56D2B1-8361-4538-B5C0-80931FF9D477}" type="slidenum">
              <a:rPr lang="en-US"/>
              <a:pPr>
                <a:defRPr/>
              </a:pPr>
              <a:t>‹#›</a:t>
            </a:fld>
            <a:endParaRPr lang="en-US"/>
          </a:p>
        </p:txBody>
      </p:sp>
    </p:spTree>
    <p:extLst>
      <p:ext uri="{BB962C8B-B14F-4D97-AF65-F5344CB8AC3E}">
        <p14:creationId xmlns:p14="http://schemas.microsoft.com/office/powerpoint/2010/main" val="202137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EB077-A17B-490B-8492-D81F0145092B}" type="slidenum">
              <a:rPr lang="en-US"/>
              <a:pPr>
                <a:defRPr/>
              </a:pPr>
              <a:t>‹#›</a:t>
            </a:fld>
            <a:endParaRPr lang="en-US"/>
          </a:p>
        </p:txBody>
      </p:sp>
    </p:spTree>
    <p:extLst>
      <p:ext uri="{BB962C8B-B14F-4D97-AF65-F5344CB8AC3E}">
        <p14:creationId xmlns:p14="http://schemas.microsoft.com/office/powerpoint/2010/main" val="327776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F20427-51A6-433E-9242-77D0D146A819}" type="slidenum">
              <a:rPr lang="en-US"/>
              <a:pPr>
                <a:defRPr/>
              </a:pPr>
              <a:t>‹#›</a:t>
            </a:fld>
            <a:endParaRPr lang="en-US"/>
          </a:p>
        </p:txBody>
      </p:sp>
    </p:spTree>
    <p:extLst>
      <p:ext uri="{BB962C8B-B14F-4D97-AF65-F5344CB8AC3E}">
        <p14:creationId xmlns:p14="http://schemas.microsoft.com/office/powerpoint/2010/main" val="198925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059AA8-2E90-4C3A-92F3-4A9AF7EEF561}" type="slidenum">
              <a:rPr lang="en-US"/>
              <a:pPr>
                <a:defRPr/>
              </a:pPr>
              <a:t>‹#›</a:t>
            </a:fld>
            <a:endParaRPr lang="en-US"/>
          </a:p>
        </p:txBody>
      </p:sp>
    </p:spTree>
    <p:extLst>
      <p:ext uri="{BB962C8B-B14F-4D97-AF65-F5344CB8AC3E}">
        <p14:creationId xmlns:p14="http://schemas.microsoft.com/office/powerpoint/2010/main" val="337703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A91496-E9EC-4E08-855D-4D219597A023}" type="slidenum">
              <a:rPr lang="en-US"/>
              <a:pPr>
                <a:defRPr/>
              </a:pPr>
              <a:t>‹#›</a:t>
            </a:fld>
            <a:endParaRPr lang="en-US"/>
          </a:p>
        </p:txBody>
      </p:sp>
    </p:spTree>
    <p:extLst>
      <p:ext uri="{BB962C8B-B14F-4D97-AF65-F5344CB8AC3E}">
        <p14:creationId xmlns:p14="http://schemas.microsoft.com/office/powerpoint/2010/main" val="207634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88442-A032-4619-8FEC-2716B0450E9B}" type="slidenum">
              <a:rPr lang="en-US"/>
              <a:pPr>
                <a:defRPr/>
              </a:pPr>
              <a:t>‹#›</a:t>
            </a:fld>
            <a:endParaRPr lang="en-US"/>
          </a:p>
        </p:txBody>
      </p:sp>
    </p:spTree>
    <p:extLst>
      <p:ext uri="{BB962C8B-B14F-4D97-AF65-F5344CB8AC3E}">
        <p14:creationId xmlns:p14="http://schemas.microsoft.com/office/powerpoint/2010/main" val="36763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D008DE-817C-4C94-A1FA-631BD1B1556E}" type="datetime1">
              <a:rPr lang="en-US"/>
              <a:pPr>
                <a:defRPr/>
              </a:pPr>
              <a:t>5/24/2016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455348-CEF0-4E1A-81F3-A436912B07F1}" type="slidenum">
              <a:rPr lang="en-US"/>
              <a:pPr>
                <a:defRPr/>
              </a:pPr>
              <a:t>‹#›</a:t>
            </a:fld>
            <a:endParaRPr lang="en-US"/>
          </a:p>
        </p:txBody>
      </p:sp>
    </p:spTree>
    <p:extLst>
      <p:ext uri="{BB962C8B-B14F-4D97-AF65-F5344CB8AC3E}">
        <p14:creationId xmlns:p14="http://schemas.microsoft.com/office/powerpoint/2010/main" val="1348749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72B915-FE6E-4B85-B3E3-DBABE92AFAC6}" type="slidenum">
              <a:rPr lang="en-US"/>
              <a:pPr>
                <a:defRPr/>
              </a:pPr>
              <a:t>‹#›</a:t>
            </a:fld>
            <a:endParaRPr lang="en-US"/>
          </a:p>
        </p:txBody>
      </p:sp>
    </p:spTree>
    <p:extLst>
      <p:ext uri="{BB962C8B-B14F-4D97-AF65-F5344CB8AC3E}">
        <p14:creationId xmlns:p14="http://schemas.microsoft.com/office/powerpoint/2010/main" val="10526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153564-AF39-4F0F-8CA7-54BB917C9478}" type="slidenum">
              <a:rPr lang="en-US"/>
              <a:pPr>
                <a:defRPr/>
              </a:pPr>
              <a:t>‹#›</a:t>
            </a:fld>
            <a:endParaRPr lang="en-US"/>
          </a:p>
        </p:txBody>
      </p:sp>
    </p:spTree>
    <p:extLst>
      <p:ext uri="{BB962C8B-B14F-4D97-AF65-F5344CB8AC3E}">
        <p14:creationId xmlns:p14="http://schemas.microsoft.com/office/powerpoint/2010/main" val="3110126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AA1A1F-CB93-4FA7-9B7E-1C393F387AC0}" type="slidenum">
              <a:rPr lang="en-US"/>
              <a:pPr>
                <a:defRPr/>
              </a:pPr>
              <a:t>‹#›</a:t>
            </a:fld>
            <a:endParaRPr lang="en-US"/>
          </a:p>
        </p:txBody>
      </p:sp>
    </p:spTree>
    <p:extLst>
      <p:ext uri="{BB962C8B-B14F-4D97-AF65-F5344CB8AC3E}">
        <p14:creationId xmlns:p14="http://schemas.microsoft.com/office/powerpoint/2010/main" val="2401868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FA591F-4F66-4B1A-A7F6-373A07E15A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9997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09884-3DE0-4CD6-BFC1-98EE38B828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1409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A64BE-EADC-4374-9C4E-F188E038A4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4677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C09206-A523-4F41-B8FB-163A6B1073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823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22C07B2-C17B-4504-8FAD-2818ACD110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34762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9FB892-28C2-4DE1-BE16-409F5A0D40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4390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786455-A288-4311-8012-0785219C59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399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BEEF13-160A-48FE-91CC-57D0926B6480}" type="datetime1">
              <a:rPr lang="en-US"/>
              <a:pPr>
                <a:defRPr/>
              </a:pPr>
              <a:t>5/24/2016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A15243-D61F-4C23-BF42-BBF4E70DB655}" type="slidenum">
              <a:rPr lang="en-US"/>
              <a:pPr>
                <a:defRPr/>
              </a:pPr>
              <a:t>‹#›</a:t>
            </a:fld>
            <a:endParaRPr lang="en-US"/>
          </a:p>
        </p:txBody>
      </p:sp>
    </p:spTree>
    <p:extLst>
      <p:ext uri="{BB962C8B-B14F-4D97-AF65-F5344CB8AC3E}">
        <p14:creationId xmlns:p14="http://schemas.microsoft.com/office/powerpoint/2010/main" val="1826224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871FD6-4794-4957-AEDD-6C242758D3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7825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19EF1F-5A40-4461-AA60-FD523BD17D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0457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9D446B-B37A-40F8-936B-09EA6E6E4A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2510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C3288F-C75E-418E-BA14-A405E2F596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106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755FE1-0961-4793-92CE-87D9A6342747}" type="datetime1">
              <a:rPr lang="en-US"/>
              <a:pPr>
                <a:defRPr/>
              </a:pPr>
              <a:t>5/24/2016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E03E25-18AF-43B1-BD04-C14C417A28BB}" type="slidenum">
              <a:rPr lang="en-US"/>
              <a:pPr>
                <a:defRPr/>
              </a:pPr>
              <a:t>‹#›</a:t>
            </a:fld>
            <a:endParaRPr lang="en-US"/>
          </a:p>
        </p:txBody>
      </p:sp>
    </p:spTree>
    <p:extLst>
      <p:ext uri="{BB962C8B-B14F-4D97-AF65-F5344CB8AC3E}">
        <p14:creationId xmlns:p14="http://schemas.microsoft.com/office/powerpoint/2010/main" val="23115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F9229E-2712-4817-B48A-6F3BC7600D4B}" type="datetime1">
              <a:rPr lang="en-US"/>
              <a:pPr>
                <a:defRPr/>
              </a:pPr>
              <a:t>5/24/2016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C36F99-D6D8-48DB-A824-80D6DEB0D526}" type="slidenum">
              <a:rPr lang="en-US"/>
              <a:pPr>
                <a:defRPr/>
              </a:pPr>
              <a:t>‹#›</a:t>
            </a:fld>
            <a:endParaRPr lang="en-US"/>
          </a:p>
        </p:txBody>
      </p:sp>
    </p:spTree>
    <p:extLst>
      <p:ext uri="{BB962C8B-B14F-4D97-AF65-F5344CB8AC3E}">
        <p14:creationId xmlns:p14="http://schemas.microsoft.com/office/powerpoint/2010/main" val="318925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51E14D-1644-412B-A1A8-338AFFBDEE38}" type="datetime1">
              <a:rPr lang="en-US"/>
              <a:pPr>
                <a:defRPr/>
              </a:pPr>
              <a:t>5/24/2016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CA1B55-1C92-4875-AAD1-F007CEE75A2F}" type="slidenum">
              <a:rPr lang="en-US"/>
              <a:pPr>
                <a:defRPr/>
              </a:pPr>
              <a:t>‹#›</a:t>
            </a:fld>
            <a:endParaRPr lang="en-US"/>
          </a:p>
        </p:txBody>
      </p:sp>
    </p:spTree>
    <p:extLst>
      <p:ext uri="{BB962C8B-B14F-4D97-AF65-F5344CB8AC3E}">
        <p14:creationId xmlns:p14="http://schemas.microsoft.com/office/powerpoint/2010/main" val="82071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A79468-6162-4E5B-8BF7-445D0B5E255E}" type="datetime1">
              <a:rPr lang="en-US"/>
              <a:pPr>
                <a:defRPr/>
              </a:pPr>
              <a:t>5/24/2016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04783E-BD42-4FE6-80F9-826D6E0C394B}" type="slidenum">
              <a:rPr lang="en-US"/>
              <a:pPr>
                <a:defRPr/>
              </a:pPr>
              <a:t>‹#›</a:t>
            </a:fld>
            <a:endParaRPr lang="en-US"/>
          </a:p>
        </p:txBody>
      </p:sp>
    </p:spTree>
    <p:extLst>
      <p:ext uri="{BB962C8B-B14F-4D97-AF65-F5344CB8AC3E}">
        <p14:creationId xmlns:p14="http://schemas.microsoft.com/office/powerpoint/2010/main" val="42457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138454-3476-4944-BDC4-83EE3E9265A6}" type="datetime1">
              <a:rPr lang="en-US"/>
              <a:pPr>
                <a:defRPr/>
              </a:pPr>
              <a:t>5/24/2016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E775AA-9D3F-4BAC-9872-18477373D474}" type="slidenum">
              <a:rPr lang="en-US"/>
              <a:pPr>
                <a:defRPr/>
              </a:pPr>
              <a:t>‹#›</a:t>
            </a:fld>
            <a:endParaRPr lang="en-US"/>
          </a:p>
        </p:txBody>
      </p:sp>
    </p:spTree>
    <p:extLst>
      <p:ext uri="{BB962C8B-B14F-4D97-AF65-F5344CB8AC3E}">
        <p14:creationId xmlns:p14="http://schemas.microsoft.com/office/powerpoint/2010/main" val="265888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6AB835-0D01-462F-8401-D5F2E29D7739}" type="datetime1">
              <a:rPr lang="en-US"/>
              <a:pPr>
                <a:defRPr/>
              </a:pPr>
              <a:t>5/24/2016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AA5045-E025-4E19-B084-0B107396418E}" type="slidenum">
              <a:rPr lang="en-US"/>
              <a:pPr>
                <a:defRPr/>
              </a:pPr>
              <a:t>‹#›</a:t>
            </a:fld>
            <a:endParaRPr lang="en-US"/>
          </a:p>
        </p:txBody>
      </p:sp>
    </p:spTree>
    <p:extLst>
      <p:ext uri="{BB962C8B-B14F-4D97-AF65-F5344CB8AC3E}">
        <p14:creationId xmlns:p14="http://schemas.microsoft.com/office/powerpoint/2010/main" val="46539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75305BB-B494-4053-8AEC-3CCA727501F8}" type="datetime1">
              <a:rPr lang="en-US"/>
              <a:pPr>
                <a:defRPr/>
              </a:pPr>
              <a:t>5/24/2016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7684A6-4A88-4E5C-8CB4-DF5D7D8C01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D2D5ED58-ECE1-497B-86CA-C9BFD45F8B91}" type="slidenum">
              <a:rPr lang="en-US"/>
              <a:pPr>
                <a:defRPr/>
              </a:pPr>
              <a:t>‹#›</a:t>
            </a:fld>
            <a:endParaRPr lang="en-US"/>
          </a:p>
        </p:txBody>
      </p:sp>
    </p:spTree>
    <p:extLst>
      <p:ext uri="{BB962C8B-B14F-4D97-AF65-F5344CB8AC3E}">
        <p14:creationId xmlns:p14="http://schemas.microsoft.com/office/powerpoint/2010/main" val="268809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52ED072-2346-4F08-980E-C8E2BD1F570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9141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1.xml"/><Relationship Id="rId7"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10.bin"/><Relationship Id="rId10" Type="http://schemas.openxmlformats.org/officeDocument/2006/relationships/image" Target="../media/image22.wmf"/><Relationship Id="rId4" Type="http://schemas.openxmlformats.org/officeDocument/2006/relationships/image" Target="../media/image23.png"/><Relationship Id="rId9"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8.xml"/><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13.bin"/><Relationship Id="rId10" Type="http://schemas.openxmlformats.org/officeDocument/2006/relationships/image" Target="../media/image30.wmf"/><Relationship Id="rId4" Type="http://schemas.openxmlformats.org/officeDocument/2006/relationships/image" Target="../media/image31.png"/><Relationship Id="rId9"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32.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1.xml"/><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35.wmf"/><Relationship Id="rId4" Type="http://schemas.openxmlformats.org/officeDocument/2006/relationships/oleObject" Target="../embeddings/oleObject19.bin"/><Relationship Id="rId9"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23.xml"/><Relationship Id="rId7" Type="http://schemas.openxmlformats.org/officeDocument/2006/relationships/image" Target="../media/image41.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40.w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5.xml"/><Relationship Id="rId7"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43.wmf"/><Relationship Id="rId4" Type="http://schemas.openxmlformats.org/officeDocument/2006/relationships/oleObject" Target="../embeddings/oleObject24.bin"/><Relationship Id="rId9" Type="http://schemas.openxmlformats.org/officeDocument/2006/relationships/image" Target="../media/image45.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1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6.wmf"/><Relationship Id="rId12" Type="http://schemas.openxmlformats.org/officeDocument/2006/relationships/oleObject" Target="../embeddings/oleObject5.bin"/><Relationship Id="rId17" Type="http://schemas.openxmlformats.org/officeDocument/2006/relationships/image" Target="../media/image11.wmf"/><Relationship Id="rId2" Type="http://schemas.openxmlformats.org/officeDocument/2006/relationships/slideLayout" Target="../slideLayouts/slideLayout23.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4.bin"/><Relationship Id="rId19"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15.wmf"/><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876300" y="4953000"/>
            <a:ext cx="7391400" cy="609600"/>
          </a:xfrm>
        </p:spPr>
        <p:txBody>
          <a:bodyPr/>
          <a:lstStyle/>
          <a:p>
            <a:pPr eaLnBrk="1" hangingPunct="1"/>
            <a:r>
              <a:rPr lang="en-US" altLang="en-US" b="1" dirty="0" smtClean="0">
                <a:solidFill>
                  <a:schemeClr val="tx1"/>
                </a:solidFill>
              </a:rPr>
              <a:t>Scott Aaronson (MIT</a:t>
            </a:r>
            <a:r>
              <a:rPr lang="en-US" altLang="en-US" b="1" dirty="0" smtClean="0">
                <a:solidFill>
                  <a:schemeClr val="tx1"/>
                </a:solidFill>
                <a:sym typeface="Wingdings" panose="05000000000000000000" pitchFamily="2" charset="2"/>
              </a:rPr>
              <a:t>UT Austin</a:t>
            </a:r>
            <a:r>
              <a:rPr lang="en-US" altLang="en-US" b="1" dirty="0" smtClean="0">
                <a:solidFill>
                  <a:schemeClr val="tx1"/>
                </a:solidFill>
              </a:rPr>
              <a:t>)</a:t>
            </a:r>
          </a:p>
          <a:p>
            <a:pPr eaLnBrk="1" hangingPunct="1"/>
            <a:r>
              <a:rPr lang="en-US" altLang="en-US" dirty="0" smtClean="0">
                <a:solidFill>
                  <a:schemeClr val="tx1"/>
                </a:solidFill>
              </a:rPr>
              <a:t>Strachey Lecture, Oxford University</a:t>
            </a:r>
          </a:p>
          <a:p>
            <a:pPr eaLnBrk="1" hangingPunct="1"/>
            <a:r>
              <a:rPr lang="en-US" altLang="en-US" dirty="0" smtClean="0">
                <a:solidFill>
                  <a:schemeClr val="tx1"/>
                </a:solidFill>
              </a:rPr>
              <a:t>May 24, 2016</a:t>
            </a:r>
          </a:p>
        </p:txBody>
      </p:sp>
      <p:sp>
        <p:nvSpPr>
          <p:cNvPr id="11267" name="TextBox 3"/>
          <p:cNvSpPr txBox="1">
            <a:spLocks noChangeArrowheads="1"/>
          </p:cNvSpPr>
          <p:nvPr/>
        </p:nvSpPr>
        <p:spPr bwMode="auto">
          <a:xfrm>
            <a:off x="457200" y="228600"/>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6000" b="1" dirty="0" smtClean="0">
                <a:solidFill>
                  <a:srgbClr val="FF0000"/>
                </a:solidFill>
                <a:latin typeface="+mn-lt"/>
              </a:rPr>
              <a:t>Quantum Supremacy</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77" y="1524000"/>
            <a:ext cx="435284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 y="185738"/>
            <a:ext cx="838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rgbClr val="0070C0"/>
                </a:solidFill>
                <a:latin typeface="Calibri" pitchFamily="34" charset="0"/>
              </a:rPr>
              <a:t>BosonSampling </a:t>
            </a:r>
            <a:r>
              <a:rPr lang="en-US" altLang="en-US" sz="2800" b="1">
                <a:solidFill>
                  <a:srgbClr val="0070C0"/>
                </a:solidFill>
                <a:latin typeface="Calibri" pitchFamily="34" charset="0"/>
              </a:rPr>
              <a:t>(A.-Arkhipov 2011)</a:t>
            </a:r>
            <a:endParaRPr lang="en-US" altLang="en-US" sz="2800" b="1">
              <a:solidFill>
                <a:srgbClr val="7030A0"/>
              </a:solidFill>
              <a:latin typeface="Calibri" pitchFamily="34" charset="0"/>
            </a:endParaRPr>
          </a:p>
        </p:txBody>
      </p:sp>
      <p:sp>
        <p:nvSpPr>
          <p:cNvPr id="5123" name="Subtitle 4"/>
          <p:cNvSpPr>
            <a:spLocks noGrp="1"/>
          </p:cNvSpPr>
          <p:nvPr>
            <p:ph type="subTitle" idx="1"/>
          </p:nvPr>
        </p:nvSpPr>
        <p:spPr>
          <a:xfrm>
            <a:off x="381000" y="1028700"/>
            <a:ext cx="8077200" cy="457200"/>
          </a:xfrm>
        </p:spPr>
        <p:txBody>
          <a:bodyPr/>
          <a:lstStyle/>
          <a:p>
            <a:r>
              <a:rPr lang="en-US" altLang="en-US" sz="2800" smtClean="0">
                <a:latin typeface="Calibri" pitchFamily="34" charset="0"/>
                <a:ea typeface="Calibri" pitchFamily="34" charset="0"/>
                <a:cs typeface="Calibri" pitchFamily="34" charset="0"/>
              </a:rPr>
              <a:t>A rudimentary type of quantum computing, involving only </a:t>
            </a:r>
            <a:r>
              <a:rPr lang="en-US" altLang="en-US" sz="2800" b="1" smtClean="0">
                <a:solidFill>
                  <a:srgbClr val="FF0000"/>
                </a:solidFill>
                <a:latin typeface="Calibri" pitchFamily="34" charset="0"/>
                <a:ea typeface="Calibri" pitchFamily="34" charset="0"/>
                <a:cs typeface="Calibri" pitchFamily="34" charset="0"/>
              </a:rPr>
              <a:t>non-interacting photons</a:t>
            </a:r>
          </a:p>
        </p:txBody>
      </p:sp>
      <p:sp>
        <p:nvSpPr>
          <p:cNvPr id="22" name="Subtitle 4"/>
          <p:cNvSpPr txBox="1">
            <a:spLocks/>
          </p:cNvSpPr>
          <p:nvPr/>
        </p:nvSpPr>
        <p:spPr bwMode="auto">
          <a:xfrm>
            <a:off x="76200" y="2128838"/>
            <a:ext cx="3429000" cy="457200"/>
          </a:xfrm>
          <a:prstGeom prst="rect">
            <a:avLst/>
          </a:prstGeom>
          <a:noFill/>
          <a:ln w="9525">
            <a:noFill/>
            <a:miter lim="800000"/>
            <a:headEnd/>
            <a:tailEnd/>
          </a:ln>
        </p:spPr>
        <p:txBody>
          <a:bodyPr/>
          <a:lstStyle/>
          <a:p>
            <a:pPr algn="ctr" eaLnBrk="0" hangingPunct="0">
              <a:spcBef>
                <a:spcPct val="20000"/>
              </a:spcBef>
              <a:defRPr/>
            </a:pPr>
            <a:r>
              <a:rPr lang="en-US" sz="2600" b="1" kern="0" dirty="0">
                <a:solidFill>
                  <a:srgbClr val="FF0000"/>
                </a:solidFill>
                <a:latin typeface="Calibri" pitchFamily="34" charset="0"/>
                <a:cs typeface="Calibri" pitchFamily="34" charset="0"/>
              </a:rPr>
              <a:t>Classical counterpart:</a:t>
            </a:r>
            <a:r>
              <a:rPr lang="en-US" sz="2600" kern="0" dirty="0">
                <a:latin typeface="Calibri" pitchFamily="34" charset="0"/>
                <a:cs typeface="Calibri" pitchFamily="34" charset="0"/>
              </a:rPr>
              <a:t> Galton’s Board</a:t>
            </a:r>
          </a:p>
        </p:txBody>
      </p:sp>
      <p:sp>
        <p:nvSpPr>
          <p:cNvPr id="23" name="Subtitle 4"/>
          <p:cNvSpPr txBox="1">
            <a:spLocks/>
          </p:cNvSpPr>
          <p:nvPr/>
        </p:nvSpPr>
        <p:spPr bwMode="auto">
          <a:xfrm>
            <a:off x="3505200" y="2128838"/>
            <a:ext cx="5486400" cy="457200"/>
          </a:xfrm>
          <a:prstGeom prst="rect">
            <a:avLst/>
          </a:prstGeom>
          <a:noFill/>
          <a:ln w="9525">
            <a:noFill/>
            <a:miter lim="800000"/>
            <a:headEnd/>
            <a:tailEnd/>
          </a:ln>
        </p:spPr>
        <p:txBody>
          <a:bodyPr/>
          <a:lstStyle/>
          <a:p>
            <a:pPr algn="ctr" eaLnBrk="0" hangingPunct="0">
              <a:spcBef>
                <a:spcPct val="20000"/>
              </a:spcBef>
              <a:defRPr/>
            </a:pPr>
            <a:r>
              <a:rPr lang="en-US" sz="2600" kern="0" dirty="0">
                <a:latin typeface="Calibri" pitchFamily="34" charset="0"/>
                <a:cs typeface="Calibri" pitchFamily="34" charset="0"/>
              </a:rPr>
              <a:t>Replacing the balls by photons leads to famously counterintuitive phenomena, like the </a:t>
            </a:r>
            <a:r>
              <a:rPr lang="en-US" sz="2600" b="1" kern="0" dirty="0">
                <a:latin typeface="Calibri" pitchFamily="34" charset="0"/>
                <a:cs typeface="Calibri" pitchFamily="34" charset="0"/>
              </a:rPr>
              <a:t>Hong-</a:t>
            </a:r>
            <a:r>
              <a:rPr lang="en-US" sz="2600" b="1" kern="0" dirty="0" err="1">
                <a:latin typeface="Calibri" pitchFamily="34" charset="0"/>
                <a:cs typeface="Calibri" pitchFamily="34" charset="0"/>
              </a:rPr>
              <a:t>Ou</a:t>
            </a:r>
            <a:r>
              <a:rPr lang="en-US" sz="2600" b="1" kern="0" dirty="0">
                <a:latin typeface="Calibri" pitchFamily="34" charset="0"/>
                <a:cs typeface="Calibri" pitchFamily="34" charset="0"/>
              </a:rPr>
              <a:t>-Mandel dip</a:t>
            </a:r>
          </a:p>
        </p:txBody>
      </p:sp>
      <p:pic>
        <p:nvPicPr>
          <p:cNvPr id="52226" name="Picture 2" descr="http://mathworld.wolfram.com/images/eps-gif/GaltonBoard_10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35313"/>
            <a:ext cx="281940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8"/>
          <p:cNvCxnSpPr>
            <a:cxnSpLocks noChangeShapeType="1"/>
          </p:cNvCxnSpPr>
          <p:nvPr/>
        </p:nvCxnSpPr>
        <p:spPr bwMode="auto">
          <a:xfrm>
            <a:off x="4343400" y="3771900"/>
            <a:ext cx="3657600" cy="274320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9"/>
          <p:cNvCxnSpPr>
            <a:cxnSpLocks noChangeShapeType="1"/>
          </p:cNvCxnSpPr>
          <p:nvPr/>
        </p:nvCxnSpPr>
        <p:spPr bwMode="auto">
          <a:xfrm flipH="1">
            <a:off x="4343400" y="3771900"/>
            <a:ext cx="3657600" cy="2743200"/>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15" name="Rectangle 6"/>
          <p:cNvSpPr>
            <a:spLocks noChangeArrowheads="1"/>
          </p:cNvSpPr>
          <p:nvPr/>
        </p:nvSpPr>
        <p:spPr bwMode="auto">
          <a:xfrm rot="-5400000">
            <a:off x="5562600" y="5067300"/>
            <a:ext cx="1219200" cy="152400"/>
          </a:xfrm>
          <a:prstGeom prst="rect">
            <a:avLst/>
          </a:prstGeom>
          <a:solidFill>
            <a:schemeClr val="accent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6" name="Oval 15"/>
          <p:cNvSpPr>
            <a:spLocks noChangeArrowheads="1"/>
          </p:cNvSpPr>
          <p:nvPr/>
        </p:nvSpPr>
        <p:spPr bwMode="auto">
          <a:xfrm>
            <a:off x="4191000" y="3619500"/>
            <a:ext cx="304800" cy="304800"/>
          </a:xfrm>
          <a:prstGeom prst="ellipse">
            <a:avLst/>
          </a:prstGeom>
          <a:solidFill>
            <a:srgbClr val="FFFF00"/>
          </a:solidFill>
          <a:ln w="19050"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7" name="Oval 16"/>
          <p:cNvSpPr>
            <a:spLocks noChangeArrowheads="1"/>
          </p:cNvSpPr>
          <p:nvPr/>
        </p:nvSpPr>
        <p:spPr bwMode="auto">
          <a:xfrm>
            <a:off x="7848600" y="3619500"/>
            <a:ext cx="304800" cy="304800"/>
          </a:xfrm>
          <a:prstGeom prst="ellipse">
            <a:avLst/>
          </a:prstGeom>
          <a:solidFill>
            <a:srgbClr val="FFFF00"/>
          </a:solidFill>
          <a:ln w="19050"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Tree>
    <p:extLst>
      <p:ext uri="{BB962C8B-B14F-4D97-AF65-F5344CB8AC3E}">
        <p14:creationId xmlns:p14="http://schemas.microsoft.com/office/powerpoint/2010/main" val="2248772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1.11022E-16 0 L -0.19167 0.2 " pathEditMode="relative" rAng="0" ptsTypes="AA">
                                      <p:cBhvr>
                                        <p:cTn id="26" dur="2000" fill="hold"/>
                                        <p:tgtEl>
                                          <p:spTgt spid="17"/>
                                        </p:tgtEl>
                                        <p:attrNameLst>
                                          <p:attrName>ppt_x</p:attrName>
                                          <p:attrName>ppt_y</p:attrName>
                                        </p:attrNameLst>
                                      </p:cBhvr>
                                      <p:rCtr x="-9583" y="10000"/>
                                    </p:animMotion>
                                  </p:childTnLst>
                                </p:cTn>
                              </p:par>
                              <p:par>
                                <p:cTn id="27" presetID="49" presetClass="path" presetSubtype="0" accel="50000" decel="50000" fill="hold" grpId="0" nodeType="withEffect">
                                  <p:stCondLst>
                                    <p:cond delay="0"/>
                                  </p:stCondLst>
                                  <p:childTnLst>
                                    <p:animMotion origin="layout" path="M 0 0 L 0.19167 0.2 " pathEditMode="relative" rAng="0" ptsTypes="AA">
                                      <p:cBhvr>
                                        <p:cTn id="28" dur="2000" fill="hold"/>
                                        <p:tgtEl>
                                          <p:spTgt spid="16"/>
                                        </p:tgtEl>
                                        <p:attrNameLst>
                                          <p:attrName>ppt_x</p:attrName>
                                          <p:attrName>ppt_y</p:attrName>
                                        </p:attrNameLst>
                                      </p:cBhvr>
                                      <p:rCtr x="9583" y="10000"/>
                                    </p:animMotion>
                                  </p:childTnLst>
                                </p:cTn>
                              </p:par>
                            </p:childTnLst>
                          </p:cTn>
                        </p:par>
                        <p:par>
                          <p:cTn id="29" fill="hold" nodeType="afterGroup">
                            <p:stCondLst>
                              <p:cond delay="2000"/>
                            </p:stCondLst>
                            <p:childTnLst>
                              <p:par>
                                <p:cTn id="30" presetID="49" presetClass="path" presetSubtype="0" accel="50000" decel="50000" fill="hold" grpId="1" nodeType="afterEffect">
                                  <p:stCondLst>
                                    <p:cond delay="0"/>
                                  </p:stCondLst>
                                  <p:childTnLst>
                                    <p:animMotion origin="layout" path="M -0.19167 0.2 L -0.01667 0.36667 " pathEditMode="relative" rAng="0" ptsTypes="AA">
                                      <p:cBhvr>
                                        <p:cTn id="31" dur="2000" fill="hold"/>
                                        <p:tgtEl>
                                          <p:spTgt spid="17"/>
                                        </p:tgtEl>
                                        <p:attrNameLst>
                                          <p:attrName>ppt_x</p:attrName>
                                          <p:attrName>ppt_y</p:attrName>
                                        </p:attrNameLst>
                                      </p:cBhvr>
                                      <p:rCtr x="8750" y="8333"/>
                                    </p:animMotion>
                                  </p:childTnLst>
                                </p:cTn>
                              </p:par>
                              <p:par>
                                <p:cTn id="32" presetID="49" presetClass="path" presetSubtype="0" accel="50000" decel="50000" fill="hold" grpId="1" nodeType="withEffect">
                                  <p:stCondLst>
                                    <p:cond delay="0"/>
                                  </p:stCondLst>
                                  <p:childTnLst>
                                    <p:animMotion origin="layout" path="M 0.19167 0.2 L 0.375 0.38889 " pathEditMode="relative" rAng="0" ptsTypes="AA">
                                      <p:cBhvr>
                                        <p:cTn id="33" dur="2000" fill="hold"/>
                                        <p:tgtEl>
                                          <p:spTgt spid="16"/>
                                        </p:tgtEl>
                                        <p:attrNameLst>
                                          <p:attrName>ppt_x</p:attrName>
                                          <p:attrName>ppt_y</p:attrName>
                                        </p:attrNameLst>
                                      </p:cBhvr>
                                      <p:rCtr x="9167" y="9444"/>
                                    </p:animMotion>
                                  </p:childTnLst>
                                </p:cTn>
                              </p:par>
                            </p:childTnLst>
                          </p:cTn>
                        </p:par>
                        <p:par>
                          <p:cTn id="34" fill="hold" nodeType="afterGroup">
                            <p:stCondLst>
                              <p:cond delay="4000"/>
                            </p:stCondLst>
                            <p:childTnLst>
                              <p:par>
                                <p:cTn id="35" presetID="42" presetClass="path" presetSubtype="0" accel="50000" decel="50000" fill="hold" grpId="3" nodeType="afterEffect">
                                  <p:stCondLst>
                                    <p:cond delay="0"/>
                                  </p:stCondLst>
                                  <p:childTnLst>
                                    <p:animMotion origin="layout" path="M 0.20833 0.2 L 0 0.4 " pathEditMode="relative" rAng="0" ptsTypes="AA">
                                      <p:cBhvr>
                                        <p:cTn id="36" dur="2000" fill="hold"/>
                                        <p:tgtEl>
                                          <p:spTgt spid="16"/>
                                        </p:tgtEl>
                                        <p:attrNameLst>
                                          <p:attrName>ppt_x</p:attrName>
                                          <p:attrName>ppt_y</p:attrName>
                                        </p:attrNameLst>
                                      </p:cBhvr>
                                      <p:rCtr x="-10417" y="10000"/>
                                    </p:animMotion>
                                  </p:childTnLst>
                                </p:cTn>
                              </p:par>
                              <p:par>
                                <p:cTn id="37" presetID="42" presetClass="path" presetSubtype="0" accel="50000" decel="50000" fill="hold" grpId="3" nodeType="withEffect">
                                  <p:stCondLst>
                                    <p:cond delay="0"/>
                                  </p:stCondLst>
                                  <p:childTnLst>
                                    <p:animMotion origin="layout" path="M -0.19167 0.2 L -0.38333 0.38889 " pathEditMode="relative" rAng="0" ptsTypes="AA">
                                      <p:cBhvr>
                                        <p:cTn id="38" dur="2000" fill="hold"/>
                                        <p:tgtEl>
                                          <p:spTgt spid="17"/>
                                        </p:tgtEl>
                                        <p:attrNameLst>
                                          <p:attrName>ppt_x</p:attrName>
                                          <p:attrName>ppt_y</p:attrName>
                                        </p:attrNameLst>
                                      </p:cBhvr>
                                      <p:rCtr x="-9583" y="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autoUpdateAnimBg="0"/>
      <p:bldP spid="15" grpId="0" animBg="1"/>
      <p:bldP spid="16" grpId="0" animBg="1"/>
      <p:bldP spid="16" grpId="1" animBg="1"/>
      <p:bldP spid="16" grpId="2" animBg="1"/>
      <p:bldP spid="16" grpId="3" animBg="1"/>
      <p:bldP spid="17" grpId="0" animBg="1"/>
      <p:bldP spid="17" grpId="1" animBg="1"/>
      <p:bldP spid="17" grpId="2" animBg="1"/>
      <p:bldP spid="17"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4"/>
          <p:cNvSpPr>
            <a:spLocks noGrp="1"/>
          </p:cNvSpPr>
          <p:nvPr>
            <p:ph type="subTitle" idx="1"/>
          </p:nvPr>
        </p:nvSpPr>
        <p:spPr>
          <a:xfrm>
            <a:off x="358775" y="188913"/>
            <a:ext cx="6681788" cy="457200"/>
          </a:xfrm>
        </p:spPr>
        <p:txBody>
          <a:bodyPr/>
          <a:lstStyle/>
          <a:p>
            <a:pPr algn="l"/>
            <a:r>
              <a:rPr lang="en-US" altLang="en-US" sz="2800" dirty="0" smtClean="0">
                <a:latin typeface="Calibri" pitchFamily="34" charset="0"/>
                <a:ea typeface="Calibri" pitchFamily="34" charset="0"/>
                <a:cs typeface="Calibri" pitchFamily="34" charset="0"/>
              </a:rPr>
              <a:t>What’s going on?  In </a:t>
            </a:r>
            <a:r>
              <a:rPr lang="en-US" altLang="en-US" sz="2800" dirty="0" smtClean="0">
                <a:latin typeface="Calibri" pitchFamily="34" charset="0"/>
                <a:ea typeface="Calibri" pitchFamily="34" charset="0"/>
                <a:cs typeface="Calibri" pitchFamily="34" charset="0"/>
              </a:rPr>
              <a:t>general, we consider a network of </a:t>
            </a:r>
            <a:r>
              <a:rPr lang="en-US" altLang="en-US" sz="2800" dirty="0" err="1" smtClean="0">
                <a:latin typeface="Calibri" pitchFamily="34" charset="0"/>
                <a:ea typeface="Calibri" pitchFamily="34" charset="0"/>
                <a:cs typeface="Calibri" pitchFamily="34" charset="0"/>
              </a:rPr>
              <a:t>beamsplitters</a:t>
            </a:r>
            <a:r>
              <a:rPr lang="en-US" altLang="en-US" sz="2800" dirty="0" smtClean="0">
                <a:latin typeface="Calibri" pitchFamily="34" charset="0"/>
                <a:ea typeface="Calibri" pitchFamily="34" charset="0"/>
                <a:cs typeface="Calibri" pitchFamily="34" charset="0"/>
              </a:rPr>
              <a:t>, with n input “modes” </a:t>
            </a:r>
            <a:r>
              <a:rPr lang="en-US" altLang="en-US" sz="2000" dirty="0" smtClean="0">
                <a:latin typeface="Calibri" pitchFamily="34" charset="0"/>
                <a:ea typeface="Calibri" pitchFamily="34" charset="0"/>
                <a:cs typeface="Calibri" pitchFamily="34" charset="0"/>
              </a:rPr>
              <a:t>(locations)</a:t>
            </a:r>
            <a:r>
              <a:rPr lang="en-US" altLang="en-US" sz="2800" dirty="0" smtClean="0">
                <a:latin typeface="Calibri" pitchFamily="34" charset="0"/>
                <a:ea typeface="Calibri" pitchFamily="34" charset="0"/>
                <a:cs typeface="Calibri" pitchFamily="34" charset="0"/>
              </a:rPr>
              <a:t> and m&gt;&gt;n output modes</a:t>
            </a:r>
            <a:endParaRPr lang="en-US" altLang="en-US" sz="2800" b="1" dirty="0" smtClean="0">
              <a:solidFill>
                <a:srgbClr val="FF0000"/>
              </a:solidFill>
              <a:latin typeface="Calibri" pitchFamily="34" charset="0"/>
              <a:ea typeface="Calibri" pitchFamily="34" charset="0"/>
              <a:cs typeface="Calibri" pitchFamily="34" charset="0"/>
            </a:endParaRPr>
          </a:p>
        </p:txBody>
      </p:sp>
      <p:pic>
        <p:nvPicPr>
          <p:cNvPr id="614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9163" y="417513"/>
            <a:ext cx="1647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4"/>
          <p:cNvSpPr txBox="1">
            <a:spLocks/>
          </p:cNvSpPr>
          <p:nvPr/>
        </p:nvSpPr>
        <p:spPr bwMode="auto">
          <a:xfrm>
            <a:off x="358775" y="1636713"/>
            <a:ext cx="688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defRPr/>
            </a:pPr>
            <a:r>
              <a:rPr lang="en-US" sz="2800" kern="0" dirty="0" smtClean="0">
                <a:latin typeface="Calibri" panose="020F0502020204030204" pitchFamily="34" charset="0"/>
                <a:ea typeface="Calibri" panose="020F0502020204030204" pitchFamily="34" charset="0"/>
                <a:cs typeface="Calibri" panose="020F0502020204030204" pitchFamily="34" charset="0"/>
              </a:rPr>
              <a:t>n identical photons enter, one per input mode</a:t>
            </a:r>
          </a:p>
          <a:p>
            <a:pPr algn="l">
              <a:defRPr/>
            </a:pPr>
            <a:r>
              <a:rPr lang="en-US" sz="2800" kern="0" dirty="0" smtClean="0">
                <a:latin typeface="Calibri" panose="020F0502020204030204" pitchFamily="34" charset="0"/>
                <a:ea typeface="Calibri" panose="020F0502020204030204" pitchFamily="34" charset="0"/>
                <a:cs typeface="Calibri" panose="020F0502020204030204" pitchFamily="34" charset="0"/>
              </a:rPr>
              <a:t>Assume for simplicity they all leave in different modes—there are         possibilities</a:t>
            </a:r>
            <a:endParaRPr lang="en-US" sz="2800" kern="0" dirty="0">
              <a:latin typeface="Calibri" panose="020F0502020204030204" pitchFamily="34" charset="0"/>
              <a:ea typeface="Calibri" panose="020F0502020204030204" pitchFamily="34" charset="0"/>
              <a:cs typeface="Calibri" panose="020F0502020204030204" pitchFamily="34" charset="0"/>
            </a:endParaRPr>
          </a:p>
        </p:txBody>
      </p:sp>
      <p:sp>
        <p:nvSpPr>
          <p:cNvPr id="14" name="Subtitle 4"/>
          <p:cNvSpPr txBox="1">
            <a:spLocks/>
          </p:cNvSpPr>
          <p:nvPr/>
        </p:nvSpPr>
        <p:spPr bwMode="auto">
          <a:xfrm>
            <a:off x="358775" y="3487738"/>
            <a:ext cx="848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defRPr/>
            </a:pPr>
            <a:r>
              <a:rPr lang="en-US" sz="2800" kern="0" dirty="0" smtClean="0">
                <a:latin typeface="Calibri" panose="020F0502020204030204" pitchFamily="34" charset="0"/>
                <a:ea typeface="Calibri" panose="020F0502020204030204" pitchFamily="34" charset="0"/>
                <a:cs typeface="Calibri" panose="020F0502020204030204" pitchFamily="34" charset="0"/>
              </a:rPr>
              <a:t>The </a:t>
            </a:r>
            <a:r>
              <a:rPr lang="en-US" sz="2800" kern="0" dirty="0" err="1" smtClean="0">
                <a:latin typeface="Calibri" panose="020F0502020204030204" pitchFamily="34" charset="0"/>
                <a:ea typeface="Calibri" panose="020F0502020204030204" pitchFamily="34" charset="0"/>
                <a:cs typeface="Calibri" panose="020F0502020204030204" pitchFamily="34" charset="0"/>
              </a:rPr>
              <a:t>beamsplitter</a:t>
            </a:r>
            <a:r>
              <a:rPr lang="en-US" sz="2800" kern="0" dirty="0" smtClean="0">
                <a:latin typeface="Calibri" panose="020F0502020204030204" pitchFamily="34" charset="0"/>
                <a:ea typeface="Calibri" panose="020F0502020204030204" pitchFamily="34" charset="0"/>
                <a:cs typeface="Calibri" panose="020F0502020204030204" pitchFamily="34" charset="0"/>
              </a:rPr>
              <a:t> network defines a column-orthonormal matrix </a:t>
            </a:r>
            <a:r>
              <a:rPr lang="en-US" sz="2800" kern="0" dirty="0" err="1" smtClean="0">
                <a:latin typeface="Calibri" panose="020F0502020204030204" pitchFamily="34" charset="0"/>
                <a:ea typeface="Calibri" panose="020F0502020204030204" pitchFamily="34" charset="0"/>
                <a:cs typeface="Calibri" panose="020F0502020204030204" pitchFamily="34" charset="0"/>
              </a:rPr>
              <a:t>A</a:t>
            </a:r>
            <a:r>
              <a:rPr lang="en-US" sz="2800" kern="0" dirty="0" err="1"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sz="2800" kern="0" dirty="0" err="1" smtClean="0">
                <a:latin typeface="Calibri" panose="020F0502020204030204" pitchFamily="34" charset="0"/>
                <a:ea typeface="Calibri" panose="020F0502020204030204" pitchFamily="34" charset="0"/>
                <a:cs typeface="Calibri" panose="020F0502020204030204" pitchFamily="34" charset="0"/>
              </a:rPr>
              <a:t>C</a:t>
            </a:r>
            <a:r>
              <a:rPr lang="en-US" sz="2800" kern="0" baseline="30000" dirty="0" err="1" smtClean="0">
                <a:latin typeface="Calibri" panose="020F0502020204030204" pitchFamily="34" charset="0"/>
                <a:ea typeface="Calibri" panose="020F0502020204030204" pitchFamily="34" charset="0"/>
                <a:cs typeface="Calibri" panose="020F0502020204030204" pitchFamily="34" charset="0"/>
              </a:rPr>
              <a:t>m</a:t>
            </a:r>
            <a:r>
              <a:rPr lang="en-US" sz="2800" kern="0" baseline="30000" dirty="0" err="1"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sz="2800" kern="0" baseline="30000" dirty="0" err="1" smtClean="0">
                <a:latin typeface="Calibri" panose="020F0502020204030204" pitchFamily="34" charset="0"/>
                <a:ea typeface="Calibri" panose="020F0502020204030204" pitchFamily="34" charset="0"/>
                <a:cs typeface="Calibri" panose="020F0502020204030204" pitchFamily="34" charset="0"/>
              </a:rPr>
              <a:t>n</a:t>
            </a:r>
            <a:r>
              <a:rPr lang="en-US" sz="2800" kern="0" dirty="0" smtClean="0">
                <a:latin typeface="Calibri" panose="020F0502020204030204" pitchFamily="34" charset="0"/>
                <a:ea typeface="Calibri" panose="020F0502020204030204" pitchFamily="34" charset="0"/>
                <a:cs typeface="Calibri" panose="020F0502020204030204" pitchFamily="34" charset="0"/>
              </a:rPr>
              <a:t>, such that</a:t>
            </a:r>
          </a:p>
        </p:txBody>
      </p:sp>
      <p:graphicFrame>
        <p:nvGraphicFramePr>
          <p:cNvPr id="6150" name="Object 6"/>
          <p:cNvGraphicFramePr>
            <a:graphicFrameLocks noChangeAspect="1"/>
          </p:cNvGraphicFramePr>
          <p:nvPr/>
        </p:nvGraphicFramePr>
        <p:xfrm>
          <a:off x="1654175" y="4489450"/>
          <a:ext cx="3814763" cy="1295400"/>
        </p:xfrm>
        <a:graphic>
          <a:graphicData uri="http://schemas.openxmlformats.org/presentationml/2006/ole">
            <mc:AlternateContent xmlns:mc="http://schemas.openxmlformats.org/markup-compatibility/2006">
              <mc:Choice xmlns:v="urn:schemas-microsoft-com:vml" Requires="v">
                <p:oleObj spid="_x0000_s75847" name="Equation" r:id="rId5" imgW="1346200" imgH="457200" progId="Equation.3">
                  <p:embed/>
                </p:oleObj>
              </mc:Choice>
              <mc:Fallback>
                <p:oleObj name="Equation" r:id="rId5" imgW="1346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4175" y="4489450"/>
                        <a:ext cx="3814763"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6"/>
          <p:cNvGraphicFramePr>
            <a:graphicFrameLocks noChangeAspect="1"/>
          </p:cNvGraphicFramePr>
          <p:nvPr/>
        </p:nvGraphicFramePr>
        <p:xfrm>
          <a:off x="4549775" y="2579688"/>
          <a:ext cx="531813" cy="796925"/>
        </p:xfrm>
        <a:graphic>
          <a:graphicData uri="http://schemas.openxmlformats.org/presentationml/2006/ole">
            <mc:AlternateContent xmlns:mc="http://schemas.openxmlformats.org/markup-compatibility/2006">
              <mc:Choice xmlns:v="urn:schemas-microsoft-com:vml" Requires="v">
                <p:oleObj spid="_x0000_s75848" name="Equation" r:id="rId7" imgW="304668" imgH="457002" progId="Equation.3">
                  <p:embed/>
                </p:oleObj>
              </mc:Choice>
              <mc:Fallback>
                <p:oleObj name="Equation" r:id="rId7" imgW="304668" imgH="45700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9775" y="2579688"/>
                        <a:ext cx="5318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2" name="Object 6"/>
          <p:cNvGraphicFramePr>
            <a:graphicFrameLocks noChangeAspect="1"/>
          </p:cNvGraphicFramePr>
          <p:nvPr>
            <p:extLst>
              <p:ext uri="{D42A27DB-BD31-4B8C-83A1-F6EECF244321}">
                <p14:modId xmlns:p14="http://schemas.microsoft.com/office/powerpoint/2010/main" val="3265397797"/>
              </p:ext>
            </p:extLst>
          </p:nvPr>
        </p:nvGraphicFramePr>
        <p:xfrm>
          <a:off x="4268788" y="3827690"/>
          <a:ext cx="4570412" cy="792162"/>
        </p:xfrm>
        <a:graphic>
          <a:graphicData uri="http://schemas.openxmlformats.org/presentationml/2006/ole">
            <mc:AlternateContent xmlns:mc="http://schemas.openxmlformats.org/markup-compatibility/2006">
              <mc:Choice xmlns:v="urn:schemas-microsoft-com:vml" Requires="v">
                <p:oleObj spid="_x0000_s75849" name="Equation" r:id="rId9" imgW="1612900" imgH="279400" progId="Equation.3">
                  <p:embed/>
                </p:oleObj>
              </mc:Choice>
              <mc:Fallback>
                <p:oleObj name="Equation" r:id="rId9" imgW="16129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8788" y="3827690"/>
                        <a:ext cx="4570412"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Subtitle 4"/>
          <p:cNvSpPr txBox="1">
            <a:spLocks/>
          </p:cNvSpPr>
          <p:nvPr/>
        </p:nvSpPr>
        <p:spPr bwMode="auto">
          <a:xfrm>
            <a:off x="358775" y="484505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defRPr/>
            </a:pPr>
            <a:r>
              <a:rPr lang="en-US" sz="2800" kern="0" dirty="0" smtClean="0">
                <a:latin typeface="Calibri" panose="020F0502020204030204" pitchFamily="34" charset="0"/>
                <a:ea typeface="Calibri" panose="020F0502020204030204" pitchFamily="34" charset="0"/>
                <a:cs typeface="Calibri" panose="020F0502020204030204" pitchFamily="34" charset="0"/>
              </a:rPr>
              <a:t>where</a:t>
            </a:r>
          </a:p>
        </p:txBody>
      </p:sp>
      <p:sp>
        <p:nvSpPr>
          <p:cNvPr id="20" name="Subtitle 4"/>
          <p:cNvSpPr txBox="1">
            <a:spLocks/>
          </p:cNvSpPr>
          <p:nvPr/>
        </p:nvSpPr>
        <p:spPr bwMode="auto">
          <a:xfrm>
            <a:off x="357188" y="5837238"/>
            <a:ext cx="817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defRPr/>
            </a:pPr>
            <a:r>
              <a:rPr lang="en-US" sz="2800" kern="0" dirty="0">
                <a:latin typeface="Calibri" panose="020F0502020204030204" pitchFamily="34" charset="0"/>
                <a:ea typeface="Calibri" panose="020F0502020204030204" pitchFamily="34" charset="0"/>
                <a:cs typeface="Calibri" panose="020F0502020204030204" pitchFamily="34" charset="0"/>
              </a:rPr>
              <a:t>i</a:t>
            </a:r>
            <a:r>
              <a:rPr lang="en-US" sz="2800" kern="0" dirty="0" smtClean="0">
                <a:latin typeface="Calibri" panose="020F0502020204030204" pitchFamily="34" charset="0"/>
                <a:ea typeface="Calibri" panose="020F0502020204030204" pitchFamily="34" charset="0"/>
                <a:cs typeface="Calibri" panose="020F0502020204030204" pitchFamily="34" charset="0"/>
              </a:rPr>
              <a:t>s the matrix </a:t>
            </a:r>
            <a:r>
              <a:rPr lang="en-US" sz="2800" kern="0" dirty="0" smtClean="0">
                <a:latin typeface="Calibri" panose="020F0502020204030204" pitchFamily="34" charset="0"/>
                <a:ea typeface="Calibri" panose="020F0502020204030204" pitchFamily="34" charset="0"/>
                <a:cs typeface="Calibri" panose="020F0502020204030204" pitchFamily="34" charset="0"/>
              </a:rPr>
              <a:t>permanent (like the determinant, but without minus signs!)</a:t>
            </a:r>
            <a:endParaRPr lang="en-US" sz="2800" kern="0" dirty="0" smtClean="0">
              <a:latin typeface="Calibri" panose="020F0502020204030204" pitchFamily="34" charset="0"/>
              <a:ea typeface="Calibri" panose="020F0502020204030204" pitchFamily="34" charset="0"/>
              <a:cs typeface="Calibri" panose="020F0502020204030204" pitchFamily="34" charset="0"/>
            </a:endParaRPr>
          </a:p>
        </p:txBody>
      </p:sp>
      <p:grpSp>
        <p:nvGrpSpPr>
          <p:cNvPr id="6155" name="Group 5"/>
          <p:cNvGrpSpPr>
            <a:grpSpLocks/>
          </p:cNvGrpSpPr>
          <p:nvPr/>
        </p:nvGrpSpPr>
        <p:grpSpPr bwMode="auto">
          <a:xfrm>
            <a:off x="6210300" y="4489450"/>
            <a:ext cx="2628900" cy="1330325"/>
            <a:chOff x="6210416" y="4489681"/>
            <a:chExt cx="2628784" cy="1330712"/>
          </a:xfrm>
        </p:grpSpPr>
        <p:sp>
          <p:nvSpPr>
            <p:cNvPr id="18" name="Subtitle 4"/>
            <p:cNvSpPr txBox="1">
              <a:spLocks/>
            </p:cNvSpPr>
            <p:nvPr/>
          </p:nvSpPr>
          <p:spPr bwMode="auto">
            <a:xfrm>
              <a:off x="6210416" y="4969245"/>
              <a:ext cx="2628784" cy="851148"/>
            </a:xfrm>
            <a:prstGeom prst="rect">
              <a:avLst/>
            </a:prstGeom>
            <a:solidFill>
              <a:srgbClr val="FFFFBB"/>
            </a:solidFill>
            <a:ln>
              <a:solidFill>
                <a:schemeClr val="tx1"/>
              </a:solid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defRPr/>
              </a:pPr>
              <a:r>
                <a:rPr lang="en-US" sz="2400" kern="0" dirty="0" err="1" smtClean="0">
                  <a:latin typeface="Calibri" panose="020F0502020204030204" pitchFamily="34" charset="0"/>
                  <a:ea typeface="Calibri" panose="020F0502020204030204" pitchFamily="34" charset="0"/>
                  <a:cs typeface="Calibri" panose="020F0502020204030204" pitchFamily="34" charset="0"/>
                </a:rPr>
                <a:t>n</a:t>
              </a:r>
              <a:r>
                <a:rPr lang="en-US" sz="2400" kern="0" dirty="0" err="1"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sz="2400" kern="0" dirty="0" err="1" smtClean="0">
                  <a:latin typeface="Calibri" panose="020F0502020204030204" pitchFamily="34" charset="0"/>
                  <a:ea typeface="Calibri" panose="020F0502020204030204" pitchFamily="34" charset="0"/>
                  <a:cs typeface="Calibri" panose="020F0502020204030204" pitchFamily="34" charset="0"/>
                </a:rPr>
                <a:t>n</a:t>
              </a:r>
              <a:r>
                <a:rPr lang="en-US" sz="2400" kern="0" dirty="0" smtClean="0">
                  <a:latin typeface="Calibri" panose="020F0502020204030204" pitchFamily="34" charset="0"/>
                  <a:ea typeface="Calibri" panose="020F0502020204030204" pitchFamily="34" charset="0"/>
                  <a:cs typeface="Calibri" panose="020F0502020204030204" pitchFamily="34" charset="0"/>
                </a:rPr>
                <a:t> </a:t>
              </a:r>
              <a:r>
                <a:rPr lang="en-US" sz="2400" kern="0" dirty="0" err="1" smtClean="0">
                  <a:latin typeface="Calibri" panose="020F0502020204030204" pitchFamily="34" charset="0"/>
                  <a:ea typeface="Calibri" panose="020F0502020204030204" pitchFamily="34" charset="0"/>
                  <a:cs typeface="Calibri" panose="020F0502020204030204" pitchFamily="34" charset="0"/>
                </a:rPr>
                <a:t>submatrix</a:t>
              </a:r>
              <a:r>
                <a:rPr lang="en-US" sz="2400" kern="0" dirty="0" smtClean="0">
                  <a:latin typeface="Calibri" panose="020F0502020204030204" pitchFamily="34" charset="0"/>
                  <a:ea typeface="Calibri" panose="020F0502020204030204" pitchFamily="34" charset="0"/>
                  <a:cs typeface="Calibri" panose="020F0502020204030204" pitchFamily="34" charset="0"/>
                </a:rPr>
                <a:t> of A corresponding to S</a:t>
              </a:r>
            </a:p>
          </p:txBody>
        </p:sp>
        <p:cxnSp>
          <p:nvCxnSpPr>
            <p:cNvPr id="6157" name="Straight Arrow Connector 4"/>
            <p:cNvCxnSpPr>
              <a:cxnSpLocks noChangeShapeType="1"/>
            </p:cNvCxnSpPr>
            <p:nvPr/>
          </p:nvCxnSpPr>
          <p:spPr bwMode="auto">
            <a:xfrm flipV="1">
              <a:off x="8131098" y="4489681"/>
              <a:ext cx="76200" cy="479344"/>
            </a:xfrm>
            <a:prstGeom prst="straightConnector1">
              <a:avLst/>
            </a:prstGeom>
            <a:noFill/>
            <a:ln w="25400" algn="ctr">
              <a:solidFill>
                <a:srgbClr val="FF0000"/>
              </a:solidFill>
              <a:round/>
              <a:headEnd/>
              <a:tailEnd type="arrow" w="lg" len="lg"/>
            </a:ln>
            <a:extLst>
              <a:ext uri="{909E8E84-426E-40DD-AFC4-6F175D3DCCD1}">
                <a14:hiddenFill xmlns:a14="http://schemas.microsoft.com/office/drawing/2010/main">
                  <a:noFill/>
                </a14:hiddenFill>
              </a:ext>
            </a:extLst>
          </p:spPr>
        </p:cxnSp>
      </p:grpSp>
      <p:sp>
        <p:nvSpPr>
          <p:cNvPr id="2" name="Rounded Rectangle 1"/>
          <p:cNvSpPr/>
          <p:nvPr/>
        </p:nvSpPr>
        <p:spPr>
          <a:xfrm>
            <a:off x="1524000" y="4572000"/>
            <a:ext cx="4038600" cy="12652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9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304800"/>
            <a:ext cx="8382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900" b="1" dirty="0" smtClean="0">
                <a:solidFill>
                  <a:srgbClr val="0070C0"/>
                </a:solidFill>
                <a:latin typeface="Calibri" pitchFamily="34" charset="0"/>
              </a:rPr>
              <a:t>So </a:t>
            </a:r>
            <a:r>
              <a:rPr lang="en-US" altLang="en-US" sz="3900" b="1" dirty="0">
                <a:solidFill>
                  <a:srgbClr val="0070C0"/>
                </a:solidFill>
                <a:latin typeface="Calibri" pitchFamily="34" charset="0"/>
              </a:rPr>
              <a:t>Can We Use </a:t>
            </a:r>
            <a:r>
              <a:rPr lang="en-US" altLang="en-US" sz="3900" b="1" dirty="0" smtClean="0">
                <a:solidFill>
                  <a:srgbClr val="0070C0"/>
                </a:solidFill>
                <a:latin typeface="Calibri" pitchFamily="34" charset="0"/>
              </a:rPr>
              <a:t>Photons </a:t>
            </a:r>
            <a:r>
              <a:rPr lang="en-US" altLang="en-US" sz="3900" b="1" dirty="0">
                <a:solidFill>
                  <a:srgbClr val="0070C0"/>
                </a:solidFill>
                <a:latin typeface="Calibri" pitchFamily="34" charset="0"/>
              </a:rPr>
              <a:t>to </a:t>
            </a:r>
            <a:r>
              <a:rPr lang="en-US" altLang="en-US" sz="3900" b="1" dirty="0" smtClean="0">
                <a:solidFill>
                  <a:srgbClr val="0070C0"/>
                </a:solidFill>
                <a:latin typeface="Calibri" pitchFamily="34" charset="0"/>
              </a:rPr>
              <a:t>Calculate Permanents—a </a:t>
            </a:r>
            <a:r>
              <a:rPr lang="en-US" altLang="en-US" sz="3900" b="1" dirty="0" smtClean="0">
                <a:solidFill>
                  <a:srgbClr val="990099"/>
                </a:solidFill>
                <a:latin typeface="Calibri" pitchFamily="34" charset="0"/>
              </a:rPr>
              <a:t>#P</a:t>
            </a:r>
            <a:r>
              <a:rPr lang="en-US" altLang="en-US" sz="3900" b="1" dirty="0" smtClean="0">
                <a:solidFill>
                  <a:srgbClr val="0070C0"/>
                </a:solidFill>
                <a:latin typeface="Calibri" pitchFamily="34" charset="0"/>
              </a:rPr>
              <a:t>-Complete </a:t>
            </a:r>
            <a:r>
              <a:rPr lang="en-US" altLang="en-US" sz="3900" b="1" dirty="0">
                <a:solidFill>
                  <a:srgbClr val="0070C0"/>
                </a:solidFill>
                <a:latin typeface="Calibri" pitchFamily="34" charset="0"/>
              </a:rPr>
              <a:t>Problem?</a:t>
            </a:r>
            <a:endParaRPr lang="en-US" altLang="en-US" sz="3900" b="1" dirty="0">
              <a:solidFill>
                <a:srgbClr val="7030A0"/>
              </a:solidFill>
              <a:latin typeface="Calibri" pitchFamily="34" charset="0"/>
            </a:endParaRPr>
          </a:p>
        </p:txBody>
      </p:sp>
      <p:sp>
        <p:nvSpPr>
          <p:cNvPr id="22" name="Subtitle 4"/>
          <p:cNvSpPr txBox="1">
            <a:spLocks/>
          </p:cNvSpPr>
          <p:nvPr/>
        </p:nvSpPr>
        <p:spPr bwMode="auto">
          <a:xfrm>
            <a:off x="923925" y="2743200"/>
            <a:ext cx="7239000" cy="457200"/>
          </a:xfrm>
          <a:prstGeom prst="rect">
            <a:avLst/>
          </a:prstGeom>
          <a:noFill/>
          <a:ln w="9525">
            <a:noFill/>
            <a:miter lim="800000"/>
            <a:headEnd/>
            <a:tailEnd/>
          </a:ln>
        </p:spPr>
        <p:txBody>
          <a:bodyPr/>
          <a:lstStyle/>
          <a:p>
            <a:pPr eaLnBrk="0" hangingPunct="0">
              <a:spcBef>
                <a:spcPct val="20000"/>
              </a:spcBef>
              <a:defRPr/>
            </a:pPr>
            <a:r>
              <a:rPr lang="en-US" sz="2800" b="1" kern="0" dirty="0">
                <a:solidFill>
                  <a:srgbClr val="FF0000"/>
                </a:solidFill>
                <a:latin typeface="Calibri" pitchFamily="34" charset="0"/>
                <a:cs typeface="Calibri" pitchFamily="34" charset="0"/>
              </a:rPr>
              <a:t>Explanation:</a:t>
            </a:r>
            <a:r>
              <a:rPr lang="en-US" sz="2800" kern="0" dirty="0">
                <a:latin typeface="Calibri" pitchFamily="34" charset="0"/>
                <a:cs typeface="Calibri" pitchFamily="34" charset="0"/>
              </a:rPr>
              <a:t> If X is </a:t>
            </a:r>
            <a:r>
              <a:rPr lang="en-US" sz="2800" kern="0" dirty="0" smtClean="0">
                <a:latin typeface="Calibri" pitchFamily="34" charset="0"/>
                <a:cs typeface="Calibri" pitchFamily="34" charset="0"/>
              </a:rPr>
              <a:t>a submatrix of a unitary matrix, </a:t>
            </a:r>
            <a:r>
              <a:rPr lang="en-US" sz="2800" kern="0" dirty="0">
                <a:latin typeface="Calibri" pitchFamily="34" charset="0"/>
                <a:cs typeface="Calibri" pitchFamily="34" charset="0"/>
              </a:rPr>
              <a:t>then |Per(X)|</a:t>
            </a:r>
            <a:r>
              <a:rPr lang="en-US" sz="2800" kern="0" baseline="30000" dirty="0">
                <a:latin typeface="Calibri" pitchFamily="34" charset="0"/>
                <a:cs typeface="Calibri" pitchFamily="34" charset="0"/>
              </a:rPr>
              <a:t>2</a:t>
            </a:r>
            <a:r>
              <a:rPr lang="en-US" sz="2800" kern="0" dirty="0">
                <a:latin typeface="Calibri" pitchFamily="34" charset="0"/>
                <a:cs typeface="Calibri" pitchFamily="34" charset="0"/>
              </a:rPr>
              <a:t> will </a:t>
            </a:r>
            <a:r>
              <a:rPr lang="en-US" sz="2800" kern="0" dirty="0" smtClean="0">
                <a:latin typeface="Calibri" pitchFamily="34" charset="0"/>
                <a:cs typeface="Calibri" pitchFamily="34" charset="0"/>
              </a:rPr>
              <a:t>typically </a:t>
            </a:r>
            <a:r>
              <a:rPr lang="en-US" sz="2800" kern="0" dirty="0">
                <a:latin typeface="Calibri" pitchFamily="34" charset="0"/>
                <a:cs typeface="Calibri" pitchFamily="34" charset="0"/>
              </a:rPr>
              <a:t>be exponentially small.  So to get a reasonable estimate of |Per(X)|</a:t>
            </a:r>
            <a:r>
              <a:rPr lang="en-US" sz="2800" kern="0" baseline="30000" dirty="0">
                <a:latin typeface="Calibri" pitchFamily="34" charset="0"/>
                <a:cs typeface="Calibri" pitchFamily="34" charset="0"/>
              </a:rPr>
              <a:t>2</a:t>
            </a:r>
            <a:r>
              <a:rPr lang="en-US" sz="2800" kern="0" dirty="0">
                <a:latin typeface="Calibri" pitchFamily="34" charset="0"/>
                <a:cs typeface="Calibri" pitchFamily="34" charset="0"/>
              </a:rPr>
              <a:t> for a given X, we’d generally need to repeat the optical experiment exponentially many </a:t>
            </a:r>
            <a:r>
              <a:rPr lang="en-US" sz="2800" kern="0" dirty="0" smtClean="0">
                <a:latin typeface="Calibri" pitchFamily="34" charset="0"/>
                <a:cs typeface="Calibri" pitchFamily="34" charset="0"/>
              </a:rPr>
              <a:t>times!</a:t>
            </a:r>
            <a:endParaRPr lang="en-US" sz="2800" kern="0" dirty="0">
              <a:latin typeface="Calibri" pitchFamily="34" charset="0"/>
              <a:cs typeface="Calibri" pitchFamily="34" charset="0"/>
            </a:endParaRPr>
          </a:p>
        </p:txBody>
      </p:sp>
      <p:sp>
        <p:nvSpPr>
          <p:cNvPr id="8" name="Subtitle 4"/>
          <p:cNvSpPr txBox="1">
            <a:spLocks/>
          </p:cNvSpPr>
          <p:nvPr/>
        </p:nvSpPr>
        <p:spPr bwMode="auto">
          <a:xfrm>
            <a:off x="533400" y="1828800"/>
            <a:ext cx="8077200" cy="457200"/>
          </a:xfrm>
          <a:prstGeom prst="rect">
            <a:avLst/>
          </a:prstGeom>
          <a:noFill/>
          <a:ln w="9525">
            <a:noFill/>
            <a:miter lim="800000"/>
            <a:headEnd/>
            <a:tailEnd/>
          </a:ln>
        </p:spPr>
        <p:txBody>
          <a:bodyPr/>
          <a:lstStyle/>
          <a:p>
            <a:pPr algn="ctr" eaLnBrk="0" hangingPunct="0">
              <a:spcBef>
                <a:spcPct val="20000"/>
              </a:spcBef>
              <a:defRPr/>
            </a:pPr>
            <a:r>
              <a:rPr lang="en-US" sz="2800" i="1" kern="0" dirty="0">
                <a:latin typeface="Calibri" pitchFamily="34" charset="0"/>
                <a:cs typeface="Calibri" pitchFamily="34" charset="0"/>
              </a:rPr>
              <a:t>That sounds way too good to be true…</a:t>
            </a:r>
          </a:p>
        </p:txBody>
      </p:sp>
      <p:pic>
        <p:nvPicPr>
          <p:cNvPr id="9" name="Picture 12" descr="flyingpi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829300"/>
            <a:ext cx="13144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151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5.E-6 0.0 L 0.00312 -0.60278 " pathEditMode="relative" rAng="0" ptsTypes="AA">
                                      <p:cBhvr>
                                        <p:cTn id="12" dur="3000" fill="hold"/>
                                        <p:tgtEl>
                                          <p:spTgt spid="9"/>
                                        </p:tgtEl>
                                        <p:attrNameLst>
                                          <p:attrName>ppt_x</p:attrName>
                                          <p:attrName>ppt_y</p:attrName>
                                        </p:attrNameLst>
                                      </p:cBhvr>
                                      <p:rCtr x="156" y="-30139"/>
                                    </p:animMotion>
                                  </p:childTnLst>
                                </p:cTn>
                              </p:par>
                              <p:par>
                                <p:cTn id="13" presetID="6" presetClass="emph" presetSubtype="0" fill="hold" nodeType="withEffect">
                                  <p:stCondLst>
                                    <p:cond delay="0"/>
                                  </p:stCondLst>
                                  <p:childTnLst>
                                    <p:animScale>
                                      <p:cBhvr>
                                        <p:cTn id="14" dur="3000" fill="hold"/>
                                        <p:tgtEl>
                                          <p:spTgt spid="9"/>
                                        </p:tgtEl>
                                      </p:cBhvr>
                                      <p:by x="500000" y="50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304800" y="105175"/>
            <a:ext cx="8534400" cy="584775"/>
          </a:xfrm>
          <a:prstGeom prst="rect">
            <a:avLst/>
          </a:prstGeom>
          <a:noFill/>
          <a:ln w="9525">
            <a:noFill/>
            <a:miter lim="800000"/>
            <a:headEnd/>
            <a:tailEnd/>
          </a:ln>
        </p:spPr>
        <p:txBody>
          <a:bodyPr wrap="square">
            <a:spAutoFit/>
          </a:bodyPr>
          <a:lstStyle/>
          <a:p>
            <a:pPr algn="ctr">
              <a:spcBef>
                <a:spcPct val="50000"/>
              </a:spcBef>
              <a:defRPr/>
            </a:pPr>
            <a:r>
              <a:rPr lang="en-US" sz="3200" b="1" dirty="0" smtClean="0">
                <a:solidFill>
                  <a:srgbClr val="0070C0"/>
                </a:solidFill>
                <a:latin typeface="Calibri" pitchFamily="34" charset="0"/>
              </a:rPr>
              <a:t>So Then, Why </a:t>
            </a:r>
            <a:r>
              <a:rPr lang="en-US" sz="3200" b="1" dirty="0" smtClean="0">
                <a:solidFill>
                  <a:srgbClr val="FF0000"/>
                </a:solidFill>
                <a:latin typeface="Calibri" pitchFamily="34" charset="0"/>
              </a:rPr>
              <a:t>Is</a:t>
            </a:r>
            <a:r>
              <a:rPr lang="en-US" sz="3200" b="1" dirty="0" smtClean="0">
                <a:solidFill>
                  <a:srgbClr val="0070C0"/>
                </a:solidFill>
                <a:latin typeface="Calibri" pitchFamily="34" charset="0"/>
              </a:rPr>
              <a:t> </a:t>
            </a:r>
            <a:r>
              <a:rPr lang="en-US" sz="3200" b="1" dirty="0" err="1" smtClean="0">
                <a:solidFill>
                  <a:srgbClr val="0070C0"/>
                </a:solidFill>
                <a:latin typeface="Calibri" pitchFamily="34" charset="0"/>
              </a:rPr>
              <a:t>BosonSampling</a:t>
            </a:r>
            <a:r>
              <a:rPr lang="en-US" sz="3200" b="1" dirty="0" smtClean="0">
                <a:solidFill>
                  <a:srgbClr val="0070C0"/>
                </a:solidFill>
                <a:latin typeface="Calibri" pitchFamily="34" charset="0"/>
              </a:rPr>
              <a:t> Classically Hard?</a:t>
            </a:r>
          </a:p>
        </p:txBody>
      </p:sp>
      <p:sp>
        <p:nvSpPr>
          <p:cNvPr id="24" name="Text Box 2"/>
          <p:cNvSpPr txBox="1">
            <a:spLocks noChangeArrowheads="1"/>
          </p:cNvSpPr>
          <p:nvPr/>
        </p:nvSpPr>
        <p:spPr bwMode="auto">
          <a:xfrm>
            <a:off x="381000" y="679064"/>
            <a:ext cx="8382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smtClean="0">
                <a:solidFill>
                  <a:srgbClr val="FF0000"/>
                </a:solidFill>
                <a:latin typeface="Calibri" pitchFamily="34" charset="0"/>
              </a:rPr>
              <a:t>Sketch:</a:t>
            </a:r>
            <a:r>
              <a:rPr lang="en-US" altLang="en-US" sz="2600" dirty="0" smtClean="0">
                <a:solidFill>
                  <a:srgbClr val="000000"/>
                </a:solidFill>
                <a:latin typeface="Calibri" pitchFamily="34" charset="0"/>
              </a:rPr>
              <a:t> Suppose there were a poly-time classical algorithm to sample the same distribution as the experiment.  Then the probabilities—i.e., |Per(X)|</a:t>
            </a:r>
            <a:r>
              <a:rPr lang="en-US" altLang="en-US" sz="2600" baseline="30000" dirty="0" smtClean="0">
                <a:solidFill>
                  <a:srgbClr val="000000"/>
                </a:solidFill>
                <a:latin typeface="Calibri" pitchFamily="34" charset="0"/>
              </a:rPr>
              <a:t>2</a:t>
            </a:r>
            <a:r>
              <a:rPr lang="en-US" altLang="en-US" sz="2600" dirty="0" smtClean="0">
                <a:solidFill>
                  <a:srgbClr val="000000"/>
                </a:solidFill>
                <a:latin typeface="Calibri" pitchFamily="34" charset="0"/>
              </a:rPr>
              <a:t> for </a:t>
            </a:r>
            <a:r>
              <a:rPr lang="en-US" altLang="en-US" sz="2600" dirty="0" err="1" smtClean="0">
                <a:solidFill>
                  <a:srgbClr val="000000"/>
                </a:solidFill>
                <a:latin typeface="Calibri" pitchFamily="34" charset="0"/>
              </a:rPr>
              <a:t>X</a:t>
            </a:r>
            <a:r>
              <a:rPr lang="en-US" altLang="en-US" sz="2600" dirty="0" err="1" smtClean="0">
                <a:solidFill>
                  <a:srgbClr val="000000"/>
                </a:solidFill>
                <a:latin typeface="Calibri" pitchFamily="34" charset="0"/>
                <a:sym typeface="Symbol"/>
              </a:rPr>
              <a:t>C</a:t>
            </a:r>
            <a:r>
              <a:rPr lang="en-US" altLang="en-US" sz="2600" baseline="30000" dirty="0" err="1" smtClean="0">
                <a:solidFill>
                  <a:srgbClr val="000000"/>
                </a:solidFill>
                <a:latin typeface="Calibri" pitchFamily="34" charset="0"/>
                <a:sym typeface="Symbol"/>
              </a:rPr>
              <a:t>nn</a:t>
            </a:r>
            <a:r>
              <a:rPr lang="en-US" altLang="en-US" sz="2600" dirty="0" smtClean="0">
                <a:solidFill>
                  <a:srgbClr val="000000"/>
                </a:solidFill>
                <a:latin typeface="Calibri" pitchFamily="34" charset="0"/>
              </a:rPr>
              <a:t>—could be estimated using approximate counting (in </a:t>
            </a:r>
            <a:r>
              <a:rPr lang="en-US" altLang="en-US" sz="2600" b="1" dirty="0" smtClean="0">
                <a:solidFill>
                  <a:srgbClr val="7030A0"/>
                </a:solidFill>
                <a:latin typeface="Calibri" pitchFamily="34" charset="0"/>
              </a:rPr>
              <a:t>BPP</a:t>
            </a:r>
            <a:r>
              <a:rPr lang="en-US" altLang="en-US" sz="2600" b="1" baseline="30000" dirty="0" smtClean="0">
                <a:solidFill>
                  <a:srgbClr val="7030A0"/>
                </a:solidFill>
                <a:latin typeface="Calibri" pitchFamily="34" charset="0"/>
              </a:rPr>
              <a:t>NP</a:t>
            </a:r>
            <a:r>
              <a:rPr lang="en-US" altLang="en-US" sz="2600" dirty="0" smtClean="0">
                <a:solidFill>
                  <a:srgbClr val="000000"/>
                </a:solidFill>
                <a:latin typeface="Calibri" pitchFamily="34" charset="0"/>
              </a:rPr>
              <a:t>).  So </a:t>
            </a:r>
            <a:r>
              <a:rPr lang="en-US" altLang="en-US" sz="2600" b="1" dirty="0" smtClean="0">
                <a:solidFill>
                  <a:srgbClr val="7030A0"/>
                </a:solidFill>
                <a:latin typeface="Calibri" pitchFamily="34" charset="0"/>
              </a:rPr>
              <a:t>P</a:t>
            </a:r>
            <a:r>
              <a:rPr lang="en-US" altLang="en-US" sz="2600" b="1" baseline="30000" dirty="0" smtClean="0">
                <a:solidFill>
                  <a:srgbClr val="7030A0"/>
                </a:solidFill>
                <a:latin typeface="Calibri" pitchFamily="34" charset="0"/>
              </a:rPr>
              <a:t>#P</a:t>
            </a:r>
            <a:r>
              <a:rPr lang="en-US" altLang="en-US" sz="2600" dirty="0" smtClean="0">
                <a:solidFill>
                  <a:srgbClr val="000000"/>
                </a:solidFill>
                <a:latin typeface="Calibri" pitchFamily="34" charset="0"/>
              </a:rPr>
              <a:t> would equal </a:t>
            </a:r>
            <a:r>
              <a:rPr lang="en-US" altLang="en-US" sz="2600" b="1" dirty="0" smtClean="0">
                <a:solidFill>
                  <a:srgbClr val="7030A0"/>
                </a:solidFill>
                <a:latin typeface="Calibri" pitchFamily="34" charset="0"/>
              </a:rPr>
              <a:t>BPP</a:t>
            </a:r>
            <a:r>
              <a:rPr lang="en-US" altLang="en-US" sz="2600" b="1" baseline="30000" dirty="0" smtClean="0">
                <a:solidFill>
                  <a:srgbClr val="7030A0"/>
                </a:solidFill>
                <a:latin typeface="Calibri" pitchFamily="34" charset="0"/>
              </a:rPr>
              <a:t>NP</a:t>
            </a:r>
            <a:r>
              <a:rPr lang="en-US" altLang="en-US" sz="2600" dirty="0" smtClean="0">
                <a:solidFill>
                  <a:srgbClr val="000000"/>
                </a:solidFill>
                <a:latin typeface="Calibri" pitchFamily="34" charset="0"/>
              </a:rPr>
              <a:t>, collapsing the polynomial hierarchy to the third level!</a:t>
            </a:r>
            <a:endParaRPr lang="en-US" altLang="en-US" sz="2600" dirty="0" smtClean="0">
              <a:solidFill>
                <a:srgbClr val="000000"/>
              </a:solidFill>
              <a:latin typeface="Courier New" pitchFamily="49" charset="0"/>
              <a:cs typeface="Courier New" pitchFamily="49" charset="0"/>
            </a:endParaRPr>
          </a:p>
        </p:txBody>
      </p:sp>
      <p:sp>
        <p:nvSpPr>
          <p:cNvPr id="25" name="TextBox 1"/>
          <p:cNvSpPr txBox="1">
            <a:spLocks noChangeArrowheads="1"/>
          </p:cNvSpPr>
          <p:nvPr/>
        </p:nvSpPr>
        <p:spPr bwMode="auto">
          <a:xfrm>
            <a:off x="402771" y="2856206"/>
            <a:ext cx="836022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altLang="en-US" sz="2600" dirty="0" smtClean="0">
                <a:latin typeface="Calibri" pitchFamily="34" charset="0"/>
              </a:rPr>
              <a:t>Arguing </a:t>
            </a:r>
            <a:r>
              <a:rPr lang="en-US" altLang="en-US" sz="2600" dirty="0">
                <a:latin typeface="Calibri" pitchFamily="34" charset="0"/>
              </a:rPr>
              <a:t>that </a:t>
            </a:r>
            <a:r>
              <a:rPr lang="en-US" altLang="en-US" sz="2600" dirty="0" smtClean="0">
                <a:latin typeface="Calibri" pitchFamily="34" charset="0"/>
              </a:rPr>
              <a:t>even a </a:t>
            </a:r>
            <a:r>
              <a:rPr lang="en-US" altLang="en-US" sz="2600" b="1" dirty="0">
                <a:solidFill>
                  <a:srgbClr val="FF0000"/>
                </a:solidFill>
                <a:latin typeface="Calibri" pitchFamily="34" charset="0"/>
              </a:rPr>
              <a:t>noisy</a:t>
            </a:r>
            <a:r>
              <a:rPr lang="en-US" altLang="en-US" sz="2600" dirty="0">
                <a:latin typeface="Calibri" pitchFamily="34" charset="0"/>
              </a:rPr>
              <a:t> </a:t>
            </a:r>
            <a:r>
              <a:rPr lang="en-US" altLang="en-US" sz="2600" dirty="0" err="1">
                <a:latin typeface="Calibri" pitchFamily="34" charset="0"/>
              </a:rPr>
              <a:t>BosonSampling</a:t>
            </a:r>
            <a:r>
              <a:rPr lang="en-US" altLang="en-US" sz="2600" dirty="0">
                <a:latin typeface="Calibri" pitchFamily="34" charset="0"/>
              </a:rPr>
              <a:t> device </a:t>
            </a:r>
            <a:r>
              <a:rPr lang="en-US" altLang="en-US" sz="2600" dirty="0" smtClean="0">
                <a:latin typeface="Calibri" pitchFamily="34" charset="0"/>
              </a:rPr>
              <a:t>samples </a:t>
            </a:r>
            <a:r>
              <a:rPr lang="en-US" altLang="en-US" sz="2600" dirty="0">
                <a:latin typeface="Calibri" pitchFamily="34" charset="0"/>
              </a:rPr>
              <a:t>a </a:t>
            </a:r>
            <a:r>
              <a:rPr lang="en-US" altLang="en-US" sz="2600" dirty="0" smtClean="0">
                <a:latin typeface="Calibri" pitchFamily="34" charset="0"/>
              </a:rPr>
              <a:t>classically-hard </a:t>
            </a:r>
            <a:r>
              <a:rPr lang="en-US" altLang="en-US" sz="2600" dirty="0">
                <a:latin typeface="Calibri" pitchFamily="34" charset="0"/>
              </a:rPr>
              <a:t>distribution is </a:t>
            </a:r>
            <a:r>
              <a:rPr lang="en-US" altLang="en-US" sz="2600" dirty="0" smtClean="0">
                <a:latin typeface="Calibri" pitchFamily="34" charset="0"/>
              </a:rPr>
              <a:t>much </a:t>
            </a:r>
            <a:r>
              <a:rPr lang="en-US" altLang="en-US" sz="2600" dirty="0">
                <a:latin typeface="Calibri" pitchFamily="34" charset="0"/>
              </a:rPr>
              <a:t>more </a:t>
            </a:r>
            <a:r>
              <a:rPr lang="en-US" altLang="en-US" sz="2600" dirty="0" smtClean="0">
                <a:latin typeface="Calibri" pitchFamily="34" charset="0"/>
              </a:rPr>
              <a:t>complicated…</a:t>
            </a:r>
          </a:p>
          <a:p>
            <a:pPr eaLnBrk="1" hangingPunct="1">
              <a:spcBef>
                <a:spcPts val="600"/>
              </a:spcBef>
              <a:spcAft>
                <a:spcPts val="600"/>
              </a:spcAft>
            </a:pPr>
            <a:r>
              <a:rPr lang="en-US" altLang="en-US" sz="2600" b="1" dirty="0" smtClean="0">
                <a:solidFill>
                  <a:srgbClr val="FF0000"/>
                </a:solidFill>
                <a:latin typeface="Calibri" pitchFamily="34" charset="0"/>
              </a:rPr>
              <a:t>Our Main Result:</a:t>
            </a:r>
            <a:r>
              <a:rPr lang="en-US" altLang="en-US" sz="2600" dirty="0" smtClean="0">
                <a:latin typeface="Calibri" pitchFamily="34" charset="0"/>
              </a:rPr>
              <a:t> Suppose there’s a poly-time classical algorithm to sample a distribution even </a:t>
            </a:r>
            <a:r>
              <a:rPr lang="en-US" altLang="en-US" sz="2600" b="1" dirty="0" smtClean="0">
                <a:latin typeface="Calibri" pitchFamily="34" charset="0"/>
              </a:rPr>
              <a:t>1/poly(n)-close</a:t>
            </a:r>
            <a:r>
              <a:rPr lang="en-US" altLang="en-US" sz="2600" dirty="0" smtClean="0">
                <a:latin typeface="Calibri" pitchFamily="34" charset="0"/>
              </a:rPr>
              <a:t> to the </a:t>
            </a:r>
            <a:r>
              <a:rPr lang="en-US" altLang="en-US" sz="2600" dirty="0" err="1" smtClean="0">
                <a:latin typeface="Calibri" pitchFamily="34" charset="0"/>
              </a:rPr>
              <a:t>BosonSampling</a:t>
            </a:r>
            <a:r>
              <a:rPr lang="en-US" altLang="en-US" sz="2600" dirty="0" smtClean="0">
                <a:latin typeface="Calibri" pitchFamily="34" charset="0"/>
              </a:rPr>
              <a:t> one in variation distance.  </a:t>
            </a:r>
            <a:r>
              <a:rPr lang="en-US" altLang="en-US" sz="2600" dirty="0">
                <a:latin typeface="Calibri" pitchFamily="34" charset="0"/>
              </a:rPr>
              <a:t>T</a:t>
            </a:r>
            <a:r>
              <a:rPr lang="en-US" altLang="en-US" sz="2600" dirty="0" smtClean="0">
                <a:latin typeface="Calibri" pitchFamily="34" charset="0"/>
              </a:rPr>
              <a:t>hen there’s also a </a:t>
            </a:r>
            <a:r>
              <a:rPr lang="en-US" altLang="en-US" sz="2600" b="1" dirty="0" smtClean="0">
                <a:solidFill>
                  <a:srgbClr val="7030A0"/>
                </a:solidFill>
                <a:latin typeface="Calibri" pitchFamily="34" charset="0"/>
              </a:rPr>
              <a:t>BPP</a:t>
            </a:r>
            <a:r>
              <a:rPr lang="en-US" altLang="en-US" sz="2600" b="1" baseline="30000" dirty="0" smtClean="0">
                <a:solidFill>
                  <a:srgbClr val="7030A0"/>
                </a:solidFill>
                <a:latin typeface="Calibri" pitchFamily="34" charset="0"/>
              </a:rPr>
              <a:t>NP</a:t>
            </a:r>
            <a:r>
              <a:rPr lang="en-US" altLang="en-US" sz="2600" dirty="0" smtClean="0">
                <a:latin typeface="Calibri" pitchFamily="34" charset="0"/>
              </a:rPr>
              <a:t> algorithm to estimate </a:t>
            </a:r>
            <a:r>
              <a:rPr lang="en-US" altLang="en-US" sz="2600" dirty="0">
                <a:solidFill>
                  <a:srgbClr val="000000"/>
                </a:solidFill>
                <a:latin typeface="Calibri" pitchFamily="34" charset="0"/>
              </a:rPr>
              <a:t>|Per(X)|</a:t>
            </a:r>
            <a:r>
              <a:rPr lang="en-US" altLang="en-US" sz="2600" baseline="30000" dirty="0" smtClean="0">
                <a:solidFill>
                  <a:srgbClr val="000000"/>
                </a:solidFill>
                <a:latin typeface="Calibri" pitchFamily="34" charset="0"/>
              </a:rPr>
              <a:t>2</a:t>
            </a:r>
            <a:r>
              <a:rPr lang="en-US" altLang="en-US" sz="2600" dirty="0" smtClean="0">
                <a:latin typeface="Calibri" pitchFamily="34" charset="0"/>
              </a:rPr>
              <a:t>, with high probability over a matrix </a:t>
            </a:r>
            <a:r>
              <a:rPr lang="en-US" altLang="en-US" sz="2600" dirty="0" err="1" smtClean="0">
                <a:latin typeface="Calibri" pitchFamily="34" charset="0"/>
              </a:rPr>
              <a:t>X</a:t>
            </a:r>
            <a:r>
              <a:rPr lang="en-US" altLang="en-US" sz="2600" dirty="0" err="1">
                <a:solidFill>
                  <a:srgbClr val="000000"/>
                </a:solidFill>
                <a:latin typeface="Calibri" pitchFamily="34" charset="0"/>
                <a:sym typeface="Symbol"/>
              </a:rPr>
              <a:t>C</a:t>
            </a:r>
            <a:r>
              <a:rPr lang="en-US" altLang="en-US" sz="2600" baseline="30000" dirty="0" err="1">
                <a:solidFill>
                  <a:srgbClr val="000000"/>
                </a:solidFill>
                <a:latin typeface="Calibri" pitchFamily="34" charset="0"/>
                <a:sym typeface="Symbol"/>
              </a:rPr>
              <a:t>nn</a:t>
            </a:r>
            <a:r>
              <a:rPr lang="en-US" altLang="en-US" sz="2600" dirty="0" smtClean="0">
                <a:latin typeface="Calibri" pitchFamily="34" charset="0"/>
              </a:rPr>
              <a:t> of </a:t>
            </a:r>
            <a:r>
              <a:rPr lang="en-US" altLang="en-US" sz="2600" dirty="0" err="1" smtClean="0">
                <a:latin typeface="Calibri" pitchFamily="34" charset="0"/>
              </a:rPr>
              <a:t>i.i.d</a:t>
            </a:r>
            <a:r>
              <a:rPr lang="en-US" altLang="en-US" sz="2600" dirty="0" smtClean="0">
                <a:latin typeface="Calibri" pitchFamily="34" charset="0"/>
              </a:rPr>
              <a:t>. N(0,1) Gaussians</a:t>
            </a:r>
            <a:endParaRPr lang="en-US" altLang="en-US" sz="2600" dirty="0">
              <a:latin typeface="Calibri" pitchFamily="34" charset="0"/>
            </a:endParaRPr>
          </a:p>
        </p:txBody>
      </p:sp>
      <p:sp>
        <p:nvSpPr>
          <p:cNvPr id="30" name="TextBox 1"/>
          <p:cNvSpPr txBox="1">
            <a:spLocks noChangeArrowheads="1"/>
          </p:cNvSpPr>
          <p:nvPr/>
        </p:nvSpPr>
        <p:spPr bwMode="auto">
          <a:xfrm>
            <a:off x="402771" y="5924966"/>
            <a:ext cx="83602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altLang="en-US" sz="2600" b="1" dirty="0" smtClean="0">
                <a:solidFill>
                  <a:srgbClr val="FF0000"/>
                </a:solidFill>
                <a:latin typeface="Calibri" pitchFamily="34" charset="0"/>
              </a:rPr>
              <a:t>Our Main Conjecture:</a:t>
            </a:r>
            <a:r>
              <a:rPr lang="en-US" altLang="en-US" sz="2600" dirty="0" smtClean="0">
                <a:latin typeface="Calibri" pitchFamily="34" charset="0"/>
              </a:rPr>
              <a:t> The above is already </a:t>
            </a:r>
            <a:r>
              <a:rPr lang="en-US" altLang="en-US" sz="2600" b="1" dirty="0" smtClean="0">
                <a:solidFill>
                  <a:srgbClr val="7030A0"/>
                </a:solidFill>
                <a:latin typeface="Calibri" pitchFamily="34" charset="0"/>
              </a:rPr>
              <a:t>#P</a:t>
            </a:r>
            <a:r>
              <a:rPr lang="en-US" altLang="en-US" sz="2600" dirty="0" smtClean="0">
                <a:latin typeface="Calibri" pitchFamily="34" charset="0"/>
              </a:rPr>
              <a:t>-hard.</a:t>
            </a:r>
            <a:endParaRPr lang="en-US" altLang="en-US" sz="2600" dirty="0">
              <a:latin typeface="Calibri" pitchFamily="34" charset="0"/>
            </a:endParaRPr>
          </a:p>
        </p:txBody>
      </p:sp>
      <p:sp>
        <p:nvSpPr>
          <p:cNvPr id="31" name="TextBox 1"/>
          <p:cNvSpPr txBox="1">
            <a:spLocks noChangeArrowheads="1"/>
          </p:cNvSpPr>
          <p:nvPr/>
        </p:nvSpPr>
        <p:spPr bwMode="auto">
          <a:xfrm>
            <a:off x="914400" y="6326724"/>
            <a:ext cx="8001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altLang="en-US" sz="2600" i="1" dirty="0" smtClean="0">
                <a:latin typeface="Calibri" pitchFamily="34" charset="0"/>
              </a:rPr>
              <a:t>(If so, then even a </a:t>
            </a:r>
            <a:r>
              <a:rPr lang="en-US" altLang="en-US" sz="2600" b="1" i="1" dirty="0" smtClean="0">
                <a:solidFill>
                  <a:srgbClr val="FF0000"/>
                </a:solidFill>
                <a:latin typeface="Calibri" pitchFamily="34" charset="0"/>
              </a:rPr>
              <a:t>noisy</a:t>
            </a:r>
            <a:r>
              <a:rPr lang="en-US" altLang="en-US" sz="2600" i="1" dirty="0" smtClean="0">
                <a:latin typeface="Calibri" pitchFamily="34" charset="0"/>
              </a:rPr>
              <a:t> simulation would collapse </a:t>
            </a:r>
            <a:r>
              <a:rPr lang="en-US" altLang="en-US" sz="2600" b="1" i="1" dirty="0" smtClean="0">
                <a:solidFill>
                  <a:srgbClr val="7030A0"/>
                </a:solidFill>
                <a:latin typeface="Calibri" pitchFamily="34" charset="0"/>
              </a:rPr>
              <a:t>PH</a:t>
            </a:r>
            <a:r>
              <a:rPr lang="en-US" altLang="en-US" sz="2600" i="1" dirty="0" smtClean="0">
                <a:latin typeface="Calibri" pitchFamily="34" charset="0"/>
              </a:rPr>
              <a:t>)</a:t>
            </a:r>
            <a:endParaRPr lang="en-US" altLang="en-US" sz="2600" i="1" dirty="0">
              <a:latin typeface="Calibri" pitchFamily="34" charset="0"/>
            </a:endParaRPr>
          </a:p>
        </p:txBody>
      </p:sp>
      <p:cxnSp>
        <p:nvCxnSpPr>
          <p:cNvPr id="3" name="Straight Connector 2"/>
          <p:cNvCxnSpPr/>
          <p:nvPr/>
        </p:nvCxnSpPr>
        <p:spPr>
          <a:xfrm>
            <a:off x="0" y="2856206"/>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98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457200" y="228600"/>
            <a:ext cx="8229600" cy="769441"/>
          </a:xfrm>
          <a:prstGeom prst="rect">
            <a:avLst/>
          </a:prstGeom>
          <a:noFill/>
          <a:ln w="9525">
            <a:noFill/>
            <a:miter lim="800000"/>
            <a:headEnd/>
            <a:tailEnd/>
          </a:ln>
        </p:spPr>
        <p:txBody>
          <a:bodyPr>
            <a:spAutoFit/>
          </a:bodyPr>
          <a:lstStyle/>
          <a:p>
            <a:pPr algn="ctr">
              <a:spcBef>
                <a:spcPct val="50000"/>
              </a:spcBef>
              <a:defRPr/>
            </a:pPr>
            <a:r>
              <a:rPr lang="en-US" sz="4400" b="1" dirty="0" smtClean="0">
                <a:solidFill>
                  <a:srgbClr val="0070C0"/>
                </a:solidFill>
                <a:latin typeface="Calibri" pitchFamily="34" charset="0"/>
              </a:rPr>
              <a:t>Verification</a:t>
            </a:r>
            <a:endParaRPr lang="en-US" sz="2800" b="1" dirty="0" smtClean="0">
              <a:solidFill>
                <a:srgbClr val="0070C0"/>
              </a:solidFill>
              <a:latin typeface="Calibri" pitchFamily="34" charset="0"/>
            </a:endParaRPr>
          </a:p>
        </p:txBody>
      </p:sp>
      <p:sp>
        <p:nvSpPr>
          <p:cNvPr id="32" name="TextBox 1"/>
          <p:cNvSpPr txBox="1">
            <a:spLocks noChangeArrowheads="1"/>
          </p:cNvSpPr>
          <p:nvPr/>
        </p:nvSpPr>
        <p:spPr bwMode="auto">
          <a:xfrm>
            <a:off x="457200" y="1219200"/>
            <a:ext cx="8360229"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altLang="en-US" sz="2800" b="1" dirty="0" smtClean="0">
                <a:solidFill>
                  <a:srgbClr val="FF0000"/>
                </a:solidFill>
                <a:latin typeface="Calibri" pitchFamily="34" charset="0"/>
              </a:rPr>
              <a:t>Obvious Difficulty:</a:t>
            </a:r>
            <a:r>
              <a:rPr lang="en-US" altLang="en-US" sz="2800" dirty="0" smtClean="0">
                <a:latin typeface="Calibri" pitchFamily="34" charset="0"/>
              </a:rPr>
              <a:t> Supposing you do a </a:t>
            </a:r>
            <a:r>
              <a:rPr lang="en-US" altLang="en-US" sz="2800" dirty="0" err="1" smtClean="0">
                <a:latin typeface="Calibri" pitchFamily="34" charset="0"/>
              </a:rPr>
              <a:t>BosonSampling</a:t>
            </a:r>
            <a:r>
              <a:rPr lang="en-US" altLang="en-US" sz="2800" dirty="0" smtClean="0">
                <a:latin typeface="Calibri" pitchFamily="34" charset="0"/>
              </a:rPr>
              <a:t> experiment, how does a classical computer even verify the result?</a:t>
            </a:r>
          </a:p>
          <a:p>
            <a:pPr eaLnBrk="1" hangingPunct="1">
              <a:spcBef>
                <a:spcPts val="600"/>
              </a:spcBef>
              <a:spcAft>
                <a:spcPts val="600"/>
              </a:spcAft>
            </a:pPr>
            <a:r>
              <a:rPr lang="en-US" altLang="en-US" sz="2800" dirty="0" smtClean="0">
                <a:latin typeface="Calibri" pitchFamily="34" charset="0"/>
              </a:rPr>
              <a:t>Could do so by calculating |Per(X)|</a:t>
            </a:r>
            <a:r>
              <a:rPr lang="en-US" altLang="en-US" sz="2800" baseline="30000" dirty="0" smtClean="0">
                <a:latin typeface="Calibri" pitchFamily="34" charset="0"/>
              </a:rPr>
              <a:t>2</a:t>
            </a:r>
            <a:r>
              <a:rPr lang="en-US" altLang="en-US" sz="2800" dirty="0" smtClean="0">
                <a:latin typeface="Calibri" pitchFamily="34" charset="0"/>
              </a:rPr>
              <a:t> for X’s corresponding to the output samples, and “seeing whether they’re anomalously large”</a:t>
            </a:r>
          </a:p>
          <a:p>
            <a:pPr eaLnBrk="1" hangingPunct="1">
              <a:spcBef>
                <a:spcPts val="600"/>
              </a:spcBef>
              <a:spcAft>
                <a:spcPts val="600"/>
              </a:spcAft>
            </a:pPr>
            <a:r>
              <a:rPr lang="en-US" altLang="en-US" sz="2800" dirty="0" smtClean="0">
                <a:latin typeface="Calibri" pitchFamily="34" charset="0"/>
              </a:rPr>
              <a:t>But this entails calculating permanents, which takes ~2</a:t>
            </a:r>
            <a:r>
              <a:rPr lang="en-US" altLang="en-US" sz="2800" baseline="30000" dirty="0" smtClean="0">
                <a:latin typeface="Calibri" pitchFamily="34" charset="0"/>
              </a:rPr>
              <a:t>n</a:t>
            </a:r>
            <a:r>
              <a:rPr lang="en-US" altLang="en-US" sz="2800" dirty="0" smtClean="0">
                <a:latin typeface="Calibri" pitchFamily="34" charset="0"/>
              </a:rPr>
              <a:t> time for n photons!  Doesn’t that defeat the purpose?</a:t>
            </a:r>
          </a:p>
          <a:p>
            <a:pPr eaLnBrk="1" hangingPunct="1">
              <a:spcBef>
                <a:spcPts val="600"/>
              </a:spcBef>
              <a:spcAft>
                <a:spcPts val="600"/>
              </a:spcAft>
            </a:pPr>
            <a:r>
              <a:rPr lang="en-US" altLang="en-US" sz="2800" b="1" dirty="0" smtClean="0">
                <a:solidFill>
                  <a:srgbClr val="FF0000"/>
                </a:solidFill>
                <a:latin typeface="Calibri" pitchFamily="34" charset="0"/>
              </a:rPr>
              <a:t>Our Claim:</a:t>
            </a:r>
            <a:r>
              <a:rPr lang="en-US" altLang="en-US" sz="2800" dirty="0" smtClean="0">
                <a:latin typeface="Calibri" pitchFamily="34" charset="0"/>
              </a:rPr>
              <a:t> Not necessarily.  “Sweet spot” at n </a:t>
            </a:r>
            <a:r>
              <a:rPr lang="en-US" altLang="en-US" sz="2800" dirty="0" smtClean="0">
                <a:latin typeface="Calibri" pitchFamily="34" charset="0"/>
                <a:sym typeface="Symbol"/>
              </a:rPr>
              <a:t></a:t>
            </a:r>
            <a:r>
              <a:rPr lang="en-US" altLang="en-US" sz="2800" dirty="0" smtClean="0">
                <a:latin typeface="Calibri" pitchFamily="34" charset="0"/>
              </a:rPr>
              <a:t> 30 or 40 photons</a:t>
            </a:r>
          </a:p>
        </p:txBody>
      </p:sp>
    </p:spTree>
    <p:extLst>
      <p:ext uri="{BB962C8B-B14F-4D97-AF65-F5344CB8AC3E}">
        <p14:creationId xmlns:p14="http://schemas.microsoft.com/office/powerpoint/2010/main" val="18454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457200" y="228600"/>
            <a:ext cx="8229600" cy="769441"/>
          </a:xfrm>
          <a:prstGeom prst="rect">
            <a:avLst/>
          </a:prstGeom>
          <a:noFill/>
          <a:ln w="9525">
            <a:noFill/>
            <a:miter lim="800000"/>
            <a:headEnd/>
            <a:tailEnd/>
          </a:ln>
        </p:spPr>
        <p:txBody>
          <a:bodyPr>
            <a:spAutoFit/>
          </a:bodyPr>
          <a:lstStyle/>
          <a:p>
            <a:pPr algn="ctr">
              <a:spcBef>
                <a:spcPct val="50000"/>
              </a:spcBef>
              <a:defRPr/>
            </a:pPr>
            <a:r>
              <a:rPr lang="en-US" sz="4400" b="1" dirty="0" smtClean="0">
                <a:solidFill>
                  <a:srgbClr val="0070C0"/>
                </a:solidFill>
                <a:latin typeface="Calibri" pitchFamily="34" charset="0"/>
              </a:rPr>
              <a:t>The Experimental Situation</a:t>
            </a:r>
            <a:endParaRPr lang="en-US" sz="2800" b="1" dirty="0" smtClean="0">
              <a:solidFill>
                <a:srgbClr val="0070C0"/>
              </a:solidFill>
              <a:latin typeface="Calibri" pitchFamily="34" charset="0"/>
            </a:endParaRPr>
          </a:p>
        </p:txBody>
      </p:sp>
      <p:sp>
        <p:nvSpPr>
          <p:cNvPr id="13" name="Text Box 2"/>
          <p:cNvSpPr txBox="1">
            <a:spLocks noChangeArrowheads="1"/>
          </p:cNvSpPr>
          <p:nvPr/>
        </p:nvSpPr>
        <p:spPr bwMode="auto">
          <a:xfrm>
            <a:off x="435428" y="1035459"/>
            <a:ext cx="619397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dirty="0" smtClean="0">
                <a:solidFill>
                  <a:srgbClr val="000000"/>
                </a:solidFill>
                <a:latin typeface="Calibri" pitchFamily="34" charset="0"/>
              </a:rPr>
              <a:t>Last summer, the group at Bristol reported </a:t>
            </a:r>
            <a:r>
              <a:rPr lang="en-US" altLang="en-US" sz="2600" dirty="0" err="1" smtClean="0">
                <a:solidFill>
                  <a:srgbClr val="000000"/>
                </a:solidFill>
                <a:latin typeface="Calibri" pitchFamily="34" charset="0"/>
              </a:rPr>
              <a:t>BosonSampling</a:t>
            </a:r>
            <a:r>
              <a:rPr lang="en-US" altLang="en-US" sz="2600" dirty="0" smtClean="0">
                <a:solidFill>
                  <a:srgbClr val="000000"/>
                </a:solidFill>
                <a:latin typeface="Calibri" pitchFamily="34" charset="0"/>
              </a:rPr>
              <a:t> with 6 photons (in a special case)—confirming experimentally that 6-photon amplitudes are indeed given by permanents of 6</a:t>
            </a:r>
            <a:r>
              <a:rPr lang="en-US" altLang="en-US" sz="2600" dirty="0" smtClean="0">
                <a:solidFill>
                  <a:srgbClr val="000000"/>
                </a:solidFill>
                <a:latin typeface="Calibri" pitchFamily="34" charset="0"/>
                <a:sym typeface="Symbol"/>
              </a:rPr>
              <a:t></a:t>
            </a:r>
            <a:r>
              <a:rPr lang="en-US" altLang="en-US" sz="2600" dirty="0" smtClean="0">
                <a:solidFill>
                  <a:srgbClr val="000000"/>
                </a:solidFill>
                <a:latin typeface="Calibri" pitchFamily="34" charset="0"/>
              </a:rPr>
              <a:t>6 complex matrices, just as quantum mechanics says</a:t>
            </a:r>
            <a:endParaRPr lang="en-US" altLang="en-US" sz="2600" dirty="0" smtClean="0">
              <a:solidFill>
                <a:srgbClr val="000000"/>
              </a:solidFill>
              <a:latin typeface="Courier New" pitchFamily="49" charset="0"/>
              <a:cs typeface="Courier New" pitchFamily="49" charset="0"/>
            </a:endParaRPr>
          </a:p>
        </p:txBody>
      </p:sp>
      <p:pic>
        <p:nvPicPr>
          <p:cNvPr id="24" name="Picture 5" descr="http://www.photonics.com/images2/Spectra/Features/2013/06/Quantum_Figur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219200"/>
            <a:ext cx="2215893" cy="148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
          <p:cNvSpPr txBox="1">
            <a:spLocks noChangeArrowheads="1"/>
          </p:cNvSpPr>
          <p:nvPr/>
        </p:nvSpPr>
        <p:spPr bwMode="auto">
          <a:xfrm>
            <a:off x="457200" y="3633422"/>
            <a:ext cx="832757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dirty="0" smtClean="0">
                <a:solidFill>
                  <a:srgbClr val="000000"/>
                </a:solidFill>
                <a:latin typeface="Calibri" pitchFamily="34" charset="0"/>
              </a:rPr>
              <a:t>But scaling up to more photons is hard, because it seems to require </a:t>
            </a:r>
            <a:r>
              <a:rPr lang="en-US" altLang="en-US" sz="2600" b="1" dirty="0" smtClean="0">
                <a:solidFill>
                  <a:srgbClr val="FF0000"/>
                </a:solidFill>
                <a:latin typeface="Calibri" pitchFamily="34" charset="0"/>
              </a:rPr>
              <a:t>deterministic single-photon sources</a:t>
            </a:r>
            <a:endParaRPr lang="en-US" altLang="en-US" sz="2600" b="1" dirty="0" smtClean="0">
              <a:solidFill>
                <a:srgbClr val="FF0000"/>
              </a:solidFill>
              <a:latin typeface="Courier New" pitchFamily="49" charset="0"/>
              <a:cs typeface="Courier New" pitchFamily="49" charset="0"/>
            </a:endParaRPr>
          </a:p>
        </p:txBody>
      </p:sp>
      <p:sp>
        <p:nvSpPr>
          <p:cNvPr id="30" name="Text Box 2"/>
          <p:cNvSpPr txBox="1">
            <a:spLocks noChangeArrowheads="1"/>
          </p:cNvSpPr>
          <p:nvPr/>
        </p:nvSpPr>
        <p:spPr bwMode="auto">
          <a:xfrm>
            <a:off x="435428" y="4700222"/>
            <a:ext cx="832757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smtClean="0">
                <a:solidFill>
                  <a:srgbClr val="FF0000"/>
                </a:solidFill>
                <a:latin typeface="Calibri" pitchFamily="34" charset="0"/>
              </a:rPr>
              <a:t>What might help:</a:t>
            </a:r>
            <a:r>
              <a:rPr lang="en-US" altLang="en-US" sz="2600" dirty="0" smtClean="0">
                <a:solidFill>
                  <a:srgbClr val="000000"/>
                </a:solidFill>
                <a:latin typeface="Calibri" pitchFamily="34" charset="0"/>
              </a:rPr>
              <a:t> “Scattershot </a:t>
            </a:r>
            <a:r>
              <a:rPr lang="en-US" altLang="en-US" sz="2600" dirty="0" err="1" smtClean="0">
                <a:solidFill>
                  <a:srgbClr val="000000"/>
                </a:solidFill>
                <a:latin typeface="Calibri" pitchFamily="34" charset="0"/>
              </a:rPr>
              <a:t>BosonSampling</a:t>
            </a:r>
            <a:r>
              <a:rPr lang="en-US" altLang="en-US" sz="2600" dirty="0" smtClean="0">
                <a:solidFill>
                  <a:srgbClr val="000000"/>
                </a:solidFill>
                <a:latin typeface="Calibri" pitchFamily="34" charset="0"/>
              </a:rPr>
              <a:t>” (proposed by the group here at Oxford, esp. Steve </a:t>
            </a:r>
            <a:r>
              <a:rPr lang="en-US" altLang="en-US" sz="2600" dirty="0" err="1" smtClean="0">
                <a:solidFill>
                  <a:srgbClr val="000000"/>
                </a:solidFill>
                <a:latin typeface="Calibri" pitchFamily="34" charset="0"/>
              </a:rPr>
              <a:t>Kolthammer</a:t>
            </a:r>
            <a:r>
              <a:rPr lang="en-US" altLang="en-US" sz="2600" dirty="0" smtClean="0">
                <a:solidFill>
                  <a:srgbClr val="000000"/>
                </a:solidFill>
                <a:latin typeface="Calibri" pitchFamily="34" charset="0"/>
              </a:rPr>
              <a:t>)</a:t>
            </a:r>
            <a:endParaRPr lang="en-US" altLang="en-US" sz="2600" dirty="0" smtClean="0">
              <a:solidFill>
                <a:srgbClr val="000000"/>
              </a:solidFill>
              <a:latin typeface="Courier New" pitchFamily="49" charset="0"/>
              <a:cs typeface="Courier New" pitchFamily="49" charset="0"/>
            </a:endParaRPr>
          </a:p>
        </p:txBody>
      </p:sp>
      <p:sp>
        <p:nvSpPr>
          <p:cNvPr id="31" name="Text Box 2"/>
          <p:cNvSpPr txBox="1">
            <a:spLocks noChangeArrowheads="1"/>
          </p:cNvSpPr>
          <p:nvPr/>
        </p:nvSpPr>
        <p:spPr bwMode="auto">
          <a:xfrm>
            <a:off x="457200" y="5745174"/>
            <a:ext cx="832757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dirty="0" smtClean="0">
                <a:solidFill>
                  <a:srgbClr val="000000"/>
                </a:solidFill>
                <a:latin typeface="Calibri" pitchFamily="34" charset="0"/>
              </a:rPr>
              <a:t>But it’s worth considering whether </a:t>
            </a:r>
            <a:r>
              <a:rPr lang="en-US" altLang="en-US" sz="2600" dirty="0" err="1" smtClean="0">
                <a:solidFill>
                  <a:srgbClr val="000000"/>
                </a:solidFill>
                <a:latin typeface="Calibri" pitchFamily="34" charset="0"/>
              </a:rPr>
              <a:t>BosonSampling</a:t>
            </a:r>
            <a:r>
              <a:rPr lang="en-US" altLang="en-US" sz="2600" dirty="0" smtClean="0">
                <a:solidFill>
                  <a:srgbClr val="000000"/>
                </a:solidFill>
                <a:latin typeface="Calibri" pitchFamily="34" charset="0"/>
              </a:rPr>
              <a:t>-like ideas could be ported to other QC architectures, besides optics…</a:t>
            </a:r>
            <a:endParaRPr lang="en-US" altLang="en-US" sz="2600" dirty="0" smtClean="0">
              <a:solidFill>
                <a:srgbClr val="000000"/>
              </a:solidFill>
              <a:latin typeface="Courier New" pitchFamily="49" charset="0"/>
              <a:cs typeface="Courier New" pitchFamily="49" charset="0"/>
            </a:endParaRPr>
          </a:p>
        </p:txBody>
      </p:sp>
    </p:spTree>
    <p:extLst>
      <p:ext uri="{BB962C8B-B14F-4D97-AF65-F5344CB8AC3E}">
        <p14:creationId xmlns:p14="http://schemas.microsoft.com/office/powerpoint/2010/main" val="266680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435429" y="225295"/>
            <a:ext cx="849376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dirty="0" smtClean="0"/>
              <a:t>In a </a:t>
            </a:r>
            <a:r>
              <a:rPr lang="en-US" altLang="en-US" sz="2800" b="1" dirty="0" smtClean="0">
                <a:solidFill>
                  <a:srgbClr val="FF0000"/>
                </a:solidFill>
              </a:rPr>
              <a:t>few years</a:t>
            </a:r>
            <a:r>
              <a:rPr lang="en-US" altLang="en-US" sz="2800" dirty="0" smtClean="0"/>
              <a:t>, </a:t>
            </a:r>
            <a:r>
              <a:rPr lang="en-US" altLang="en-US" sz="2800" dirty="0" smtClean="0"/>
              <a:t>we’re likely to have </a:t>
            </a:r>
            <a:r>
              <a:rPr lang="en-US" altLang="en-US" sz="2800" dirty="0" smtClean="0"/>
              <a:t>40-50</a:t>
            </a:r>
            <a:r>
              <a:rPr lang="en-US" altLang="en-US" sz="2800" dirty="0" smtClean="0"/>
              <a:t> high-quality </a:t>
            </a:r>
            <a:r>
              <a:rPr lang="en-US" altLang="en-US" sz="2800" dirty="0" smtClean="0"/>
              <a:t>qubits with controllable couplings, in superconducting or </a:t>
            </a:r>
            <a:r>
              <a:rPr lang="en-US" altLang="en-US" sz="2800" dirty="0" smtClean="0"/>
              <a:t>ion-trap architectures.  </a:t>
            </a:r>
            <a:r>
              <a:rPr lang="en-US" altLang="en-US" sz="2400" b="1" dirty="0" smtClean="0">
                <a:solidFill>
                  <a:srgbClr val="006600"/>
                </a:solidFill>
              </a:rPr>
              <a:t>(Way more exciting to me than 1000 lower-quality annealing qubits!)</a:t>
            </a:r>
            <a:endParaRPr lang="en-US" altLang="en-US" sz="2400" b="1" dirty="0" smtClean="0">
              <a:solidFill>
                <a:srgbClr val="006600"/>
              </a:solidFill>
            </a:endParaRPr>
          </a:p>
        </p:txBody>
      </p:sp>
      <p:pic>
        <p:nvPicPr>
          <p:cNvPr id="4" name="Picture 2" descr="http://images.dailytech.com/nimage/UCSB_Xmon_Chip_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994" y="1994774"/>
            <a:ext cx="2722880" cy="185493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65760" y="3962400"/>
            <a:ext cx="82448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dirty="0" smtClean="0"/>
              <a:t>Still won’t be enough for most QC applications.  But should suffice for a quantum supremacy experiment!</a:t>
            </a:r>
            <a:endParaRPr lang="en-US" altLang="en-US" sz="2800" dirty="0"/>
          </a:p>
        </p:txBody>
      </p:sp>
      <p:sp>
        <p:nvSpPr>
          <p:cNvPr id="6" name="Text Box 3"/>
          <p:cNvSpPr txBox="1">
            <a:spLocks noChangeArrowheads="1"/>
          </p:cNvSpPr>
          <p:nvPr/>
        </p:nvSpPr>
        <p:spPr bwMode="auto">
          <a:xfrm>
            <a:off x="365760" y="4919459"/>
            <a:ext cx="824484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FF0000"/>
                </a:solidFill>
              </a:rPr>
              <a:t>Our duty as </a:t>
            </a:r>
            <a:r>
              <a:rPr lang="en-US" altLang="en-US" sz="2800" b="1" dirty="0" smtClean="0">
                <a:solidFill>
                  <a:srgbClr val="FF0000"/>
                </a:solidFill>
              </a:rPr>
              <a:t>theoretical computer scientists:</a:t>
            </a:r>
            <a:r>
              <a:rPr lang="en-US" altLang="en-US" sz="2800" dirty="0" smtClean="0"/>
              <a:t> </a:t>
            </a:r>
            <a:r>
              <a:rPr lang="en-US" altLang="en-US" sz="2800" dirty="0" smtClean="0"/>
              <a:t>Tell </a:t>
            </a:r>
            <a:r>
              <a:rPr lang="en-US" altLang="en-US" sz="2800" dirty="0" smtClean="0"/>
              <a:t>the experimenters </a:t>
            </a:r>
            <a:r>
              <a:rPr lang="en-US" altLang="en-US" sz="2800" dirty="0" smtClean="0"/>
              <a:t>what they can do with their existing or planned hardware, how to verify it, and what can be said about the hardness of simulating it classically</a:t>
            </a:r>
            <a:endParaRPr lang="en-US" altLang="en-US" sz="2800" dirty="0"/>
          </a:p>
        </p:txBody>
      </p:sp>
      <p:sp>
        <p:nvSpPr>
          <p:cNvPr id="7" name="Text Box 3"/>
          <p:cNvSpPr txBox="1">
            <a:spLocks noChangeArrowheads="1"/>
          </p:cNvSpPr>
          <p:nvPr/>
        </p:nvSpPr>
        <p:spPr bwMode="auto">
          <a:xfrm>
            <a:off x="3079296" y="2340634"/>
            <a:ext cx="24985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dirty="0" smtClean="0"/>
              <a:t>John Martinis, Google</a:t>
            </a:r>
          </a:p>
        </p:txBody>
      </p:sp>
      <p:pic>
        <p:nvPicPr>
          <p:cNvPr id="77826" name="Picture 2" descr="https://encrypted-tbn0.gstatic.com/images?q=tbn:ANd9GcQnFVWK1CY_-QM9fVa7u6rfGRidNz0McjyMz01z-fEOo_Q2GJIR4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41177"/>
            <a:ext cx="260032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457200" y="234761"/>
            <a:ext cx="5562600" cy="1877437"/>
          </a:xfrm>
          <a:prstGeom prst="rect">
            <a:avLst/>
          </a:prstGeom>
          <a:noFill/>
          <a:ln w="9525">
            <a:noFill/>
            <a:miter lim="800000"/>
            <a:headEnd/>
            <a:tailEnd/>
          </a:ln>
        </p:spPr>
        <p:txBody>
          <a:bodyPr wrap="square">
            <a:spAutoFit/>
          </a:bodyPr>
          <a:lstStyle/>
          <a:p>
            <a:pPr algn="ctr">
              <a:spcBef>
                <a:spcPct val="50000"/>
              </a:spcBef>
              <a:defRPr/>
            </a:pPr>
            <a:r>
              <a:rPr lang="en-US" sz="4400" b="1" dirty="0" smtClean="0">
                <a:solidFill>
                  <a:srgbClr val="0070C0"/>
                </a:solidFill>
                <a:latin typeface="Calibri" pitchFamily="34" charset="0"/>
              </a:rPr>
              <a:t>The Random Quantum Circuit </a:t>
            </a:r>
            <a:r>
              <a:rPr lang="en-US" sz="4400" b="1" dirty="0" smtClean="0">
                <a:solidFill>
                  <a:srgbClr val="0070C0"/>
                </a:solidFill>
                <a:latin typeface="Calibri" pitchFamily="34" charset="0"/>
              </a:rPr>
              <a:t>Proposal</a:t>
            </a:r>
            <a:br>
              <a:rPr lang="en-US" sz="4400" b="1" dirty="0" smtClean="0">
                <a:solidFill>
                  <a:srgbClr val="0070C0"/>
                </a:solidFill>
                <a:latin typeface="Calibri" pitchFamily="34" charset="0"/>
              </a:rPr>
            </a:br>
            <a:r>
              <a:rPr lang="en-US" sz="2800" b="1" dirty="0" smtClean="0">
                <a:solidFill>
                  <a:srgbClr val="0070C0"/>
                </a:solidFill>
                <a:latin typeface="Calibri" pitchFamily="34" charset="0"/>
              </a:rPr>
              <a:t>(O</a:t>
            </a:r>
            <a:r>
              <a:rPr lang="en-US" sz="2800" b="1" dirty="0" smtClean="0">
                <a:solidFill>
                  <a:srgbClr val="0070C0"/>
                </a:solidFill>
                <a:latin typeface="Calibri" pitchFamily="34" charset="0"/>
              </a:rPr>
              <a:t>ngoing joint work with </a:t>
            </a:r>
            <a:r>
              <a:rPr lang="en-US" sz="2800" b="1" dirty="0" err="1" smtClean="0">
                <a:solidFill>
                  <a:srgbClr val="0070C0"/>
                </a:solidFill>
                <a:latin typeface="Calibri" pitchFamily="34" charset="0"/>
              </a:rPr>
              <a:t>Lijie</a:t>
            </a:r>
            <a:r>
              <a:rPr lang="en-US" sz="2800" b="1" dirty="0" smtClean="0">
                <a:solidFill>
                  <a:srgbClr val="0070C0"/>
                </a:solidFill>
                <a:latin typeface="Calibri" pitchFamily="34" charset="0"/>
              </a:rPr>
              <a:t> Chen)</a:t>
            </a:r>
            <a:endParaRPr lang="en-US" sz="2800" b="1" dirty="0" smtClean="0">
              <a:solidFill>
                <a:srgbClr val="0070C0"/>
              </a:solidFill>
              <a:latin typeface="Calibri" pitchFamily="34" charset="0"/>
            </a:endParaRPr>
          </a:p>
        </p:txBody>
      </p:sp>
      <p:sp>
        <p:nvSpPr>
          <p:cNvPr id="11" name="Text Box 3"/>
          <p:cNvSpPr txBox="1">
            <a:spLocks noChangeArrowheads="1"/>
          </p:cNvSpPr>
          <p:nvPr/>
        </p:nvSpPr>
        <p:spPr bwMode="auto">
          <a:xfrm>
            <a:off x="402771" y="2286000"/>
            <a:ext cx="8382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dirty="0" smtClean="0"/>
              <a:t>Generate a quantum circuit C on n qubits in a </a:t>
            </a:r>
            <a:r>
              <a:rPr lang="en-US" altLang="en-US" sz="2800" dirty="0" smtClean="0">
                <a:sym typeface="Symbol"/>
              </a:rPr>
              <a:t>nn</a:t>
            </a:r>
            <a:r>
              <a:rPr lang="en-US" altLang="en-US" sz="2800" dirty="0" smtClean="0"/>
              <a:t> lattice, with d layers of random nearest-neighbor gates</a:t>
            </a:r>
          </a:p>
          <a:p>
            <a:pPr eaLnBrk="1" hangingPunct="1">
              <a:spcBef>
                <a:spcPct val="50000"/>
              </a:spcBef>
              <a:buNone/>
            </a:pPr>
            <a:r>
              <a:rPr lang="en-US" altLang="en-US" sz="2800" dirty="0" smtClean="0"/>
              <a:t>Apply C to |0</a:t>
            </a:r>
            <a:r>
              <a:rPr lang="en-US" altLang="en-US" sz="2800" dirty="0" smtClean="0">
                <a:sym typeface="Symbol"/>
              </a:rPr>
              <a:t></a:t>
            </a:r>
            <a:r>
              <a:rPr lang="en-US" altLang="en-US" sz="2800" baseline="30000" dirty="0" smtClean="0">
                <a:sym typeface="Symbol"/>
              </a:rPr>
              <a:t>n</a:t>
            </a:r>
            <a:r>
              <a:rPr lang="en-US" altLang="en-US" sz="2800" dirty="0" smtClean="0"/>
              <a:t> and measure.  Repeat t times, to obtain samples x</a:t>
            </a:r>
            <a:r>
              <a:rPr lang="en-US" altLang="en-US" sz="2800" baseline="-25000" dirty="0" smtClean="0"/>
              <a:t>1</a:t>
            </a:r>
            <a:r>
              <a:rPr lang="en-US" altLang="en-US" sz="2800" dirty="0" smtClean="0"/>
              <a:t>,…,</a:t>
            </a:r>
            <a:r>
              <a:rPr lang="en-US" altLang="en-US" sz="2800" dirty="0" err="1" smtClean="0"/>
              <a:t>x</a:t>
            </a:r>
            <a:r>
              <a:rPr lang="en-US" altLang="en-US" sz="2800" baseline="-25000" dirty="0" err="1" smtClean="0"/>
              <a:t>T</a:t>
            </a:r>
            <a:r>
              <a:rPr lang="en-US" altLang="en-US" sz="2800" dirty="0" smtClean="0"/>
              <a:t> from {0,1}</a:t>
            </a:r>
            <a:r>
              <a:rPr lang="en-US" altLang="en-US" sz="2800" baseline="30000" dirty="0" smtClean="0"/>
              <a:t>n</a:t>
            </a:r>
            <a:r>
              <a:rPr lang="en-US" altLang="en-US" sz="2800" dirty="0" smtClean="0"/>
              <a:t> </a:t>
            </a:r>
          </a:p>
          <a:p>
            <a:pPr eaLnBrk="1" hangingPunct="1">
              <a:spcBef>
                <a:spcPct val="50000"/>
              </a:spcBef>
              <a:buNone/>
            </a:pPr>
            <a:r>
              <a:rPr lang="en-US" altLang="en-US" sz="2800" dirty="0" smtClean="0"/>
              <a:t>Apply a statistical test to x</a:t>
            </a:r>
            <a:r>
              <a:rPr lang="en-US" altLang="en-US" sz="2800" baseline="-25000" dirty="0" smtClean="0"/>
              <a:t>1</a:t>
            </a:r>
            <a:r>
              <a:rPr lang="en-US" altLang="en-US" sz="2800" dirty="0" smtClean="0"/>
              <a:t>,…,</a:t>
            </a:r>
            <a:r>
              <a:rPr lang="en-US" altLang="en-US" sz="2800" dirty="0" err="1" smtClean="0"/>
              <a:t>x</a:t>
            </a:r>
            <a:r>
              <a:rPr lang="en-US" altLang="en-US" sz="2800" baseline="-25000" dirty="0" err="1" smtClean="0"/>
              <a:t>T</a:t>
            </a:r>
            <a:r>
              <a:rPr lang="en-US" altLang="en-US" sz="2800" dirty="0" smtClean="0"/>
              <a:t> </a:t>
            </a:r>
            <a:br>
              <a:rPr lang="en-US" altLang="en-US" sz="2800" dirty="0" smtClean="0"/>
            </a:br>
            <a:r>
              <a:rPr lang="en-US" altLang="en-US" sz="2800" dirty="0" smtClean="0"/>
              <a:t>	</a:t>
            </a:r>
            <a:r>
              <a:rPr lang="en-US" altLang="en-US" sz="2400" b="1" dirty="0" smtClean="0">
                <a:solidFill>
                  <a:srgbClr val="006600"/>
                </a:solidFill>
              </a:rPr>
              <a:t>(taking classical exponential time, which is OK for n</a:t>
            </a:r>
            <a:r>
              <a:rPr lang="en-US" altLang="en-US" sz="2400" b="1" dirty="0" smtClean="0">
                <a:solidFill>
                  <a:srgbClr val="006600"/>
                </a:solidFill>
                <a:sym typeface="Symbol"/>
              </a:rPr>
              <a:t></a:t>
            </a:r>
            <a:r>
              <a:rPr lang="en-US" altLang="en-US" sz="2400" b="1" dirty="0" smtClean="0">
                <a:solidFill>
                  <a:srgbClr val="006600"/>
                </a:solidFill>
              </a:rPr>
              <a:t>40)</a:t>
            </a:r>
          </a:p>
          <a:p>
            <a:pPr eaLnBrk="1" hangingPunct="1">
              <a:spcBef>
                <a:spcPct val="50000"/>
              </a:spcBef>
              <a:buNone/>
            </a:pPr>
            <a:r>
              <a:rPr lang="en-US" altLang="en-US" sz="2800" dirty="0" smtClean="0"/>
              <a:t>Publish C.  Challenge skeptics to generate samples passing the test in a reasonable amount of time</a:t>
            </a:r>
            <a:endParaRPr lang="en-US" altLang="en-US" sz="2800" dirty="0"/>
          </a:p>
        </p:txBody>
      </p:sp>
      <p:sp>
        <p:nvSpPr>
          <p:cNvPr id="2" name="Oval 1"/>
          <p:cNvSpPr/>
          <p:nvPr/>
        </p:nvSpPr>
        <p:spPr>
          <a:xfrm>
            <a:off x="6576060" y="445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33260" y="445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76060" y="831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33260" y="831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6060" y="12379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33260" y="12379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76060" y="16240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33260" y="16240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endCxn id="6" idx="6"/>
          </p:cNvCxnSpPr>
          <p:nvPr/>
        </p:nvCxnSpPr>
        <p:spPr>
          <a:xfrm>
            <a:off x="6652260" y="510535"/>
            <a:ext cx="533400" cy="111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42100" y="896615"/>
            <a:ext cx="533400" cy="111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31940" y="1314174"/>
            <a:ext cx="533400" cy="111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21780" y="1700254"/>
            <a:ext cx="533400" cy="1115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495540" y="445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952740" y="4454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495540" y="831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952740" y="8315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495540" y="12379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52740" y="12379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495540" y="16240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952740" y="16240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endCxn id="28" idx="6"/>
          </p:cNvCxnSpPr>
          <p:nvPr/>
        </p:nvCxnSpPr>
        <p:spPr>
          <a:xfrm>
            <a:off x="7571740" y="510535"/>
            <a:ext cx="533400" cy="111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61580" y="896615"/>
            <a:ext cx="533400" cy="111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51420" y="1314174"/>
            <a:ext cx="533400" cy="1115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541260" y="1700254"/>
            <a:ext cx="533400" cy="1115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80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4" name="Group 63493"/>
          <p:cNvGrpSpPr/>
          <p:nvPr/>
        </p:nvGrpSpPr>
        <p:grpSpPr>
          <a:xfrm>
            <a:off x="914400" y="911384"/>
            <a:ext cx="6276975" cy="3883776"/>
            <a:chOff x="914400" y="911384"/>
            <a:chExt cx="6276975" cy="3883776"/>
          </a:xfrm>
        </p:grpSpPr>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11384"/>
              <a:ext cx="6276975" cy="388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825017638"/>
                </p:ext>
              </p:extLst>
            </p:nvPr>
          </p:nvGraphicFramePr>
          <p:xfrm>
            <a:off x="5538788" y="3502184"/>
            <a:ext cx="838200" cy="558800"/>
          </p:xfrm>
          <a:graphic>
            <a:graphicData uri="http://schemas.openxmlformats.org/presentationml/2006/ole">
              <mc:AlternateContent xmlns:mc="http://schemas.openxmlformats.org/markup-compatibility/2006">
                <mc:Choice xmlns:v="urn:schemas-microsoft-com:vml" Requires="v">
                  <p:oleObj spid="_x0000_s71783" name="Equation" r:id="rId5" imgW="304560" imgH="203040" progId="Equation.3">
                    <p:embed/>
                  </p:oleObj>
                </mc:Choice>
                <mc:Fallback>
                  <p:oleObj name="Equation" r:id="rId5" imgW="304560" imgH="203040" progId="Equation.3">
                    <p:embed/>
                    <p:pic>
                      <p:nvPicPr>
                        <p:cNvPr id="0" name=""/>
                        <p:cNvPicPr/>
                        <p:nvPr/>
                      </p:nvPicPr>
                      <p:blipFill>
                        <a:blip r:embed="rId6"/>
                        <a:stretch>
                          <a:fillRect/>
                        </a:stretch>
                      </p:blipFill>
                      <p:spPr>
                        <a:xfrm>
                          <a:off x="5538788" y="3502184"/>
                          <a:ext cx="838200" cy="558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46476626"/>
                </p:ext>
              </p:extLst>
            </p:nvPr>
          </p:nvGraphicFramePr>
          <p:xfrm>
            <a:off x="1383665" y="1076008"/>
            <a:ext cx="628650" cy="558800"/>
          </p:xfrm>
          <a:graphic>
            <a:graphicData uri="http://schemas.openxmlformats.org/presentationml/2006/ole">
              <mc:AlternateContent xmlns:mc="http://schemas.openxmlformats.org/markup-compatibility/2006">
                <mc:Choice xmlns:v="urn:schemas-microsoft-com:vml" Requires="v">
                  <p:oleObj spid="_x0000_s71784" name="Equation" r:id="rId7" imgW="228600" imgH="203040" progId="Equation.3">
                    <p:embed/>
                  </p:oleObj>
                </mc:Choice>
                <mc:Fallback>
                  <p:oleObj name="Equation" r:id="rId7" imgW="228600" imgH="203040" progId="Equation.3">
                    <p:embed/>
                    <p:pic>
                      <p:nvPicPr>
                        <p:cNvPr id="0" name=""/>
                        <p:cNvPicPr/>
                        <p:nvPr/>
                      </p:nvPicPr>
                      <p:blipFill>
                        <a:blip r:embed="rId8"/>
                        <a:stretch>
                          <a:fillRect/>
                        </a:stretch>
                      </p:blipFill>
                      <p:spPr>
                        <a:xfrm>
                          <a:off x="1383665" y="1076008"/>
                          <a:ext cx="628650" cy="558800"/>
                        </a:xfrm>
                        <a:prstGeom prst="rect">
                          <a:avLst/>
                        </a:prstGeom>
                      </p:spPr>
                    </p:pic>
                  </p:oleObj>
                </mc:Fallback>
              </mc:AlternateContent>
            </a:graphicData>
          </a:graphic>
        </p:graphicFrame>
        <p:cxnSp>
          <p:nvCxnSpPr>
            <p:cNvPr id="4" name="Straight Connector 3"/>
            <p:cNvCxnSpPr/>
            <p:nvPr/>
          </p:nvCxnSpPr>
          <p:spPr>
            <a:xfrm flipV="1">
              <a:off x="1737360" y="3657600"/>
              <a:ext cx="0" cy="113755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33600" y="3352800"/>
              <a:ext cx="0" cy="144235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29840" y="3429000"/>
              <a:ext cx="0" cy="136615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26080" y="3505193"/>
              <a:ext cx="0" cy="12899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76600" y="3429000"/>
              <a:ext cx="0" cy="136615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677920" y="3657600"/>
              <a:ext cx="0" cy="11375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052887" y="3886200"/>
              <a:ext cx="0" cy="90895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419600" y="3810000"/>
              <a:ext cx="0" cy="985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00600" y="4073979"/>
              <a:ext cx="0" cy="7211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81600" y="3962400"/>
              <a:ext cx="0" cy="8327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62600" y="4150179"/>
              <a:ext cx="0" cy="6449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943600" y="4340676"/>
              <a:ext cx="0" cy="4544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00800" y="4434569"/>
              <a:ext cx="0" cy="3605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781800" y="4340677"/>
              <a:ext cx="0" cy="4544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295400" y="3886200"/>
              <a:ext cx="0" cy="908952"/>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077" name="Text Box 2"/>
          <p:cNvSpPr txBox="1">
            <a:spLocks noChangeArrowheads="1"/>
          </p:cNvSpPr>
          <p:nvPr/>
        </p:nvSpPr>
        <p:spPr bwMode="auto">
          <a:xfrm>
            <a:off x="304800" y="152400"/>
            <a:ext cx="8610600" cy="738664"/>
          </a:xfrm>
          <a:prstGeom prst="rect">
            <a:avLst/>
          </a:prstGeom>
          <a:noFill/>
          <a:ln w="9525">
            <a:noFill/>
            <a:miter lim="800000"/>
            <a:headEnd/>
            <a:tailEnd/>
          </a:ln>
        </p:spPr>
        <p:txBody>
          <a:bodyPr wrap="square">
            <a:spAutoFit/>
          </a:bodyPr>
          <a:lstStyle/>
          <a:p>
            <a:pPr algn="ctr">
              <a:spcBef>
                <a:spcPct val="50000"/>
              </a:spcBef>
              <a:defRPr/>
            </a:pPr>
            <a:r>
              <a:rPr lang="en-US" sz="4200" b="1" dirty="0" smtClean="0">
                <a:solidFill>
                  <a:srgbClr val="0070C0"/>
                </a:solidFill>
                <a:latin typeface="Calibri" pitchFamily="34" charset="0"/>
              </a:rPr>
              <a:t>Verification of Outputs</a:t>
            </a:r>
            <a:endParaRPr lang="en-US" sz="4200" b="1" cap="small" dirty="0">
              <a:solidFill>
                <a:srgbClr val="0070C0"/>
              </a:solidFill>
              <a:latin typeface="Calibri" pitchFamily="34" charset="0"/>
            </a:endParaRPr>
          </a:p>
        </p:txBody>
      </p:sp>
      <p:sp>
        <p:nvSpPr>
          <p:cNvPr id="6" name="Text Box 3"/>
          <p:cNvSpPr txBox="1">
            <a:spLocks noChangeArrowheads="1"/>
          </p:cNvSpPr>
          <p:nvPr/>
        </p:nvSpPr>
        <p:spPr bwMode="auto">
          <a:xfrm>
            <a:off x="2590800" y="911384"/>
            <a:ext cx="6248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FF0000"/>
                </a:solidFill>
              </a:rPr>
              <a:t>Simplest: </a:t>
            </a:r>
            <a:r>
              <a:rPr lang="en-US" altLang="en-US" sz="2800" dirty="0" smtClean="0"/>
              <a:t>Just check whether the histogram of probabilities of the observed x</a:t>
            </a:r>
            <a:r>
              <a:rPr lang="en-US" altLang="en-US" sz="2800" baseline="-25000" dirty="0" smtClean="0"/>
              <a:t>i</a:t>
            </a:r>
            <a:r>
              <a:rPr lang="en-US" altLang="en-US" sz="2800" dirty="0" smtClean="0"/>
              <a:t>’s matches the theoretical prediction </a:t>
            </a:r>
            <a:r>
              <a:rPr lang="en-US" altLang="en-US" sz="2400" b="1" dirty="0" smtClean="0">
                <a:solidFill>
                  <a:srgbClr val="006600"/>
                </a:solidFill>
              </a:rPr>
              <a:t>(assuming probabilities are exponentially distributed, as with a </a:t>
            </a:r>
            <a:r>
              <a:rPr lang="en-US" altLang="en-US" sz="2400" b="1" dirty="0" err="1" smtClean="0">
                <a:solidFill>
                  <a:srgbClr val="006600"/>
                </a:solidFill>
              </a:rPr>
              <a:t>Haar</a:t>
            </a:r>
            <a:r>
              <a:rPr lang="en-US" altLang="en-US" sz="2400" b="1" dirty="0" smtClean="0">
                <a:solidFill>
                  <a:srgbClr val="006600"/>
                </a:solidFill>
              </a:rPr>
              <a:t>-random state)</a:t>
            </a:r>
            <a:endParaRPr lang="en-US" altLang="en-US" sz="2400" b="1" dirty="0">
              <a:solidFill>
                <a:srgbClr val="006600"/>
              </a:solidFill>
            </a:endParaRPr>
          </a:p>
        </p:txBody>
      </p:sp>
      <p:sp>
        <p:nvSpPr>
          <p:cNvPr id="7" name="Text Box 3"/>
          <p:cNvSpPr txBox="1">
            <a:spLocks noChangeArrowheads="1"/>
          </p:cNvSpPr>
          <p:nvPr/>
        </p:nvSpPr>
        <p:spPr bwMode="auto">
          <a:xfrm>
            <a:off x="294640" y="4953000"/>
            <a:ext cx="868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FF0000"/>
                </a:solidFill>
              </a:rPr>
              <a:t>Theorem (</a:t>
            </a:r>
            <a:r>
              <a:rPr lang="en-US" altLang="en-US" sz="2800" b="1" dirty="0" err="1" smtClean="0">
                <a:solidFill>
                  <a:srgbClr val="FF0000"/>
                </a:solidFill>
              </a:rPr>
              <a:t>Brandao</a:t>
            </a:r>
            <a:r>
              <a:rPr lang="en-US" altLang="en-US" sz="2800" b="1" dirty="0" smtClean="0">
                <a:solidFill>
                  <a:srgbClr val="FF0000"/>
                </a:solidFill>
              </a:rPr>
              <a:t>-Harrow-</a:t>
            </a:r>
            <a:r>
              <a:rPr lang="en-US" altLang="en-US" sz="2800" b="1" dirty="0" err="1" smtClean="0">
                <a:solidFill>
                  <a:srgbClr val="FF0000"/>
                </a:solidFill>
              </a:rPr>
              <a:t>Horodecki</a:t>
            </a:r>
            <a:r>
              <a:rPr lang="en-US" altLang="en-US" sz="2800" b="1" dirty="0" smtClean="0">
                <a:solidFill>
                  <a:srgbClr val="FF0000"/>
                </a:solidFill>
              </a:rPr>
              <a:t> 2012):</a:t>
            </a:r>
            <a:r>
              <a:rPr lang="en-US" altLang="en-US" sz="2800" dirty="0" smtClean="0"/>
              <a:t> A random local circuit on </a:t>
            </a:r>
            <a:r>
              <a:rPr lang="en-US" altLang="en-US" sz="2800" dirty="0" smtClean="0">
                <a:sym typeface="Symbol"/>
              </a:rPr>
              <a:t>nn</a:t>
            </a:r>
            <a:r>
              <a:rPr lang="en-US" altLang="en-US" sz="2800" dirty="0" smtClean="0"/>
              <a:t> qubits produces nearly Gaussian amplitudes </a:t>
            </a:r>
            <a:r>
              <a:rPr lang="en-US" altLang="en-US" sz="2300" b="1" dirty="0" smtClean="0">
                <a:solidFill>
                  <a:srgbClr val="006600"/>
                </a:solidFill>
              </a:rPr>
              <a:t>(hence nearly exponentially-distributed probabilities)</a:t>
            </a:r>
            <a:r>
              <a:rPr lang="en-US" altLang="en-US" sz="2300" dirty="0" smtClean="0"/>
              <a:t> </a:t>
            </a:r>
            <a:r>
              <a:rPr lang="en-US" altLang="en-US" sz="2800" dirty="0" smtClean="0"/>
              <a:t>after d=O(n) depth  </a:t>
            </a:r>
            <a:r>
              <a:rPr lang="en-US" altLang="en-US" sz="2400" b="1" dirty="0" smtClean="0">
                <a:solidFill>
                  <a:srgbClr val="006600"/>
                </a:solidFill>
              </a:rPr>
              <a:t>(right answer should be d=O(</a:t>
            </a:r>
            <a:r>
              <a:rPr lang="en-US" altLang="en-US" sz="2400" b="1" dirty="0" smtClean="0">
                <a:solidFill>
                  <a:srgbClr val="006600"/>
                </a:solidFill>
                <a:sym typeface="Symbol"/>
              </a:rPr>
              <a:t>n</a:t>
            </a:r>
            <a:r>
              <a:rPr lang="en-US" altLang="en-US" sz="2400" b="1" dirty="0" smtClean="0">
                <a:solidFill>
                  <a:srgbClr val="006600"/>
                </a:solidFill>
              </a:rPr>
              <a:t>))</a:t>
            </a:r>
            <a:endParaRPr lang="en-US" altLang="en-US" sz="2400" b="1" dirty="0">
              <a:solidFill>
                <a:srgbClr val="006600"/>
              </a:solidFill>
            </a:endParaRPr>
          </a:p>
        </p:txBody>
      </p:sp>
      <p:sp>
        <p:nvSpPr>
          <p:cNvPr id="24" name="Text Box 3"/>
          <p:cNvSpPr txBox="1">
            <a:spLocks noChangeArrowheads="1"/>
          </p:cNvSpPr>
          <p:nvPr/>
        </p:nvSpPr>
        <p:spPr bwMode="auto">
          <a:xfrm>
            <a:off x="342900" y="685800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dirty="0" smtClean="0"/>
              <a:t>For any constants </a:t>
            </a:r>
            <a:r>
              <a:rPr lang="en-US" altLang="en-US" sz="2800" dirty="0" smtClean="0">
                <a:sym typeface="Symbol"/>
              </a:rPr>
              <a:t> and c(e</a:t>
            </a:r>
            <a:r>
              <a:rPr lang="en-US" altLang="en-US" sz="2800" baseline="30000" dirty="0" smtClean="0">
                <a:sym typeface="Symbol"/>
              </a:rPr>
              <a:t>-</a:t>
            </a:r>
            <a:r>
              <a:rPr lang="en-US" altLang="en-US" sz="2800" dirty="0" smtClean="0">
                <a:sym typeface="Symbol"/>
              </a:rPr>
              <a:t>,(</a:t>
            </a:r>
            <a:r>
              <a:rPr lang="en-US" altLang="en-US" sz="2800" dirty="0">
                <a:sym typeface="Symbol"/>
              </a:rPr>
              <a:t>1</a:t>
            </a:r>
            <a:r>
              <a:rPr lang="en-US" altLang="en-US" sz="2800" dirty="0" smtClean="0">
                <a:sym typeface="Symbol"/>
              </a:rPr>
              <a:t>+)e</a:t>
            </a:r>
            <a:r>
              <a:rPr lang="en-US" altLang="en-US" sz="2800" baseline="30000" dirty="0" smtClean="0">
                <a:sym typeface="Symbol"/>
              </a:rPr>
              <a:t>-</a:t>
            </a:r>
            <a:r>
              <a:rPr lang="en-US" altLang="en-US" sz="2800" baseline="30000" dirty="0">
                <a:sym typeface="Symbol"/>
              </a:rPr>
              <a:t></a:t>
            </a:r>
            <a:r>
              <a:rPr lang="en-US" altLang="en-US" sz="2800" dirty="0" smtClean="0">
                <a:sym typeface="Symbol"/>
              </a:rPr>
              <a:t>) can also just check whether</a:t>
            </a:r>
            <a:r>
              <a:rPr lang="en-US" altLang="en-US" sz="2800" dirty="0" smtClean="0"/>
              <a:t> a </a:t>
            </a:r>
            <a:r>
              <a:rPr lang="en-US" altLang="en-US" sz="2800" dirty="0" smtClean="0">
                <a:sym typeface="Symbol"/>
              </a:rPr>
              <a:t></a:t>
            </a:r>
            <a:r>
              <a:rPr lang="en-US" altLang="en-US" sz="2800" dirty="0" smtClean="0"/>
              <a:t>c fraction of x</a:t>
            </a:r>
            <a:r>
              <a:rPr lang="en-US" altLang="en-US" sz="2800" baseline="-25000" dirty="0" smtClean="0"/>
              <a:t>i</a:t>
            </a:r>
            <a:r>
              <a:rPr lang="en-US" altLang="en-US" sz="2800" dirty="0" smtClean="0"/>
              <a:t>’s have</a:t>
            </a:r>
            <a:endParaRPr lang="en-US" altLang="en-US" sz="2800" dirty="0"/>
          </a:p>
        </p:txBody>
      </p:sp>
      <p:graphicFrame>
        <p:nvGraphicFramePr>
          <p:cNvPr id="25" name="Object 24"/>
          <p:cNvGraphicFramePr>
            <a:graphicFrameLocks noChangeAspect="1"/>
          </p:cNvGraphicFramePr>
          <p:nvPr>
            <p:extLst>
              <p:ext uri="{D42A27DB-BD31-4B8C-83A1-F6EECF244321}">
                <p14:modId xmlns:p14="http://schemas.microsoft.com/office/powerpoint/2010/main" val="3196051570"/>
              </p:ext>
            </p:extLst>
          </p:nvPr>
        </p:nvGraphicFramePr>
        <p:xfrm>
          <a:off x="6438900" y="7270769"/>
          <a:ext cx="1536700" cy="1082675"/>
        </p:xfrm>
        <a:graphic>
          <a:graphicData uri="http://schemas.openxmlformats.org/presentationml/2006/ole">
            <mc:AlternateContent xmlns:mc="http://schemas.openxmlformats.org/markup-compatibility/2006">
              <mc:Choice xmlns:v="urn:schemas-microsoft-com:vml" Requires="v">
                <p:oleObj spid="_x0000_s71785" name="Equation" r:id="rId9" imgW="558720" imgH="393480" progId="Equation.3">
                  <p:embed/>
                </p:oleObj>
              </mc:Choice>
              <mc:Fallback>
                <p:oleObj name="Equation" r:id="rId9" imgW="558720" imgH="393480" progId="Equation.3">
                  <p:embed/>
                  <p:pic>
                    <p:nvPicPr>
                      <p:cNvPr id="0" name=""/>
                      <p:cNvPicPr>
                        <a:picLocks noChangeAspect="1" noChangeArrowheads="1"/>
                      </p:cNvPicPr>
                      <p:nvPr/>
                    </p:nvPicPr>
                    <p:blipFill>
                      <a:blip r:embed="rId10"/>
                      <a:srcRect/>
                      <a:stretch>
                        <a:fillRect/>
                      </a:stretch>
                    </p:blipFill>
                    <p:spPr bwMode="auto">
                      <a:xfrm>
                        <a:off x="6438900" y="7270769"/>
                        <a:ext cx="15367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70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304800" y="762000"/>
            <a:ext cx="8610600" cy="1384995"/>
          </a:xfrm>
          <a:prstGeom prst="rect">
            <a:avLst/>
          </a:prstGeom>
          <a:noFill/>
          <a:ln w="9525">
            <a:noFill/>
            <a:miter lim="800000"/>
            <a:headEnd/>
            <a:tailEnd/>
          </a:ln>
        </p:spPr>
        <p:txBody>
          <a:bodyPr wrap="square">
            <a:spAutoFit/>
          </a:bodyPr>
          <a:lstStyle/>
          <a:p>
            <a:pPr algn="ctr">
              <a:spcBef>
                <a:spcPct val="50000"/>
              </a:spcBef>
              <a:defRPr/>
            </a:pPr>
            <a:r>
              <a:rPr lang="en-US" sz="4200" b="1" dirty="0" smtClean="0">
                <a:solidFill>
                  <a:srgbClr val="0070C0"/>
                </a:solidFill>
                <a:latin typeface="Calibri" pitchFamily="34" charset="0"/>
              </a:rPr>
              <a:t>To be more concrete, let’s do the following test… </a:t>
            </a:r>
            <a:endParaRPr lang="en-US" sz="4200" b="1" cap="small" dirty="0">
              <a:solidFill>
                <a:srgbClr val="0070C0"/>
              </a:solidFill>
              <a:latin typeface="Calibri" pitchFamily="34" charset="0"/>
            </a:endParaRPr>
          </a:p>
        </p:txBody>
      </p:sp>
      <p:sp>
        <p:nvSpPr>
          <p:cNvPr id="24" name="Text Box 3"/>
          <p:cNvSpPr txBox="1">
            <a:spLocks noChangeArrowheads="1"/>
          </p:cNvSpPr>
          <p:nvPr/>
        </p:nvSpPr>
        <p:spPr bwMode="auto">
          <a:xfrm>
            <a:off x="609600" y="2590800"/>
            <a:ext cx="762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3000" dirty="0" smtClean="0"/>
              <a:t>Do an </a:t>
            </a:r>
            <a:r>
              <a:rPr lang="en-US" altLang="en-US" sz="3000" dirty="0" smtClean="0">
                <a:sym typeface="Symbol"/>
              </a:rPr>
              <a:t></a:t>
            </a:r>
            <a:r>
              <a:rPr lang="en-US" altLang="en-US" sz="3000" dirty="0" smtClean="0"/>
              <a:t>0.6 </a:t>
            </a:r>
            <a:r>
              <a:rPr lang="en-US" altLang="en-US" sz="3000" dirty="0" smtClean="0"/>
              <a:t>fraction </a:t>
            </a:r>
            <a:r>
              <a:rPr lang="en-US" altLang="en-US" sz="3000" dirty="0" smtClean="0"/>
              <a:t>of the sampled </a:t>
            </a:r>
            <a:r>
              <a:rPr lang="en-US" altLang="en-US" sz="3000" dirty="0" smtClean="0"/>
              <a:t>x</a:t>
            </a:r>
            <a:r>
              <a:rPr lang="en-US" altLang="en-US" sz="3000" baseline="-25000" dirty="0" smtClean="0"/>
              <a:t>i</a:t>
            </a:r>
            <a:r>
              <a:rPr lang="en-US" altLang="en-US" sz="3000" dirty="0" smtClean="0"/>
              <a:t>’s have</a:t>
            </a:r>
            <a:endParaRPr lang="en-US" altLang="en-US" sz="3000" dirty="0"/>
          </a:p>
        </p:txBody>
      </p:sp>
      <p:graphicFrame>
        <p:nvGraphicFramePr>
          <p:cNvPr id="25" name="Object 24"/>
          <p:cNvGraphicFramePr>
            <a:graphicFrameLocks noChangeAspect="1"/>
          </p:cNvGraphicFramePr>
          <p:nvPr>
            <p:extLst>
              <p:ext uri="{D42A27DB-BD31-4B8C-83A1-F6EECF244321}">
                <p14:modId xmlns:p14="http://schemas.microsoft.com/office/powerpoint/2010/main" val="3793431776"/>
              </p:ext>
            </p:extLst>
          </p:nvPr>
        </p:nvGraphicFramePr>
        <p:xfrm>
          <a:off x="3440061" y="3352800"/>
          <a:ext cx="2340077" cy="1295400"/>
        </p:xfrm>
        <a:graphic>
          <a:graphicData uri="http://schemas.openxmlformats.org/presentationml/2006/ole">
            <mc:AlternateContent xmlns:mc="http://schemas.openxmlformats.org/markup-compatibility/2006">
              <mc:Choice xmlns:v="urn:schemas-microsoft-com:vml" Requires="v">
                <p:oleObj spid="_x0000_s77834" name="Equation" r:id="rId4" imgW="711000" imgH="393480" progId="Equation.3">
                  <p:embed/>
                </p:oleObj>
              </mc:Choice>
              <mc:Fallback>
                <p:oleObj name="Equation" r:id="rId4" imgW="711000" imgH="393480" progId="Equation.3">
                  <p:embed/>
                  <p:pic>
                    <p:nvPicPr>
                      <p:cNvPr id="0" name=""/>
                      <p:cNvPicPr>
                        <a:picLocks noChangeAspect="1" noChangeArrowheads="1"/>
                      </p:cNvPicPr>
                      <p:nvPr/>
                    </p:nvPicPr>
                    <p:blipFill>
                      <a:blip r:embed="rId5"/>
                      <a:srcRect/>
                      <a:stretch>
                        <a:fillRect/>
                      </a:stretch>
                    </p:blipFill>
                    <p:spPr bwMode="auto">
                      <a:xfrm>
                        <a:off x="3440061" y="3352800"/>
                        <a:ext cx="2340077" cy="1295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70215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04" name="Group 184"/>
          <p:cNvGrpSpPr>
            <a:grpSpLocks/>
          </p:cNvGrpSpPr>
          <p:nvPr/>
        </p:nvGrpSpPr>
        <p:grpSpPr bwMode="auto">
          <a:xfrm>
            <a:off x="-1250950" y="-1047750"/>
            <a:ext cx="10801350" cy="12072938"/>
            <a:chOff x="49" y="-17"/>
            <a:chExt cx="5614" cy="3986"/>
          </a:xfrm>
        </p:grpSpPr>
        <p:sp>
          <p:nvSpPr>
            <p:cNvPr id="5253" name="Rectangle 133"/>
            <p:cNvSpPr>
              <a:spLocks noChangeArrowheads="1"/>
            </p:cNvSpPr>
            <p:nvPr/>
          </p:nvSpPr>
          <p:spPr bwMode="auto">
            <a:xfrm>
              <a:off x="51" y="-17"/>
              <a:ext cx="5612" cy="3958"/>
            </a:xfrm>
            <a:prstGeom prst="rect">
              <a:avLst/>
            </a:prstGeom>
            <a:solidFill>
              <a:srgbClr val="0656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54" name="Freeform 134"/>
            <p:cNvSpPr>
              <a:spLocks/>
            </p:cNvSpPr>
            <p:nvPr/>
          </p:nvSpPr>
          <p:spPr bwMode="auto">
            <a:xfrm>
              <a:off x="51" y="1797"/>
              <a:ext cx="5612" cy="2115"/>
            </a:xfrm>
            <a:custGeom>
              <a:avLst/>
              <a:gdLst>
                <a:gd name="T0" fmla="*/ 312 w 5612"/>
                <a:gd name="T1" fmla="*/ 2066 h 2115"/>
                <a:gd name="T2" fmla="*/ 624 w 5612"/>
                <a:gd name="T3" fmla="*/ 2105 h 2115"/>
                <a:gd name="T4" fmla="*/ 1919 w 5612"/>
                <a:gd name="T5" fmla="*/ 2115 h 2115"/>
                <a:gd name="T6" fmla="*/ 2397 w 5612"/>
                <a:gd name="T7" fmla="*/ 2105 h 2115"/>
                <a:gd name="T8" fmla="*/ 2874 w 5612"/>
                <a:gd name="T9" fmla="*/ 2056 h 2115"/>
                <a:gd name="T10" fmla="*/ 3352 w 5612"/>
                <a:gd name="T11" fmla="*/ 1929 h 2115"/>
                <a:gd name="T12" fmla="*/ 4034 w 5612"/>
                <a:gd name="T13" fmla="*/ 1832 h 2115"/>
                <a:gd name="T14" fmla="*/ 4491 w 5612"/>
                <a:gd name="T15" fmla="*/ 1803 h 2115"/>
                <a:gd name="T16" fmla="*/ 4949 w 5612"/>
                <a:gd name="T17" fmla="*/ 1803 h 2115"/>
                <a:gd name="T18" fmla="*/ 5612 w 5612"/>
                <a:gd name="T19" fmla="*/ 439 h 2115"/>
                <a:gd name="T20" fmla="*/ 5573 w 5612"/>
                <a:gd name="T21" fmla="*/ 468 h 2115"/>
                <a:gd name="T22" fmla="*/ 5534 w 5612"/>
                <a:gd name="T23" fmla="*/ 322 h 2115"/>
                <a:gd name="T24" fmla="*/ 5397 w 5612"/>
                <a:gd name="T25" fmla="*/ 234 h 2115"/>
                <a:gd name="T26" fmla="*/ 5290 w 5612"/>
                <a:gd name="T27" fmla="*/ 215 h 2115"/>
                <a:gd name="T28" fmla="*/ 5154 w 5612"/>
                <a:gd name="T29" fmla="*/ 234 h 2115"/>
                <a:gd name="T30" fmla="*/ 5056 w 5612"/>
                <a:gd name="T31" fmla="*/ 312 h 2115"/>
                <a:gd name="T32" fmla="*/ 4988 w 5612"/>
                <a:gd name="T33" fmla="*/ 312 h 2115"/>
                <a:gd name="T34" fmla="*/ 4959 w 5612"/>
                <a:gd name="T35" fmla="*/ 185 h 2115"/>
                <a:gd name="T36" fmla="*/ 4910 w 5612"/>
                <a:gd name="T37" fmla="*/ 117 h 2115"/>
                <a:gd name="T38" fmla="*/ 4764 w 5612"/>
                <a:gd name="T39" fmla="*/ 49 h 2115"/>
                <a:gd name="T40" fmla="*/ 4482 w 5612"/>
                <a:gd name="T41" fmla="*/ 20 h 2115"/>
                <a:gd name="T42" fmla="*/ 4287 w 5612"/>
                <a:gd name="T43" fmla="*/ 59 h 2115"/>
                <a:gd name="T44" fmla="*/ 4063 w 5612"/>
                <a:gd name="T45" fmla="*/ 215 h 2115"/>
                <a:gd name="T46" fmla="*/ 3956 w 5612"/>
                <a:gd name="T47" fmla="*/ 478 h 2115"/>
                <a:gd name="T48" fmla="*/ 3946 w 5612"/>
                <a:gd name="T49" fmla="*/ 458 h 2115"/>
                <a:gd name="T50" fmla="*/ 3722 w 5612"/>
                <a:gd name="T51" fmla="*/ 361 h 2115"/>
                <a:gd name="T52" fmla="*/ 3478 w 5612"/>
                <a:gd name="T53" fmla="*/ 293 h 2115"/>
                <a:gd name="T54" fmla="*/ 3186 w 5612"/>
                <a:gd name="T55" fmla="*/ 283 h 2115"/>
                <a:gd name="T56" fmla="*/ 3050 w 5612"/>
                <a:gd name="T57" fmla="*/ 351 h 2115"/>
                <a:gd name="T58" fmla="*/ 2952 w 5612"/>
                <a:gd name="T59" fmla="*/ 322 h 2115"/>
                <a:gd name="T60" fmla="*/ 2748 w 5612"/>
                <a:gd name="T61" fmla="*/ 195 h 2115"/>
                <a:gd name="T62" fmla="*/ 2640 w 5612"/>
                <a:gd name="T63" fmla="*/ 156 h 2115"/>
                <a:gd name="T64" fmla="*/ 2397 w 5612"/>
                <a:gd name="T65" fmla="*/ 205 h 2115"/>
                <a:gd name="T66" fmla="*/ 2299 w 5612"/>
                <a:gd name="T67" fmla="*/ 215 h 2115"/>
                <a:gd name="T68" fmla="*/ 2153 w 5612"/>
                <a:gd name="T69" fmla="*/ 98 h 2115"/>
                <a:gd name="T70" fmla="*/ 1958 w 5612"/>
                <a:gd name="T71" fmla="*/ 68 h 2115"/>
                <a:gd name="T72" fmla="*/ 1861 w 5612"/>
                <a:gd name="T73" fmla="*/ 117 h 2115"/>
                <a:gd name="T74" fmla="*/ 1822 w 5612"/>
                <a:gd name="T75" fmla="*/ 185 h 2115"/>
                <a:gd name="T76" fmla="*/ 1754 w 5612"/>
                <a:gd name="T77" fmla="*/ 68 h 2115"/>
                <a:gd name="T78" fmla="*/ 1608 w 5612"/>
                <a:gd name="T79" fmla="*/ 10 h 2115"/>
                <a:gd name="T80" fmla="*/ 1384 w 5612"/>
                <a:gd name="T81" fmla="*/ 10 h 2115"/>
                <a:gd name="T82" fmla="*/ 1179 w 5612"/>
                <a:gd name="T83" fmla="*/ 117 h 2115"/>
                <a:gd name="T84" fmla="*/ 984 w 5612"/>
                <a:gd name="T85" fmla="*/ 429 h 2115"/>
                <a:gd name="T86" fmla="*/ 906 w 5612"/>
                <a:gd name="T87" fmla="*/ 341 h 2115"/>
                <a:gd name="T88" fmla="*/ 741 w 5612"/>
                <a:gd name="T89" fmla="*/ 332 h 2115"/>
                <a:gd name="T90" fmla="*/ 565 w 5612"/>
                <a:gd name="T91" fmla="*/ 390 h 2115"/>
                <a:gd name="T92" fmla="*/ 429 w 5612"/>
                <a:gd name="T93" fmla="*/ 478 h 2115"/>
                <a:gd name="T94" fmla="*/ 312 w 5612"/>
                <a:gd name="T95" fmla="*/ 643 h 2115"/>
                <a:gd name="T96" fmla="*/ 263 w 5612"/>
                <a:gd name="T97" fmla="*/ 556 h 2115"/>
                <a:gd name="T98" fmla="*/ 146 w 5612"/>
                <a:gd name="T99" fmla="*/ 458 h 2115"/>
                <a:gd name="T100" fmla="*/ 0 w 5612"/>
                <a:gd name="T101" fmla="*/ 458 h 2115"/>
                <a:gd name="T102" fmla="*/ 39 w 5612"/>
                <a:gd name="T103" fmla="*/ 1910 h 2115"/>
                <a:gd name="T104" fmla="*/ 215 w 5612"/>
                <a:gd name="T105" fmla="*/ 2046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12" h="2115">
                  <a:moveTo>
                    <a:pt x="215" y="2046"/>
                  </a:moveTo>
                  <a:lnTo>
                    <a:pt x="215" y="2046"/>
                  </a:lnTo>
                  <a:lnTo>
                    <a:pt x="312" y="2066"/>
                  </a:lnTo>
                  <a:lnTo>
                    <a:pt x="409" y="2085"/>
                  </a:lnTo>
                  <a:lnTo>
                    <a:pt x="517" y="2095"/>
                  </a:lnTo>
                  <a:lnTo>
                    <a:pt x="624" y="2105"/>
                  </a:lnTo>
                  <a:lnTo>
                    <a:pt x="1043" y="2105"/>
                  </a:lnTo>
                  <a:lnTo>
                    <a:pt x="1043" y="2105"/>
                  </a:lnTo>
                  <a:lnTo>
                    <a:pt x="1919" y="2115"/>
                  </a:lnTo>
                  <a:lnTo>
                    <a:pt x="1919" y="2115"/>
                  </a:lnTo>
                  <a:lnTo>
                    <a:pt x="2163" y="2115"/>
                  </a:lnTo>
                  <a:lnTo>
                    <a:pt x="2397" y="2105"/>
                  </a:lnTo>
                  <a:lnTo>
                    <a:pt x="2640" y="2095"/>
                  </a:lnTo>
                  <a:lnTo>
                    <a:pt x="2757" y="2076"/>
                  </a:lnTo>
                  <a:lnTo>
                    <a:pt x="2874" y="2056"/>
                  </a:lnTo>
                  <a:lnTo>
                    <a:pt x="2874" y="2056"/>
                  </a:lnTo>
                  <a:lnTo>
                    <a:pt x="3196" y="1968"/>
                  </a:lnTo>
                  <a:lnTo>
                    <a:pt x="3352" y="1929"/>
                  </a:lnTo>
                  <a:lnTo>
                    <a:pt x="3517" y="1900"/>
                  </a:lnTo>
                  <a:lnTo>
                    <a:pt x="3517" y="1900"/>
                  </a:lnTo>
                  <a:lnTo>
                    <a:pt x="4034" y="1832"/>
                  </a:lnTo>
                  <a:lnTo>
                    <a:pt x="4034" y="1832"/>
                  </a:lnTo>
                  <a:lnTo>
                    <a:pt x="4267" y="1812"/>
                  </a:lnTo>
                  <a:lnTo>
                    <a:pt x="4491" y="1803"/>
                  </a:lnTo>
                  <a:lnTo>
                    <a:pt x="4715" y="1803"/>
                  </a:lnTo>
                  <a:lnTo>
                    <a:pt x="4949" y="1803"/>
                  </a:lnTo>
                  <a:lnTo>
                    <a:pt x="4949" y="1803"/>
                  </a:lnTo>
                  <a:lnTo>
                    <a:pt x="5281" y="1812"/>
                  </a:lnTo>
                  <a:lnTo>
                    <a:pt x="5612" y="1812"/>
                  </a:lnTo>
                  <a:lnTo>
                    <a:pt x="5612" y="439"/>
                  </a:lnTo>
                  <a:lnTo>
                    <a:pt x="5612" y="439"/>
                  </a:lnTo>
                  <a:lnTo>
                    <a:pt x="5573" y="468"/>
                  </a:lnTo>
                  <a:lnTo>
                    <a:pt x="5573" y="468"/>
                  </a:lnTo>
                  <a:lnTo>
                    <a:pt x="5573" y="409"/>
                  </a:lnTo>
                  <a:lnTo>
                    <a:pt x="5563" y="371"/>
                  </a:lnTo>
                  <a:lnTo>
                    <a:pt x="5534" y="322"/>
                  </a:lnTo>
                  <a:lnTo>
                    <a:pt x="5495" y="293"/>
                  </a:lnTo>
                  <a:lnTo>
                    <a:pt x="5446" y="263"/>
                  </a:lnTo>
                  <a:lnTo>
                    <a:pt x="5397" y="234"/>
                  </a:lnTo>
                  <a:lnTo>
                    <a:pt x="5339" y="224"/>
                  </a:lnTo>
                  <a:lnTo>
                    <a:pt x="5290" y="215"/>
                  </a:lnTo>
                  <a:lnTo>
                    <a:pt x="5290" y="215"/>
                  </a:lnTo>
                  <a:lnTo>
                    <a:pt x="5242" y="205"/>
                  </a:lnTo>
                  <a:lnTo>
                    <a:pt x="5193" y="215"/>
                  </a:lnTo>
                  <a:lnTo>
                    <a:pt x="5154" y="234"/>
                  </a:lnTo>
                  <a:lnTo>
                    <a:pt x="5115" y="254"/>
                  </a:lnTo>
                  <a:lnTo>
                    <a:pt x="5086" y="273"/>
                  </a:lnTo>
                  <a:lnTo>
                    <a:pt x="5056" y="312"/>
                  </a:lnTo>
                  <a:lnTo>
                    <a:pt x="4998" y="390"/>
                  </a:lnTo>
                  <a:lnTo>
                    <a:pt x="4998" y="390"/>
                  </a:lnTo>
                  <a:lnTo>
                    <a:pt x="4988" y="312"/>
                  </a:lnTo>
                  <a:lnTo>
                    <a:pt x="4979" y="244"/>
                  </a:lnTo>
                  <a:lnTo>
                    <a:pt x="4979" y="215"/>
                  </a:lnTo>
                  <a:lnTo>
                    <a:pt x="4959" y="185"/>
                  </a:lnTo>
                  <a:lnTo>
                    <a:pt x="4940" y="156"/>
                  </a:lnTo>
                  <a:lnTo>
                    <a:pt x="4910" y="117"/>
                  </a:lnTo>
                  <a:lnTo>
                    <a:pt x="4910" y="117"/>
                  </a:lnTo>
                  <a:lnTo>
                    <a:pt x="4862" y="88"/>
                  </a:lnTo>
                  <a:lnTo>
                    <a:pt x="4813" y="59"/>
                  </a:lnTo>
                  <a:lnTo>
                    <a:pt x="4764" y="49"/>
                  </a:lnTo>
                  <a:lnTo>
                    <a:pt x="4706" y="30"/>
                  </a:lnTo>
                  <a:lnTo>
                    <a:pt x="4599" y="20"/>
                  </a:lnTo>
                  <a:lnTo>
                    <a:pt x="4482" y="20"/>
                  </a:lnTo>
                  <a:lnTo>
                    <a:pt x="4482" y="20"/>
                  </a:lnTo>
                  <a:lnTo>
                    <a:pt x="4384" y="30"/>
                  </a:lnTo>
                  <a:lnTo>
                    <a:pt x="4287" y="59"/>
                  </a:lnTo>
                  <a:lnTo>
                    <a:pt x="4209" y="98"/>
                  </a:lnTo>
                  <a:lnTo>
                    <a:pt x="4131" y="146"/>
                  </a:lnTo>
                  <a:lnTo>
                    <a:pt x="4063" y="215"/>
                  </a:lnTo>
                  <a:lnTo>
                    <a:pt x="4014" y="293"/>
                  </a:lnTo>
                  <a:lnTo>
                    <a:pt x="3975" y="380"/>
                  </a:lnTo>
                  <a:lnTo>
                    <a:pt x="3956" y="478"/>
                  </a:lnTo>
                  <a:lnTo>
                    <a:pt x="3956" y="478"/>
                  </a:lnTo>
                  <a:lnTo>
                    <a:pt x="3956" y="468"/>
                  </a:lnTo>
                  <a:lnTo>
                    <a:pt x="3946" y="458"/>
                  </a:lnTo>
                  <a:lnTo>
                    <a:pt x="3946" y="458"/>
                  </a:lnTo>
                  <a:lnTo>
                    <a:pt x="3839" y="409"/>
                  </a:lnTo>
                  <a:lnTo>
                    <a:pt x="3722" y="361"/>
                  </a:lnTo>
                  <a:lnTo>
                    <a:pt x="3605" y="322"/>
                  </a:lnTo>
                  <a:lnTo>
                    <a:pt x="3478" y="293"/>
                  </a:lnTo>
                  <a:lnTo>
                    <a:pt x="3478" y="293"/>
                  </a:lnTo>
                  <a:lnTo>
                    <a:pt x="3235" y="263"/>
                  </a:lnTo>
                  <a:lnTo>
                    <a:pt x="3235" y="263"/>
                  </a:lnTo>
                  <a:lnTo>
                    <a:pt x="3186" y="283"/>
                  </a:lnTo>
                  <a:lnTo>
                    <a:pt x="3137" y="312"/>
                  </a:lnTo>
                  <a:lnTo>
                    <a:pt x="3098" y="341"/>
                  </a:lnTo>
                  <a:lnTo>
                    <a:pt x="3050" y="351"/>
                  </a:lnTo>
                  <a:lnTo>
                    <a:pt x="3050" y="351"/>
                  </a:lnTo>
                  <a:lnTo>
                    <a:pt x="3001" y="341"/>
                  </a:lnTo>
                  <a:lnTo>
                    <a:pt x="2952" y="322"/>
                  </a:lnTo>
                  <a:lnTo>
                    <a:pt x="2894" y="293"/>
                  </a:lnTo>
                  <a:lnTo>
                    <a:pt x="2845" y="263"/>
                  </a:lnTo>
                  <a:lnTo>
                    <a:pt x="2748" y="195"/>
                  </a:lnTo>
                  <a:lnTo>
                    <a:pt x="2689" y="176"/>
                  </a:lnTo>
                  <a:lnTo>
                    <a:pt x="2640" y="156"/>
                  </a:lnTo>
                  <a:lnTo>
                    <a:pt x="2640" y="156"/>
                  </a:lnTo>
                  <a:lnTo>
                    <a:pt x="2553" y="156"/>
                  </a:lnTo>
                  <a:lnTo>
                    <a:pt x="2465" y="176"/>
                  </a:lnTo>
                  <a:lnTo>
                    <a:pt x="2397" y="205"/>
                  </a:lnTo>
                  <a:lnTo>
                    <a:pt x="2319" y="244"/>
                  </a:lnTo>
                  <a:lnTo>
                    <a:pt x="2319" y="244"/>
                  </a:lnTo>
                  <a:lnTo>
                    <a:pt x="2299" y="215"/>
                  </a:lnTo>
                  <a:lnTo>
                    <a:pt x="2280" y="185"/>
                  </a:lnTo>
                  <a:lnTo>
                    <a:pt x="2221" y="137"/>
                  </a:lnTo>
                  <a:lnTo>
                    <a:pt x="2153" y="98"/>
                  </a:lnTo>
                  <a:lnTo>
                    <a:pt x="2075" y="68"/>
                  </a:lnTo>
                  <a:lnTo>
                    <a:pt x="1997" y="59"/>
                  </a:lnTo>
                  <a:lnTo>
                    <a:pt x="1958" y="68"/>
                  </a:lnTo>
                  <a:lnTo>
                    <a:pt x="1919" y="78"/>
                  </a:lnTo>
                  <a:lnTo>
                    <a:pt x="1890" y="88"/>
                  </a:lnTo>
                  <a:lnTo>
                    <a:pt x="1861" y="117"/>
                  </a:lnTo>
                  <a:lnTo>
                    <a:pt x="1842" y="146"/>
                  </a:lnTo>
                  <a:lnTo>
                    <a:pt x="1822" y="185"/>
                  </a:lnTo>
                  <a:lnTo>
                    <a:pt x="1822" y="185"/>
                  </a:lnTo>
                  <a:lnTo>
                    <a:pt x="1812" y="137"/>
                  </a:lnTo>
                  <a:lnTo>
                    <a:pt x="1783" y="98"/>
                  </a:lnTo>
                  <a:lnTo>
                    <a:pt x="1754" y="68"/>
                  </a:lnTo>
                  <a:lnTo>
                    <a:pt x="1705" y="49"/>
                  </a:lnTo>
                  <a:lnTo>
                    <a:pt x="1656" y="30"/>
                  </a:lnTo>
                  <a:lnTo>
                    <a:pt x="1608" y="10"/>
                  </a:lnTo>
                  <a:lnTo>
                    <a:pt x="1491" y="0"/>
                  </a:lnTo>
                  <a:lnTo>
                    <a:pt x="1491" y="0"/>
                  </a:lnTo>
                  <a:lnTo>
                    <a:pt x="1384" y="10"/>
                  </a:lnTo>
                  <a:lnTo>
                    <a:pt x="1306" y="30"/>
                  </a:lnTo>
                  <a:lnTo>
                    <a:pt x="1237" y="68"/>
                  </a:lnTo>
                  <a:lnTo>
                    <a:pt x="1179" y="117"/>
                  </a:lnTo>
                  <a:lnTo>
                    <a:pt x="1130" y="176"/>
                  </a:lnTo>
                  <a:lnTo>
                    <a:pt x="1082" y="254"/>
                  </a:lnTo>
                  <a:lnTo>
                    <a:pt x="984" y="429"/>
                  </a:lnTo>
                  <a:lnTo>
                    <a:pt x="984" y="429"/>
                  </a:lnTo>
                  <a:lnTo>
                    <a:pt x="945" y="380"/>
                  </a:lnTo>
                  <a:lnTo>
                    <a:pt x="906" y="341"/>
                  </a:lnTo>
                  <a:lnTo>
                    <a:pt x="858" y="332"/>
                  </a:lnTo>
                  <a:lnTo>
                    <a:pt x="799" y="322"/>
                  </a:lnTo>
                  <a:lnTo>
                    <a:pt x="741" y="332"/>
                  </a:lnTo>
                  <a:lnTo>
                    <a:pt x="682" y="341"/>
                  </a:lnTo>
                  <a:lnTo>
                    <a:pt x="565" y="390"/>
                  </a:lnTo>
                  <a:lnTo>
                    <a:pt x="565" y="390"/>
                  </a:lnTo>
                  <a:lnTo>
                    <a:pt x="517" y="409"/>
                  </a:lnTo>
                  <a:lnTo>
                    <a:pt x="468" y="439"/>
                  </a:lnTo>
                  <a:lnTo>
                    <a:pt x="429" y="478"/>
                  </a:lnTo>
                  <a:lnTo>
                    <a:pt x="390" y="507"/>
                  </a:lnTo>
                  <a:lnTo>
                    <a:pt x="341" y="575"/>
                  </a:lnTo>
                  <a:lnTo>
                    <a:pt x="312" y="643"/>
                  </a:lnTo>
                  <a:lnTo>
                    <a:pt x="312" y="643"/>
                  </a:lnTo>
                  <a:lnTo>
                    <a:pt x="292" y="604"/>
                  </a:lnTo>
                  <a:lnTo>
                    <a:pt x="263" y="556"/>
                  </a:lnTo>
                  <a:lnTo>
                    <a:pt x="234" y="517"/>
                  </a:lnTo>
                  <a:lnTo>
                    <a:pt x="185" y="487"/>
                  </a:lnTo>
                  <a:lnTo>
                    <a:pt x="146" y="458"/>
                  </a:lnTo>
                  <a:lnTo>
                    <a:pt x="98" y="439"/>
                  </a:lnTo>
                  <a:lnTo>
                    <a:pt x="49" y="439"/>
                  </a:lnTo>
                  <a:lnTo>
                    <a:pt x="0" y="458"/>
                  </a:lnTo>
                  <a:lnTo>
                    <a:pt x="0" y="1842"/>
                  </a:lnTo>
                  <a:lnTo>
                    <a:pt x="0" y="1842"/>
                  </a:lnTo>
                  <a:lnTo>
                    <a:pt x="39" y="1910"/>
                  </a:lnTo>
                  <a:lnTo>
                    <a:pt x="88" y="1968"/>
                  </a:lnTo>
                  <a:lnTo>
                    <a:pt x="146" y="2007"/>
                  </a:lnTo>
                  <a:lnTo>
                    <a:pt x="215" y="2046"/>
                  </a:lnTo>
                  <a:lnTo>
                    <a:pt x="215" y="2046"/>
                  </a:lnTo>
                  <a:close/>
                </a:path>
              </a:pathLst>
            </a:custGeom>
            <a:solidFill>
              <a:srgbClr val="2066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5" name="Freeform 135"/>
            <p:cNvSpPr>
              <a:spLocks/>
            </p:cNvSpPr>
            <p:nvPr/>
          </p:nvSpPr>
          <p:spPr bwMode="auto">
            <a:xfrm>
              <a:off x="49" y="1437"/>
              <a:ext cx="5614" cy="2532"/>
            </a:xfrm>
            <a:custGeom>
              <a:avLst/>
              <a:gdLst>
                <a:gd name="T0" fmla="*/ 2886 w 5614"/>
                <a:gd name="T1" fmla="*/ 39 h 2532"/>
                <a:gd name="T2" fmla="*/ 2642 w 5614"/>
                <a:gd name="T3" fmla="*/ 282 h 2532"/>
                <a:gd name="T4" fmla="*/ 2311 w 5614"/>
                <a:gd name="T5" fmla="*/ 516 h 2532"/>
                <a:gd name="T6" fmla="*/ 1892 w 5614"/>
                <a:gd name="T7" fmla="*/ 711 h 2532"/>
                <a:gd name="T8" fmla="*/ 1580 w 5614"/>
                <a:gd name="T9" fmla="*/ 877 h 2532"/>
                <a:gd name="T10" fmla="*/ 1249 w 5614"/>
                <a:gd name="T11" fmla="*/ 1091 h 2532"/>
                <a:gd name="T12" fmla="*/ 1006 w 5614"/>
                <a:gd name="T13" fmla="*/ 1188 h 2532"/>
                <a:gd name="T14" fmla="*/ 908 w 5614"/>
                <a:gd name="T15" fmla="*/ 1188 h 2532"/>
                <a:gd name="T16" fmla="*/ 733 w 5614"/>
                <a:gd name="T17" fmla="*/ 1159 h 2532"/>
                <a:gd name="T18" fmla="*/ 606 w 5614"/>
                <a:gd name="T19" fmla="*/ 1247 h 2532"/>
                <a:gd name="T20" fmla="*/ 402 w 5614"/>
                <a:gd name="T21" fmla="*/ 1335 h 2532"/>
                <a:gd name="T22" fmla="*/ 148 w 5614"/>
                <a:gd name="T23" fmla="*/ 1510 h 2532"/>
                <a:gd name="T24" fmla="*/ 2 w 5614"/>
                <a:gd name="T25" fmla="*/ 1598 h 2532"/>
                <a:gd name="T26" fmla="*/ 0 w 5614"/>
                <a:gd name="T27" fmla="*/ 2532 h 2532"/>
                <a:gd name="T28" fmla="*/ 5592 w 5614"/>
                <a:gd name="T29" fmla="*/ 2504 h 2532"/>
                <a:gd name="T30" fmla="*/ 5614 w 5614"/>
                <a:gd name="T31" fmla="*/ 1559 h 2532"/>
                <a:gd name="T32" fmla="*/ 5302 w 5614"/>
                <a:gd name="T33" fmla="*/ 1461 h 2532"/>
                <a:gd name="T34" fmla="*/ 5039 w 5614"/>
                <a:gd name="T35" fmla="*/ 1325 h 2532"/>
                <a:gd name="T36" fmla="*/ 4786 w 5614"/>
                <a:gd name="T37" fmla="*/ 1149 h 2532"/>
                <a:gd name="T38" fmla="*/ 4347 w 5614"/>
                <a:gd name="T39" fmla="*/ 828 h 2532"/>
                <a:gd name="T40" fmla="*/ 3987 w 5614"/>
                <a:gd name="T41" fmla="*/ 614 h 2532"/>
                <a:gd name="T42" fmla="*/ 3685 w 5614"/>
                <a:gd name="T43" fmla="*/ 419 h 2532"/>
                <a:gd name="T44" fmla="*/ 3441 w 5614"/>
                <a:gd name="T45" fmla="*/ 195 h 2532"/>
                <a:gd name="T46" fmla="*/ 3305 w 5614"/>
                <a:gd name="T47" fmla="*/ 10 h 2532"/>
                <a:gd name="T48" fmla="*/ 3198 w 5614"/>
                <a:gd name="T49" fmla="*/ 48 h 2532"/>
                <a:gd name="T50" fmla="*/ 3100 w 5614"/>
                <a:gd name="T51" fmla="*/ 48 h 2532"/>
                <a:gd name="T52" fmla="*/ 3042 w 5614"/>
                <a:gd name="T53" fmla="*/ 0 h 2532"/>
                <a:gd name="T54" fmla="*/ 2983 w 5614"/>
                <a:gd name="T55" fmla="*/ 68 h 2532"/>
                <a:gd name="T56" fmla="*/ 2886 w 5614"/>
                <a:gd name="T57" fmla="*/ 39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14" h="2532">
                  <a:moveTo>
                    <a:pt x="2886" y="39"/>
                  </a:moveTo>
                  <a:lnTo>
                    <a:pt x="2642" y="282"/>
                  </a:lnTo>
                  <a:lnTo>
                    <a:pt x="2311" y="516"/>
                  </a:lnTo>
                  <a:lnTo>
                    <a:pt x="1892" y="711"/>
                  </a:lnTo>
                  <a:lnTo>
                    <a:pt x="1580" y="877"/>
                  </a:lnTo>
                  <a:lnTo>
                    <a:pt x="1249" y="1091"/>
                  </a:lnTo>
                  <a:lnTo>
                    <a:pt x="1006" y="1188"/>
                  </a:lnTo>
                  <a:lnTo>
                    <a:pt x="908" y="1188"/>
                  </a:lnTo>
                  <a:lnTo>
                    <a:pt x="733" y="1159"/>
                  </a:lnTo>
                  <a:lnTo>
                    <a:pt x="606" y="1247"/>
                  </a:lnTo>
                  <a:lnTo>
                    <a:pt x="402" y="1335"/>
                  </a:lnTo>
                  <a:lnTo>
                    <a:pt x="148" y="1510"/>
                  </a:lnTo>
                  <a:lnTo>
                    <a:pt x="2" y="1598"/>
                  </a:lnTo>
                  <a:lnTo>
                    <a:pt x="0" y="2532"/>
                  </a:lnTo>
                  <a:lnTo>
                    <a:pt x="5592" y="2504"/>
                  </a:lnTo>
                  <a:lnTo>
                    <a:pt x="5614" y="1559"/>
                  </a:lnTo>
                  <a:lnTo>
                    <a:pt x="5302" y="1461"/>
                  </a:lnTo>
                  <a:lnTo>
                    <a:pt x="5039" y="1325"/>
                  </a:lnTo>
                  <a:lnTo>
                    <a:pt x="4786" y="1149"/>
                  </a:lnTo>
                  <a:lnTo>
                    <a:pt x="4347" y="828"/>
                  </a:lnTo>
                  <a:lnTo>
                    <a:pt x="3987" y="614"/>
                  </a:lnTo>
                  <a:lnTo>
                    <a:pt x="3685" y="419"/>
                  </a:lnTo>
                  <a:lnTo>
                    <a:pt x="3441" y="195"/>
                  </a:lnTo>
                  <a:lnTo>
                    <a:pt x="3305" y="10"/>
                  </a:lnTo>
                  <a:lnTo>
                    <a:pt x="3198" y="48"/>
                  </a:lnTo>
                  <a:lnTo>
                    <a:pt x="3100" y="48"/>
                  </a:lnTo>
                  <a:lnTo>
                    <a:pt x="3042" y="0"/>
                  </a:lnTo>
                  <a:lnTo>
                    <a:pt x="2983" y="68"/>
                  </a:lnTo>
                  <a:lnTo>
                    <a:pt x="2886" y="39"/>
                  </a:lnTo>
                  <a:close/>
                </a:path>
              </a:pathLst>
            </a:custGeom>
            <a:solidFill>
              <a:srgbClr val="4D51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6" name="Freeform 136"/>
            <p:cNvSpPr>
              <a:spLocks/>
            </p:cNvSpPr>
            <p:nvPr/>
          </p:nvSpPr>
          <p:spPr bwMode="auto">
            <a:xfrm>
              <a:off x="2136" y="1447"/>
              <a:ext cx="2280" cy="1178"/>
            </a:xfrm>
            <a:custGeom>
              <a:avLst/>
              <a:gdLst>
                <a:gd name="T0" fmla="*/ 643 w 2280"/>
                <a:gd name="T1" fmla="*/ 175 h 1178"/>
                <a:gd name="T2" fmla="*/ 468 w 2280"/>
                <a:gd name="T3" fmla="*/ 428 h 1178"/>
                <a:gd name="T4" fmla="*/ 97 w 2280"/>
                <a:gd name="T5" fmla="*/ 623 h 1178"/>
                <a:gd name="T6" fmla="*/ 214 w 2280"/>
                <a:gd name="T7" fmla="*/ 613 h 1178"/>
                <a:gd name="T8" fmla="*/ 516 w 2280"/>
                <a:gd name="T9" fmla="*/ 467 h 1178"/>
                <a:gd name="T10" fmla="*/ 166 w 2280"/>
                <a:gd name="T11" fmla="*/ 740 h 1178"/>
                <a:gd name="T12" fmla="*/ 302 w 2280"/>
                <a:gd name="T13" fmla="*/ 682 h 1178"/>
                <a:gd name="T14" fmla="*/ 565 w 2280"/>
                <a:gd name="T15" fmla="*/ 604 h 1178"/>
                <a:gd name="T16" fmla="*/ 624 w 2280"/>
                <a:gd name="T17" fmla="*/ 672 h 1178"/>
                <a:gd name="T18" fmla="*/ 711 w 2280"/>
                <a:gd name="T19" fmla="*/ 672 h 1178"/>
                <a:gd name="T20" fmla="*/ 877 w 2280"/>
                <a:gd name="T21" fmla="*/ 798 h 1178"/>
                <a:gd name="T22" fmla="*/ 974 w 2280"/>
                <a:gd name="T23" fmla="*/ 1042 h 1178"/>
                <a:gd name="T24" fmla="*/ 974 w 2280"/>
                <a:gd name="T25" fmla="*/ 828 h 1178"/>
                <a:gd name="T26" fmla="*/ 1004 w 2280"/>
                <a:gd name="T27" fmla="*/ 798 h 1178"/>
                <a:gd name="T28" fmla="*/ 1023 w 2280"/>
                <a:gd name="T29" fmla="*/ 750 h 1178"/>
                <a:gd name="T30" fmla="*/ 1101 w 2280"/>
                <a:gd name="T31" fmla="*/ 759 h 1178"/>
                <a:gd name="T32" fmla="*/ 1218 w 2280"/>
                <a:gd name="T33" fmla="*/ 730 h 1178"/>
                <a:gd name="T34" fmla="*/ 1306 w 2280"/>
                <a:gd name="T35" fmla="*/ 974 h 1178"/>
                <a:gd name="T36" fmla="*/ 1364 w 2280"/>
                <a:gd name="T37" fmla="*/ 1178 h 1178"/>
                <a:gd name="T38" fmla="*/ 1354 w 2280"/>
                <a:gd name="T39" fmla="*/ 1003 h 1178"/>
                <a:gd name="T40" fmla="*/ 1354 w 2280"/>
                <a:gd name="T41" fmla="*/ 789 h 1178"/>
                <a:gd name="T42" fmla="*/ 1296 w 2280"/>
                <a:gd name="T43" fmla="*/ 565 h 1178"/>
                <a:gd name="T44" fmla="*/ 1452 w 2280"/>
                <a:gd name="T45" fmla="*/ 779 h 1178"/>
                <a:gd name="T46" fmla="*/ 1500 w 2280"/>
                <a:gd name="T47" fmla="*/ 759 h 1178"/>
                <a:gd name="T48" fmla="*/ 1773 w 2280"/>
                <a:gd name="T49" fmla="*/ 1003 h 1178"/>
                <a:gd name="T50" fmla="*/ 1530 w 2280"/>
                <a:gd name="T51" fmla="*/ 730 h 1178"/>
                <a:gd name="T52" fmla="*/ 1491 w 2280"/>
                <a:gd name="T53" fmla="*/ 545 h 1178"/>
                <a:gd name="T54" fmla="*/ 1715 w 2280"/>
                <a:gd name="T55" fmla="*/ 730 h 1178"/>
                <a:gd name="T56" fmla="*/ 1871 w 2280"/>
                <a:gd name="T57" fmla="*/ 798 h 1178"/>
                <a:gd name="T58" fmla="*/ 1578 w 2280"/>
                <a:gd name="T59" fmla="*/ 535 h 1178"/>
                <a:gd name="T60" fmla="*/ 1666 w 2280"/>
                <a:gd name="T61" fmla="*/ 516 h 1178"/>
                <a:gd name="T62" fmla="*/ 1987 w 2280"/>
                <a:gd name="T63" fmla="*/ 779 h 1178"/>
                <a:gd name="T64" fmla="*/ 2114 w 2280"/>
                <a:gd name="T65" fmla="*/ 779 h 1178"/>
                <a:gd name="T66" fmla="*/ 2036 w 2280"/>
                <a:gd name="T67" fmla="*/ 672 h 1178"/>
                <a:gd name="T68" fmla="*/ 1510 w 2280"/>
                <a:gd name="T69" fmla="*/ 321 h 1178"/>
                <a:gd name="T70" fmla="*/ 1247 w 2280"/>
                <a:gd name="T71" fmla="*/ 0 h 1178"/>
                <a:gd name="T72" fmla="*/ 1062 w 2280"/>
                <a:gd name="T73" fmla="*/ 58 h 1178"/>
                <a:gd name="T74" fmla="*/ 926 w 2280"/>
                <a:gd name="T75" fmla="*/ 68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0" h="1178">
                  <a:moveTo>
                    <a:pt x="818" y="29"/>
                  </a:moveTo>
                  <a:lnTo>
                    <a:pt x="643" y="175"/>
                  </a:lnTo>
                  <a:lnTo>
                    <a:pt x="575" y="311"/>
                  </a:lnTo>
                  <a:lnTo>
                    <a:pt x="468" y="428"/>
                  </a:lnTo>
                  <a:lnTo>
                    <a:pt x="312" y="516"/>
                  </a:lnTo>
                  <a:lnTo>
                    <a:pt x="97" y="623"/>
                  </a:lnTo>
                  <a:lnTo>
                    <a:pt x="0" y="701"/>
                  </a:lnTo>
                  <a:lnTo>
                    <a:pt x="214" y="613"/>
                  </a:lnTo>
                  <a:lnTo>
                    <a:pt x="390" y="535"/>
                  </a:lnTo>
                  <a:lnTo>
                    <a:pt x="516" y="467"/>
                  </a:lnTo>
                  <a:lnTo>
                    <a:pt x="253" y="633"/>
                  </a:lnTo>
                  <a:lnTo>
                    <a:pt x="166" y="740"/>
                  </a:lnTo>
                  <a:lnTo>
                    <a:pt x="166" y="808"/>
                  </a:lnTo>
                  <a:lnTo>
                    <a:pt x="302" y="682"/>
                  </a:lnTo>
                  <a:lnTo>
                    <a:pt x="487" y="565"/>
                  </a:lnTo>
                  <a:lnTo>
                    <a:pt x="565" y="604"/>
                  </a:lnTo>
                  <a:lnTo>
                    <a:pt x="721" y="555"/>
                  </a:lnTo>
                  <a:lnTo>
                    <a:pt x="624" y="672"/>
                  </a:lnTo>
                  <a:lnTo>
                    <a:pt x="624" y="808"/>
                  </a:lnTo>
                  <a:lnTo>
                    <a:pt x="711" y="672"/>
                  </a:lnTo>
                  <a:lnTo>
                    <a:pt x="789" y="701"/>
                  </a:lnTo>
                  <a:lnTo>
                    <a:pt x="877" y="798"/>
                  </a:lnTo>
                  <a:lnTo>
                    <a:pt x="955" y="828"/>
                  </a:lnTo>
                  <a:lnTo>
                    <a:pt x="974" y="1042"/>
                  </a:lnTo>
                  <a:lnTo>
                    <a:pt x="1042" y="1052"/>
                  </a:lnTo>
                  <a:lnTo>
                    <a:pt x="974" y="828"/>
                  </a:lnTo>
                  <a:lnTo>
                    <a:pt x="974" y="682"/>
                  </a:lnTo>
                  <a:lnTo>
                    <a:pt x="1004" y="798"/>
                  </a:lnTo>
                  <a:lnTo>
                    <a:pt x="1042" y="857"/>
                  </a:lnTo>
                  <a:lnTo>
                    <a:pt x="1023" y="750"/>
                  </a:lnTo>
                  <a:lnTo>
                    <a:pt x="1023" y="652"/>
                  </a:lnTo>
                  <a:lnTo>
                    <a:pt x="1101" y="759"/>
                  </a:lnTo>
                  <a:lnTo>
                    <a:pt x="1169" y="847"/>
                  </a:lnTo>
                  <a:lnTo>
                    <a:pt x="1218" y="730"/>
                  </a:lnTo>
                  <a:lnTo>
                    <a:pt x="1286" y="876"/>
                  </a:lnTo>
                  <a:lnTo>
                    <a:pt x="1306" y="974"/>
                  </a:lnTo>
                  <a:lnTo>
                    <a:pt x="1296" y="1071"/>
                  </a:lnTo>
                  <a:lnTo>
                    <a:pt x="1364" y="1178"/>
                  </a:lnTo>
                  <a:lnTo>
                    <a:pt x="1432" y="1169"/>
                  </a:lnTo>
                  <a:lnTo>
                    <a:pt x="1354" y="1003"/>
                  </a:lnTo>
                  <a:lnTo>
                    <a:pt x="1296" y="759"/>
                  </a:lnTo>
                  <a:lnTo>
                    <a:pt x="1354" y="789"/>
                  </a:lnTo>
                  <a:lnTo>
                    <a:pt x="1296" y="652"/>
                  </a:lnTo>
                  <a:lnTo>
                    <a:pt x="1296" y="565"/>
                  </a:lnTo>
                  <a:lnTo>
                    <a:pt x="1374" y="672"/>
                  </a:lnTo>
                  <a:lnTo>
                    <a:pt x="1452" y="779"/>
                  </a:lnTo>
                  <a:lnTo>
                    <a:pt x="1393" y="623"/>
                  </a:lnTo>
                  <a:lnTo>
                    <a:pt x="1500" y="759"/>
                  </a:lnTo>
                  <a:lnTo>
                    <a:pt x="1656" y="915"/>
                  </a:lnTo>
                  <a:lnTo>
                    <a:pt x="1773" y="1003"/>
                  </a:lnTo>
                  <a:lnTo>
                    <a:pt x="1754" y="886"/>
                  </a:lnTo>
                  <a:lnTo>
                    <a:pt x="1530" y="730"/>
                  </a:lnTo>
                  <a:lnTo>
                    <a:pt x="1500" y="623"/>
                  </a:lnTo>
                  <a:lnTo>
                    <a:pt x="1491" y="545"/>
                  </a:lnTo>
                  <a:lnTo>
                    <a:pt x="1539" y="594"/>
                  </a:lnTo>
                  <a:lnTo>
                    <a:pt x="1715" y="730"/>
                  </a:lnTo>
                  <a:lnTo>
                    <a:pt x="1822" y="798"/>
                  </a:lnTo>
                  <a:lnTo>
                    <a:pt x="1871" y="798"/>
                  </a:lnTo>
                  <a:lnTo>
                    <a:pt x="1783" y="701"/>
                  </a:lnTo>
                  <a:lnTo>
                    <a:pt x="1578" y="535"/>
                  </a:lnTo>
                  <a:lnTo>
                    <a:pt x="1510" y="409"/>
                  </a:lnTo>
                  <a:lnTo>
                    <a:pt x="1666" y="516"/>
                  </a:lnTo>
                  <a:lnTo>
                    <a:pt x="1832" y="652"/>
                  </a:lnTo>
                  <a:lnTo>
                    <a:pt x="1987" y="779"/>
                  </a:lnTo>
                  <a:lnTo>
                    <a:pt x="2212" y="915"/>
                  </a:lnTo>
                  <a:lnTo>
                    <a:pt x="2114" y="779"/>
                  </a:lnTo>
                  <a:lnTo>
                    <a:pt x="2280" y="857"/>
                  </a:lnTo>
                  <a:lnTo>
                    <a:pt x="2036" y="672"/>
                  </a:lnTo>
                  <a:lnTo>
                    <a:pt x="1705" y="448"/>
                  </a:lnTo>
                  <a:lnTo>
                    <a:pt x="1510" y="321"/>
                  </a:lnTo>
                  <a:lnTo>
                    <a:pt x="1364" y="185"/>
                  </a:lnTo>
                  <a:lnTo>
                    <a:pt x="1247" y="0"/>
                  </a:lnTo>
                  <a:lnTo>
                    <a:pt x="1120" y="29"/>
                  </a:lnTo>
                  <a:lnTo>
                    <a:pt x="1062" y="58"/>
                  </a:lnTo>
                  <a:lnTo>
                    <a:pt x="984" y="0"/>
                  </a:lnTo>
                  <a:lnTo>
                    <a:pt x="926" y="68"/>
                  </a:lnTo>
                  <a:lnTo>
                    <a:pt x="818" y="29"/>
                  </a:lnTo>
                  <a:close/>
                </a:path>
              </a:pathLst>
            </a:custGeom>
            <a:solidFill>
              <a:srgbClr val="D8CE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7" name="Freeform 137"/>
            <p:cNvSpPr>
              <a:spLocks/>
            </p:cNvSpPr>
            <p:nvPr/>
          </p:nvSpPr>
          <p:spPr bwMode="auto">
            <a:xfrm>
              <a:off x="2195" y="2129"/>
              <a:ext cx="331" cy="370"/>
            </a:xfrm>
            <a:custGeom>
              <a:avLst/>
              <a:gdLst>
                <a:gd name="T0" fmla="*/ 331 w 331"/>
                <a:gd name="T1" fmla="*/ 0 h 370"/>
                <a:gd name="T2" fmla="*/ 194 w 331"/>
                <a:gd name="T3" fmla="*/ 146 h 370"/>
                <a:gd name="T4" fmla="*/ 58 w 331"/>
                <a:gd name="T5" fmla="*/ 243 h 370"/>
                <a:gd name="T6" fmla="*/ 0 w 331"/>
                <a:gd name="T7" fmla="*/ 370 h 370"/>
                <a:gd name="T8" fmla="*/ 155 w 331"/>
                <a:gd name="T9" fmla="*/ 292 h 370"/>
                <a:gd name="T10" fmla="*/ 204 w 331"/>
                <a:gd name="T11" fmla="*/ 185 h 370"/>
                <a:gd name="T12" fmla="*/ 331 w 331"/>
                <a:gd name="T13" fmla="*/ 0 h 370"/>
              </a:gdLst>
              <a:ahLst/>
              <a:cxnLst>
                <a:cxn ang="0">
                  <a:pos x="T0" y="T1"/>
                </a:cxn>
                <a:cxn ang="0">
                  <a:pos x="T2" y="T3"/>
                </a:cxn>
                <a:cxn ang="0">
                  <a:pos x="T4" y="T5"/>
                </a:cxn>
                <a:cxn ang="0">
                  <a:pos x="T6" y="T7"/>
                </a:cxn>
                <a:cxn ang="0">
                  <a:pos x="T8" y="T9"/>
                </a:cxn>
                <a:cxn ang="0">
                  <a:pos x="T10" y="T11"/>
                </a:cxn>
                <a:cxn ang="0">
                  <a:pos x="T12" y="T13"/>
                </a:cxn>
              </a:cxnLst>
              <a:rect l="0" t="0" r="r" b="b"/>
              <a:pathLst>
                <a:path w="331" h="370">
                  <a:moveTo>
                    <a:pt x="331" y="0"/>
                  </a:moveTo>
                  <a:lnTo>
                    <a:pt x="194" y="146"/>
                  </a:lnTo>
                  <a:lnTo>
                    <a:pt x="58" y="243"/>
                  </a:lnTo>
                  <a:lnTo>
                    <a:pt x="0" y="370"/>
                  </a:lnTo>
                  <a:lnTo>
                    <a:pt x="155" y="292"/>
                  </a:lnTo>
                  <a:lnTo>
                    <a:pt x="204" y="185"/>
                  </a:lnTo>
                  <a:lnTo>
                    <a:pt x="331"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8" name="Freeform 138"/>
            <p:cNvSpPr>
              <a:spLocks/>
            </p:cNvSpPr>
            <p:nvPr/>
          </p:nvSpPr>
          <p:spPr bwMode="auto">
            <a:xfrm>
              <a:off x="2740" y="2353"/>
              <a:ext cx="175" cy="350"/>
            </a:xfrm>
            <a:custGeom>
              <a:avLst/>
              <a:gdLst>
                <a:gd name="T0" fmla="*/ 49 w 175"/>
                <a:gd name="T1" fmla="*/ 0 h 350"/>
                <a:gd name="T2" fmla="*/ 156 w 175"/>
                <a:gd name="T3" fmla="*/ 136 h 350"/>
                <a:gd name="T4" fmla="*/ 175 w 175"/>
                <a:gd name="T5" fmla="*/ 253 h 350"/>
                <a:gd name="T6" fmla="*/ 175 w 175"/>
                <a:gd name="T7" fmla="*/ 350 h 350"/>
                <a:gd name="T8" fmla="*/ 156 w 175"/>
                <a:gd name="T9" fmla="*/ 253 h 350"/>
                <a:gd name="T10" fmla="*/ 0 w 175"/>
                <a:gd name="T11" fmla="*/ 87 h 350"/>
                <a:gd name="T12" fmla="*/ 49 w 175"/>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175" h="350">
                  <a:moveTo>
                    <a:pt x="49" y="0"/>
                  </a:moveTo>
                  <a:lnTo>
                    <a:pt x="156" y="136"/>
                  </a:lnTo>
                  <a:lnTo>
                    <a:pt x="175" y="253"/>
                  </a:lnTo>
                  <a:lnTo>
                    <a:pt x="175" y="350"/>
                  </a:lnTo>
                  <a:lnTo>
                    <a:pt x="156" y="253"/>
                  </a:lnTo>
                  <a:lnTo>
                    <a:pt x="0" y="87"/>
                  </a:lnTo>
                  <a:lnTo>
                    <a:pt x="49"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Freeform 139"/>
            <p:cNvSpPr>
              <a:spLocks/>
            </p:cNvSpPr>
            <p:nvPr/>
          </p:nvSpPr>
          <p:spPr bwMode="auto">
            <a:xfrm>
              <a:off x="1883" y="2265"/>
              <a:ext cx="370" cy="341"/>
            </a:xfrm>
            <a:custGeom>
              <a:avLst/>
              <a:gdLst>
                <a:gd name="T0" fmla="*/ 302 w 370"/>
                <a:gd name="T1" fmla="*/ 0 h 341"/>
                <a:gd name="T2" fmla="*/ 224 w 370"/>
                <a:gd name="T3" fmla="*/ 97 h 341"/>
                <a:gd name="T4" fmla="*/ 156 w 370"/>
                <a:gd name="T5" fmla="*/ 195 h 341"/>
                <a:gd name="T6" fmla="*/ 0 w 370"/>
                <a:gd name="T7" fmla="*/ 341 h 341"/>
                <a:gd name="T8" fmla="*/ 126 w 370"/>
                <a:gd name="T9" fmla="*/ 282 h 341"/>
                <a:gd name="T10" fmla="*/ 234 w 370"/>
                <a:gd name="T11" fmla="*/ 224 h 341"/>
                <a:gd name="T12" fmla="*/ 263 w 370"/>
                <a:gd name="T13" fmla="*/ 146 h 341"/>
                <a:gd name="T14" fmla="*/ 370 w 370"/>
                <a:gd name="T15" fmla="*/ 29 h 341"/>
                <a:gd name="T16" fmla="*/ 302 w 370"/>
                <a:gd name="T1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341">
                  <a:moveTo>
                    <a:pt x="302" y="0"/>
                  </a:moveTo>
                  <a:lnTo>
                    <a:pt x="224" y="97"/>
                  </a:lnTo>
                  <a:lnTo>
                    <a:pt x="156" y="195"/>
                  </a:lnTo>
                  <a:lnTo>
                    <a:pt x="0" y="341"/>
                  </a:lnTo>
                  <a:lnTo>
                    <a:pt x="126" y="282"/>
                  </a:lnTo>
                  <a:lnTo>
                    <a:pt x="234" y="224"/>
                  </a:lnTo>
                  <a:lnTo>
                    <a:pt x="263" y="146"/>
                  </a:lnTo>
                  <a:lnTo>
                    <a:pt x="370" y="29"/>
                  </a:lnTo>
                  <a:lnTo>
                    <a:pt x="302"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0" name="Freeform 140"/>
            <p:cNvSpPr>
              <a:spLocks/>
            </p:cNvSpPr>
            <p:nvPr/>
          </p:nvSpPr>
          <p:spPr bwMode="auto">
            <a:xfrm>
              <a:off x="1902" y="1700"/>
              <a:ext cx="809" cy="477"/>
            </a:xfrm>
            <a:custGeom>
              <a:avLst/>
              <a:gdLst>
                <a:gd name="T0" fmla="*/ 809 w 809"/>
                <a:gd name="T1" fmla="*/ 0 h 477"/>
                <a:gd name="T2" fmla="*/ 663 w 809"/>
                <a:gd name="T3" fmla="*/ 107 h 477"/>
                <a:gd name="T4" fmla="*/ 468 w 809"/>
                <a:gd name="T5" fmla="*/ 214 h 477"/>
                <a:gd name="T6" fmla="*/ 244 w 809"/>
                <a:gd name="T7" fmla="*/ 351 h 477"/>
                <a:gd name="T8" fmla="*/ 0 w 809"/>
                <a:gd name="T9" fmla="*/ 477 h 477"/>
                <a:gd name="T10" fmla="*/ 117 w 809"/>
                <a:gd name="T11" fmla="*/ 438 h 477"/>
                <a:gd name="T12" fmla="*/ 263 w 809"/>
                <a:gd name="T13" fmla="*/ 360 h 477"/>
                <a:gd name="T14" fmla="*/ 458 w 809"/>
                <a:gd name="T15" fmla="*/ 282 h 477"/>
                <a:gd name="T16" fmla="*/ 614 w 809"/>
                <a:gd name="T17" fmla="*/ 214 h 477"/>
                <a:gd name="T18" fmla="*/ 731 w 809"/>
                <a:gd name="T19" fmla="*/ 127 h 477"/>
                <a:gd name="T20" fmla="*/ 809 w 809"/>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477">
                  <a:moveTo>
                    <a:pt x="809" y="0"/>
                  </a:moveTo>
                  <a:lnTo>
                    <a:pt x="663" y="107"/>
                  </a:lnTo>
                  <a:lnTo>
                    <a:pt x="468" y="214"/>
                  </a:lnTo>
                  <a:lnTo>
                    <a:pt x="244" y="351"/>
                  </a:lnTo>
                  <a:lnTo>
                    <a:pt x="0" y="477"/>
                  </a:lnTo>
                  <a:lnTo>
                    <a:pt x="117" y="438"/>
                  </a:lnTo>
                  <a:lnTo>
                    <a:pt x="263" y="360"/>
                  </a:lnTo>
                  <a:lnTo>
                    <a:pt x="458" y="282"/>
                  </a:lnTo>
                  <a:lnTo>
                    <a:pt x="614" y="214"/>
                  </a:lnTo>
                  <a:lnTo>
                    <a:pt x="731" y="127"/>
                  </a:lnTo>
                  <a:lnTo>
                    <a:pt x="809" y="0"/>
                  </a:lnTo>
                  <a:close/>
                </a:path>
              </a:pathLst>
            </a:custGeom>
            <a:solidFill>
              <a:srgbClr val="F6E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1" name="Freeform 141"/>
            <p:cNvSpPr>
              <a:spLocks/>
            </p:cNvSpPr>
            <p:nvPr/>
          </p:nvSpPr>
          <p:spPr bwMode="auto">
            <a:xfrm>
              <a:off x="2604" y="2518"/>
              <a:ext cx="136" cy="263"/>
            </a:xfrm>
            <a:custGeom>
              <a:avLst/>
              <a:gdLst>
                <a:gd name="T0" fmla="*/ 58 w 136"/>
                <a:gd name="T1" fmla="*/ 68 h 263"/>
                <a:gd name="T2" fmla="*/ 0 w 136"/>
                <a:gd name="T3" fmla="*/ 156 h 263"/>
                <a:gd name="T4" fmla="*/ 0 w 136"/>
                <a:gd name="T5" fmla="*/ 263 h 263"/>
                <a:gd name="T6" fmla="*/ 87 w 136"/>
                <a:gd name="T7" fmla="*/ 166 h 263"/>
                <a:gd name="T8" fmla="*/ 136 w 136"/>
                <a:gd name="T9" fmla="*/ 0 h 263"/>
                <a:gd name="T10" fmla="*/ 58 w 136"/>
                <a:gd name="T11" fmla="*/ 68 h 263"/>
              </a:gdLst>
              <a:ahLst/>
              <a:cxnLst>
                <a:cxn ang="0">
                  <a:pos x="T0" y="T1"/>
                </a:cxn>
                <a:cxn ang="0">
                  <a:pos x="T2" y="T3"/>
                </a:cxn>
                <a:cxn ang="0">
                  <a:pos x="T4" y="T5"/>
                </a:cxn>
                <a:cxn ang="0">
                  <a:pos x="T6" y="T7"/>
                </a:cxn>
                <a:cxn ang="0">
                  <a:pos x="T8" y="T9"/>
                </a:cxn>
                <a:cxn ang="0">
                  <a:pos x="T10" y="T11"/>
                </a:cxn>
              </a:cxnLst>
              <a:rect l="0" t="0" r="r" b="b"/>
              <a:pathLst>
                <a:path w="136" h="263">
                  <a:moveTo>
                    <a:pt x="58" y="68"/>
                  </a:moveTo>
                  <a:lnTo>
                    <a:pt x="0" y="156"/>
                  </a:lnTo>
                  <a:lnTo>
                    <a:pt x="0" y="263"/>
                  </a:lnTo>
                  <a:lnTo>
                    <a:pt x="87" y="166"/>
                  </a:lnTo>
                  <a:lnTo>
                    <a:pt x="136" y="0"/>
                  </a:lnTo>
                  <a:lnTo>
                    <a:pt x="58" y="68"/>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2" name="Freeform 142"/>
            <p:cNvSpPr>
              <a:spLocks/>
            </p:cNvSpPr>
            <p:nvPr/>
          </p:nvSpPr>
          <p:spPr bwMode="auto">
            <a:xfrm>
              <a:off x="2389" y="2538"/>
              <a:ext cx="137" cy="204"/>
            </a:xfrm>
            <a:custGeom>
              <a:avLst/>
              <a:gdLst>
                <a:gd name="T0" fmla="*/ 78 w 137"/>
                <a:gd name="T1" fmla="*/ 39 h 204"/>
                <a:gd name="T2" fmla="*/ 0 w 137"/>
                <a:gd name="T3" fmla="*/ 204 h 204"/>
                <a:gd name="T4" fmla="*/ 78 w 137"/>
                <a:gd name="T5" fmla="*/ 185 h 204"/>
                <a:gd name="T6" fmla="*/ 137 w 137"/>
                <a:gd name="T7" fmla="*/ 0 h 204"/>
                <a:gd name="T8" fmla="*/ 78 w 137"/>
                <a:gd name="T9" fmla="*/ 39 h 204"/>
              </a:gdLst>
              <a:ahLst/>
              <a:cxnLst>
                <a:cxn ang="0">
                  <a:pos x="T0" y="T1"/>
                </a:cxn>
                <a:cxn ang="0">
                  <a:pos x="T2" y="T3"/>
                </a:cxn>
                <a:cxn ang="0">
                  <a:pos x="T4" y="T5"/>
                </a:cxn>
                <a:cxn ang="0">
                  <a:pos x="T6" y="T7"/>
                </a:cxn>
                <a:cxn ang="0">
                  <a:pos x="T8" y="T9"/>
                </a:cxn>
              </a:cxnLst>
              <a:rect l="0" t="0" r="r" b="b"/>
              <a:pathLst>
                <a:path w="137" h="204">
                  <a:moveTo>
                    <a:pt x="78" y="39"/>
                  </a:moveTo>
                  <a:lnTo>
                    <a:pt x="0" y="204"/>
                  </a:lnTo>
                  <a:lnTo>
                    <a:pt x="78" y="185"/>
                  </a:lnTo>
                  <a:lnTo>
                    <a:pt x="137" y="0"/>
                  </a:lnTo>
                  <a:lnTo>
                    <a:pt x="78" y="39"/>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3" name="Freeform 143"/>
            <p:cNvSpPr>
              <a:spLocks/>
            </p:cNvSpPr>
            <p:nvPr/>
          </p:nvSpPr>
          <p:spPr bwMode="auto">
            <a:xfrm>
              <a:off x="1941" y="2538"/>
              <a:ext cx="380" cy="224"/>
            </a:xfrm>
            <a:custGeom>
              <a:avLst/>
              <a:gdLst>
                <a:gd name="T0" fmla="*/ 205 w 380"/>
                <a:gd name="T1" fmla="*/ 19 h 224"/>
                <a:gd name="T2" fmla="*/ 0 w 380"/>
                <a:gd name="T3" fmla="*/ 224 h 224"/>
                <a:gd name="T4" fmla="*/ 166 w 380"/>
                <a:gd name="T5" fmla="*/ 136 h 224"/>
                <a:gd name="T6" fmla="*/ 254 w 380"/>
                <a:gd name="T7" fmla="*/ 136 h 224"/>
                <a:gd name="T8" fmla="*/ 380 w 380"/>
                <a:gd name="T9" fmla="*/ 0 h 224"/>
                <a:gd name="T10" fmla="*/ 380 w 380"/>
                <a:gd name="T11" fmla="*/ 0 h 224"/>
                <a:gd name="T12" fmla="*/ 292 w 380"/>
                <a:gd name="T13" fmla="*/ 9 h 224"/>
                <a:gd name="T14" fmla="*/ 234 w 380"/>
                <a:gd name="T15" fmla="*/ 19 h 224"/>
                <a:gd name="T16" fmla="*/ 205 w 380"/>
                <a:gd name="T17" fmla="*/ 19 h 224"/>
                <a:gd name="T18" fmla="*/ 205 w 380"/>
                <a:gd name="T19" fmla="*/ 1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0" h="224">
                  <a:moveTo>
                    <a:pt x="205" y="19"/>
                  </a:moveTo>
                  <a:lnTo>
                    <a:pt x="0" y="224"/>
                  </a:lnTo>
                  <a:lnTo>
                    <a:pt x="166" y="136"/>
                  </a:lnTo>
                  <a:lnTo>
                    <a:pt x="254" y="136"/>
                  </a:lnTo>
                  <a:lnTo>
                    <a:pt x="380" y="0"/>
                  </a:lnTo>
                  <a:lnTo>
                    <a:pt x="380" y="0"/>
                  </a:lnTo>
                  <a:lnTo>
                    <a:pt x="292" y="9"/>
                  </a:lnTo>
                  <a:lnTo>
                    <a:pt x="234" y="19"/>
                  </a:lnTo>
                  <a:lnTo>
                    <a:pt x="205" y="19"/>
                  </a:lnTo>
                  <a:lnTo>
                    <a:pt x="205" y="19"/>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4" name="Freeform 144"/>
            <p:cNvSpPr>
              <a:spLocks/>
            </p:cNvSpPr>
            <p:nvPr/>
          </p:nvSpPr>
          <p:spPr bwMode="auto">
            <a:xfrm>
              <a:off x="3783" y="2703"/>
              <a:ext cx="340" cy="127"/>
            </a:xfrm>
            <a:custGeom>
              <a:avLst/>
              <a:gdLst>
                <a:gd name="T0" fmla="*/ 0 w 340"/>
                <a:gd name="T1" fmla="*/ 0 h 127"/>
                <a:gd name="T2" fmla="*/ 224 w 340"/>
                <a:gd name="T3" fmla="*/ 10 h 127"/>
                <a:gd name="T4" fmla="*/ 282 w 340"/>
                <a:gd name="T5" fmla="*/ 39 h 127"/>
                <a:gd name="T6" fmla="*/ 340 w 340"/>
                <a:gd name="T7" fmla="*/ 127 h 127"/>
                <a:gd name="T8" fmla="*/ 185 w 340"/>
                <a:gd name="T9" fmla="*/ 117 h 127"/>
                <a:gd name="T10" fmla="*/ 175 w 340"/>
                <a:gd name="T11" fmla="*/ 88 h 127"/>
                <a:gd name="T12" fmla="*/ 165 w 340"/>
                <a:gd name="T13" fmla="*/ 49 h 127"/>
                <a:gd name="T14" fmla="*/ 126 w 340"/>
                <a:gd name="T15" fmla="*/ 30 h 127"/>
                <a:gd name="T16" fmla="*/ 29 w 340"/>
                <a:gd name="T17" fmla="*/ 20 h 127"/>
                <a:gd name="T18" fmla="*/ 0 w 340"/>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127">
                  <a:moveTo>
                    <a:pt x="0" y="0"/>
                  </a:moveTo>
                  <a:lnTo>
                    <a:pt x="224" y="10"/>
                  </a:lnTo>
                  <a:lnTo>
                    <a:pt x="282" y="39"/>
                  </a:lnTo>
                  <a:lnTo>
                    <a:pt x="340" y="127"/>
                  </a:lnTo>
                  <a:lnTo>
                    <a:pt x="185" y="117"/>
                  </a:lnTo>
                  <a:lnTo>
                    <a:pt x="175" y="88"/>
                  </a:lnTo>
                  <a:lnTo>
                    <a:pt x="165" y="49"/>
                  </a:lnTo>
                  <a:lnTo>
                    <a:pt x="126" y="30"/>
                  </a:lnTo>
                  <a:lnTo>
                    <a:pt x="29" y="20"/>
                  </a:lnTo>
                  <a:lnTo>
                    <a:pt x="0"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5" name="Freeform 145"/>
            <p:cNvSpPr>
              <a:spLocks/>
            </p:cNvSpPr>
            <p:nvPr/>
          </p:nvSpPr>
          <p:spPr bwMode="auto">
            <a:xfrm>
              <a:off x="2438" y="1485"/>
              <a:ext cx="585" cy="575"/>
            </a:xfrm>
            <a:custGeom>
              <a:avLst/>
              <a:gdLst>
                <a:gd name="T0" fmla="*/ 526 w 585"/>
                <a:gd name="T1" fmla="*/ 0 h 575"/>
                <a:gd name="T2" fmla="*/ 458 w 585"/>
                <a:gd name="T3" fmla="*/ 30 h 575"/>
                <a:gd name="T4" fmla="*/ 361 w 585"/>
                <a:gd name="T5" fmla="*/ 127 h 575"/>
                <a:gd name="T6" fmla="*/ 283 w 585"/>
                <a:gd name="T7" fmla="*/ 264 h 575"/>
                <a:gd name="T8" fmla="*/ 234 w 585"/>
                <a:gd name="T9" fmla="*/ 342 h 575"/>
                <a:gd name="T10" fmla="*/ 185 w 585"/>
                <a:gd name="T11" fmla="*/ 390 h 575"/>
                <a:gd name="T12" fmla="*/ 0 w 585"/>
                <a:gd name="T13" fmla="*/ 478 h 575"/>
                <a:gd name="T14" fmla="*/ 136 w 585"/>
                <a:gd name="T15" fmla="*/ 429 h 575"/>
                <a:gd name="T16" fmla="*/ 234 w 585"/>
                <a:gd name="T17" fmla="*/ 410 h 575"/>
                <a:gd name="T18" fmla="*/ 205 w 585"/>
                <a:gd name="T19" fmla="*/ 449 h 575"/>
                <a:gd name="T20" fmla="*/ 136 w 585"/>
                <a:gd name="T21" fmla="*/ 478 h 575"/>
                <a:gd name="T22" fmla="*/ 10 w 585"/>
                <a:gd name="T23" fmla="*/ 575 h 575"/>
                <a:gd name="T24" fmla="*/ 136 w 585"/>
                <a:gd name="T25" fmla="*/ 517 h 575"/>
                <a:gd name="T26" fmla="*/ 244 w 585"/>
                <a:gd name="T27" fmla="*/ 468 h 575"/>
                <a:gd name="T28" fmla="*/ 302 w 585"/>
                <a:gd name="T29" fmla="*/ 410 h 575"/>
                <a:gd name="T30" fmla="*/ 409 w 585"/>
                <a:gd name="T31" fmla="*/ 303 h 575"/>
                <a:gd name="T32" fmla="*/ 409 w 585"/>
                <a:gd name="T33" fmla="*/ 371 h 575"/>
                <a:gd name="T34" fmla="*/ 448 w 585"/>
                <a:gd name="T35" fmla="*/ 303 h 575"/>
                <a:gd name="T36" fmla="*/ 448 w 585"/>
                <a:gd name="T37" fmla="*/ 225 h 575"/>
                <a:gd name="T38" fmla="*/ 487 w 585"/>
                <a:gd name="T39" fmla="*/ 108 h 575"/>
                <a:gd name="T40" fmla="*/ 497 w 585"/>
                <a:gd name="T41" fmla="*/ 195 h 575"/>
                <a:gd name="T42" fmla="*/ 536 w 585"/>
                <a:gd name="T43" fmla="*/ 147 h 575"/>
                <a:gd name="T44" fmla="*/ 546 w 585"/>
                <a:gd name="T45" fmla="*/ 69 h 575"/>
                <a:gd name="T46" fmla="*/ 585 w 585"/>
                <a:gd name="T47" fmla="*/ 30 h 575"/>
                <a:gd name="T48" fmla="*/ 526 w 585"/>
                <a:gd name="T4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5" h="575">
                  <a:moveTo>
                    <a:pt x="526" y="0"/>
                  </a:moveTo>
                  <a:lnTo>
                    <a:pt x="458" y="30"/>
                  </a:lnTo>
                  <a:lnTo>
                    <a:pt x="361" y="127"/>
                  </a:lnTo>
                  <a:lnTo>
                    <a:pt x="283" y="264"/>
                  </a:lnTo>
                  <a:lnTo>
                    <a:pt x="234" y="342"/>
                  </a:lnTo>
                  <a:lnTo>
                    <a:pt x="185" y="390"/>
                  </a:lnTo>
                  <a:lnTo>
                    <a:pt x="0" y="478"/>
                  </a:lnTo>
                  <a:lnTo>
                    <a:pt x="136" y="429"/>
                  </a:lnTo>
                  <a:lnTo>
                    <a:pt x="234" y="410"/>
                  </a:lnTo>
                  <a:lnTo>
                    <a:pt x="205" y="449"/>
                  </a:lnTo>
                  <a:lnTo>
                    <a:pt x="136" y="478"/>
                  </a:lnTo>
                  <a:lnTo>
                    <a:pt x="10" y="575"/>
                  </a:lnTo>
                  <a:lnTo>
                    <a:pt x="136" y="517"/>
                  </a:lnTo>
                  <a:lnTo>
                    <a:pt x="244" y="468"/>
                  </a:lnTo>
                  <a:lnTo>
                    <a:pt x="302" y="410"/>
                  </a:lnTo>
                  <a:lnTo>
                    <a:pt x="409" y="303"/>
                  </a:lnTo>
                  <a:lnTo>
                    <a:pt x="409" y="371"/>
                  </a:lnTo>
                  <a:lnTo>
                    <a:pt x="448" y="303"/>
                  </a:lnTo>
                  <a:lnTo>
                    <a:pt x="448" y="225"/>
                  </a:lnTo>
                  <a:lnTo>
                    <a:pt x="487" y="108"/>
                  </a:lnTo>
                  <a:lnTo>
                    <a:pt x="497" y="195"/>
                  </a:lnTo>
                  <a:lnTo>
                    <a:pt x="536" y="147"/>
                  </a:lnTo>
                  <a:lnTo>
                    <a:pt x="546" y="69"/>
                  </a:lnTo>
                  <a:lnTo>
                    <a:pt x="585" y="30"/>
                  </a:lnTo>
                  <a:lnTo>
                    <a:pt x="526" y="0"/>
                  </a:lnTo>
                  <a:close/>
                </a:path>
              </a:pathLst>
            </a:custGeom>
            <a:solidFill>
              <a:srgbClr val="F6E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6" name="Freeform 146"/>
            <p:cNvSpPr>
              <a:spLocks/>
            </p:cNvSpPr>
            <p:nvPr/>
          </p:nvSpPr>
          <p:spPr bwMode="auto">
            <a:xfrm>
              <a:off x="2769" y="1495"/>
              <a:ext cx="663" cy="780"/>
            </a:xfrm>
            <a:custGeom>
              <a:avLst/>
              <a:gdLst>
                <a:gd name="T0" fmla="*/ 273 w 663"/>
                <a:gd name="T1" fmla="*/ 117 h 780"/>
                <a:gd name="T2" fmla="*/ 137 w 663"/>
                <a:gd name="T3" fmla="*/ 361 h 780"/>
                <a:gd name="T4" fmla="*/ 88 w 663"/>
                <a:gd name="T5" fmla="*/ 458 h 780"/>
                <a:gd name="T6" fmla="*/ 39 w 663"/>
                <a:gd name="T7" fmla="*/ 556 h 780"/>
                <a:gd name="T8" fmla="*/ 0 w 663"/>
                <a:gd name="T9" fmla="*/ 614 h 780"/>
                <a:gd name="T10" fmla="*/ 0 w 663"/>
                <a:gd name="T11" fmla="*/ 673 h 780"/>
                <a:gd name="T12" fmla="*/ 49 w 663"/>
                <a:gd name="T13" fmla="*/ 624 h 780"/>
                <a:gd name="T14" fmla="*/ 127 w 663"/>
                <a:gd name="T15" fmla="*/ 487 h 780"/>
                <a:gd name="T16" fmla="*/ 127 w 663"/>
                <a:gd name="T17" fmla="*/ 556 h 780"/>
                <a:gd name="T18" fmla="*/ 156 w 663"/>
                <a:gd name="T19" fmla="*/ 585 h 780"/>
                <a:gd name="T20" fmla="*/ 185 w 663"/>
                <a:gd name="T21" fmla="*/ 526 h 780"/>
                <a:gd name="T22" fmla="*/ 234 w 663"/>
                <a:gd name="T23" fmla="*/ 400 h 780"/>
                <a:gd name="T24" fmla="*/ 263 w 663"/>
                <a:gd name="T25" fmla="*/ 439 h 780"/>
                <a:gd name="T26" fmla="*/ 263 w 663"/>
                <a:gd name="T27" fmla="*/ 507 h 780"/>
                <a:gd name="T28" fmla="*/ 224 w 663"/>
                <a:gd name="T29" fmla="*/ 575 h 780"/>
                <a:gd name="T30" fmla="*/ 215 w 663"/>
                <a:gd name="T31" fmla="*/ 702 h 780"/>
                <a:gd name="T32" fmla="*/ 254 w 663"/>
                <a:gd name="T33" fmla="*/ 624 h 780"/>
                <a:gd name="T34" fmla="*/ 293 w 663"/>
                <a:gd name="T35" fmla="*/ 546 h 780"/>
                <a:gd name="T36" fmla="*/ 302 w 663"/>
                <a:gd name="T37" fmla="*/ 322 h 780"/>
                <a:gd name="T38" fmla="*/ 341 w 663"/>
                <a:gd name="T39" fmla="*/ 224 h 780"/>
                <a:gd name="T40" fmla="*/ 371 w 663"/>
                <a:gd name="T41" fmla="*/ 283 h 780"/>
                <a:gd name="T42" fmla="*/ 361 w 663"/>
                <a:gd name="T43" fmla="*/ 400 h 780"/>
                <a:gd name="T44" fmla="*/ 361 w 663"/>
                <a:gd name="T45" fmla="*/ 487 h 780"/>
                <a:gd name="T46" fmla="*/ 409 w 663"/>
                <a:gd name="T47" fmla="*/ 351 h 780"/>
                <a:gd name="T48" fmla="*/ 419 w 663"/>
                <a:gd name="T49" fmla="*/ 439 h 780"/>
                <a:gd name="T50" fmla="*/ 419 w 663"/>
                <a:gd name="T51" fmla="*/ 536 h 780"/>
                <a:gd name="T52" fmla="*/ 448 w 663"/>
                <a:gd name="T53" fmla="*/ 604 h 780"/>
                <a:gd name="T54" fmla="*/ 468 w 663"/>
                <a:gd name="T55" fmla="*/ 565 h 780"/>
                <a:gd name="T56" fmla="*/ 487 w 663"/>
                <a:gd name="T57" fmla="*/ 370 h 780"/>
                <a:gd name="T58" fmla="*/ 536 w 663"/>
                <a:gd name="T59" fmla="*/ 400 h 780"/>
                <a:gd name="T60" fmla="*/ 575 w 663"/>
                <a:gd name="T61" fmla="*/ 546 h 780"/>
                <a:gd name="T62" fmla="*/ 565 w 663"/>
                <a:gd name="T63" fmla="*/ 653 h 780"/>
                <a:gd name="T64" fmla="*/ 556 w 663"/>
                <a:gd name="T65" fmla="*/ 711 h 780"/>
                <a:gd name="T66" fmla="*/ 575 w 663"/>
                <a:gd name="T67" fmla="*/ 780 h 780"/>
                <a:gd name="T68" fmla="*/ 604 w 663"/>
                <a:gd name="T69" fmla="*/ 731 h 780"/>
                <a:gd name="T70" fmla="*/ 614 w 663"/>
                <a:gd name="T71" fmla="*/ 673 h 780"/>
                <a:gd name="T72" fmla="*/ 634 w 663"/>
                <a:gd name="T73" fmla="*/ 760 h 780"/>
                <a:gd name="T74" fmla="*/ 663 w 663"/>
                <a:gd name="T75" fmla="*/ 692 h 780"/>
                <a:gd name="T76" fmla="*/ 634 w 663"/>
                <a:gd name="T77" fmla="*/ 546 h 780"/>
                <a:gd name="T78" fmla="*/ 634 w 663"/>
                <a:gd name="T79" fmla="*/ 400 h 780"/>
                <a:gd name="T80" fmla="*/ 546 w 663"/>
                <a:gd name="T81" fmla="*/ 205 h 780"/>
                <a:gd name="T82" fmla="*/ 487 w 663"/>
                <a:gd name="T83" fmla="*/ 78 h 780"/>
                <a:gd name="T84" fmla="*/ 429 w 663"/>
                <a:gd name="T85" fmla="*/ 0 h 780"/>
                <a:gd name="T86" fmla="*/ 361 w 663"/>
                <a:gd name="T87" fmla="*/ 0 h 780"/>
                <a:gd name="T88" fmla="*/ 341 w 663"/>
                <a:gd name="T89" fmla="*/ 88 h 780"/>
                <a:gd name="T90" fmla="*/ 293 w 663"/>
                <a:gd name="T91" fmla="*/ 49 h 780"/>
                <a:gd name="T92" fmla="*/ 273 w 663"/>
                <a:gd name="T93" fmla="*/ 117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3" h="780">
                  <a:moveTo>
                    <a:pt x="273" y="117"/>
                  </a:moveTo>
                  <a:lnTo>
                    <a:pt x="137" y="361"/>
                  </a:lnTo>
                  <a:lnTo>
                    <a:pt x="88" y="458"/>
                  </a:lnTo>
                  <a:lnTo>
                    <a:pt x="39" y="556"/>
                  </a:lnTo>
                  <a:lnTo>
                    <a:pt x="0" y="614"/>
                  </a:lnTo>
                  <a:lnTo>
                    <a:pt x="0" y="673"/>
                  </a:lnTo>
                  <a:lnTo>
                    <a:pt x="49" y="624"/>
                  </a:lnTo>
                  <a:lnTo>
                    <a:pt x="127" y="487"/>
                  </a:lnTo>
                  <a:lnTo>
                    <a:pt x="127" y="556"/>
                  </a:lnTo>
                  <a:lnTo>
                    <a:pt x="156" y="585"/>
                  </a:lnTo>
                  <a:lnTo>
                    <a:pt x="185" y="526"/>
                  </a:lnTo>
                  <a:lnTo>
                    <a:pt x="234" y="400"/>
                  </a:lnTo>
                  <a:lnTo>
                    <a:pt x="263" y="439"/>
                  </a:lnTo>
                  <a:lnTo>
                    <a:pt x="263" y="507"/>
                  </a:lnTo>
                  <a:lnTo>
                    <a:pt x="224" y="575"/>
                  </a:lnTo>
                  <a:lnTo>
                    <a:pt x="215" y="702"/>
                  </a:lnTo>
                  <a:lnTo>
                    <a:pt x="254" y="624"/>
                  </a:lnTo>
                  <a:lnTo>
                    <a:pt x="293" y="546"/>
                  </a:lnTo>
                  <a:lnTo>
                    <a:pt x="302" y="322"/>
                  </a:lnTo>
                  <a:lnTo>
                    <a:pt x="341" y="224"/>
                  </a:lnTo>
                  <a:lnTo>
                    <a:pt x="371" y="283"/>
                  </a:lnTo>
                  <a:lnTo>
                    <a:pt x="361" y="400"/>
                  </a:lnTo>
                  <a:lnTo>
                    <a:pt x="361" y="487"/>
                  </a:lnTo>
                  <a:lnTo>
                    <a:pt x="409" y="351"/>
                  </a:lnTo>
                  <a:lnTo>
                    <a:pt x="419" y="439"/>
                  </a:lnTo>
                  <a:lnTo>
                    <a:pt x="419" y="536"/>
                  </a:lnTo>
                  <a:lnTo>
                    <a:pt x="448" y="604"/>
                  </a:lnTo>
                  <a:lnTo>
                    <a:pt x="468" y="565"/>
                  </a:lnTo>
                  <a:lnTo>
                    <a:pt x="487" y="370"/>
                  </a:lnTo>
                  <a:lnTo>
                    <a:pt x="536" y="400"/>
                  </a:lnTo>
                  <a:lnTo>
                    <a:pt x="575" y="546"/>
                  </a:lnTo>
                  <a:lnTo>
                    <a:pt x="565" y="653"/>
                  </a:lnTo>
                  <a:lnTo>
                    <a:pt x="556" y="711"/>
                  </a:lnTo>
                  <a:lnTo>
                    <a:pt x="575" y="780"/>
                  </a:lnTo>
                  <a:lnTo>
                    <a:pt x="604" y="731"/>
                  </a:lnTo>
                  <a:lnTo>
                    <a:pt x="614" y="673"/>
                  </a:lnTo>
                  <a:lnTo>
                    <a:pt x="634" y="760"/>
                  </a:lnTo>
                  <a:lnTo>
                    <a:pt x="663" y="692"/>
                  </a:lnTo>
                  <a:lnTo>
                    <a:pt x="634" y="546"/>
                  </a:lnTo>
                  <a:lnTo>
                    <a:pt x="634" y="400"/>
                  </a:lnTo>
                  <a:lnTo>
                    <a:pt x="546" y="205"/>
                  </a:lnTo>
                  <a:lnTo>
                    <a:pt x="487" y="78"/>
                  </a:lnTo>
                  <a:lnTo>
                    <a:pt x="429" y="0"/>
                  </a:lnTo>
                  <a:lnTo>
                    <a:pt x="361" y="0"/>
                  </a:lnTo>
                  <a:lnTo>
                    <a:pt x="341" y="88"/>
                  </a:lnTo>
                  <a:lnTo>
                    <a:pt x="293" y="49"/>
                  </a:lnTo>
                  <a:lnTo>
                    <a:pt x="273" y="117"/>
                  </a:lnTo>
                  <a:close/>
                </a:path>
              </a:pathLst>
            </a:custGeom>
            <a:solidFill>
              <a:srgbClr val="F6E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7" name="Freeform 147"/>
            <p:cNvSpPr>
              <a:spLocks/>
            </p:cNvSpPr>
            <p:nvPr/>
          </p:nvSpPr>
          <p:spPr bwMode="auto">
            <a:xfrm>
              <a:off x="3247" y="1485"/>
              <a:ext cx="760" cy="799"/>
            </a:xfrm>
            <a:custGeom>
              <a:avLst/>
              <a:gdLst>
                <a:gd name="T0" fmla="*/ 87 w 760"/>
                <a:gd name="T1" fmla="*/ 39 h 799"/>
                <a:gd name="T2" fmla="*/ 195 w 760"/>
                <a:gd name="T3" fmla="*/ 166 h 799"/>
                <a:gd name="T4" fmla="*/ 409 w 760"/>
                <a:gd name="T5" fmla="*/ 351 h 799"/>
                <a:gd name="T6" fmla="*/ 467 w 760"/>
                <a:gd name="T7" fmla="*/ 449 h 799"/>
                <a:gd name="T8" fmla="*/ 613 w 760"/>
                <a:gd name="T9" fmla="*/ 556 h 799"/>
                <a:gd name="T10" fmla="*/ 672 w 760"/>
                <a:gd name="T11" fmla="*/ 624 h 799"/>
                <a:gd name="T12" fmla="*/ 711 w 760"/>
                <a:gd name="T13" fmla="*/ 702 h 799"/>
                <a:gd name="T14" fmla="*/ 760 w 760"/>
                <a:gd name="T15" fmla="*/ 799 h 799"/>
                <a:gd name="T16" fmla="*/ 691 w 760"/>
                <a:gd name="T17" fmla="*/ 741 h 799"/>
                <a:gd name="T18" fmla="*/ 643 w 760"/>
                <a:gd name="T19" fmla="*/ 614 h 799"/>
                <a:gd name="T20" fmla="*/ 594 w 760"/>
                <a:gd name="T21" fmla="*/ 614 h 799"/>
                <a:gd name="T22" fmla="*/ 555 w 760"/>
                <a:gd name="T23" fmla="*/ 634 h 799"/>
                <a:gd name="T24" fmla="*/ 487 w 760"/>
                <a:gd name="T25" fmla="*/ 546 h 799"/>
                <a:gd name="T26" fmla="*/ 428 w 760"/>
                <a:gd name="T27" fmla="*/ 449 h 799"/>
                <a:gd name="T28" fmla="*/ 370 w 760"/>
                <a:gd name="T29" fmla="*/ 380 h 799"/>
                <a:gd name="T30" fmla="*/ 331 w 760"/>
                <a:gd name="T31" fmla="*/ 390 h 799"/>
                <a:gd name="T32" fmla="*/ 331 w 760"/>
                <a:gd name="T33" fmla="*/ 449 h 799"/>
                <a:gd name="T34" fmla="*/ 292 w 760"/>
                <a:gd name="T35" fmla="*/ 449 h 799"/>
                <a:gd name="T36" fmla="*/ 253 w 760"/>
                <a:gd name="T37" fmla="*/ 351 h 799"/>
                <a:gd name="T38" fmla="*/ 234 w 760"/>
                <a:gd name="T39" fmla="*/ 264 h 799"/>
                <a:gd name="T40" fmla="*/ 146 w 760"/>
                <a:gd name="T41" fmla="*/ 176 h 799"/>
                <a:gd name="T42" fmla="*/ 117 w 760"/>
                <a:gd name="T43" fmla="*/ 244 h 799"/>
                <a:gd name="T44" fmla="*/ 97 w 760"/>
                <a:gd name="T45" fmla="*/ 166 h 799"/>
                <a:gd name="T46" fmla="*/ 97 w 760"/>
                <a:gd name="T47" fmla="*/ 117 h 799"/>
                <a:gd name="T48" fmla="*/ 0 w 760"/>
                <a:gd name="T49" fmla="*/ 0 h 799"/>
                <a:gd name="T50" fmla="*/ 87 w 760"/>
                <a:gd name="T51" fmla="*/ 3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0" h="799">
                  <a:moveTo>
                    <a:pt x="87" y="39"/>
                  </a:moveTo>
                  <a:lnTo>
                    <a:pt x="195" y="166"/>
                  </a:lnTo>
                  <a:lnTo>
                    <a:pt x="409" y="351"/>
                  </a:lnTo>
                  <a:lnTo>
                    <a:pt x="467" y="449"/>
                  </a:lnTo>
                  <a:lnTo>
                    <a:pt x="613" y="556"/>
                  </a:lnTo>
                  <a:lnTo>
                    <a:pt x="672" y="624"/>
                  </a:lnTo>
                  <a:lnTo>
                    <a:pt x="711" y="702"/>
                  </a:lnTo>
                  <a:lnTo>
                    <a:pt x="760" y="799"/>
                  </a:lnTo>
                  <a:lnTo>
                    <a:pt x="691" y="741"/>
                  </a:lnTo>
                  <a:lnTo>
                    <a:pt x="643" y="614"/>
                  </a:lnTo>
                  <a:lnTo>
                    <a:pt x="594" y="614"/>
                  </a:lnTo>
                  <a:lnTo>
                    <a:pt x="555" y="634"/>
                  </a:lnTo>
                  <a:lnTo>
                    <a:pt x="487" y="546"/>
                  </a:lnTo>
                  <a:lnTo>
                    <a:pt x="428" y="449"/>
                  </a:lnTo>
                  <a:lnTo>
                    <a:pt x="370" y="380"/>
                  </a:lnTo>
                  <a:lnTo>
                    <a:pt x="331" y="390"/>
                  </a:lnTo>
                  <a:lnTo>
                    <a:pt x="331" y="449"/>
                  </a:lnTo>
                  <a:lnTo>
                    <a:pt x="292" y="449"/>
                  </a:lnTo>
                  <a:lnTo>
                    <a:pt x="253" y="351"/>
                  </a:lnTo>
                  <a:lnTo>
                    <a:pt x="234" y="264"/>
                  </a:lnTo>
                  <a:lnTo>
                    <a:pt x="146" y="176"/>
                  </a:lnTo>
                  <a:lnTo>
                    <a:pt x="117" y="244"/>
                  </a:lnTo>
                  <a:lnTo>
                    <a:pt x="97" y="166"/>
                  </a:lnTo>
                  <a:lnTo>
                    <a:pt x="97" y="117"/>
                  </a:lnTo>
                  <a:lnTo>
                    <a:pt x="0" y="0"/>
                  </a:lnTo>
                  <a:lnTo>
                    <a:pt x="87" y="39"/>
                  </a:lnTo>
                  <a:close/>
                </a:path>
              </a:pathLst>
            </a:custGeom>
            <a:solidFill>
              <a:srgbClr val="F6E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8" name="Freeform 148"/>
            <p:cNvSpPr>
              <a:spLocks/>
            </p:cNvSpPr>
            <p:nvPr/>
          </p:nvSpPr>
          <p:spPr bwMode="auto">
            <a:xfrm>
              <a:off x="3783" y="1914"/>
              <a:ext cx="652" cy="448"/>
            </a:xfrm>
            <a:custGeom>
              <a:avLst/>
              <a:gdLst>
                <a:gd name="T0" fmla="*/ 0 w 652"/>
                <a:gd name="T1" fmla="*/ 0 h 448"/>
                <a:gd name="T2" fmla="*/ 116 w 652"/>
                <a:gd name="T3" fmla="*/ 49 h 448"/>
                <a:gd name="T4" fmla="*/ 263 w 652"/>
                <a:gd name="T5" fmla="*/ 146 h 448"/>
                <a:gd name="T6" fmla="*/ 350 w 652"/>
                <a:gd name="T7" fmla="*/ 215 h 448"/>
                <a:gd name="T8" fmla="*/ 477 w 652"/>
                <a:gd name="T9" fmla="*/ 263 h 448"/>
                <a:gd name="T10" fmla="*/ 565 w 652"/>
                <a:gd name="T11" fmla="*/ 331 h 448"/>
                <a:gd name="T12" fmla="*/ 652 w 652"/>
                <a:gd name="T13" fmla="*/ 448 h 448"/>
                <a:gd name="T14" fmla="*/ 545 w 652"/>
                <a:gd name="T15" fmla="*/ 361 h 448"/>
                <a:gd name="T16" fmla="*/ 418 w 652"/>
                <a:gd name="T17" fmla="*/ 283 h 448"/>
                <a:gd name="T18" fmla="*/ 399 w 652"/>
                <a:gd name="T19" fmla="*/ 322 h 448"/>
                <a:gd name="T20" fmla="*/ 272 w 652"/>
                <a:gd name="T21" fmla="*/ 234 h 448"/>
                <a:gd name="T22" fmla="*/ 243 w 652"/>
                <a:gd name="T23" fmla="*/ 156 h 448"/>
                <a:gd name="T24" fmla="*/ 126 w 652"/>
                <a:gd name="T25" fmla="*/ 88 h 448"/>
                <a:gd name="T26" fmla="*/ 0 w 652"/>
                <a:gd name="T2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448">
                  <a:moveTo>
                    <a:pt x="0" y="0"/>
                  </a:moveTo>
                  <a:lnTo>
                    <a:pt x="116" y="49"/>
                  </a:lnTo>
                  <a:lnTo>
                    <a:pt x="263" y="146"/>
                  </a:lnTo>
                  <a:lnTo>
                    <a:pt x="350" y="215"/>
                  </a:lnTo>
                  <a:lnTo>
                    <a:pt x="477" y="263"/>
                  </a:lnTo>
                  <a:lnTo>
                    <a:pt x="565" y="331"/>
                  </a:lnTo>
                  <a:lnTo>
                    <a:pt x="652" y="448"/>
                  </a:lnTo>
                  <a:lnTo>
                    <a:pt x="545" y="361"/>
                  </a:lnTo>
                  <a:lnTo>
                    <a:pt x="418" y="283"/>
                  </a:lnTo>
                  <a:lnTo>
                    <a:pt x="399" y="322"/>
                  </a:lnTo>
                  <a:lnTo>
                    <a:pt x="272" y="234"/>
                  </a:lnTo>
                  <a:lnTo>
                    <a:pt x="243" y="156"/>
                  </a:lnTo>
                  <a:lnTo>
                    <a:pt x="126" y="88"/>
                  </a:lnTo>
                  <a:lnTo>
                    <a:pt x="0"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9" name="Freeform 149"/>
            <p:cNvSpPr>
              <a:spLocks/>
            </p:cNvSpPr>
            <p:nvPr/>
          </p:nvSpPr>
          <p:spPr bwMode="auto">
            <a:xfrm>
              <a:off x="2779" y="2255"/>
              <a:ext cx="127" cy="283"/>
            </a:xfrm>
            <a:custGeom>
              <a:avLst/>
              <a:gdLst>
                <a:gd name="T0" fmla="*/ 39 w 127"/>
                <a:gd name="T1" fmla="*/ 0 h 283"/>
                <a:gd name="T2" fmla="*/ 0 w 127"/>
                <a:gd name="T3" fmla="*/ 117 h 283"/>
                <a:gd name="T4" fmla="*/ 0 w 127"/>
                <a:gd name="T5" fmla="*/ 205 h 283"/>
                <a:gd name="T6" fmla="*/ 39 w 127"/>
                <a:gd name="T7" fmla="*/ 137 h 283"/>
                <a:gd name="T8" fmla="*/ 59 w 127"/>
                <a:gd name="T9" fmla="*/ 244 h 283"/>
                <a:gd name="T10" fmla="*/ 127 w 127"/>
                <a:gd name="T11" fmla="*/ 283 h 283"/>
                <a:gd name="T12" fmla="*/ 107 w 127"/>
                <a:gd name="T13" fmla="*/ 185 h 283"/>
                <a:gd name="T14" fmla="*/ 68 w 127"/>
                <a:gd name="T15" fmla="*/ 88 h 283"/>
                <a:gd name="T16" fmla="*/ 39 w 127"/>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83">
                  <a:moveTo>
                    <a:pt x="39" y="0"/>
                  </a:moveTo>
                  <a:lnTo>
                    <a:pt x="0" y="117"/>
                  </a:lnTo>
                  <a:lnTo>
                    <a:pt x="0" y="205"/>
                  </a:lnTo>
                  <a:lnTo>
                    <a:pt x="39" y="137"/>
                  </a:lnTo>
                  <a:lnTo>
                    <a:pt x="59" y="244"/>
                  </a:lnTo>
                  <a:lnTo>
                    <a:pt x="127" y="283"/>
                  </a:lnTo>
                  <a:lnTo>
                    <a:pt x="107" y="185"/>
                  </a:lnTo>
                  <a:lnTo>
                    <a:pt x="68" y="88"/>
                  </a:lnTo>
                  <a:lnTo>
                    <a:pt x="39"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0" name="Freeform 150"/>
            <p:cNvSpPr>
              <a:spLocks/>
            </p:cNvSpPr>
            <p:nvPr/>
          </p:nvSpPr>
          <p:spPr bwMode="auto">
            <a:xfrm>
              <a:off x="3140" y="2528"/>
              <a:ext cx="68" cy="195"/>
            </a:xfrm>
            <a:custGeom>
              <a:avLst/>
              <a:gdLst>
                <a:gd name="T0" fmla="*/ 0 w 68"/>
                <a:gd name="T1" fmla="*/ 0 h 195"/>
                <a:gd name="T2" fmla="*/ 19 w 68"/>
                <a:gd name="T3" fmla="*/ 88 h 195"/>
                <a:gd name="T4" fmla="*/ 68 w 68"/>
                <a:gd name="T5" fmla="*/ 195 h 195"/>
                <a:gd name="T6" fmla="*/ 58 w 68"/>
                <a:gd name="T7" fmla="*/ 78 h 195"/>
                <a:gd name="T8" fmla="*/ 0 w 68"/>
                <a:gd name="T9" fmla="*/ 0 h 195"/>
              </a:gdLst>
              <a:ahLst/>
              <a:cxnLst>
                <a:cxn ang="0">
                  <a:pos x="T0" y="T1"/>
                </a:cxn>
                <a:cxn ang="0">
                  <a:pos x="T2" y="T3"/>
                </a:cxn>
                <a:cxn ang="0">
                  <a:pos x="T4" y="T5"/>
                </a:cxn>
                <a:cxn ang="0">
                  <a:pos x="T6" y="T7"/>
                </a:cxn>
                <a:cxn ang="0">
                  <a:pos x="T8" y="T9"/>
                </a:cxn>
              </a:cxnLst>
              <a:rect l="0" t="0" r="r" b="b"/>
              <a:pathLst>
                <a:path w="68" h="195">
                  <a:moveTo>
                    <a:pt x="0" y="0"/>
                  </a:moveTo>
                  <a:lnTo>
                    <a:pt x="19" y="88"/>
                  </a:lnTo>
                  <a:lnTo>
                    <a:pt x="68" y="195"/>
                  </a:lnTo>
                  <a:lnTo>
                    <a:pt x="58" y="78"/>
                  </a:lnTo>
                  <a:lnTo>
                    <a:pt x="0"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1" name="Freeform 151"/>
            <p:cNvSpPr>
              <a:spLocks/>
            </p:cNvSpPr>
            <p:nvPr/>
          </p:nvSpPr>
          <p:spPr bwMode="auto">
            <a:xfrm>
              <a:off x="3315" y="2323"/>
              <a:ext cx="39" cy="156"/>
            </a:xfrm>
            <a:custGeom>
              <a:avLst/>
              <a:gdLst>
                <a:gd name="T0" fmla="*/ 10 w 39"/>
                <a:gd name="T1" fmla="*/ 0 h 156"/>
                <a:gd name="T2" fmla="*/ 39 w 39"/>
                <a:gd name="T3" fmla="*/ 59 h 156"/>
                <a:gd name="T4" fmla="*/ 39 w 39"/>
                <a:gd name="T5" fmla="*/ 156 h 156"/>
                <a:gd name="T6" fmla="*/ 0 w 39"/>
                <a:gd name="T7" fmla="*/ 78 h 156"/>
                <a:gd name="T8" fmla="*/ 10 w 39"/>
                <a:gd name="T9" fmla="*/ 0 h 156"/>
              </a:gdLst>
              <a:ahLst/>
              <a:cxnLst>
                <a:cxn ang="0">
                  <a:pos x="T0" y="T1"/>
                </a:cxn>
                <a:cxn ang="0">
                  <a:pos x="T2" y="T3"/>
                </a:cxn>
                <a:cxn ang="0">
                  <a:pos x="T4" y="T5"/>
                </a:cxn>
                <a:cxn ang="0">
                  <a:pos x="T6" y="T7"/>
                </a:cxn>
                <a:cxn ang="0">
                  <a:pos x="T8" y="T9"/>
                </a:cxn>
              </a:cxnLst>
              <a:rect l="0" t="0" r="r" b="b"/>
              <a:pathLst>
                <a:path w="39" h="156">
                  <a:moveTo>
                    <a:pt x="10" y="0"/>
                  </a:moveTo>
                  <a:lnTo>
                    <a:pt x="39" y="59"/>
                  </a:lnTo>
                  <a:lnTo>
                    <a:pt x="39" y="156"/>
                  </a:lnTo>
                  <a:lnTo>
                    <a:pt x="0" y="78"/>
                  </a:lnTo>
                  <a:lnTo>
                    <a:pt x="10"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2" name="Freeform 152"/>
            <p:cNvSpPr>
              <a:spLocks/>
            </p:cNvSpPr>
            <p:nvPr/>
          </p:nvSpPr>
          <p:spPr bwMode="auto">
            <a:xfrm>
              <a:off x="3510" y="2674"/>
              <a:ext cx="97" cy="88"/>
            </a:xfrm>
            <a:custGeom>
              <a:avLst/>
              <a:gdLst>
                <a:gd name="T0" fmla="*/ 48 w 97"/>
                <a:gd name="T1" fmla="*/ 0 h 88"/>
                <a:gd name="T2" fmla="*/ 97 w 97"/>
                <a:gd name="T3" fmla="*/ 88 h 88"/>
                <a:gd name="T4" fmla="*/ 0 w 97"/>
                <a:gd name="T5" fmla="*/ 0 h 88"/>
                <a:gd name="T6" fmla="*/ 48 w 97"/>
                <a:gd name="T7" fmla="*/ 0 h 88"/>
              </a:gdLst>
              <a:ahLst/>
              <a:cxnLst>
                <a:cxn ang="0">
                  <a:pos x="T0" y="T1"/>
                </a:cxn>
                <a:cxn ang="0">
                  <a:pos x="T2" y="T3"/>
                </a:cxn>
                <a:cxn ang="0">
                  <a:pos x="T4" y="T5"/>
                </a:cxn>
                <a:cxn ang="0">
                  <a:pos x="T6" y="T7"/>
                </a:cxn>
              </a:cxnLst>
              <a:rect l="0" t="0" r="r" b="b"/>
              <a:pathLst>
                <a:path w="97" h="88">
                  <a:moveTo>
                    <a:pt x="48" y="0"/>
                  </a:moveTo>
                  <a:lnTo>
                    <a:pt x="97" y="88"/>
                  </a:lnTo>
                  <a:lnTo>
                    <a:pt x="0" y="0"/>
                  </a:lnTo>
                  <a:lnTo>
                    <a:pt x="48"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3" name="Freeform 153"/>
            <p:cNvSpPr>
              <a:spLocks/>
            </p:cNvSpPr>
            <p:nvPr/>
          </p:nvSpPr>
          <p:spPr bwMode="auto">
            <a:xfrm>
              <a:off x="3938" y="2392"/>
              <a:ext cx="108" cy="136"/>
            </a:xfrm>
            <a:custGeom>
              <a:avLst/>
              <a:gdLst>
                <a:gd name="T0" fmla="*/ 0 w 108"/>
                <a:gd name="T1" fmla="*/ 0 h 136"/>
                <a:gd name="T2" fmla="*/ 30 w 108"/>
                <a:gd name="T3" fmla="*/ 78 h 136"/>
                <a:gd name="T4" fmla="*/ 108 w 108"/>
                <a:gd name="T5" fmla="*/ 136 h 136"/>
                <a:gd name="T6" fmla="*/ 59 w 108"/>
                <a:gd name="T7" fmla="*/ 58 h 136"/>
                <a:gd name="T8" fmla="*/ 0 w 108"/>
                <a:gd name="T9" fmla="*/ 0 h 136"/>
              </a:gdLst>
              <a:ahLst/>
              <a:cxnLst>
                <a:cxn ang="0">
                  <a:pos x="T0" y="T1"/>
                </a:cxn>
                <a:cxn ang="0">
                  <a:pos x="T2" y="T3"/>
                </a:cxn>
                <a:cxn ang="0">
                  <a:pos x="T4" y="T5"/>
                </a:cxn>
                <a:cxn ang="0">
                  <a:pos x="T6" y="T7"/>
                </a:cxn>
                <a:cxn ang="0">
                  <a:pos x="T8" y="T9"/>
                </a:cxn>
              </a:cxnLst>
              <a:rect l="0" t="0" r="r" b="b"/>
              <a:pathLst>
                <a:path w="108" h="136">
                  <a:moveTo>
                    <a:pt x="0" y="0"/>
                  </a:moveTo>
                  <a:lnTo>
                    <a:pt x="30" y="78"/>
                  </a:lnTo>
                  <a:lnTo>
                    <a:pt x="108" y="136"/>
                  </a:lnTo>
                  <a:lnTo>
                    <a:pt x="59" y="58"/>
                  </a:lnTo>
                  <a:lnTo>
                    <a:pt x="0"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4" name="Freeform 154"/>
            <p:cNvSpPr>
              <a:spLocks/>
            </p:cNvSpPr>
            <p:nvPr/>
          </p:nvSpPr>
          <p:spPr bwMode="auto">
            <a:xfrm>
              <a:off x="4007" y="2245"/>
              <a:ext cx="107" cy="215"/>
            </a:xfrm>
            <a:custGeom>
              <a:avLst/>
              <a:gdLst>
                <a:gd name="T0" fmla="*/ 0 w 107"/>
                <a:gd name="T1" fmla="*/ 69 h 215"/>
                <a:gd name="T2" fmla="*/ 29 w 107"/>
                <a:gd name="T3" fmla="*/ 127 h 215"/>
                <a:gd name="T4" fmla="*/ 107 w 107"/>
                <a:gd name="T5" fmla="*/ 215 h 215"/>
                <a:gd name="T6" fmla="*/ 78 w 107"/>
                <a:gd name="T7" fmla="*/ 127 h 215"/>
                <a:gd name="T8" fmla="*/ 29 w 107"/>
                <a:gd name="T9" fmla="*/ 0 h 215"/>
                <a:gd name="T10" fmla="*/ 0 w 107"/>
                <a:gd name="T11" fmla="*/ 69 h 215"/>
              </a:gdLst>
              <a:ahLst/>
              <a:cxnLst>
                <a:cxn ang="0">
                  <a:pos x="T0" y="T1"/>
                </a:cxn>
                <a:cxn ang="0">
                  <a:pos x="T2" y="T3"/>
                </a:cxn>
                <a:cxn ang="0">
                  <a:pos x="T4" y="T5"/>
                </a:cxn>
                <a:cxn ang="0">
                  <a:pos x="T6" y="T7"/>
                </a:cxn>
                <a:cxn ang="0">
                  <a:pos x="T8" y="T9"/>
                </a:cxn>
                <a:cxn ang="0">
                  <a:pos x="T10" y="T11"/>
                </a:cxn>
              </a:cxnLst>
              <a:rect l="0" t="0" r="r" b="b"/>
              <a:pathLst>
                <a:path w="107" h="215">
                  <a:moveTo>
                    <a:pt x="0" y="69"/>
                  </a:moveTo>
                  <a:lnTo>
                    <a:pt x="29" y="127"/>
                  </a:lnTo>
                  <a:lnTo>
                    <a:pt x="107" y="215"/>
                  </a:lnTo>
                  <a:lnTo>
                    <a:pt x="78" y="127"/>
                  </a:lnTo>
                  <a:lnTo>
                    <a:pt x="29" y="0"/>
                  </a:lnTo>
                  <a:lnTo>
                    <a:pt x="0" y="69"/>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5" name="Freeform 155"/>
            <p:cNvSpPr>
              <a:spLocks/>
            </p:cNvSpPr>
            <p:nvPr/>
          </p:nvSpPr>
          <p:spPr bwMode="auto">
            <a:xfrm>
              <a:off x="2574" y="2197"/>
              <a:ext cx="108" cy="156"/>
            </a:xfrm>
            <a:custGeom>
              <a:avLst/>
              <a:gdLst>
                <a:gd name="T0" fmla="*/ 108 w 108"/>
                <a:gd name="T1" fmla="*/ 0 h 156"/>
                <a:gd name="T2" fmla="*/ 49 w 108"/>
                <a:gd name="T3" fmla="*/ 58 h 156"/>
                <a:gd name="T4" fmla="*/ 0 w 108"/>
                <a:gd name="T5" fmla="*/ 156 h 156"/>
                <a:gd name="T6" fmla="*/ 69 w 108"/>
                <a:gd name="T7" fmla="*/ 117 h 156"/>
                <a:gd name="T8" fmla="*/ 108 w 108"/>
                <a:gd name="T9" fmla="*/ 0 h 156"/>
              </a:gdLst>
              <a:ahLst/>
              <a:cxnLst>
                <a:cxn ang="0">
                  <a:pos x="T0" y="T1"/>
                </a:cxn>
                <a:cxn ang="0">
                  <a:pos x="T2" y="T3"/>
                </a:cxn>
                <a:cxn ang="0">
                  <a:pos x="T4" y="T5"/>
                </a:cxn>
                <a:cxn ang="0">
                  <a:pos x="T6" y="T7"/>
                </a:cxn>
                <a:cxn ang="0">
                  <a:pos x="T8" y="T9"/>
                </a:cxn>
              </a:cxnLst>
              <a:rect l="0" t="0" r="r" b="b"/>
              <a:pathLst>
                <a:path w="108" h="156">
                  <a:moveTo>
                    <a:pt x="108" y="0"/>
                  </a:moveTo>
                  <a:lnTo>
                    <a:pt x="49" y="58"/>
                  </a:lnTo>
                  <a:lnTo>
                    <a:pt x="0" y="156"/>
                  </a:lnTo>
                  <a:lnTo>
                    <a:pt x="69" y="117"/>
                  </a:lnTo>
                  <a:lnTo>
                    <a:pt x="108"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6" name="Freeform 156"/>
            <p:cNvSpPr>
              <a:spLocks/>
            </p:cNvSpPr>
            <p:nvPr/>
          </p:nvSpPr>
          <p:spPr bwMode="auto">
            <a:xfrm>
              <a:off x="2536" y="2080"/>
              <a:ext cx="77" cy="156"/>
            </a:xfrm>
            <a:custGeom>
              <a:avLst/>
              <a:gdLst>
                <a:gd name="T0" fmla="*/ 77 w 77"/>
                <a:gd name="T1" fmla="*/ 0 h 156"/>
                <a:gd name="T2" fmla="*/ 19 w 77"/>
                <a:gd name="T3" fmla="*/ 68 h 156"/>
                <a:gd name="T4" fmla="*/ 0 w 77"/>
                <a:gd name="T5" fmla="*/ 156 h 156"/>
                <a:gd name="T6" fmla="*/ 68 w 77"/>
                <a:gd name="T7" fmla="*/ 88 h 156"/>
                <a:gd name="T8" fmla="*/ 68 w 77"/>
                <a:gd name="T9" fmla="*/ 88 h 156"/>
                <a:gd name="T10" fmla="*/ 77 w 77"/>
                <a:gd name="T11" fmla="*/ 0 h 156"/>
                <a:gd name="T12" fmla="*/ 77 w 77"/>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77" h="156">
                  <a:moveTo>
                    <a:pt x="77" y="0"/>
                  </a:moveTo>
                  <a:lnTo>
                    <a:pt x="19" y="68"/>
                  </a:lnTo>
                  <a:lnTo>
                    <a:pt x="0" y="156"/>
                  </a:lnTo>
                  <a:lnTo>
                    <a:pt x="68" y="88"/>
                  </a:lnTo>
                  <a:lnTo>
                    <a:pt x="68" y="88"/>
                  </a:lnTo>
                  <a:lnTo>
                    <a:pt x="77" y="0"/>
                  </a:lnTo>
                  <a:lnTo>
                    <a:pt x="77"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7" name="Freeform 157"/>
            <p:cNvSpPr>
              <a:spLocks/>
            </p:cNvSpPr>
            <p:nvPr/>
          </p:nvSpPr>
          <p:spPr bwMode="auto">
            <a:xfrm>
              <a:off x="3500" y="2275"/>
              <a:ext cx="58" cy="107"/>
            </a:xfrm>
            <a:custGeom>
              <a:avLst/>
              <a:gdLst>
                <a:gd name="T0" fmla="*/ 10 w 58"/>
                <a:gd name="T1" fmla="*/ 0 h 107"/>
                <a:gd name="T2" fmla="*/ 58 w 58"/>
                <a:gd name="T3" fmla="*/ 107 h 107"/>
                <a:gd name="T4" fmla="*/ 0 w 58"/>
                <a:gd name="T5" fmla="*/ 78 h 107"/>
                <a:gd name="T6" fmla="*/ 10 w 58"/>
                <a:gd name="T7" fmla="*/ 0 h 107"/>
              </a:gdLst>
              <a:ahLst/>
              <a:cxnLst>
                <a:cxn ang="0">
                  <a:pos x="T0" y="T1"/>
                </a:cxn>
                <a:cxn ang="0">
                  <a:pos x="T2" y="T3"/>
                </a:cxn>
                <a:cxn ang="0">
                  <a:pos x="T4" y="T5"/>
                </a:cxn>
                <a:cxn ang="0">
                  <a:pos x="T6" y="T7"/>
                </a:cxn>
              </a:cxnLst>
              <a:rect l="0" t="0" r="r" b="b"/>
              <a:pathLst>
                <a:path w="58" h="107">
                  <a:moveTo>
                    <a:pt x="10" y="0"/>
                  </a:moveTo>
                  <a:lnTo>
                    <a:pt x="58" y="107"/>
                  </a:lnTo>
                  <a:lnTo>
                    <a:pt x="0" y="78"/>
                  </a:lnTo>
                  <a:lnTo>
                    <a:pt x="10"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8" name="Freeform 158"/>
            <p:cNvSpPr>
              <a:spLocks/>
            </p:cNvSpPr>
            <p:nvPr/>
          </p:nvSpPr>
          <p:spPr bwMode="auto">
            <a:xfrm>
              <a:off x="1610" y="2197"/>
              <a:ext cx="224" cy="136"/>
            </a:xfrm>
            <a:custGeom>
              <a:avLst/>
              <a:gdLst>
                <a:gd name="T0" fmla="*/ 224 w 224"/>
                <a:gd name="T1" fmla="*/ 0 h 136"/>
                <a:gd name="T2" fmla="*/ 117 w 224"/>
                <a:gd name="T3" fmla="*/ 48 h 136"/>
                <a:gd name="T4" fmla="*/ 0 w 224"/>
                <a:gd name="T5" fmla="*/ 136 h 136"/>
                <a:gd name="T6" fmla="*/ 97 w 224"/>
                <a:gd name="T7" fmla="*/ 117 h 136"/>
                <a:gd name="T8" fmla="*/ 166 w 224"/>
                <a:gd name="T9" fmla="*/ 68 h 136"/>
                <a:gd name="T10" fmla="*/ 224 w 224"/>
                <a:gd name="T11" fmla="*/ 0 h 136"/>
              </a:gdLst>
              <a:ahLst/>
              <a:cxnLst>
                <a:cxn ang="0">
                  <a:pos x="T0" y="T1"/>
                </a:cxn>
                <a:cxn ang="0">
                  <a:pos x="T2" y="T3"/>
                </a:cxn>
                <a:cxn ang="0">
                  <a:pos x="T4" y="T5"/>
                </a:cxn>
                <a:cxn ang="0">
                  <a:pos x="T6" y="T7"/>
                </a:cxn>
                <a:cxn ang="0">
                  <a:pos x="T8" y="T9"/>
                </a:cxn>
                <a:cxn ang="0">
                  <a:pos x="T10" y="T11"/>
                </a:cxn>
              </a:cxnLst>
              <a:rect l="0" t="0" r="r" b="b"/>
              <a:pathLst>
                <a:path w="224" h="136">
                  <a:moveTo>
                    <a:pt x="224" y="0"/>
                  </a:moveTo>
                  <a:lnTo>
                    <a:pt x="117" y="48"/>
                  </a:lnTo>
                  <a:lnTo>
                    <a:pt x="0" y="136"/>
                  </a:lnTo>
                  <a:lnTo>
                    <a:pt x="97" y="117"/>
                  </a:lnTo>
                  <a:lnTo>
                    <a:pt x="166" y="68"/>
                  </a:lnTo>
                  <a:lnTo>
                    <a:pt x="224"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9" name="Freeform 159"/>
            <p:cNvSpPr>
              <a:spLocks/>
            </p:cNvSpPr>
            <p:nvPr/>
          </p:nvSpPr>
          <p:spPr bwMode="auto">
            <a:xfrm>
              <a:off x="4143" y="2411"/>
              <a:ext cx="97" cy="185"/>
            </a:xfrm>
            <a:custGeom>
              <a:avLst/>
              <a:gdLst>
                <a:gd name="T0" fmla="*/ 0 w 97"/>
                <a:gd name="T1" fmla="*/ 0 h 185"/>
                <a:gd name="T2" fmla="*/ 29 w 97"/>
                <a:gd name="T3" fmla="*/ 107 h 185"/>
                <a:gd name="T4" fmla="*/ 97 w 97"/>
                <a:gd name="T5" fmla="*/ 185 h 185"/>
                <a:gd name="T6" fmla="*/ 68 w 97"/>
                <a:gd name="T7" fmla="*/ 68 h 185"/>
                <a:gd name="T8" fmla="*/ 0 w 97"/>
                <a:gd name="T9" fmla="*/ 0 h 185"/>
              </a:gdLst>
              <a:ahLst/>
              <a:cxnLst>
                <a:cxn ang="0">
                  <a:pos x="T0" y="T1"/>
                </a:cxn>
                <a:cxn ang="0">
                  <a:pos x="T2" y="T3"/>
                </a:cxn>
                <a:cxn ang="0">
                  <a:pos x="T4" y="T5"/>
                </a:cxn>
                <a:cxn ang="0">
                  <a:pos x="T6" y="T7"/>
                </a:cxn>
                <a:cxn ang="0">
                  <a:pos x="T8" y="T9"/>
                </a:cxn>
              </a:cxnLst>
              <a:rect l="0" t="0" r="r" b="b"/>
              <a:pathLst>
                <a:path w="97" h="185">
                  <a:moveTo>
                    <a:pt x="0" y="0"/>
                  </a:moveTo>
                  <a:lnTo>
                    <a:pt x="29" y="107"/>
                  </a:lnTo>
                  <a:lnTo>
                    <a:pt x="97" y="185"/>
                  </a:lnTo>
                  <a:lnTo>
                    <a:pt x="68" y="68"/>
                  </a:lnTo>
                  <a:lnTo>
                    <a:pt x="0"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0" name="Freeform 160"/>
            <p:cNvSpPr>
              <a:spLocks/>
            </p:cNvSpPr>
            <p:nvPr/>
          </p:nvSpPr>
          <p:spPr bwMode="auto">
            <a:xfrm>
              <a:off x="889" y="2392"/>
              <a:ext cx="1052" cy="370"/>
            </a:xfrm>
            <a:custGeom>
              <a:avLst/>
              <a:gdLst>
                <a:gd name="T0" fmla="*/ 799 w 1052"/>
                <a:gd name="T1" fmla="*/ 126 h 370"/>
                <a:gd name="T2" fmla="*/ 633 w 1052"/>
                <a:gd name="T3" fmla="*/ 165 h 370"/>
                <a:gd name="T4" fmla="*/ 438 w 1052"/>
                <a:gd name="T5" fmla="*/ 243 h 370"/>
                <a:gd name="T6" fmla="*/ 195 w 1052"/>
                <a:gd name="T7" fmla="*/ 263 h 370"/>
                <a:gd name="T8" fmla="*/ 0 w 1052"/>
                <a:gd name="T9" fmla="*/ 214 h 370"/>
                <a:gd name="T10" fmla="*/ 166 w 1052"/>
                <a:gd name="T11" fmla="*/ 311 h 370"/>
                <a:gd name="T12" fmla="*/ 97 w 1052"/>
                <a:gd name="T13" fmla="*/ 341 h 370"/>
                <a:gd name="T14" fmla="*/ 234 w 1052"/>
                <a:gd name="T15" fmla="*/ 341 h 370"/>
                <a:gd name="T16" fmla="*/ 312 w 1052"/>
                <a:gd name="T17" fmla="*/ 302 h 370"/>
                <a:gd name="T18" fmla="*/ 546 w 1052"/>
                <a:gd name="T19" fmla="*/ 233 h 370"/>
                <a:gd name="T20" fmla="*/ 604 w 1052"/>
                <a:gd name="T21" fmla="*/ 311 h 370"/>
                <a:gd name="T22" fmla="*/ 653 w 1052"/>
                <a:gd name="T23" fmla="*/ 214 h 370"/>
                <a:gd name="T24" fmla="*/ 760 w 1052"/>
                <a:gd name="T25" fmla="*/ 204 h 370"/>
                <a:gd name="T26" fmla="*/ 740 w 1052"/>
                <a:gd name="T27" fmla="*/ 272 h 370"/>
                <a:gd name="T28" fmla="*/ 692 w 1052"/>
                <a:gd name="T29" fmla="*/ 370 h 370"/>
                <a:gd name="T30" fmla="*/ 779 w 1052"/>
                <a:gd name="T31" fmla="*/ 331 h 370"/>
                <a:gd name="T32" fmla="*/ 818 w 1052"/>
                <a:gd name="T33" fmla="*/ 204 h 370"/>
                <a:gd name="T34" fmla="*/ 926 w 1052"/>
                <a:gd name="T35" fmla="*/ 107 h 370"/>
                <a:gd name="T36" fmla="*/ 1052 w 1052"/>
                <a:gd name="T37" fmla="*/ 0 h 370"/>
                <a:gd name="T38" fmla="*/ 916 w 1052"/>
                <a:gd name="T39" fmla="*/ 39 h 370"/>
                <a:gd name="T40" fmla="*/ 799 w 1052"/>
                <a:gd name="T41" fmla="*/ 12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2" h="370">
                  <a:moveTo>
                    <a:pt x="799" y="126"/>
                  </a:moveTo>
                  <a:lnTo>
                    <a:pt x="633" y="165"/>
                  </a:lnTo>
                  <a:lnTo>
                    <a:pt x="438" y="243"/>
                  </a:lnTo>
                  <a:lnTo>
                    <a:pt x="195" y="263"/>
                  </a:lnTo>
                  <a:lnTo>
                    <a:pt x="0" y="214"/>
                  </a:lnTo>
                  <a:lnTo>
                    <a:pt x="166" y="311"/>
                  </a:lnTo>
                  <a:lnTo>
                    <a:pt x="97" y="341"/>
                  </a:lnTo>
                  <a:lnTo>
                    <a:pt x="234" y="341"/>
                  </a:lnTo>
                  <a:lnTo>
                    <a:pt x="312" y="302"/>
                  </a:lnTo>
                  <a:lnTo>
                    <a:pt x="546" y="233"/>
                  </a:lnTo>
                  <a:lnTo>
                    <a:pt x="604" y="311"/>
                  </a:lnTo>
                  <a:lnTo>
                    <a:pt x="653" y="214"/>
                  </a:lnTo>
                  <a:lnTo>
                    <a:pt x="760" y="204"/>
                  </a:lnTo>
                  <a:lnTo>
                    <a:pt x="740" y="272"/>
                  </a:lnTo>
                  <a:lnTo>
                    <a:pt x="692" y="370"/>
                  </a:lnTo>
                  <a:lnTo>
                    <a:pt x="779" y="331"/>
                  </a:lnTo>
                  <a:lnTo>
                    <a:pt x="818" y="204"/>
                  </a:lnTo>
                  <a:lnTo>
                    <a:pt x="926" y="107"/>
                  </a:lnTo>
                  <a:lnTo>
                    <a:pt x="1052" y="0"/>
                  </a:lnTo>
                  <a:lnTo>
                    <a:pt x="916" y="39"/>
                  </a:lnTo>
                  <a:lnTo>
                    <a:pt x="799" y="126"/>
                  </a:lnTo>
                  <a:close/>
                </a:path>
              </a:pathLst>
            </a:custGeom>
            <a:solidFill>
              <a:srgbClr val="A3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1" name="Freeform 161"/>
            <p:cNvSpPr>
              <a:spLocks/>
            </p:cNvSpPr>
            <p:nvPr/>
          </p:nvSpPr>
          <p:spPr bwMode="auto">
            <a:xfrm>
              <a:off x="1211" y="2236"/>
              <a:ext cx="720" cy="331"/>
            </a:xfrm>
            <a:custGeom>
              <a:avLst/>
              <a:gdLst>
                <a:gd name="T0" fmla="*/ 720 w 720"/>
                <a:gd name="T1" fmla="*/ 0 h 331"/>
                <a:gd name="T2" fmla="*/ 438 w 720"/>
                <a:gd name="T3" fmla="*/ 87 h 331"/>
                <a:gd name="T4" fmla="*/ 224 w 720"/>
                <a:gd name="T5" fmla="*/ 185 h 331"/>
                <a:gd name="T6" fmla="*/ 0 w 720"/>
                <a:gd name="T7" fmla="*/ 331 h 331"/>
                <a:gd name="T8" fmla="*/ 311 w 720"/>
                <a:gd name="T9" fmla="*/ 253 h 331"/>
                <a:gd name="T10" fmla="*/ 438 w 720"/>
                <a:gd name="T11" fmla="*/ 185 h 331"/>
                <a:gd name="T12" fmla="*/ 720 w 720"/>
                <a:gd name="T13" fmla="*/ 0 h 331"/>
              </a:gdLst>
              <a:ahLst/>
              <a:cxnLst>
                <a:cxn ang="0">
                  <a:pos x="T0" y="T1"/>
                </a:cxn>
                <a:cxn ang="0">
                  <a:pos x="T2" y="T3"/>
                </a:cxn>
                <a:cxn ang="0">
                  <a:pos x="T4" y="T5"/>
                </a:cxn>
                <a:cxn ang="0">
                  <a:pos x="T6" y="T7"/>
                </a:cxn>
                <a:cxn ang="0">
                  <a:pos x="T8" y="T9"/>
                </a:cxn>
                <a:cxn ang="0">
                  <a:pos x="T10" y="T11"/>
                </a:cxn>
                <a:cxn ang="0">
                  <a:pos x="T12" y="T13"/>
                </a:cxn>
              </a:cxnLst>
              <a:rect l="0" t="0" r="r" b="b"/>
              <a:pathLst>
                <a:path w="720" h="331">
                  <a:moveTo>
                    <a:pt x="720" y="0"/>
                  </a:moveTo>
                  <a:lnTo>
                    <a:pt x="438" y="87"/>
                  </a:lnTo>
                  <a:lnTo>
                    <a:pt x="224" y="185"/>
                  </a:lnTo>
                  <a:lnTo>
                    <a:pt x="0" y="331"/>
                  </a:lnTo>
                  <a:lnTo>
                    <a:pt x="311" y="253"/>
                  </a:lnTo>
                  <a:lnTo>
                    <a:pt x="438" y="185"/>
                  </a:lnTo>
                  <a:lnTo>
                    <a:pt x="720" y="0"/>
                  </a:lnTo>
                  <a:close/>
                </a:path>
              </a:pathLst>
            </a:custGeom>
            <a:solidFill>
              <a:srgbClr val="C2B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2" name="Freeform 162"/>
            <p:cNvSpPr>
              <a:spLocks/>
            </p:cNvSpPr>
            <p:nvPr/>
          </p:nvSpPr>
          <p:spPr bwMode="auto">
            <a:xfrm>
              <a:off x="4085" y="2265"/>
              <a:ext cx="1363" cy="711"/>
            </a:xfrm>
            <a:custGeom>
              <a:avLst/>
              <a:gdLst>
                <a:gd name="T0" fmla="*/ 331 w 1363"/>
                <a:gd name="T1" fmla="*/ 39 h 711"/>
                <a:gd name="T2" fmla="*/ 750 w 1363"/>
                <a:gd name="T3" fmla="*/ 312 h 711"/>
                <a:gd name="T4" fmla="*/ 1149 w 1363"/>
                <a:gd name="T5" fmla="*/ 594 h 711"/>
                <a:gd name="T6" fmla="*/ 1363 w 1363"/>
                <a:gd name="T7" fmla="*/ 711 h 711"/>
                <a:gd name="T8" fmla="*/ 906 w 1363"/>
                <a:gd name="T9" fmla="*/ 497 h 711"/>
                <a:gd name="T10" fmla="*/ 379 w 1363"/>
                <a:gd name="T11" fmla="*/ 175 h 711"/>
                <a:gd name="T12" fmla="*/ 0 w 1363"/>
                <a:gd name="T13" fmla="*/ 0 h 711"/>
                <a:gd name="T14" fmla="*/ 331 w 1363"/>
                <a:gd name="T15" fmla="*/ 39 h 7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3" h="711">
                  <a:moveTo>
                    <a:pt x="331" y="39"/>
                  </a:moveTo>
                  <a:lnTo>
                    <a:pt x="750" y="312"/>
                  </a:lnTo>
                  <a:lnTo>
                    <a:pt x="1149" y="594"/>
                  </a:lnTo>
                  <a:lnTo>
                    <a:pt x="1363" y="711"/>
                  </a:lnTo>
                  <a:lnTo>
                    <a:pt x="906" y="497"/>
                  </a:lnTo>
                  <a:lnTo>
                    <a:pt x="379" y="175"/>
                  </a:lnTo>
                  <a:lnTo>
                    <a:pt x="0" y="0"/>
                  </a:lnTo>
                  <a:lnTo>
                    <a:pt x="331" y="39"/>
                  </a:lnTo>
                  <a:close/>
                </a:path>
              </a:pathLst>
            </a:custGeom>
            <a:solidFill>
              <a:srgbClr val="A3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3" name="Freeform 163"/>
            <p:cNvSpPr>
              <a:spLocks/>
            </p:cNvSpPr>
            <p:nvPr/>
          </p:nvSpPr>
          <p:spPr bwMode="auto">
            <a:xfrm>
              <a:off x="801" y="2703"/>
              <a:ext cx="2748" cy="916"/>
            </a:xfrm>
            <a:custGeom>
              <a:avLst/>
              <a:gdLst>
                <a:gd name="T0" fmla="*/ 556 w 2748"/>
                <a:gd name="T1" fmla="*/ 273 h 916"/>
                <a:gd name="T2" fmla="*/ 848 w 2748"/>
                <a:gd name="T3" fmla="*/ 273 h 916"/>
                <a:gd name="T4" fmla="*/ 1092 w 2748"/>
                <a:gd name="T5" fmla="*/ 371 h 916"/>
                <a:gd name="T6" fmla="*/ 1169 w 2748"/>
                <a:gd name="T7" fmla="*/ 273 h 916"/>
                <a:gd name="T8" fmla="*/ 965 w 2748"/>
                <a:gd name="T9" fmla="*/ 254 h 916"/>
                <a:gd name="T10" fmla="*/ 1169 w 2748"/>
                <a:gd name="T11" fmla="*/ 215 h 916"/>
                <a:gd name="T12" fmla="*/ 1442 w 2748"/>
                <a:gd name="T13" fmla="*/ 0 h 916"/>
                <a:gd name="T14" fmla="*/ 1345 w 2748"/>
                <a:gd name="T15" fmla="*/ 215 h 916"/>
                <a:gd name="T16" fmla="*/ 1423 w 2748"/>
                <a:gd name="T17" fmla="*/ 332 h 916"/>
                <a:gd name="T18" fmla="*/ 1725 w 2748"/>
                <a:gd name="T19" fmla="*/ 332 h 916"/>
                <a:gd name="T20" fmla="*/ 2017 w 2748"/>
                <a:gd name="T21" fmla="*/ 332 h 916"/>
                <a:gd name="T22" fmla="*/ 2192 w 2748"/>
                <a:gd name="T23" fmla="*/ 497 h 916"/>
                <a:gd name="T24" fmla="*/ 1803 w 2748"/>
                <a:gd name="T25" fmla="*/ 458 h 916"/>
                <a:gd name="T26" fmla="*/ 1618 w 2748"/>
                <a:gd name="T27" fmla="*/ 517 h 916"/>
                <a:gd name="T28" fmla="*/ 1803 w 2748"/>
                <a:gd name="T29" fmla="*/ 673 h 916"/>
                <a:gd name="T30" fmla="*/ 2270 w 2748"/>
                <a:gd name="T31" fmla="*/ 712 h 916"/>
                <a:gd name="T32" fmla="*/ 2748 w 2748"/>
                <a:gd name="T33" fmla="*/ 858 h 916"/>
                <a:gd name="T34" fmla="*/ 1822 w 2748"/>
                <a:gd name="T35" fmla="*/ 858 h 916"/>
                <a:gd name="T36" fmla="*/ 1150 w 2748"/>
                <a:gd name="T37" fmla="*/ 916 h 916"/>
                <a:gd name="T38" fmla="*/ 1403 w 2748"/>
                <a:gd name="T39" fmla="*/ 653 h 916"/>
                <a:gd name="T40" fmla="*/ 1462 w 2748"/>
                <a:gd name="T41" fmla="*/ 478 h 916"/>
                <a:gd name="T42" fmla="*/ 1033 w 2748"/>
                <a:gd name="T43" fmla="*/ 536 h 916"/>
                <a:gd name="T44" fmla="*/ 351 w 2748"/>
                <a:gd name="T45" fmla="*/ 819 h 916"/>
                <a:gd name="T46" fmla="*/ 673 w 2748"/>
                <a:gd name="T47" fmla="*/ 517 h 916"/>
                <a:gd name="T48" fmla="*/ 419 w 2748"/>
                <a:gd name="T49" fmla="*/ 439 h 916"/>
                <a:gd name="T50" fmla="*/ 234 w 2748"/>
                <a:gd name="T51" fmla="*/ 419 h 916"/>
                <a:gd name="T52" fmla="*/ 215 w 2748"/>
                <a:gd name="T53" fmla="*/ 215 h 916"/>
                <a:gd name="T54" fmla="*/ 0 w 2748"/>
                <a:gd name="T55" fmla="*/ 117 h 916"/>
                <a:gd name="T56" fmla="*/ 273 w 2748"/>
                <a:gd name="T57" fmla="*/ 117 h 916"/>
                <a:gd name="T58" fmla="*/ 556 w 2748"/>
                <a:gd name="T59" fmla="*/ 273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48" h="916">
                  <a:moveTo>
                    <a:pt x="556" y="273"/>
                  </a:moveTo>
                  <a:lnTo>
                    <a:pt x="848" y="273"/>
                  </a:lnTo>
                  <a:lnTo>
                    <a:pt x="1092" y="371"/>
                  </a:lnTo>
                  <a:lnTo>
                    <a:pt x="1169" y="273"/>
                  </a:lnTo>
                  <a:lnTo>
                    <a:pt x="965" y="254"/>
                  </a:lnTo>
                  <a:lnTo>
                    <a:pt x="1169" y="215"/>
                  </a:lnTo>
                  <a:lnTo>
                    <a:pt x="1442" y="0"/>
                  </a:lnTo>
                  <a:lnTo>
                    <a:pt x="1345" y="215"/>
                  </a:lnTo>
                  <a:lnTo>
                    <a:pt x="1423" y="332"/>
                  </a:lnTo>
                  <a:lnTo>
                    <a:pt x="1725" y="332"/>
                  </a:lnTo>
                  <a:lnTo>
                    <a:pt x="2017" y="332"/>
                  </a:lnTo>
                  <a:lnTo>
                    <a:pt x="2192" y="497"/>
                  </a:lnTo>
                  <a:lnTo>
                    <a:pt x="1803" y="458"/>
                  </a:lnTo>
                  <a:lnTo>
                    <a:pt x="1618" y="517"/>
                  </a:lnTo>
                  <a:lnTo>
                    <a:pt x="1803" y="673"/>
                  </a:lnTo>
                  <a:lnTo>
                    <a:pt x="2270" y="712"/>
                  </a:lnTo>
                  <a:lnTo>
                    <a:pt x="2748" y="858"/>
                  </a:lnTo>
                  <a:lnTo>
                    <a:pt x="1822" y="858"/>
                  </a:lnTo>
                  <a:lnTo>
                    <a:pt x="1150" y="916"/>
                  </a:lnTo>
                  <a:lnTo>
                    <a:pt x="1403" y="653"/>
                  </a:lnTo>
                  <a:lnTo>
                    <a:pt x="1462" y="478"/>
                  </a:lnTo>
                  <a:lnTo>
                    <a:pt x="1033" y="536"/>
                  </a:lnTo>
                  <a:lnTo>
                    <a:pt x="351" y="819"/>
                  </a:lnTo>
                  <a:lnTo>
                    <a:pt x="673" y="517"/>
                  </a:lnTo>
                  <a:lnTo>
                    <a:pt x="419" y="439"/>
                  </a:lnTo>
                  <a:lnTo>
                    <a:pt x="234" y="419"/>
                  </a:lnTo>
                  <a:lnTo>
                    <a:pt x="215" y="215"/>
                  </a:lnTo>
                  <a:lnTo>
                    <a:pt x="0" y="117"/>
                  </a:lnTo>
                  <a:lnTo>
                    <a:pt x="273" y="117"/>
                  </a:lnTo>
                  <a:lnTo>
                    <a:pt x="556" y="273"/>
                  </a:lnTo>
                  <a:close/>
                </a:path>
              </a:pathLst>
            </a:custGeom>
            <a:solidFill>
              <a:srgbClr val="646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4" name="Freeform 164"/>
            <p:cNvSpPr>
              <a:spLocks/>
            </p:cNvSpPr>
            <p:nvPr/>
          </p:nvSpPr>
          <p:spPr bwMode="auto">
            <a:xfrm>
              <a:off x="2604" y="2148"/>
              <a:ext cx="1247" cy="1228"/>
            </a:xfrm>
            <a:custGeom>
              <a:avLst/>
              <a:gdLst>
                <a:gd name="T0" fmla="*/ 272 w 1247"/>
                <a:gd name="T1" fmla="*/ 0 h 1228"/>
                <a:gd name="T2" fmla="*/ 448 w 1247"/>
                <a:gd name="T3" fmla="*/ 78 h 1228"/>
                <a:gd name="T4" fmla="*/ 487 w 1247"/>
                <a:gd name="T5" fmla="*/ 312 h 1228"/>
                <a:gd name="T6" fmla="*/ 594 w 1247"/>
                <a:gd name="T7" fmla="*/ 536 h 1228"/>
                <a:gd name="T8" fmla="*/ 711 w 1247"/>
                <a:gd name="T9" fmla="*/ 711 h 1228"/>
                <a:gd name="T10" fmla="*/ 847 w 1247"/>
                <a:gd name="T11" fmla="*/ 731 h 1228"/>
                <a:gd name="T12" fmla="*/ 1081 w 1247"/>
                <a:gd name="T13" fmla="*/ 848 h 1228"/>
                <a:gd name="T14" fmla="*/ 847 w 1247"/>
                <a:gd name="T15" fmla="*/ 848 h 1228"/>
                <a:gd name="T16" fmla="*/ 691 w 1247"/>
                <a:gd name="T17" fmla="*/ 994 h 1228"/>
                <a:gd name="T18" fmla="*/ 1003 w 1247"/>
                <a:gd name="T19" fmla="*/ 994 h 1228"/>
                <a:gd name="T20" fmla="*/ 1247 w 1247"/>
                <a:gd name="T21" fmla="*/ 1228 h 1228"/>
                <a:gd name="T22" fmla="*/ 964 w 1247"/>
                <a:gd name="T23" fmla="*/ 1150 h 1228"/>
                <a:gd name="T24" fmla="*/ 652 w 1247"/>
                <a:gd name="T25" fmla="*/ 1150 h 1228"/>
                <a:gd name="T26" fmla="*/ 311 w 1247"/>
                <a:gd name="T27" fmla="*/ 1150 h 1228"/>
                <a:gd name="T28" fmla="*/ 516 w 1247"/>
                <a:gd name="T29" fmla="*/ 906 h 1228"/>
                <a:gd name="T30" fmla="*/ 633 w 1247"/>
                <a:gd name="T31" fmla="*/ 809 h 1228"/>
                <a:gd name="T32" fmla="*/ 311 w 1247"/>
                <a:gd name="T33" fmla="*/ 750 h 1228"/>
                <a:gd name="T34" fmla="*/ 0 w 1247"/>
                <a:gd name="T35" fmla="*/ 750 h 1228"/>
                <a:gd name="T36" fmla="*/ 195 w 1247"/>
                <a:gd name="T37" fmla="*/ 594 h 1228"/>
                <a:gd name="T38" fmla="*/ 448 w 1247"/>
                <a:gd name="T39" fmla="*/ 594 h 1228"/>
                <a:gd name="T40" fmla="*/ 428 w 1247"/>
                <a:gd name="T41" fmla="*/ 312 h 1228"/>
                <a:gd name="T42" fmla="*/ 156 w 1247"/>
                <a:gd name="T43" fmla="*/ 20 h 1228"/>
                <a:gd name="T44" fmla="*/ 272 w 1247"/>
                <a:gd name="T45" fmla="*/ 0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7" h="1228">
                  <a:moveTo>
                    <a:pt x="272" y="0"/>
                  </a:moveTo>
                  <a:lnTo>
                    <a:pt x="448" y="78"/>
                  </a:lnTo>
                  <a:lnTo>
                    <a:pt x="487" y="312"/>
                  </a:lnTo>
                  <a:lnTo>
                    <a:pt x="594" y="536"/>
                  </a:lnTo>
                  <a:lnTo>
                    <a:pt x="711" y="711"/>
                  </a:lnTo>
                  <a:lnTo>
                    <a:pt x="847" y="731"/>
                  </a:lnTo>
                  <a:lnTo>
                    <a:pt x="1081" y="848"/>
                  </a:lnTo>
                  <a:lnTo>
                    <a:pt x="847" y="848"/>
                  </a:lnTo>
                  <a:lnTo>
                    <a:pt x="691" y="994"/>
                  </a:lnTo>
                  <a:lnTo>
                    <a:pt x="1003" y="994"/>
                  </a:lnTo>
                  <a:lnTo>
                    <a:pt x="1247" y="1228"/>
                  </a:lnTo>
                  <a:lnTo>
                    <a:pt x="964" y="1150"/>
                  </a:lnTo>
                  <a:lnTo>
                    <a:pt x="652" y="1150"/>
                  </a:lnTo>
                  <a:lnTo>
                    <a:pt x="311" y="1150"/>
                  </a:lnTo>
                  <a:lnTo>
                    <a:pt x="516" y="906"/>
                  </a:lnTo>
                  <a:lnTo>
                    <a:pt x="633" y="809"/>
                  </a:lnTo>
                  <a:lnTo>
                    <a:pt x="311" y="750"/>
                  </a:lnTo>
                  <a:lnTo>
                    <a:pt x="0" y="750"/>
                  </a:lnTo>
                  <a:lnTo>
                    <a:pt x="195" y="594"/>
                  </a:lnTo>
                  <a:lnTo>
                    <a:pt x="448" y="594"/>
                  </a:lnTo>
                  <a:lnTo>
                    <a:pt x="428" y="312"/>
                  </a:lnTo>
                  <a:lnTo>
                    <a:pt x="156" y="20"/>
                  </a:lnTo>
                  <a:lnTo>
                    <a:pt x="272" y="0"/>
                  </a:lnTo>
                  <a:close/>
                </a:path>
              </a:pathLst>
            </a:custGeom>
            <a:solidFill>
              <a:srgbClr val="646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5" name="Freeform 165"/>
            <p:cNvSpPr>
              <a:spLocks/>
            </p:cNvSpPr>
            <p:nvPr/>
          </p:nvSpPr>
          <p:spPr bwMode="auto">
            <a:xfrm>
              <a:off x="3607" y="2245"/>
              <a:ext cx="2046" cy="1277"/>
            </a:xfrm>
            <a:custGeom>
              <a:avLst/>
              <a:gdLst>
                <a:gd name="T0" fmla="*/ 205 w 2046"/>
                <a:gd name="T1" fmla="*/ 137 h 1277"/>
                <a:gd name="T2" fmla="*/ 478 w 2046"/>
                <a:gd name="T3" fmla="*/ 273 h 1277"/>
                <a:gd name="T4" fmla="*/ 711 w 2046"/>
                <a:gd name="T5" fmla="*/ 390 h 1277"/>
                <a:gd name="T6" fmla="*/ 1091 w 2046"/>
                <a:gd name="T7" fmla="*/ 614 h 1277"/>
                <a:gd name="T8" fmla="*/ 1471 w 2046"/>
                <a:gd name="T9" fmla="*/ 595 h 1277"/>
                <a:gd name="T10" fmla="*/ 1802 w 2046"/>
                <a:gd name="T11" fmla="*/ 653 h 1277"/>
                <a:gd name="T12" fmla="*/ 2046 w 2046"/>
                <a:gd name="T13" fmla="*/ 731 h 1277"/>
                <a:gd name="T14" fmla="*/ 2046 w 2046"/>
                <a:gd name="T15" fmla="*/ 1248 h 1277"/>
                <a:gd name="T16" fmla="*/ 1764 w 2046"/>
                <a:gd name="T17" fmla="*/ 1277 h 1277"/>
                <a:gd name="T18" fmla="*/ 1345 w 2046"/>
                <a:gd name="T19" fmla="*/ 1277 h 1277"/>
                <a:gd name="T20" fmla="*/ 731 w 2046"/>
                <a:gd name="T21" fmla="*/ 1033 h 1277"/>
                <a:gd name="T22" fmla="*/ 400 w 2046"/>
                <a:gd name="T23" fmla="*/ 809 h 1277"/>
                <a:gd name="T24" fmla="*/ 692 w 2046"/>
                <a:gd name="T25" fmla="*/ 809 h 1277"/>
                <a:gd name="T26" fmla="*/ 1130 w 2046"/>
                <a:gd name="T27" fmla="*/ 916 h 1277"/>
                <a:gd name="T28" fmla="*/ 916 w 2046"/>
                <a:gd name="T29" fmla="*/ 653 h 1277"/>
                <a:gd name="T30" fmla="*/ 117 w 2046"/>
                <a:gd name="T31" fmla="*/ 692 h 1277"/>
                <a:gd name="T32" fmla="*/ 516 w 2046"/>
                <a:gd name="T33" fmla="*/ 556 h 1277"/>
                <a:gd name="T34" fmla="*/ 322 w 2046"/>
                <a:gd name="T35" fmla="*/ 312 h 1277"/>
                <a:gd name="T36" fmla="*/ 39 w 2046"/>
                <a:gd name="T37" fmla="*/ 332 h 1277"/>
                <a:gd name="T38" fmla="*/ 137 w 2046"/>
                <a:gd name="T39" fmla="*/ 234 h 1277"/>
                <a:gd name="T40" fmla="*/ 0 w 2046"/>
                <a:gd name="T41" fmla="*/ 0 h 1277"/>
                <a:gd name="T42" fmla="*/ 205 w 2046"/>
                <a:gd name="T43" fmla="*/ 13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6" h="1277">
                  <a:moveTo>
                    <a:pt x="205" y="137"/>
                  </a:moveTo>
                  <a:lnTo>
                    <a:pt x="478" y="273"/>
                  </a:lnTo>
                  <a:lnTo>
                    <a:pt x="711" y="390"/>
                  </a:lnTo>
                  <a:lnTo>
                    <a:pt x="1091" y="614"/>
                  </a:lnTo>
                  <a:lnTo>
                    <a:pt x="1471" y="595"/>
                  </a:lnTo>
                  <a:lnTo>
                    <a:pt x="1802" y="653"/>
                  </a:lnTo>
                  <a:lnTo>
                    <a:pt x="2046" y="731"/>
                  </a:lnTo>
                  <a:lnTo>
                    <a:pt x="2046" y="1248"/>
                  </a:lnTo>
                  <a:lnTo>
                    <a:pt x="1764" y="1277"/>
                  </a:lnTo>
                  <a:lnTo>
                    <a:pt x="1345" y="1277"/>
                  </a:lnTo>
                  <a:lnTo>
                    <a:pt x="731" y="1033"/>
                  </a:lnTo>
                  <a:lnTo>
                    <a:pt x="400" y="809"/>
                  </a:lnTo>
                  <a:lnTo>
                    <a:pt x="692" y="809"/>
                  </a:lnTo>
                  <a:lnTo>
                    <a:pt x="1130" y="916"/>
                  </a:lnTo>
                  <a:lnTo>
                    <a:pt x="916" y="653"/>
                  </a:lnTo>
                  <a:lnTo>
                    <a:pt x="117" y="692"/>
                  </a:lnTo>
                  <a:lnTo>
                    <a:pt x="516" y="556"/>
                  </a:lnTo>
                  <a:lnTo>
                    <a:pt x="322" y="312"/>
                  </a:lnTo>
                  <a:lnTo>
                    <a:pt x="39" y="332"/>
                  </a:lnTo>
                  <a:lnTo>
                    <a:pt x="137" y="234"/>
                  </a:lnTo>
                  <a:lnTo>
                    <a:pt x="0" y="0"/>
                  </a:lnTo>
                  <a:lnTo>
                    <a:pt x="205" y="137"/>
                  </a:lnTo>
                  <a:close/>
                </a:path>
              </a:pathLst>
            </a:custGeom>
            <a:solidFill>
              <a:srgbClr val="646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6" name="Freeform 166"/>
            <p:cNvSpPr>
              <a:spLocks/>
            </p:cNvSpPr>
            <p:nvPr/>
          </p:nvSpPr>
          <p:spPr bwMode="auto">
            <a:xfrm>
              <a:off x="4445" y="2440"/>
              <a:ext cx="526" cy="497"/>
            </a:xfrm>
            <a:custGeom>
              <a:avLst/>
              <a:gdLst>
                <a:gd name="T0" fmla="*/ 0 w 526"/>
                <a:gd name="T1" fmla="*/ 0 h 497"/>
                <a:gd name="T2" fmla="*/ 253 w 526"/>
                <a:gd name="T3" fmla="*/ 195 h 497"/>
                <a:gd name="T4" fmla="*/ 429 w 526"/>
                <a:gd name="T5" fmla="*/ 497 h 497"/>
                <a:gd name="T6" fmla="*/ 526 w 526"/>
                <a:gd name="T7" fmla="*/ 302 h 497"/>
                <a:gd name="T8" fmla="*/ 234 w 526"/>
                <a:gd name="T9" fmla="*/ 39 h 497"/>
                <a:gd name="T10" fmla="*/ 234 w 526"/>
                <a:gd name="T11" fmla="*/ 39 h 497"/>
                <a:gd name="T12" fmla="*/ 127 w 526"/>
                <a:gd name="T13" fmla="*/ 10 h 497"/>
                <a:gd name="T14" fmla="*/ 39 w 526"/>
                <a:gd name="T15" fmla="*/ 0 h 497"/>
                <a:gd name="T16" fmla="*/ 10 w 526"/>
                <a:gd name="T17" fmla="*/ 0 h 497"/>
                <a:gd name="T18" fmla="*/ 0 w 526"/>
                <a:gd name="T19" fmla="*/ 0 h 497"/>
                <a:gd name="T20" fmla="*/ 0 w 526"/>
                <a:gd name="T2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97">
                  <a:moveTo>
                    <a:pt x="0" y="0"/>
                  </a:moveTo>
                  <a:lnTo>
                    <a:pt x="253" y="195"/>
                  </a:lnTo>
                  <a:lnTo>
                    <a:pt x="429" y="497"/>
                  </a:lnTo>
                  <a:lnTo>
                    <a:pt x="526" y="302"/>
                  </a:lnTo>
                  <a:lnTo>
                    <a:pt x="234" y="39"/>
                  </a:lnTo>
                  <a:lnTo>
                    <a:pt x="234" y="39"/>
                  </a:lnTo>
                  <a:lnTo>
                    <a:pt x="127" y="10"/>
                  </a:lnTo>
                  <a:lnTo>
                    <a:pt x="39" y="0"/>
                  </a:lnTo>
                  <a:lnTo>
                    <a:pt x="10" y="0"/>
                  </a:lnTo>
                  <a:lnTo>
                    <a:pt x="0" y="0"/>
                  </a:lnTo>
                  <a:lnTo>
                    <a:pt x="0" y="0"/>
                  </a:lnTo>
                  <a:close/>
                </a:path>
              </a:pathLst>
            </a:custGeom>
            <a:solidFill>
              <a:srgbClr val="717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7" name="Freeform 167"/>
            <p:cNvSpPr>
              <a:spLocks/>
            </p:cNvSpPr>
            <p:nvPr/>
          </p:nvSpPr>
          <p:spPr bwMode="auto">
            <a:xfrm>
              <a:off x="61" y="3200"/>
              <a:ext cx="5592" cy="760"/>
            </a:xfrm>
            <a:custGeom>
              <a:avLst/>
              <a:gdLst>
                <a:gd name="T0" fmla="*/ 185 w 5592"/>
                <a:gd name="T1" fmla="*/ 20 h 760"/>
                <a:gd name="T2" fmla="*/ 399 w 5592"/>
                <a:gd name="T3" fmla="*/ 39 h 760"/>
                <a:gd name="T4" fmla="*/ 623 w 5592"/>
                <a:gd name="T5" fmla="*/ 254 h 760"/>
                <a:gd name="T6" fmla="*/ 838 w 5592"/>
                <a:gd name="T7" fmla="*/ 419 h 760"/>
                <a:gd name="T8" fmla="*/ 1072 w 5592"/>
                <a:gd name="T9" fmla="*/ 419 h 760"/>
                <a:gd name="T10" fmla="*/ 877 w 5592"/>
                <a:gd name="T11" fmla="*/ 215 h 760"/>
                <a:gd name="T12" fmla="*/ 682 w 5592"/>
                <a:gd name="T13" fmla="*/ 0 h 760"/>
                <a:gd name="T14" fmla="*/ 1159 w 5592"/>
                <a:gd name="T15" fmla="*/ 176 h 760"/>
                <a:gd name="T16" fmla="*/ 1413 w 5592"/>
                <a:gd name="T17" fmla="*/ 380 h 760"/>
                <a:gd name="T18" fmla="*/ 1734 w 5592"/>
                <a:gd name="T19" fmla="*/ 380 h 760"/>
                <a:gd name="T20" fmla="*/ 2007 w 5592"/>
                <a:gd name="T21" fmla="*/ 458 h 760"/>
                <a:gd name="T22" fmla="*/ 2952 w 5592"/>
                <a:gd name="T23" fmla="*/ 400 h 760"/>
                <a:gd name="T24" fmla="*/ 3566 w 5592"/>
                <a:gd name="T25" fmla="*/ 497 h 760"/>
                <a:gd name="T26" fmla="*/ 3312 w 5592"/>
                <a:gd name="T27" fmla="*/ 234 h 760"/>
                <a:gd name="T28" fmla="*/ 3624 w 5592"/>
                <a:gd name="T29" fmla="*/ 341 h 760"/>
                <a:gd name="T30" fmla="*/ 3868 w 5592"/>
                <a:gd name="T31" fmla="*/ 341 h 760"/>
                <a:gd name="T32" fmla="*/ 3751 w 5592"/>
                <a:gd name="T33" fmla="*/ 98 h 760"/>
                <a:gd name="T34" fmla="*/ 4140 w 5592"/>
                <a:gd name="T35" fmla="*/ 234 h 760"/>
                <a:gd name="T36" fmla="*/ 4423 w 5592"/>
                <a:gd name="T37" fmla="*/ 380 h 760"/>
                <a:gd name="T38" fmla="*/ 5037 w 5592"/>
                <a:gd name="T39" fmla="*/ 293 h 760"/>
                <a:gd name="T40" fmla="*/ 5592 w 5592"/>
                <a:gd name="T41" fmla="*/ 400 h 760"/>
                <a:gd name="T42" fmla="*/ 5592 w 5592"/>
                <a:gd name="T43" fmla="*/ 575 h 760"/>
                <a:gd name="T44" fmla="*/ 5232 w 5592"/>
                <a:gd name="T45" fmla="*/ 614 h 760"/>
                <a:gd name="T46" fmla="*/ 4618 w 5592"/>
                <a:gd name="T47" fmla="*/ 673 h 760"/>
                <a:gd name="T48" fmla="*/ 4277 w 5592"/>
                <a:gd name="T49" fmla="*/ 517 h 760"/>
                <a:gd name="T50" fmla="*/ 3751 w 5592"/>
                <a:gd name="T51" fmla="*/ 478 h 760"/>
                <a:gd name="T52" fmla="*/ 4024 w 5592"/>
                <a:gd name="T53" fmla="*/ 673 h 760"/>
                <a:gd name="T54" fmla="*/ 3683 w 5592"/>
                <a:gd name="T55" fmla="*/ 741 h 760"/>
                <a:gd name="T56" fmla="*/ 2738 w 5592"/>
                <a:gd name="T57" fmla="*/ 595 h 760"/>
                <a:gd name="T58" fmla="*/ 2484 w 5592"/>
                <a:gd name="T59" fmla="*/ 653 h 760"/>
                <a:gd name="T60" fmla="*/ 1929 w 5592"/>
                <a:gd name="T61" fmla="*/ 741 h 760"/>
                <a:gd name="T62" fmla="*/ 0 w 5592"/>
                <a:gd name="T63" fmla="*/ 760 h 760"/>
                <a:gd name="T64" fmla="*/ 0 w 5592"/>
                <a:gd name="T65" fmla="*/ 497 h 760"/>
                <a:gd name="T66" fmla="*/ 282 w 5592"/>
                <a:gd name="T67" fmla="*/ 458 h 760"/>
                <a:gd name="T68" fmla="*/ 302 w 5592"/>
                <a:gd name="T69" fmla="*/ 195 h 760"/>
                <a:gd name="T70" fmla="*/ 0 w 5592"/>
                <a:gd name="T71" fmla="*/ 78 h 760"/>
                <a:gd name="T72" fmla="*/ 185 w 5592"/>
                <a:gd name="T73"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92" h="760">
                  <a:moveTo>
                    <a:pt x="185" y="20"/>
                  </a:moveTo>
                  <a:lnTo>
                    <a:pt x="399" y="39"/>
                  </a:lnTo>
                  <a:lnTo>
                    <a:pt x="623" y="254"/>
                  </a:lnTo>
                  <a:lnTo>
                    <a:pt x="838" y="419"/>
                  </a:lnTo>
                  <a:lnTo>
                    <a:pt x="1072" y="419"/>
                  </a:lnTo>
                  <a:lnTo>
                    <a:pt x="877" y="215"/>
                  </a:lnTo>
                  <a:lnTo>
                    <a:pt x="682" y="0"/>
                  </a:lnTo>
                  <a:lnTo>
                    <a:pt x="1159" y="176"/>
                  </a:lnTo>
                  <a:lnTo>
                    <a:pt x="1413" y="380"/>
                  </a:lnTo>
                  <a:lnTo>
                    <a:pt x="1734" y="380"/>
                  </a:lnTo>
                  <a:lnTo>
                    <a:pt x="2007" y="458"/>
                  </a:lnTo>
                  <a:lnTo>
                    <a:pt x="2952" y="400"/>
                  </a:lnTo>
                  <a:lnTo>
                    <a:pt x="3566" y="497"/>
                  </a:lnTo>
                  <a:lnTo>
                    <a:pt x="3312" y="234"/>
                  </a:lnTo>
                  <a:lnTo>
                    <a:pt x="3624" y="341"/>
                  </a:lnTo>
                  <a:lnTo>
                    <a:pt x="3868" y="341"/>
                  </a:lnTo>
                  <a:lnTo>
                    <a:pt x="3751" y="98"/>
                  </a:lnTo>
                  <a:lnTo>
                    <a:pt x="4140" y="234"/>
                  </a:lnTo>
                  <a:lnTo>
                    <a:pt x="4423" y="380"/>
                  </a:lnTo>
                  <a:lnTo>
                    <a:pt x="5037" y="293"/>
                  </a:lnTo>
                  <a:lnTo>
                    <a:pt x="5592" y="400"/>
                  </a:lnTo>
                  <a:lnTo>
                    <a:pt x="5592" y="575"/>
                  </a:lnTo>
                  <a:lnTo>
                    <a:pt x="5232" y="614"/>
                  </a:lnTo>
                  <a:lnTo>
                    <a:pt x="4618" y="673"/>
                  </a:lnTo>
                  <a:lnTo>
                    <a:pt x="4277" y="517"/>
                  </a:lnTo>
                  <a:lnTo>
                    <a:pt x="3751" y="478"/>
                  </a:lnTo>
                  <a:lnTo>
                    <a:pt x="4024" y="673"/>
                  </a:lnTo>
                  <a:lnTo>
                    <a:pt x="3683" y="741"/>
                  </a:lnTo>
                  <a:lnTo>
                    <a:pt x="2738" y="595"/>
                  </a:lnTo>
                  <a:lnTo>
                    <a:pt x="2484" y="653"/>
                  </a:lnTo>
                  <a:lnTo>
                    <a:pt x="1929" y="741"/>
                  </a:lnTo>
                  <a:lnTo>
                    <a:pt x="0" y="760"/>
                  </a:lnTo>
                  <a:lnTo>
                    <a:pt x="0" y="497"/>
                  </a:lnTo>
                  <a:lnTo>
                    <a:pt x="282" y="458"/>
                  </a:lnTo>
                  <a:lnTo>
                    <a:pt x="302" y="195"/>
                  </a:lnTo>
                  <a:lnTo>
                    <a:pt x="0" y="78"/>
                  </a:lnTo>
                  <a:lnTo>
                    <a:pt x="185" y="20"/>
                  </a:lnTo>
                  <a:close/>
                </a:path>
              </a:pathLst>
            </a:custGeom>
            <a:solidFill>
              <a:srgbClr val="5B5B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8" name="Freeform 168"/>
            <p:cNvSpPr>
              <a:spLocks/>
            </p:cNvSpPr>
            <p:nvPr/>
          </p:nvSpPr>
          <p:spPr bwMode="auto">
            <a:xfrm>
              <a:off x="363" y="2781"/>
              <a:ext cx="935" cy="595"/>
            </a:xfrm>
            <a:custGeom>
              <a:avLst/>
              <a:gdLst>
                <a:gd name="T0" fmla="*/ 497 w 935"/>
                <a:gd name="T1" fmla="*/ 0 h 595"/>
                <a:gd name="T2" fmla="*/ 175 w 935"/>
                <a:gd name="T3" fmla="*/ 78 h 595"/>
                <a:gd name="T4" fmla="*/ 0 w 935"/>
                <a:gd name="T5" fmla="*/ 234 h 595"/>
                <a:gd name="T6" fmla="*/ 341 w 935"/>
                <a:gd name="T7" fmla="*/ 137 h 595"/>
                <a:gd name="T8" fmla="*/ 555 w 935"/>
                <a:gd name="T9" fmla="*/ 361 h 595"/>
                <a:gd name="T10" fmla="*/ 935 w 935"/>
                <a:gd name="T11" fmla="*/ 595 h 595"/>
                <a:gd name="T12" fmla="*/ 731 w 935"/>
                <a:gd name="T13" fmla="*/ 312 h 595"/>
                <a:gd name="T14" fmla="*/ 633 w 935"/>
                <a:gd name="T15" fmla="*/ 137 h 595"/>
                <a:gd name="T16" fmla="*/ 633 w 935"/>
                <a:gd name="T17" fmla="*/ 137 h 595"/>
                <a:gd name="T18" fmla="*/ 546 w 935"/>
                <a:gd name="T19" fmla="*/ 59 h 595"/>
                <a:gd name="T20" fmla="*/ 497 w 935"/>
                <a:gd name="T21" fmla="*/ 10 h 595"/>
                <a:gd name="T22" fmla="*/ 487 w 935"/>
                <a:gd name="T23" fmla="*/ 0 h 595"/>
                <a:gd name="T24" fmla="*/ 497 w 935"/>
                <a:gd name="T25" fmla="*/ 0 h 595"/>
                <a:gd name="T26" fmla="*/ 497 w 935"/>
                <a:gd name="T2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5" h="595">
                  <a:moveTo>
                    <a:pt x="497" y="0"/>
                  </a:moveTo>
                  <a:lnTo>
                    <a:pt x="175" y="78"/>
                  </a:lnTo>
                  <a:lnTo>
                    <a:pt x="0" y="234"/>
                  </a:lnTo>
                  <a:lnTo>
                    <a:pt x="341" y="137"/>
                  </a:lnTo>
                  <a:lnTo>
                    <a:pt x="555" y="361"/>
                  </a:lnTo>
                  <a:lnTo>
                    <a:pt x="935" y="595"/>
                  </a:lnTo>
                  <a:lnTo>
                    <a:pt x="731" y="312"/>
                  </a:lnTo>
                  <a:lnTo>
                    <a:pt x="633" y="137"/>
                  </a:lnTo>
                  <a:lnTo>
                    <a:pt x="633" y="137"/>
                  </a:lnTo>
                  <a:lnTo>
                    <a:pt x="546" y="59"/>
                  </a:lnTo>
                  <a:lnTo>
                    <a:pt x="497" y="10"/>
                  </a:lnTo>
                  <a:lnTo>
                    <a:pt x="487" y="0"/>
                  </a:lnTo>
                  <a:lnTo>
                    <a:pt x="497" y="0"/>
                  </a:lnTo>
                  <a:lnTo>
                    <a:pt x="497" y="0"/>
                  </a:lnTo>
                  <a:close/>
                </a:path>
              </a:pathLst>
            </a:custGeom>
            <a:solidFill>
              <a:srgbClr val="5B5B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9" name="Freeform 169"/>
            <p:cNvSpPr>
              <a:spLocks/>
            </p:cNvSpPr>
            <p:nvPr/>
          </p:nvSpPr>
          <p:spPr bwMode="auto">
            <a:xfrm>
              <a:off x="1337" y="3093"/>
              <a:ext cx="1208" cy="585"/>
            </a:xfrm>
            <a:custGeom>
              <a:avLst/>
              <a:gdLst>
                <a:gd name="T0" fmla="*/ 906 w 1208"/>
                <a:gd name="T1" fmla="*/ 166 h 585"/>
                <a:gd name="T2" fmla="*/ 770 w 1208"/>
                <a:gd name="T3" fmla="*/ 400 h 585"/>
                <a:gd name="T4" fmla="*/ 351 w 1208"/>
                <a:gd name="T5" fmla="*/ 585 h 585"/>
                <a:gd name="T6" fmla="*/ 517 w 1208"/>
                <a:gd name="T7" fmla="*/ 429 h 585"/>
                <a:gd name="T8" fmla="*/ 731 w 1208"/>
                <a:gd name="T9" fmla="*/ 283 h 585"/>
                <a:gd name="T10" fmla="*/ 312 w 1208"/>
                <a:gd name="T11" fmla="*/ 341 h 585"/>
                <a:gd name="T12" fmla="*/ 0 w 1208"/>
                <a:gd name="T13" fmla="*/ 341 h 585"/>
                <a:gd name="T14" fmla="*/ 312 w 1208"/>
                <a:gd name="T15" fmla="*/ 127 h 585"/>
                <a:gd name="T16" fmla="*/ 750 w 1208"/>
                <a:gd name="T17" fmla="*/ 0 h 585"/>
                <a:gd name="T18" fmla="*/ 1208 w 1208"/>
                <a:gd name="T19" fmla="*/ 0 h 585"/>
                <a:gd name="T20" fmla="*/ 906 w 1208"/>
                <a:gd name="T21" fmla="*/ 16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8" h="585">
                  <a:moveTo>
                    <a:pt x="906" y="166"/>
                  </a:moveTo>
                  <a:lnTo>
                    <a:pt x="770" y="400"/>
                  </a:lnTo>
                  <a:lnTo>
                    <a:pt x="351" y="585"/>
                  </a:lnTo>
                  <a:lnTo>
                    <a:pt x="517" y="429"/>
                  </a:lnTo>
                  <a:lnTo>
                    <a:pt x="731" y="283"/>
                  </a:lnTo>
                  <a:lnTo>
                    <a:pt x="312" y="341"/>
                  </a:lnTo>
                  <a:lnTo>
                    <a:pt x="0" y="341"/>
                  </a:lnTo>
                  <a:lnTo>
                    <a:pt x="312" y="127"/>
                  </a:lnTo>
                  <a:lnTo>
                    <a:pt x="750" y="0"/>
                  </a:lnTo>
                  <a:lnTo>
                    <a:pt x="1208" y="0"/>
                  </a:lnTo>
                  <a:lnTo>
                    <a:pt x="906" y="166"/>
                  </a:lnTo>
                  <a:close/>
                </a:path>
              </a:pathLst>
            </a:custGeom>
            <a:solidFill>
              <a:srgbClr val="5B5B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0" name="Freeform 170"/>
            <p:cNvSpPr>
              <a:spLocks/>
            </p:cNvSpPr>
            <p:nvPr/>
          </p:nvSpPr>
          <p:spPr bwMode="auto">
            <a:xfrm>
              <a:off x="3646" y="2781"/>
              <a:ext cx="1569" cy="536"/>
            </a:xfrm>
            <a:custGeom>
              <a:avLst/>
              <a:gdLst>
                <a:gd name="T0" fmla="*/ 380 w 1569"/>
                <a:gd name="T1" fmla="*/ 254 h 536"/>
                <a:gd name="T2" fmla="*/ 818 w 1569"/>
                <a:gd name="T3" fmla="*/ 341 h 536"/>
                <a:gd name="T4" fmla="*/ 1033 w 1569"/>
                <a:gd name="T5" fmla="*/ 478 h 536"/>
                <a:gd name="T6" fmla="*/ 1471 w 1569"/>
                <a:gd name="T7" fmla="*/ 536 h 536"/>
                <a:gd name="T8" fmla="*/ 1091 w 1569"/>
                <a:gd name="T9" fmla="*/ 341 h 536"/>
                <a:gd name="T10" fmla="*/ 1267 w 1569"/>
                <a:gd name="T11" fmla="*/ 341 h 536"/>
                <a:gd name="T12" fmla="*/ 1569 w 1569"/>
                <a:gd name="T13" fmla="*/ 341 h 536"/>
                <a:gd name="T14" fmla="*/ 1072 w 1569"/>
                <a:gd name="T15" fmla="*/ 195 h 536"/>
                <a:gd name="T16" fmla="*/ 857 w 1569"/>
                <a:gd name="T17" fmla="*/ 176 h 536"/>
                <a:gd name="T18" fmla="*/ 594 w 1569"/>
                <a:gd name="T19" fmla="*/ 98 h 536"/>
                <a:gd name="T20" fmla="*/ 711 w 1569"/>
                <a:gd name="T21" fmla="*/ 0 h 536"/>
                <a:gd name="T22" fmla="*/ 341 w 1569"/>
                <a:gd name="T23" fmla="*/ 59 h 536"/>
                <a:gd name="T24" fmla="*/ 0 w 1569"/>
                <a:gd name="T25" fmla="*/ 117 h 536"/>
                <a:gd name="T26" fmla="*/ 283 w 1569"/>
                <a:gd name="T27" fmla="*/ 137 h 536"/>
                <a:gd name="T28" fmla="*/ 896 w 1569"/>
                <a:gd name="T29" fmla="*/ 234 h 536"/>
                <a:gd name="T30" fmla="*/ 380 w 1569"/>
                <a:gd name="T31" fmla="*/ 254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9" h="536">
                  <a:moveTo>
                    <a:pt x="380" y="254"/>
                  </a:moveTo>
                  <a:lnTo>
                    <a:pt x="818" y="341"/>
                  </a:lnTo>
                  <a:lnTo>
                    <a:pt x="1033" y="478"/>
                  </a:lnTo>
                  <a:lnTo>
                    <a:pt x="1471" y="536"/>
                  </a:lnTo>
                  <a:lnTo>
                    <a:pt x="1091" y="341"/>
                  </a:lnTo>
                  <a:lnTo>
                    <a:pt x="1267" y="341"/>
                  </a:lnTo>
                  <a:lnTo>
                    <a:pt x="1569" y="341"/>
                  </a:lnTo>
                  <a:lnTo>
                    <a:pt x="1072" y="195"/>
                  </a:lnTo>
                  <a:lnTo>
                    <a:pt x="857" y="176"/>
                  </a:lnTo>
                  <a:lnTo>
                    <a:pt x="594" y="98"/>
                  </a:lnTo>
                  <a:lnTo>
                    <a:pt x="711" y="0"/>
                  </a:lnTo>
                  <a:lnTo>
                    <a:pt x="341" y="59"/>
                  </a:lnTo>
                  <a:lnTo>
                    <a:pt x="0" y="117"/>
                  </a:lnTo>
                  <a:lnTo>
                    <a:pt x="283" y="137"/>
                  </a:lnTo>
                  <a:lnTo>
                    <a:pt x="896" y="234"/>
                  </a:lnTo>
                  <a:lnTo>
                    <a:pt x="380" y="254"/>
                  </a:lnTo>
                  <a:close/>
                </a:path>
              </a:pathLst>
            </a:custGeom>
            <a:solidFill>
              <a:srgbClr val="5B5B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1" name="Freeform 171"/>
            <p:cNvSpPr>
              <a:spLocks/>
            </p:cNvSpPr>
            <p:nvPr/>
          </p:nvSpPr>
          <p:spPr bwMode="auto">
            <a:xfrm>
              <a:off x="5312" y="3259"/>
              <a:ext cx="341" cy="234"/>
            </a:xfrm>
            <a:custGeom>
              <a:avLst/>
              <a:gdLst>
                <a:gd name="T0" fmla="*/ 0 w 341"/>
                <a:gd name="T1" fmla="*/ 0 h 234"/>
                <a:gd name="T2" fmla="*/ 341 w 341"/>
                <a:gd name="T3" fmla="*/ 234 h 234"/>
                <a:gd name="T4" fmla="*/ 302 w 341"/>
                <a:gd name="T5" fmla="*/ 78 h 234"/>
                <a:gd name="T6" fmla="*/ 0 w 341"/>
                <a:gd name="T7" fmla="*/ 0 h 234"/>
              </a:gdLst>
              <a:ahLst/>
              <a:cxnLst>
                <a:cxn ang="0">
                  <a:pos x="T0" y="T1"/>
                </a:cxn>
                <a:cxn ang="0">
                  <a:pos x="T2" y="T3"/>
                </a:cxn>
                <a:cxn ang="0">
                  <a:pos x="T4" y="T5"/>
                </a:cxn>
                <a:cxn ang="0">
                  <a:pos x="T6" y="T7"/>
                </a:cxn>
              </a:cxnLst>
              <a:rect l="0" t="0" r="r" b="b"/>
              <a:pathLst>
                <a:path w="341" h="234">
                  <a:moveTo>
                    <a:pt x="0" y="0"/>
                  </a:moveTo>
                  <a:lnTo>
                    <a:pt x="341" y="234"/>
                  </a:lnTo>
                  <a:lnTo>
                    <a:pt x="302" y="78"/>
                  </a:lnTo>
                  <a:lnTo>
                    <a:pt x="0" y="0"/>
                  </a:lnTo>
                  <a:close/>
                </a:path>
              </a:pathLst>
            </a:custGeom>
            <a:solidFill>
              <a:srgbClr val="5B5B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28" name="Text Box 8"/>
          <p:cNvSpPr txBox="1">
            <a:spLocks noChangeArrowheads="1"/>
          </p:cNvSpPr>
          <p:nvPr/>
        </p:nvSpPr>
        <p:spPr bwMode="auto">
          <a:xfrm>
            <a:off x="195900" y="260350"/>
            <a:ext cx="86791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CA" altLang="en-US" sz="5000" b="1" dirty="0" smtClean="0">
                <a:solidFill>
                  <a:srgbClr val="FFFFD1"/>
                </a:solidFill>
                <a:latin typeface="+mn-lt"/>
              </a:rPr>
              <a:t>What this talk is about</a:t>
            </a:r>
            <a:endParaRPr lang="en-CA" altLang="en-US" sz="5000" b="1" dirty="0">
              <a:solidFill>
                <a:srgbClr val="FFFFD1"/>
              </a:solidFill>
              <a:latin typeface="+mn-lt"/>
            </a:endParaRPr>
          </a:p>
        </p:txBody>
      </p:sp>
      <p:sp>
        <p:nvSpPr>
          <p:cNvPr id="5305" name="Line 185"/>
          <p:cNvSpPr>
            <a:spLocks noChangeShapeType="1"/>
          </p:cNvSpPr>
          <p:nvPr/>
        </p:nvSpPr>
        <p:spPr bwMode="auto">
          <a:xfrm>
            <a:off x="-612775" y="6881813"/>
            <a:ext cx="1101725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3" name="Line 193"/>
          <p:cNvSpPr>
            <a:spLocks noChangeShapeType="1"/>
          </p:cNvSpPr>
          <p:nvPr/>
        </p:nvSpPr>
        <p:spPr bwMode="auto">
          <a:xfrm rot="-5400000">
            <a:off x="-5545139" y="5049838"/>
            <a:ext cx="11017251"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4" name="Line 194"/>
          <p:cNvSpPr>
            <a:spLocks noChangeShapeType="1"/>
          </p:cNvSpPr>
          <p:nvPr/>
        </p:nvSpPr>
        <p:spPr bwMode="auto">
          <a:xfrm rot="-5400000">
            <a:off x="3671888" y="4257675"/>
            <a:ext cx="1101725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5" name="Line 195"/>
          <p:cNvSpPr>
            <a:spLocks noChangeShapeType="1"/>
          </p:cNvSpPr>
          <p:nvPr/>
        </p:nvSpPr>
        <p:spPr bwMode="auto">
          <a:xfrm>
            <a:off x="-1404938" y="-26988"/>
            <a:ext cx="11017251"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 name="Text Box 368"/>
          <p:cNvSpPr txBox="1">
            <a:spLocks noChangeArrowheads="1"/>
          </p:cNvSpPr>
          <p:nvPr/>
        </p:nvSpPr>
        <p:spPr bwMode="auto">
          <a:xfrm>
            <a:off x="576579" y="3897317"/>
            <a:ext cx="8087129" cy="26776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CA" altLang="en-US" sz="2800" b="1" dirty="0" smtClean="0">
                <a:solidFill>
                  <a:srgbClr val="FF0000"/>
                </a:solidFill>
                <a:latin typeface="+mn-lt"/>
              </a:rPr>
              <a:t>“Quantum Supremacy”:</a:t>
            </a:r>
            <a:r>
              <a:rPr lang="en-CA" altLang="en-US" sz="2800" b="1" dirty="0" smtClean="0">
                <a:latin typeface="+mn-lt"/>
              </a:rPr>
              <a:t> A term that’s come into vogue </a:t>
            </a:r>
            <a:r>
              <a:rPr lang="en-CA" altLang="en-US" sz="2800" b="1" dirty="0" smtClean="0">
                <a:latin typeface="+mn-lt"/>
              </a:rPr>
              <a:t>in </a:t>
            </a:r>
            <a:r>
              <a:rPr lang="en-CA" altLang="en-US" sz="2800" b="1" dirty="0" smtClean="0">
                <a:latin typeface="+mn-lt"/>
              </a:rPr>
              <a:t>the past few years for quantum computing experiments—hopefully doable in the near future—that aim </a:t>
            </a:r>
            <a:r>
              <a:rPr lang="en-CA" altLang="en-US" sz="2800" b="1" dirty="0" smtClean="0">
                <a:solidFill>
                  <a:srgbClr val="FF0000"/>
                </a:solidFill>
                <a:latin typeface="+mn-lt"/>
              </a:rPr>
              <a:t>”merely</a:t>
            </a:r>
            <a:r>
              <a:rPr lang="en-CA" altLang="en-US" sz="2800" b="1" dirty="0" smtClean="0">
                <a:solidFill>
                  <a:srgbClr val="FF0000"/>
                </a:solidFill>
                <a:latin typeface="+mn-lt"/>
              </a:rPr>
              <a:t>”</a:t>
            </a:r>
            <a:r>
              <a:rPr lang="en-CA" altLang="en-US" sz="2800" b="1" dirty="0" smtClean="0">
                <a:latin typeface="+mn-lt"/>
              </a:rPr>
              <a:t> to overthrow the Extended Church-Turing Thesis with as much certainty as possible, not to do anything of practical use</a:t>
            </a:r>
            <a:endParaRPr lang="en-CA" altLang="en-US" sz="2800" b="1" dirty="0">
              <a:latin typeface="+mn-lt"/>
            </a:endParaRPr>
          </a:p>
        </p:txBody>
      </p:sp>
      <p:pic>
        <p:nvPicPr>
          <p:cNvPr id="1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21" y="2040265"/>
            <a:ext cx="1096299" cy="14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Text Box 8"/>
          <p:cNvSpPr txBox="1">
            <a:spLocks noChangeArrowheads="1"/>
          </p:cNvSpPr>
          <p:nvPr/>
        </p:nvSpPr>
        <p:spPr bwMode="auto">
          <a:xfrm>
            <a:off x="303859" y="1447800"/>
            <a:ext cx="8679175"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CA" altLang="en-US" sz="15000" b="1" dirty="0" smtClean="0">
                <a:solidFill>
                  <a:srgbClr val="FFFFD1"/>
                </a:solidFill>
                <a:latin typeface="+mn-lt"/>
              </a:rPr>
              <a:t>|  </a:t>
            </a:r>
            <a:r>
              <a:rPr lang="en-CA" altLang="en-US" sz="15000" b="1" dirty="0" smtClean="0">
                <a:solidFill>
                  <a:srgbClr val="FFFFD1"/>
                </a:solidFill>
                <a:latin typeface="+mn-lt"/>
                <a:sym typeface="Symbol"/>
              </a:rPr>
              <a:t></a:t>
            </a:r>
            <a:endParaRPr lang="en-CA" altLang="en-US" sz="15000" b="1" dirty="0">
              <a:solidFill>
                <a:srgbClr val="FFFFD1"/>
              </a:solidFill>
              <a:latin typeface="+mn-lt"/>
            </a:endParaRPr>
          </a:p>
        </p:txBody>
      </p:sp>
    </p:spTree>
    <p:extLst>
      <p:ext uri="{BB962C8B-B14F-4D97-AF65-F5344CB8AC3E}">
        <p14:creationId xmlns:p14="http://schemas.microsoft.com/office/powerpoint/2010/main" val="14509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457200" y="152400"/>
            <a:ext cx="8229600" cy="769441"/>
          </a:xfrm>
          <a:prstGeom prst="rect">
            <a:avLst/>
          </a:prstGeom>
          <a:noFill/>
          <a:ln w="9525">
            <a:noFill/>
            <a:miter lim="800000"/>
            <a:headEnd/>
            <a:tailEnd/>
          </a:ln>
        </p:spPr>
        <p:txBody>
          <a:bodyPr>
            <a:spAutoFit/>
          </a:bodyPr>
          <a:lstStyle/>
          <a:p>
            <a:pPr algn="ctr">
              <a:spcBef>
                <a:spcPct val="50000"/>
              </a:spcBef>
              <a:defRPr/>
            </a:pPr>
            <a:r>
              <a:rPr lang="en-US" sz="4400" b="1" dirty="0" smtClean="0">
                <a:solidFill>
                  <a:srgbClr val="0070C0"/>
                </a:solidFill>
                <a:latin typeface="Calibri" pitchFamily="34" charset="0"/>
              </a:rPr>
              <a:t>Our Strong Hardness Assumption</a:t>
            </a:r>
            <a:endParaRPr lang="en-US" sz="4400" b="1" cap="small" dirty="0">
              <a:solidFill>
                <a:srgbClr val="0070C0"/>
              </a:solidFill>
              <a:latin typeface="Calibri" pitchFamily="34" charset="0"/>
            </a:endParaRPr>
          </a:p>
        </p:txBody>
      </p:sp>
      <p:sp>
        <p:nvSpPr>
          <p:cNvPr id="4" name="Text Box 3"/>
          <p:cNvSpPr txBox="1">
            <a:spLocks noChangeArrowheads="1"/>
          </p:cNvSpPr>
          <p:nvPr/>
        </p:nvSpPr>
        <p:spPr bwMode="auto">
          <a:xfrm>
            <a:off x="342900" y="106680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smtClean="0"/>
              <a:t>There’s no polynomial-time classical algorithm A such that, given a uniformly-random quantum circuit C with n qubits and m&gt;&gt;n gates,</a:t>
            </a:r>
            <a:endParaRPr lang="en-US" alt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752450545"/>
              </p:ext>
            </p:extLst>
          </p:nvPr>
        </p:nvGraphicFramePr>
        <p:xfrm>
          <a:off x="274638" y="2505075"/>
          <a:ext cx="8594725" cy="1008063"/>
        </p:xfrm>
        <a:graphic>
          <a:graphicData uri="http://schemas.openxmlformats.org/presentationml/2006/ole">
            <mc:AlternateContent xmlns:mc="http://schemas.openxmlformats.org/markup-compatibility/2006">
              <mc:Choice xmlns:v="urn:schemas-microsoft-com:vml" Requires="v">
                <p:oleObj spid="_x0000_s64660" name="Equation" r:id="rId4" imgW="3682800" imgH="431640" progId="Equation.3">
                  <p:embed/>
                </p:oleObj>
              </mc:Choice>
              <mc:Fallback>
                <p:oleObj name="Equation" r:id="rId4" imgW="3682800" imgH="431640" progId="Equation.3">
                  <p:embed/>
                  <p:pic>
                    <p:nvPicPr>
                      <p:cNvPr id="0" name=""/>
                      <p:cNvPicPr/>
                      <p:nvPr/>
                    </p:nvPicPr>
                    <p:blipFill>
                      <a:blip r:embed="rId5"/>
                      <a:stretch>
                        <a:fillRect/>
                      </a:stretch>
                    </p:blipFill>
                    <p:spPr>
                      <a:xfrm>
                        <a:off x="274638" y="2505075"/>
                        <a:ext cx="8594725" cy="1008063"/>
                      </a:xfrm>
                      <a:prstGeom prst="rect">
                        <a:avLst/>
                      </a:prstGeom>
                    </p:spPr>
                  </p:pic>
                </p:oleObj>
              </mc:Fallback>
            </mc:AlternateContent>
          </a:graphicData>
        </a:graphic>
      </p:graphicFrame>
      <p:sp>
        <p:nvSpPr>
          <p:cNvPr id="6" name="Text Box 3"/>
          <p:cNvSpPr txBox="1">
            <a:spLocks noChangeArrowheads="1"/>
          </p:cNvSpPr>
          <p:nvPr/>
        </p:nvSpPr>
        <p:spPr bwMode="auto">
          <a:xfrm>
            <a:off x="353060" y="3962400"/>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Note: </a:t>
            </a:r>
            <a:r>
              <a:rPr lang="en-US" altLang="en-US" sz="2800" dirty="0" smtClean="0"/>
              <a:t>There </a:t>
            </a:r>
            <a:r>
              <a:rPr lang="en-US" altLang="en-US" sz="2800" i="1" dirty="0" smtClean="0"/>
              <a:t>is</a:t>
            </a:r>
            <a:r>
              <a:rPr lang="en-US" altLang="en-US" sz="2800" dirty="0" smtClean="0"/>
              <a:t> a polynomial-time classical algorithm that guesses with probability</a:t>
            </a:r>
            <a:endParaRPr lang="en-US" altLang="en-US" sz="2800" dirty="0"/>
          </a:p>
        </p:txBody>
      </p:sp>
      <p:graphicFrame>
        <p:nvGraphicFramePr>
          <p:cNvPr id="7" name="Object 6"/>
          <p:cNvGraphicFramePr>
            <a:graphicFrameLocks noChangeAspect="1"/>
          </p:cNvGraphicFramePr>
          <p:nvPr>
            <p:extLst>
              <p:ext uri="{D42A27DB-BD31-4B8C-83A1-F6EECF244321}">
                <p14:modId xmlns:p14="http://schemas.microsoft.com/office/powerpoint/2010/main" val="626300015"/>
              </p:ext>
            </p:extLst>
          </p:nvPr>
        </p:nvGraphicFramePr>
        <p:xfrm>
          <a:off x="4038600" y="4439453"/>
          <a:ext cx="1392238" cy="917575"/>
        </p:xfrm>
        <a:graphic>
          <a:graphicData uri="http://schemas.openxmlformats.org/presentationml/2006/ole">
            <mc:AlternateContent xmlns:mc="http://schemas.openxmlformats.org/markup-compatibility/2006">
              <mc:Choice xmlns:v="urn:schemas-microsoft-com:vml" Requires="v">
                <p:oleObj spid="_x0000_s64661" name="Equation" r:id="rId6" imgW="596880" imgH="393480" progId="Equation.3">
                  <p:embed/>
                </p:oleObj>
              </mc:Choice>
              <mc:Fallback>
                <p:oleObj name="Equation" r:id="rId6" imgW="596880" imgH="393480" progId="Equation.3">
                  <p:embed/>
                  <p:pic>
                    <p:nvPicPr>
                      <p:cNvPr id="0" name=""/>
                      <p:cNvPicPr/>
                      <p:nvPr/>
                    </p:nvPicPr>
                    <p:blipFill>
                      <a:blip r:embed="rId7"/>
                      <a:stretch>
                        <a:fillRect/>
                      </a:stretch>
                    </p:blipFill>
                    <p:spPr>
                      <a:xfrm>
                        <a:off x="4038600" y="4439453"/>
                        <a:ext cx="1392238" cy="917575"/>
                      </a:xfrm>
                      <a:prstGeom prst="rect">
                        <a:avLst/>
                      </a:prstGeom>
                    </p:spPr>
                  </p:pic>
                </p:oleObj>
              </mc:Fallback>
            </mc:AlternateContent>
          </a:graphicData>
        </a:graphic>
      </p:graphicFrame>
      <p:sp>
        <p:nvSpPr>
          <p:cNvPr id="8" name="Text Box 3"/>
          <p:cNvSpPr txBox="1">
            <a:spLocks noChangeArrowheads="1"/>
          </p:cNvSpPr>
          <p:nvPr/>
        </p:nvSpPr>
        <p:spPr bwMode="auto">
          <a:xfrm>
            <a:off x="914400" y="5486399"/>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smtClean="0">
                <a:solidFill>
                  <a:srgbClr val="006600"/>
                </a:solidFill>
              </a:rPr>
              <a:t>(just expand </a:t>
            </a:r>
            <a:r>
              <a:rPr lang="en-US" altLang="en-US" sz="2400" b="1" dirty="0" smtClean="0">
                <a:solidFill>
                  <a:srgbClr val="006600"/>
                </a:solidFill>
                <a:sym typeface="Symbol"/>
              </a:rPr>
              <a:t>0|</a:t>
            </a:r>
            <a:r>
              <a:rPr lang="en-US" altLang="en-US" sz="2400" b="1" baseline="30000" dirty="0" smtClean="0">
                <a:solidFill>
                  <a:srgbClr val="006600"/>
                </a:solidFill>
                <a:sym typeface="Symbol"/>
              </a:rPr>
              <a:t>n</a:t>
            </a:r>
            <a:r>
              <a:rPr lang="en-US" altLang="en-US" sz="2400" b="1" dirty="0" smtClean="0">
                <a:solidFill>
                  <a:srgbClr val="006600"/>
                </a:solidFill>
                <a:sym typeface="Symbol"/>
              </a:rPr>
              <a:t>C|0</a:t>
            </a:r>
            <a:r>
              <a:rPr lang="en-US" altLang="en-US" sz="2400" b="1" baseline="30000" dirty="0" smtClean="0">
                <a:solidFill>
                  <a:srgbClr val="006600"/>
                </a:solidFill>
                <a:sym typeface="Symbol"/>
              </a:rPr>
              <a:t>n</a:t>
            </a:r>
            <a:r>
              <a:rPr lang="en-US" altLang="en-US" sz="2400" b="1" dirty="0" smtClean="0">
                <a:solidFill>
                  <a:srgbClr val="006600"/>
                </a:solidFill>
              </a:rPr>
              <a:t> out as a sum of 4</a:t>
            </a:r>
            <a:r>
              <a:rPr lang="en-US" altLang="en-US" sz="2400" b="1" baseline="30000" dirty="0" smtClean="0">
                <a:solidFill>
                  <a:srgbClr val="006600"/>
                </a:solidFill>
              </a:rPr>
              <a:t>m</a:t>
            </a:r>
            <a:r>
              <a:rPr lang="en-US" altLang="en-US" sz="2400" b="1" dirty="0" smtClean="0">
                <a:solidFill>
                  <a:srgbClr val="006600"/>
                </a:solidFill>
              </a:rPr>
              <a:t> terms, then sample a few random </a:t>
            </a:r>
            <a:r>
              <a:rPr lang="en-US" altLang="en-US" sz="2400" b="1" dirty="0" smtClean="0">
                <a:solidFill>
                  <a:srgbClr val="006600"/>
                </a:solidFill>
              </a:rPr>
              <a:t>terms)</a:t>
            </a:r>
            <a:endParaRPr lang="en-US" altLang="en-US" sz="2400" b="1" dirty="0">
              <a:solidFill>
                <a:srgbClr val="006600"/>
              </a:solidFill>
            </a:endParaRPr>
          </a:p>
        </p:txBody>
      </p:sp>
    </p:spTree>
    <p:extLst>
      <p:ext uri="{BB962C8B-B14F-4D97-AF65-F5344CB8AC3E}">
        <p14:creationId xmlns:p14="http://schemas.microsoft.com/office/powerpoint/2010/main" val="315229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30192" y="228600"/>
            <a:ext cx="866140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600" b="1" dirty="0" smtClean="0">
                <a:solidFill>
                  <a:srgbClr val="FF0000"/>
                </a:solidFill>
              </a:rPr>
              <a:t>Theorem: </a:t>
            </a:r>
            <a:r>
              <a:rPr lang="en-US" altLang="en-US" sz="2600" dirty="0" smtClean="0"/>
              <a:t>Assume SHA.  Then given as input a random quantum circuit C, with n qubits and m&gt;&gt;n gates, there’s no polynomial-time classical algorithm that even </a:t>
            </a:r>
            <a:r>
              <a:rPr lang="en-US" altLang="en-US" sz="2600" b="1" dirty="0" smtClean="0"/>
              <a:t>passes our statistical test for C-sampling</a:t>
            </a:r>
            <a:r>
              <a:rPr lang="en-US" altLang="en-US" sz="2600" dirty="0" smtClean="0"/>
              <a:t> </a:t>
            </a:r>
            <a:r>
              <a:rPr lang="en-US" altLang="en-US" sz="2600" dirty="0" smtClean="0"/>
              <a:t>with high probability</a:t>
            </a:r>
            <a:endParaRPr lang="en-US" altLang="en-US" sz="2600" dirty="0"/>
          </a:p>
        </p:txBody>
      </p:sp>
      <p:sp>
        <p:nvSpPr>
          <p:cNvPr id="38" name="Text Box 3"/>
          <p:cNvSpPr txBox="1">
            <a:spLocks noChangeArrowheads="1"/>
          </p:cNvSpPr>
          <p:nvPr/>
        </p:nvSpPr>
        <p:spPr bwMode="auto">
          <a:xfrm>
            <a:off x="380996" y="2057400"/>
            <a:ext cx="838200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600" b="1" dirty="0" smtClean="0">
                <a:solidFill>
                  <a:srgbClr val="FF0000"/>
                </a:solidFill>
              </a:rPr>
              <a:t>Proof Sketch:</a:t>
            </a:r>
            <a:r>
              <a:rPr lang="en-US" altLang="en-US" sz="2600" dirty="0" smtClean="0"/>
              <a:t> Given a circuit C, first “hide” which amplitude we care about by applying a random XOR-mask to the outputs, producing a C’ such that</a:t>
            </a:r>
          </a:p>
        </p:txBody>
      </p:sp>
      <p:graphicFrame>
        <p:nvGraphicFramePr>
          <p:cNvPr id="2" name="Object 1"/>
          <p:cNvGraphicFramePr>
            <a:graphicFrameLocks noChangeAspect="1"/>
          </p:cNvGraphicFramePr>
          <p:nvPr>
            <p:extLst>
              <p:ext uri="{D42A27DB-BD31-4B8C-83A1-F6EECF244321}">
                <p14:modId xmlns:p14="http://schemas.microsoft.com/office/powerpoint/2010/main" val="522994136"/>
              </p:ext>
            </p:extLst>
          </p:nvPr>
        </p:nvGraphicFramePr>
        <p:xfrm>
          <a:off x="5079048" y="3013124"/>
          <a:ext cx="3683956" cy="673876"/>
        </p:xfrm>
        <a:graphic>
          <a:graphicData uri="http://schemas.openxmlformats.org/presentationml/2006/ole">
            <mc:AlternateContent xmlns:mc="http://schemas.openxmlformats.org/markup-compatibility/2006">
              <mc:Choice xmlns:v="urn:schemas-microsoft-com:vml" Requires="v">
                <p:oleObj spid="_x0000_s65686" name="Equation" r:id="rId4" imgW="1523880" imgH="279360" progId="Equation.3">
                  <p:embed/>
                </p:oleObj>
              </mc:Choice>
              <mc:Fallback>
                <p:oleObj name="Equation" r:id="rId4" imgW="1523880" imgH="279360" progId="Equation.3">
                  <p:embed/>
                  <p:pic>
                    <p:nvPicPr>
                      <p:cNvPr id="0" name="Object 1"/>
                      <p:cNvPicPr>
                        <a:picLocks noChangeAspect="1" noChangeArrowheads="1"/>
                      </p:cNvPicPr>
                      <p:nvPr/>
                    </p:nvPicPr>
                    <p:blipFill>
                      <a:blip r:embed="rId5"/>
                      <a:srcRect/>
                      <a:stretch>
                        <a:fillRect/>
                      </a:stretch>
                    </p:blipFill>
                    <p:spPr bwMode="auto">
                      <a:xfrm>
                        <a:off x="5079048" y="3013124"/>
                        <a:ext cx="3683956" cy="673876"/>
                      </a:xfrm>
                      <a:prstGeom prst="rect">
                        <a:avLst/>
                      </a:prstGeom>
                      <a:noFill/>
                      <a:ln>
                        <a:noFill/>
                      </a:ln>
                      <a:extLst/>
                    </p:spPr>
                  </p:pic>
                </p:oleObj>
              </mc:Fallback>
            </mc:AlternateContent>
          </a:graphicData>
        </a:graphic>
      </p:graphicFrame>
      <p:sp>
        <p:nvSpPr>
          <p:cNvPr id="5" name="Text Box 3"/>
          <p:cNvSpPr txBox="1">
            <a:spLocks noChangeArrowheads="1"/>
          </p:cNvSpPr>
          <p:nvPr/>
        </p:nvSpPr>
        <p:spPr bwMode="auto">
          <a:xfrm>
            <a:off x="350512" y="3810000"/>
            <a:ext cx="838200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600" dirty="0" smtClean="0"/>
              <a:t>Now let A be a poly-time classical algorithm that passes the test for C’ with probability </a:t>
            </a:r>
            <a:r>
              <a:rPr lang="en-US" altLang="en-US" sz="2600" dirty="0" smtClean="0">
                <a:sym typeface="Symbol"/>
              </a:rPr>
              <a:t>0.99</a:t>
            </a:r>
            <a:r>
              <a:rPr lang="en-US" altLang="en-US" sz="2600" dirty="0" smtClean="0"/>
              <a:t>.  Suppose A outputs samples x</a:t>
            </a:r>
            <a:r>
              <a:rPr lang="en-US" altLang="en-US" sz="2600" baseline="-25000" dirty="0" smtClean="0"/>
              <a:t>1</a:t>
            </a:r>
            <a:r>
              <a:rPr lang="en-US" altLang="en-US" sz="2600" dirty="0" smtClean="0"/>
              <a:t>,…,</a:t>
            </a:r>
            <a:r>
              <a:rPr lang="en-US" altLang="en-US" sz="2600" dirty="0" err="1" smtClean="0"/>
              <a:t>x</a:t>
            </a:r>
            <a:r>
              <a:rPr lang="en-US" altLang="en-US" sz="2600" baseline="-25000" dirty="0" err="1" smtClean="0"/>
              <a:t>T</a:t>
            </a:r>
            <a:r>
              <a:rPr lang="en-US" altLang="en-US" sz="2600" dirty="0" err="1" smtClean="0"/>
              <a:t>.</a:t>
            </a:r>
            <a:r>
              <a:rPr lang="en-US" altLang="en-US" sz="2600" dirty="0" smtClean="0"/>
              <a:t>  Then </a:t>
            </a:r>
            <a:r>
              <a:rPr lang="en-US" altLang="en-US" sz="2600" dirty="0"/>
              <a:t>if x</a:t>
            </a:r>
            <a:r>
              <a:rPr lang="en-US" altLang="en-US" sz="2600" baseline="-25000" dirty="0"/>
              <a:t>i </a:t>
            </a:r>
            <a:r>
              <a:rPr lang="en-US" altLang="en-US" sz="2600" dirty="0" smtClean="0"/>
              <a:t>=z for some </a:t>
            </a:r>
            <a:r>
              <a:rPr lang="en-US" altLang="en-US" sz="2600" dirty="0" err="1" smtClean="0"/>
              <a:t>i</a:t>
            </a:r>
            <a:r>
              <a:rPr lang="en-US" altLang="en-US" sz="2600" dirty="0" smtClean="0">
                <a:sym typeface="Symbol"/>
              </a:rPr>
              <a:t></a:t>
            </a:r>
            <a:r>
              <a:rPr lang="en-US" altLang="en-US" sz="2600" dirty="0" smtClean="0"/>
              <a:t>[T], guess that </a:t>
            </a:r>
            <a:endParaRPr lang="en-US" altLang="en-US" sz="2600" b="1" dirty="0">
              <a:solidFill>
                <a:srgbClr val="FF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39679591"/>
              </p:ext>
            </p:extLst>
          </p:nvPr>
        </p:nvGraphicFramePr>
        <p:xfrm>
          <a:off x="3048000" y="5029200"/>
          <a:ext cx="2738120" cy="847102"/>
        </p:xfrm>
        <a:graphic>
          <a:graphicData uri="http://schemas.openxmlformats.org/presentationml/2006/ole">
            <mc:AlternateContent xmlns:mc="http://schemas.openxmlformats.org/markup-compatibility/2006">
              <mc:Choice xmlns:v="urn:schemas-microsoft-com:vml" Requires="v">
                <p:oleObj spid="_x0000_s65687" name="Equation" r:id="rId6" imgW="1269720" imgH="393480" progId="Equation.3">
                  <p:embed/>
                </p:oleObj>
              </mc:Choice>
              <mc:Fallback>
                <p:oleObj name="Equation" r:id="rId6" imgW="1269720" imgH="393480" progId="Equation.3">
                  <p:embed/>
                  <p:pic>
                    <p:nvPicPr>
                      <p:cNvPr id="0" name=""/>
                      <p:cNvPicPr>
                        <a:picLocks noChangeAspect="1" noChangeArrowheads="1"/>
                      </p:cNvPicPr>
                      <p:nvPr/>
                    </p:nvPicPr>
                    <p:blipFill>
                      <a:blip r:embed="rId7"/>
                      <a:srcRect/>
                      <a:stretch>
                        <a:fillRect/>
                      </a:stretch>
                    </p:blipFill>
                    <p:spPr bwMode="auto">
                      <a:xfrm>
                        <a:off x="3048000" y="5029200"/>
                        <a:ext cx="2738120" cy="847102"/>
                      </a:xfrm>
                      <a:prstGeom prst="rect">
                        <a:avLst/>
                      </a:prstGeom>
                      <a:noFill/>
                      <a:ln>
                        <a:noFill/>
                      </a:ln>
                      <a:extLst/>
                    </p:spPr>
                  </p:pic>
                </p:oleObj>
              </mc:Fallback>
            </mc:AlternateContent>
          </a:graphicData>
        </a:graphic>
      </p:graphicFrame>
      <p:sp>
        <p:nvSpPr>
          <p:cNvPr id="7" name="Text Box 3"/>
          <p:cNvSpPr txBox="1">
            <a:spLocks noChangeArrowheads="1"/>
          </p:cNvSpPr>
          <p:nvPr/>
        </p:nvSpPr>
        <p:spPr bwMode="auto">
          <a:xfrm>
            <a:off x="380996" y="5943600"/>
            <a:ext cx="54102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600" dirty="0" smtClean="0"/>
              <a:t>Otherwise, guess that with probability</a:t>
            </a:r>
            <a:endParaRPr lang="en-US" altLang="en-US" sz="2600" b="1" dirty="0">
              <a:solidFill>
                <a:srgbClr val="FF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90340066"/>
              </p:ext>
            </p:extLst>
          </p:nvPr>
        </p:nvGraphicFramePr>
        <p:xfrm>
          <a:off x="5715000" y="5867400"/>
          <a:ext cx="1177925" cy="847725"/>
        </p:xfrm>
        <a:graphic>
          <a:graphicData uri="http://schemas.openxmlformats.org/presentationml/2006/ole">
            <mc:AlternateContent xmlns:mc="http://schemas.openxmlformats.org/markup-compatibility/2006">
              <mc:Choice xmlns:v="urn:schemas-microsoft-com:vml" Requires="v">
                <p:oleObj spid="_x0000_s65688" name="Equation" r:id="rId8" imgW="545760" imgH="393480" progId="Equation.3">
                  <p:embed/>
                </p:oleObj>
              </mc:Choice>
              <mc:Fallback>
                <p:oleObj name="Equation" r:id="rId8" imgW="545760" imgH="393480" progId="Equation.3">
                  <p:embed/>
                  <p:pic>
                    <p:nvPicPr>
                      <p:cNvPr id="0" name=""/>
                      <p:cNvPicPr>
                        <a:picLocks noChangeAspect="1" noChangeArrowheads="1"/>
                      </p:cNvPicPr>
                      <p:nvPr/>
                    </p:nvPicPr>
                    <p:blipFill>
                      <a:blip r:embed="rId9"/>
                      <a:srcRect/>
                      <a:stretch>
                        <a:fillRect/>
                      </a:stretch>
                    </p:blipFill>
                    <p:spPr bwMode="auto">
                      <a:xfrm>
                        <a:off x="5715000" y="5867400"/>
                        <a:ext cx="1177925" cy="847725"/>
                      </a:xfrm>
                      <a:prstGeom prst="rect">
                        <a:avLst/>
                      </a:prstGeom>
                      <a:noFill/>
                      <a:ln>
                        <a:noFill/>
                      </a:ln>
                      <a:extLst/>
                    </p:spPr>
                  </p:pic>
                </p:oleObj>
              </mc:Fallback>
            </mc:AlternateContent>
          </a:graphicData>
        </a:graphic>
      </p:graphicFrame>
      <p:sp>
        <p:nvSpPr>
          <p:cNvPr id="9" name="Text Box 3"/>
          <p:cNvSpPr txBox="1">
            <a:spLocks noChangeArrowheads="1"/>
          </p:cNvSpPr>
          <p:nvPr/>
        </p:nvSpPr>
        <p:spPr bwMode="auto">
          <a:xfrm>
            <a:off x="7162800" y="5358825"/>
            <a:ext cx="1696724" cy="1077218"/>
          </a:xfrm>
          <a:prstGeom prst="rect">
            <a:avLst/>
          </a:prstGeom>
          <a:solidFill>
            <a:srgbClr val="FFFFD5"/>
          </a:solidFill>
          <a:ln w="19050">
            <a:solidFill>
              <a:srgbClr val="006600"/>
            </a:solid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solidFill>
                  <a:srgbClr val="006600"/>
                </a:solidFill>
              </a:rPr>
              <a:t>Violates SHA!</a:t>
            </a:r>
            <a:endParaRPr lang="en-US" altLang="en-US" b="1" dirty="0">
              <a:solidFill>
                <a:srgbClr val="006600"/>
              </a:solidFill>
            </a:endParaRPr>
          </a:p>
        </p:txBody>
      </p:sp>
    </p:spTree>
    <p:extLst>
      <p:ext uri="{BB962C8B-B14F-4D97-AF65-F5344CB8AC3E}">
        <p14:creationId xmlns:p14="http://schemas.microsoft.com/office/powerpoint/2010/main" val="355705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 grpId="0"/>
      <p:bldP spid="7"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457200" y="152400"/>
            <a:ext cx="8229600" cy="1446550"/>
          </a:xfrm>
          <a:prstGeom prst="rect">
            <a:avLst/>
          </a:prstGeom>
          <a:noFill/>
          <a:ln w="9525">
            <a:noFill/>
            <a:miter lim="800000"/>
            <a:headEnd/>
            <a:tailEnd/>
          </a:ln>
        </p:spPr>
        <p:txBody>
          <a:bodyPr>
            <a:spAutoFit/>
          </a:bodyPr>
          <a:lstStyle/>
          <a:p>
            <a:pPr algn="ctr">
              <a:spcBef>
                <a:spcPct val="50000"/>
              </a:spcBef>
              <a:defRPr/>
            </a:pPr>
            <a:r>
              <a:rPr lang="en-US" sz="4400" b="1" dirty="0" smtClean="0">
                <a:solidFill>
                  <a:srgbClr val="0070C0"/>
                </a:solidFill>
                <a:latin typeface="Calibri" pitchFamily="34" charset="0"/>
              </a:rPr>
              <a:t>Time-Space Tradeoffs for Simulating Quantum Circuits</a:t>
            </a:r>
            <a:endParaRPr lang="en-US" sz="4400" b="1" cap="small" dirty="0">
              <a:solidFill>
                <a:srgbClr val="0070C0"/>
              </a:solidFill>
              <a:latin typeface="Calibri" pitchFamily="34" charset="0"/>
            </a:endParaRPr>
          </a:p>
        </p:txBody>
      </p:sp>
      <p:sp>
        <p:nvSpPr>
          <p:cNvPr id="11" name="Text Box 3"/>
          <p:cNvSpPr txBox="1">
            <a:spLocks noChangeArrowheads="1"/>
          </p:cNvSpPr>
          <p:nvPr/>
        </p:nvSpPr>
        <p:spPr bwMode="auto">
          <a:xfrm>
            <a:off x="381000" y="161922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dirty="0" smtClean="0"/>
              <a:t>Given a general quantum circuit with n qubits and m&gt;&gt;n two-qubit gates, how should we simulate it classically?</a:t>
            </a:r>
            <a:endParaRPr lang="en-US" altLang="en-US" sz="2800" dirty="0"/>
          </a:p>
        </p:txBody>
      </p:sp>
      <p:sp>
        <p:nvSpPr>
          <p:cNvPr id="4" name="Text Box 3"/>
          <p:cNvSpPr txBox="1">
            <a:spLocks noChangeArrowheads="1"/>
          </p:cNvSpPr>
          <p:nvPr/>
        </p:nvSpPr>
        <p:spPr bwMode="auto">
          <a:xfrm>
            <a:off x="284480" y="3249881"/>
            <a:ext cx="4419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FF0000"/>
                </a:solidFill>
              </a:rPr>
              <a:t>“Schrödinger way”:</a:t>
            </a:r>
          </a:p>
          <a:p>
            <a:pPr eaLnBrk="1" hangingPunct="1">
              <a:spcBef>
                <a:spcPct val="50000"/>
              </a:spcBef>
              <a:buNone/>
            </a:pPr>
            <a:r>
              <a:rPr lang="en-US" altLang="en-US" sz="2800" dirty="0" smtClean="0"/>
              <a:t>Store whole </a:t>
            </a:r>
            <a:r>
              <a:rPr lang="en-US" altLang="en-US" sz="2800" dirty="0" err="1" smtClean="0"/>
              <a:t>wavefunction</a:t>
            </a:r>
            <a:endParaRPr lang="en-US" altLang="en-US" sz="2800" dirty="0" smtClean="0"/>
          </a:p>
          <a:p>
            <a:pPr eaLnBrk="1" hangingPunct="1">
              <a:spcBef>
                <a:spcPct val="50000"/>
              </a:spcBef>
              <a:buNone/>
            </a:pPr>
            <a:r>
              <a:rPr lang="en-US" altLang="en-US" sz="2800" dirty="0" smtClean="0"/>
              <a:t>O(2</a:t>
            </a:r>
            <a:r>
              <a:rPr lang="en-US" altLang="en-US" sz="2800" baseline="30000" dirty="0" smtClean="0"/>
              <a:t>n</a:t>
            </a:r>
            <a:r>
              <a:rPr lang="en-US" altLang="en-US" sz="2800" dirty="0" smtClean="0"/>
              <a:t>) memory, O(m2</a:t>
            </a:r>
            <a:r>
              <a:rPr lang="en-US" altLang="en-US" sz="2800" baseline="30000" dirty="0" smtClean="0"/>
              <a:t>n</a:t>
            </a:r>
            <a:r>
              <a:rPr lang="en-US" altLang="en-US" sz="2800" dirty="0" smtClean="0"/>
              <a:t>) time</a:t>
            </a:r>
          </a:p>
          <a:p>
            <a:pPr eaLnBrk="1" hangingPunct="1">
              <a:spcBef>
                <a:spcPct val="50000"/>
              </a:spcBef>
              <a:buNone/>
            </a:pPr>
            <a:r>
              <a:rPr lang="en-US" altLang="en-US" sz="2800" dirty="0" smtClean="0"/>
              <a:t>n=40, m=1000: Feasible but requires TB of RAM</a:t>
            </a:r>
            <a:endParaRPr lang="en-US" altLang="en-US" sz="2800" dirty="0"/>
          </a:p>
        </p:txBody>
      </p:sp>
      <p:sp>
        <p:nvSpPr>
          <p:cNvPr id="5" name="Text Box 3"/>
          <p:cNvSpPr txBox="1">
            <a:spLocks noChangeArrowheads="1"/>
          </p:cNvSpPr>
          <p:nvPr/>
        </p:nvSpPr>
        <p:spPr bwMode="auto">
          <a:xfrm>
            <a:off x="4714240" y="3249881"/>
            <a:ext cx="4419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FF0000"/>
                </a:solidFill>
              </a:rPr>
              <a:t>“Feynman way”:</a:t>
            </a:r>
          </a:p>
          <a:p>
            <a:pPr eaLnBrk="1" hangingPunct="1">
              <a:spcBef>
                <a:spcPct val="50000"/>
              </a:spcBef>
              <a:buNone/>
            </a:pPr>
            <a:r>
              <a:rPr lang="en-US" altLang="en-US" sz="2800" dirty="0" smtClean="0"/>
              <a:t>Sum over paths</a:t>
            </a:r>
          </a:p>
          <a:p>
            <a:pPr eaLnBrk="1" hangingPunct="1">
              <a:spcBef>
                <a:spcPct val="50000"/>
              </a:spcBef>
              <a:buNone/>
            </a:pPr>
            <a:r>
              <a:rPr lang="en-US" altLang="en-US" sz="2800" dirty="0" smtClean="0"/>
              <a:t>O(</a:t>
            </a:r>
            <a:r>
              <a:rPr lang="en-US" altLang="en-US" sz="2800" dirty="0" err="1" smtClean="0"/>
              <a:t>m+n</a:t>
            </a:r>
            <a:r>
              <a:rPr lang="en-US" altLang="en-US" sz="2800" dirty="0" smtClean="0"/>
              <a:t>) memory, O(4</a:t>
            </a:r>
            <a:r>
              <a:rPr lang="en-US" altLang="en-US" sz="2800" baseline="30000" dirty="0" smtClean="0"/>
              <a:t>m</a:t>
            </a:r>
            <a:r>
              <a:rPr lang="en-US" altLang="en-US" sz="2800" dirty="0" smtClean="0"/>
              <a:t>) time</a:t>
            </a:r>
          </a:p>
          <a:p>
            <a:pPr eaLnBrk="1" hangingPunct="1">
              <a:spcBef>
                <a:spcPct val="50000"/>
              </a:spcBef>
              <a:buNone/>
            </a:pPr>
            <a:r>
              <a:rPr lang="en-US" altLang="en-US" sz="2800" dirty="0"/>
              <a:t>n</a:t>
            </a:r>
            <a:r>
              <a:rPr lang="en-US" altLang="en-US" sz="2800" dirty="0" smtClean="0"/>
              <a:t>=40, m=1000: Infeasible but requires little RAM</a:t>
            </a:r>
            <a:endParaRPr lang="en-US" altLang="en-US" sz="2800" dirty="0"/>
          </a:p>
        </p:txBody>
      </p:sp>
      <p:cxnSp>
        <p:nvCxnSpPr>
          <p:cNvPr id="3" name="Straight Connector 2"/>
          <p:cNvCxnSpPr/>
          <p:nvPr/>
        </p:nvCxnSpPr>
        <p:spPr>
          <a:xfrm>
            <a:off x="4683760" y="2697163"/>
            <a:ext cx="0" cy="3445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3"/>
          <p:cNvSpPr txBox="1">
            <a:spLocks noChangeArrowheads="1"/>
          </p:cNvSpPr>
          <p:nvPr/>
        </p:nvSpPr>
        <p:spPr bwMode="auto">
          <a:xfrm>
            <a:off x="5486400" y="6248400"/>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FF0000"/>
                </a:solidFill>
              </a:rPr>
              <a:t>Best of both worlds?</a:t>
            </a:r>
            <a:endParaRPr lang="en-US" altLang="en-US" sz="2800" dirty="0"/>
          </a:p>
        </p:txBody>
      </p:sp>
      <p:sp>
        <p:nvSpPr>
          <p:cNvPr id="7" name="AutoShape 2" descr="Image result for erwin schroding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erwin schroding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62" name="Picture 6" descr="http://www.malaspina.com/jpg/schrodin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834154"/>
            <a:ext cx="963157" cy="111243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descr="data:image/jpeg;base64,/9j/4AAQSkZJRgABAQAAAQABAAD/2wCEAAkGBxMTEhUTExMVFRUXGBoYGBgXFRcYGBcaGB4XGBUXGBgaHSggHRslGxcVITEhJSkrLi4uFx8zODMtNygtLisBCgoKBQUFDgUFDisZExkrKysrKysrKysrKysrKysrKysrKysrKysrKysrKysrKysrKysrKysrKysrKysrKysrK//AABEIAQcAwAMBIgACEQEDEQH/xAAcAAACAgMBAQAAAAAAAAAAAAAEBQMGAAIHAQj/xAA/EAABAwIEBAMHAgQFAwUBAAABAgMRACEEEjFBBVFhcQYigRMykaGxwfAH0SNCUuEUFXKS8TNTYmNzgqKyJP/EABQBAQAAAAAAAAAAAAAAAAAAAAD/xAAUEQEAAAAAAAAAAAAAAAAAAAAA/9oADAMBAAIRAxEAPwDkJXWRNb5L1spAFBFNeZaxVbpNqCNU1oRW4qXA4FbzgbbEqP5NALlNMcFw91cZUm51/Ln0q/8AAf06QIU8sFXLb0A+pNXvBcBYaAypFgAD05SNe1By/hPgN9wgriOQOnUyPtVva8EMoSMwFhcgD6n0/L1eFJsEjU328o50l4pxDzZWW/aqSbqUohCDuSYOZXQaUCvF+yZQBABIypGWSOajvtXvDn20JASAs7lQk/O1V7H4uXCHQUqJjNmzJnXKbSmo8FiPOB2mDtcX+BoL2ywy7AW2ghXQa7SOdqq3HlNsLUnJYGCdtjp60wRxIIQhWYTm+IAv86rHiPj6VYhaIBGdMzpp8wPnMUDBnCs4i6coV0A/PSqT4g4U4w4QoeU+6RoRViwzxWA6ylAGt1wo7zGk04xgTjMOpKxlWnWdQdj23/DQcsUIrxDhmBTDFYK+Um4+1ZhcBCgTQRpwygJIqFtoEX1p8/AtQyGE3oFb6QBQworGNibUGnegmAIopDhym1ApUalTiYoNYrWb1hrSaDFCvdqysAk0EddB/T/hyUp9ooErVtAsOqiY57VRnEjMK6X4XSjIEqFoFtLm8yTc3GukCgtrGOSkQMvoQTb4CisJiQrVUgSe8Xj7UKvhbSoJQpZGmlvWf3pViU+yUYvY2EqN9JMADa3Sg34zxtyzbIJcWYtrpJPQddhSfEcJdQ2JeRmj3WyCR6x351628S4W5CVTK1Tp/wCM9AJI5gcqUcfxrinS2wSJiTew0gDbuZNAs4riXVJhV1i0zqOsfgMVDgQ6okiZ+8A/erNwzw0pSQVX+NWPA8AS2BbSgqn+WOqTY0FiPDJUc0kKtrcGOddJVgwBpbb7Uvfw3S1ByptTmEdPtAYJ9CLxE1a+FY+HU3ltwFIJIMEg70w41wxLyFIUOx3B5iqrwEKbK2nBISSNZjqAe43GooIceyQ8eRv/AM1srSi8UQuFTJi56gCTG060MtFAqxuJMxWrOLi3OvcVhzNClgpIoC1NzUacKZiKLbfAida3ddvbegX/AOH2qJ9r4iishzVI8AFAmgUqrUV6NK1NBtNbBVRpqXLpQbpRJ511bhTiAlKCMqoABjf965vwnClbiUje+kwOcV0xTicvmSJgDNYfTU+lAwVhlEwVGOU/a9BcV4khkZEQFHQTJ6ne97UBicc+bNqVGkkT9ifSkGLIRcytxRuTc3t6DbXf4Bh4gUkpA89gY5/zfYelWbwzwvMQVakybVXuC4MrczG+/TmfWSfjXROGshA7UDjD4UAAfm9Tpw45VC1jADB/4qcOxzoIsRhJTA50DicIADuYpj/iIv8AnxoTEPk6b0FYx7YG2tVHiLcOLixWi3dOnrB+VXvHs25VT+NgJUhR93OEq7KBT9SmgquAxk5knUkR0N/vU5UQb0nghxRibnMOsjN8dfWnChm1oMzTUDjQmaJSgVo4i9BGWhWqtanbRevH2KDQwIpbjX5MUwDYCTSZxJKzFBosVooVOtNeYgARzIoNUiBWZqjKzWATegccCx3s3UqESbCbxMaA2mrqziSrzK83+lP1JsPSud4F0pcBEAzrrHUdat7YcKlJDgSgGBCZIET2FA9QBN0gQJPmUYAubTFKcWR5lnQCwjeIT8ZPwFZjOJNoRlzBKeZMqURqcouR06a0hxnF/akJBKUgz1J2J+HzoLnwggJHb5WBp9hMTfft8PyKrHB12H4KtuEwwjMSLjWgZYVC5ECB1po0yd6WjizaU+9Mep714PELZICVD70DJbNbqaAoE8SBsDNtKQ8a8UpYTeSrQJ3oG2Pg8o61S/FWGSphwNkFQGZI3JSQqPlSbH+Ly6TmIQJm8zG5gA2HpU2CdacgoxIcVy0+ovQVbEpCllST7wBt6GajZxJm9EPLyOLRHuEp7pBP2+lKVuXnagYP4ojSpWsaDrrS9T4IqBCqBwvE15/ipHWlil14hZuaBoHwqvDhouKCw006RBTQI2gLDU1HilgqJrZtWUExc2FBzJvQYu9TBAtyrxAi9eKvoaCfBNFTiYB94aDberc++GrmbyQLx+CPlVNw7xQoKGx52qx4HFqxHlyzl5cv+aCucRxCnFqURHTkNhQzKjM9RTt7AEKUFWiSZ72oFQmcomLmOQ3+tBf/AA+qWwY2mjsZiVrBQglPTlSPwvisyZkmD5vv+dasS+HvKBLKfe0M6bTBvQIcYhpizuIJX/SIJE8ztQOFZ9oqUqcVcwZJmDtYAieRqw4fgTTVnU51akKGclXPNz1sTvTzh2BWojK37NMW0EDsNBQReC1rz5XRBuAe0WPxFZ4m4Glx3WBuRrTljh5Qcwkmb9Tzo3jrMBLgA1g9qDnR8OMiAWg5G5Bv8wI6GabYbh7agAGUjLcRFo000q2Ydppwagnr9KH4i0EiBAHQRQcx8YcNCVKWmcxIB6yP2BqqCAIVrV88UPgmbkFUW3Ikj6GqdxpKcyYEEiTz6A9aBUvpWyJrFogV6k0EmQzejMPh6jwycxHSnMjLpegXrby1uFqA1rRbJUqiFYcxFAncWVSaEWKICo3qJwCg1zVqVVsCBWikybUHhVT7g3GS0k5UAqnYXI9Dr6UlS3UjK8ulu1A/wuKS86EKMFYI7G6h3NqJwXBClfmFlAp6T+xmleKwSlFK0FMiFZknSIhXMetXfwrxtvEJKFZUuj3gBZQ/rT8+1AHwvBhlJCRrVk4VjcsJJISdRMZidBOoFLncqHFNgzEHqJ0+/wAK9QqSDsNekUF4wuVQGmUaAbCj1voQkqsAKpGB40QgFVp+1vtWP8a9sr2SVEge/BsB16nlQP8AAuF1JezRc5Ug2gEjTmaOe4i0trKpQBvtc8qo/EeEFUFDjjZH9KiPlSl3DYoEBSpEjz3mP9Ok0FwztuKyIlLgGoJgEm0neY060LisaUn2TxIXFuRHQ1Lw8BAmb796H4iUvqCFkEyCI1TsFd6CueIUpDaCZjPt2Vf5mqbxTEpU5KSSAAL9NdKufikFOHI/8o+BE/eqNimhFBC6qa1JArYN1C5QTNOwbU0wjh1NJEU1wGIA1oG4cSBQTuIM0LjcZOlaNvTAoFpVXu1RGpAbUGhFShQFaA14qgLW2IBFBuO1p7YxFRhBNAUnGLCcmY5eU1Nhnsl0khWxmDfXTtQRFbZpoHHCOLqRiAtxZUFwlRUZj+k+h+pq+4Z2JNcrKZtVv4JxQ+yAXtYn6TQPuIIlIAJFvnr+/wAKkYwRas1EkzJm89u2tZgFBYgnp+1FYN4hWVW2h5j8+tAczxBaRBbWsj+hOf5p+4BqJvji8+UYLEKndTZAnbUUbiMCVQpBIVqFJ3HUV6zw7Emylk/KfWaBajD4pRKnltMpucqDmX0k6D50dhcLIEDzKgAnWCdVHmaO/wAkvK8p+d/pTThrHmScspBv0oKP+o3BH2GEuKSFN5iVlJuiZgkEXF65yoA3zjtBruX6r4yME4BcERXz+2aA9tv/AMk/MfasOCJ3T/uH3oJBg0UhyKCM4NU+6fS/0r11spoppwmikKMan40CNxy1E4HSmhAOoB7gGoXnUA5UIE7nYUCRdZFqxda0HoNYTXgNeZSaDMgrcC1RgVsDQeGvW63Dc6CjGcDAlVum/wDagFYBJiJpnwd/K97MxChHrEj5SK0UuJCRA6b0uKiHJ0IIIoLdhVrZVaSnlP0p21xZtYBBAWOetJmVe1SCN99LUv4qQCAddf70HRuDcYQJE/OnKuOIGp2/euHKxa0mQs0SOLvkDzfKg7GnjOdYSmTPyqz4ZWVN4ttVJ/TXgb4T7Z25V7qVD3RV24thFBHvAnZIBmaDlf6o8cC0hAtJ0rmTeprsrn6XOYt0u4l8tI2SgAr9VG3yp7w/9OOG4fzFounm6oqvtbT5UHFODeG8Vij/AAGVrH9UQn/cbfCrvgf0gxRguPNN8x5lEfSuoOcVbbTlQEpA2FhQmJ49CSVERsQQZ+FBXsP+kOHSJcxTiv8ASEp/epU/pbg1SlLzwVsZT9IqLF+MZ8onuZrZnGrLTjqXkhaRISZAUO860HPPFfh9zAPFpwhQjMladFJ7bHpVcYFp3N6a+IeNOYk53CSYgDWJib0rS5A+QoFqq1zVs5Wihag1JqVtdQRRGHbKlBIBM8qDXLeimMAo3IKU8417U1waQlMqaAUnlFuRk71Ip9Kv5vjM0AwbCRCRb5+tQ54105/vUjzqRJnToaFcfkaWPOgzEORpzoN7UUU6m3aoMWPKDQN+A44IJQr3VXGljfMJ2pzjMGly5IA05x8NKphNqYYPjOUZTPfX0oJsRgk+0gaAc5FqceG+HB15tOoCpI7afOkGK4ghQkEg8tB8hV0/SjBqcW46SClNhPPf7UHYMI4kACx6RUj+OIjKKS4VeU+c9oo7FYrImwBnmYoDhjVH3QTS7imHdcEBQ7GfqKk4fizqUx3NTY3iSQITr0v8aCtPcJcj+K8UnknfvNBJ4Wy0c05r3uCfh+1OHsG66bKyjckVJ/lLTQzLhSuZigSYzDZ/+m1b+pQiPStGeFNeydQ+VGUmCkxFtoonjniZlpvNPSOvKuY8b8UPPKgEpT0OooE+KgGBeD8YqMCfT67mtHlSodBW6DQLlV6BW8V4qgmwuELisqfidBVjZwqWhCEpUdzPmP5yoLhXDiWsxMFWl7gbfGtXc4ssE8ljbvQSYgiQqCI94cxvQryYuKl/x18jg10VsajSZkcvptQDumbj1qNgbGpIgkc6jS3CqAl5GnUUPimv4YqfFaDnrWrysyKAJItUagDUzabV6GSTGWfSTQDBqSANSYHc6V3/AMHcJGEwiEAXIk2vJuTNU/wL4FAWl94X1Sk7dT1rpL5SI+xEUGgcAB29KjblXmUTA229KGdVOtkj59qGfxlriE7J3PeKCTFY1ZsgeUbzB+NF8IcSLrIkc4n5VXsRj1GQSMo0CR9TS9fEFJNk+gFBduJcThJKAeQjeqvjWcS55luZUToLkDqaPwXFXCiFBIB+NU/xn4iIUWmld4oEnjDHhS/ZpMpTqeZquLV563dM1Coeb0H3oJJufStwqoRuetbzHc6dKAcURg8L7RYTtqew1/OtaZYprwBF1K7D9/oKBi/iGwIIy7SNuVBOYhSbjzp73H70zcSI2ilz2FRqPKehj5UAinUOJj5HahkLyKANxpPMf2qV7CE3m40UPoaDU6SCFajX96ArEp35VhMwrlXjTuZPyrXDq1FBM+QRNQt+7Wrh2qXBYdS1ZEiSTQaYbDqUoJSCSbAV1Twf4TZYhx6C4Lga5TXnhPwuGE51AFzmdugp64OZ+tA2GLR0+/xoTFugDbvSt5o84+NaoKzbNPreg2fxo/m8x2jQUM9fzG09Kmd8o91I73mkmOxoGhIPKCI+NAY6pI/fel6saQTkSSeZt86XYniRGXMfejKJuoGwI6daW4vint4bS+lsE5Y9k4VG8Jy5AqZtbrQFcc8SKylAX59PLoPWqnmmSb0x8QcEXhHiytSFmMwUgylQkpN9iFJUkjYpNLxyoPFCoHTBB6H7UQRQ+L270GrfOpEI3OtYlNSi1BGtNqacDAyGSBKt+wpWTTvhbKciZEzJ+PIegoJnm1apUD02NCLeOi0x1FxTIsp2SajdQOVApfbOoPwpa8gzO/1706dQI0il7ltaAXBrglPP8it1GFd6HfsqRVj4R4adxBBAgbk2A7/tQBYDh631hCQSTXUfC3htGGSFKTLnONOlH8B4E1hgIgqj3hTcuREadd6AZbhmI9dvhUbr0yka8/wV5inIMxIoR95KRMTyjXv2oNCcuskd9KgPGGU2JlXzpVxHFOu290dBBpaUpbgQFOGcvMkAqgTvAoD+LcVAEwBPuha0pn1UQKRYkqDaMTigQghQbw5kF5wKMHqwElBUoGDoDeyhH/8ASVPvqIYbjNBusm6WWua1AG+iQCo7Sz8Q+JBiS0+5hmVJ9mG4OdKmy3ZSAttSSRBQsZgYznrQAcPw72KeU6tQJOYKWqAAShQRA2AtAFgE9KKawJwYL6gFrzBLCh7qTBJfPMpMBI0zSb5RTjhTOHlDfs1grEpHtUqbUtKVKbbcAbSYKhGsmRzoDjHEgtCm3VKKiQfKACImRGkAiNotagTlWbDIA1ZcKT0S75kX5Z0OequtCAU6wKGg28qVBtxlSAFCSHkFC2gCkQQSNbQM/SUzgoNFpofFGw7/AL0URNCYpJyn40GNGpgmoGTRTSCohIBJOgAknsKAeK6H4H8KqxLaVE5UDVUSSSSYSOnP61R8MwXXEoQJUtQSO5r6O8OcMDDKG0iyUgd+ZoFuE8AYQAZwtZ3lZHyTAqd/wJgSD/CI7OL/AHqzIgCo33gBJi1Bzvi36YskSy6pB5KAUPiIP1rnXFfB+Jad9mQDOhSSQfgJHrXbsZxErkN+pI+lQs4dMkxJOpO+lBzvw5+nYTCsRBOyRf4nb8vV6RhEITkSkJ0gAUSsgTB0OxqL28EydudBo6UDv9KDxmKOgM/Co8ZiZJP51oDFrJISnY60BLr1oAn8vQbqtkC/Pao1A7nT8k/tSrjHG0tJgrAB+Peg343xRthEWUvaNSeVVHCcZUFh1xvDuFKwtKXFFK0kEEQpBBjSxntULyFLdWXlKQ22YcUE+YHZtCVarMWB2lRsK0e4jh3CUrwqW0CyFMHK8lI0CyryunmogGd6CDjnE1PKQj2aGW0/9NloeROaJUDqtSoEqNzEbUy8P8LLocYUUj3XbmMhRmBSqQBKkqUMsgkgaQSMwfBFKbW7h8Wn2SBmIWHW3Ej/AEhJSVCdEqOtDYl1OUITORN76rVutXXYch6kgzf4di1rWUMEFITlAKSsBMKQpEH+IbTmSCNYjSmznhNSnFuqhQBkMoWhKySlK/ZkqICD5/dEqgHy71U8OkKBcWShlBgrGqj/ANtoH3nD8Ei5tr6gP4xtaG0QhCkFtoHyoH8QKhStVHMCpRuo9gAGcY4soKW24j2ZEAIylHsimYAQbx5jM3MzJNJVPK2vzqz8F/xDDhOIW4lpuM6V5XPaW8rKErzJJUN9EiTyB88QNtrcViGW0ttvthz2afdQoFKX0J6BxKj2UDQVf2i+VeF+QQaMWDsKCxCOlA78JcBXilQDlQPeVrHQDc/Su08A4Axh24aQAYus3Ue5P0Fq5n+l+MgLQdlT/u/4NdewTkj0oOVfpDwX2j6sQoSlsZUz/Wrf0TP+6u4sGqd+nfDgxgmhF1DOruq/yECn+L4hlsNe8AUBWM4glP7UvILl1m2oH71Ew3JzKNzWZyDbTagmsDUAcEnnXi3RoTQzqwonmKCNeJ170AtwzOtSqTEnW9RAXmO45UGqmrQOpJO3ao/ZgAqNup/L17inuap5C96S8Ux5AJWqydpsP70EXH+LttoJA03kyT2qs8D4UeIe2W5nSllOYlsZlqkgBtKFeVSrjdMZgTm0rTiPEGSsIdStS5HkMIQmRIzLBJMykmIIuLa05Rgi4HEoUghTLgZbSMoSQtDiUAe6JCVX3IEkmKBNxNGKxbg/gOwAQhAQqwQEhRUYGZcZSpR6aCBQCMIls/xLq/oBH/3UDYdBftW/DuLFl9KllUBRS6lWYHKoZHUkG85FKFLcav2a1tzORRTOxi0joRf1oHfDMaVvJQcoDoUyAISlHtAUogdF5D6UidWomDYixHI6EUx4a4MMU4hxKVO2Uy0ob6pecT/QNUpN1GDoJK97FFa1LVdSiVKMASVGSYFhcnSgs+KeYfw+EDraxkQWM7SoKFoM3aUcis6VIMgoM5rmKseA4QizTeKAB86klsocKUCVhAEpUcoEJzD61TPDzYe9rhwfOpAcaEpAU60ZygqMAltTw15cqLxWOdw7i05VJeayrBUFJGcEeYIOsmYJiRNhpQP/ABGhK8InI2RkUAgXUuCYUVK1JNiVbkDpVdRhVKYWmJU1mdgk5kIcLba7dw2Y2knes40465icjaVHNl9klJMlCwFtgdIVF+V9K1xTxbQrDtkKzEe2dE/xCm4bQf8AtJN5/mInQAUCrIBprUOJaJFFyBUL5tagk8HYz2WKSNl+U9xcff412rhmK8sztXz4VlKgpOoII7i4rsXhviYcazA6pntI+16C3sOZG0ITrAAHwohGH53/AHrZhiINEKQaANazMaflq1z/AJ9KLLHPtpWnswOlAvxAvyoN4kAxvR+KXAkga0vcezTNooI33J0v+4oYqHqdY0qZxxJHlIN9BS/Gr/vFAPi1gSSfWud+J+N5yW0HyjU8/wC1PPFjmJLf8JtRR/MpMExygX9aoBN760Bbx9oAtaxmJy6CwQlPmV6QB2NMH+NezBZaADYsq5JcPNZOo1hOgHM3KOmeFThlN/xC4hab5UJBDgi8KJ8hkAmQYvEzADZjFOPKT7SFthQBUsDyA7Fz3gnpm7U0axWD8j6UKSUpCCFhJQlQzQv/ANVQSWwEwB5CVcqD4HiUOYhCXPK3CktoBIQFEQkL3UFaEyCZFwKXcSQoK8xSU/ylHuRySNuxg870DHG41l1ZzocaXcFwLLhUf6nUq1JvJQQNIBitE8FdW2p1opeQgSsNklbYJgFTZAVE7gEUrddJIJ1IHqAMoPyovB8ZdaENHKJlcauWIyrIvlgqGUc51vQTOrDSS2D51CHCNh/2wf8A9Hc20Bk7B+JnEt+xcyvsiP4bsmBf3FghaDp7qgOhpHisGpCyjkEn0UkKT8lCvWcISb6UFw4p4tw3sG04PDrZe9n7FxxawspbBUcjSgAfNnylRE5UhO5NVY4o84rG8BzNSHCgaD40GiXaxxdYpuNSKiU4O9AK5rV9/TbF+VxJ/lNuxBP1zGqQ0wtxUIQpROyUk/SugeCvC+KaC1OJDcwYKhmsDrEgba0Hb2WwBWrihyoFriqXAAk61uCZ1oJXTGt5oHEPZQcxqZ91KAVKPxquYziqVEiZvIoJcQ4CqSbciaVuviDfc715iMale8HvQj5ygFSrddz05/Og0W/Ek2HLf40uW8p0wB5aMZ4ep68Qjmd/SneH4ahIFADgGbR8/wA9a2x3hzDP/wDUZSo/1AZVD1TemAZA0UOdb+2y32mO/wCCgo+O/S5KvMxiCAf5VpzR6iKT4z9NcWi4U2sdyk/MV1JGPTMRB/Nq8VirSAb/AD9KDjWI8H4lGrZP+m/0rXCcGSr+G6FMrCVZXFyEKVZSUuW8oIzAK5kTXZHHbQQI9JrVBSvWO2WTQcZxzCczSANGkDoCZK5V/qK/SIopeIw7IhpgvL3ddQSgf+2yRB/1Ln/SK6wrhrZF4HdIE+gr3/K24AyJP/x/tQcZfxji1FakKUpRkki5On2ivEqdP8sdzXYFcDQT7iB3SLVKzwRsn3U5dyUifhQcebw7qjFp6CaZYPwninD7pA5k5Y+VdUTwlIMpAAn40ceFCL6b/wDH5rQc2wX6fTdbgHaVfWrBw3wRhG7qQXD/AOen+1Nj86ujODGXYD59qlXhBMaHX4UC/B4JtCQEJSkbBIA5Wisc3A/B+TTVGHAHU0G/ggQb7GO9BBwNAIGgjpVgUsAelZWUFc448QJKrX2NVF9cyZOXfr2rKyg9wylq8rTeXbMVye/T0Bo7DcMQky4c6+sx011/LV7WUBxxCSIK46AH02rTG4xKfIF8gTB16VlZQCHGNhMZiCdyDQy8UBcLv2Nq9rKCJTX8wdv2Nar4uoACTMH0HKsrKAVfElqMzbapP8yKbzA5CvKyglw/GxJmc2t5o9PiMwRpHKRWVlBu34iTBA9TeanY4qk9ABptWVlAWnizY3M7WNbK41JiTEX/ADtXlZQTnicnX5f2ohfFUk3OqRFjXlZQeN8UTYz0i/5yrR3jibpn5H9qysoP/9k="/>
          <p:cNvSpPr>
            <a:spLocks noChangeAspect="1" noChangeArrowheads="1"/>
          </p:cNvSpPr>
          <p:nvPr/>
        </p:nvSpPr>
        <p:spPr bwMode="auto">
          <a:xfrm>
            <a:off x="155575" y="-2484438"/>
            <a:ext cx="3771900"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data:image/jpeg;base64,/9j/4AAQSkZJRgABAQAAAQABAAD/2wCEAAkGBxMTEhUTExMVFRUXGBoYGBgXFRcYGBcaGB4XGBUXGBgaHSggHRslGxcVITEhJSkrLi4uFx8zODMtNygtLisBCgoKBQUFDgUFDisZExkrKysrKysrKysrKysrKysrKysrKysrKysrKysrKysrKysrKysrKysrKysrKysrKysrK//AABEIAQcAwAMBIgACEQEDEQH/xAAcAAACAgMBAQAAAAAAAAAAAAAEBQMGAAIHAQj/xAA/EAABAwIEBAMHAgQFAwUBAAABAgMRACEEEjFBBVFhcQYigRMykaGxwfAH0SNCUuEUFXKS8TNTYmNzgqKyJP/EABQBAQAAAAAAAAAAAAAAAAAAAAD/xAAUEQEAAAAAAAAAAAAAAAAAAAAA/9oADAMBAAIRAxEAPwDkJXWRNb5L1spAFBFNeZaxVbpNqCNU1oRW4qXA4FbzgbbEqP5NALlNMcFw91cZUm51/Ln0q/8AAf06QIU8sFXLb0A+pNXvBcBYaAypFgAD05SNe1By/hPgN9wgriOQOnUyPtVva8EMoSMwFhcgD6n0/L1eFJsEjU328o50l4pxDzZWW/aqSbqUohCDuSYOZXQaUCvF+yZQBABIypGWSOajvtXvDn20JASAs7lQk/O1V7H4uXCHQUqJjNmzJnXKbSmo8FiPOB2mDtcX+BoL2ywy7AW2ghXQa7SOdqq3HlNsLUnJYGCdtjp60wRxIIQhWYTm+IAv86rHiPj6VYhaIBGdMzpp8wPnMUDBnCs4i6coV0A/PSqT4g4U4w4QoeU+6RoRViwzxWA6ylAGt1wo7zGk04xgTjMOpKxlWnWdQdj23/DQcsUIrxDhmBTDFYK+Um4+1ZhcBCgTQRpwygJIqFtoEX1p8/AtQyGE3oFb6QBQworGNibUGnegmAIopDhym1ApUalTiYoNYrWb1hrSaDFCvdqysAk0EddB/T/hyUp9ooErVtAsOqiY57VRnEjMK6X4XSjIEqFoFtLm8yTc3GukCgtrGOSkQMvoQTb4CisJiQrVUgSe8Xj7UKvhbSoJQpZGmlvWf3pViU+yUYvY2EqN9JMADa3Sg34zxtyzbIJcWYtrpJPQddhSfEcJdQ2JeRmj3WyCR6x351628S4W5CVTK1Tp/wCM9AJI5gcqUcfxrinS2wSJiTew0gDbuZNAs4riXVJhV1i0zqOsfgMVDgQ6okiZ+8A/erNwzw0pSQVX+NWPA8AS2BbSgqn+WOqTY0FiPDJUc0kKtrcGOddJVgwBpbb7Uvfw3S1ByptTmEdPtAYJ9CLxE1a+FY+HU3ltwFIJIMEg70w41wxLyFIUOx3B5iqrwEKbK2nBISSNZjqAe43GooIceyQ8eRv/AM1srSi8UQuFTJi56gCTG060MtFAqxuJMxWrOLi3OvcVhzNClgpIoC1NzUacKZiKLbfAida3ddvbegX/AOH2qJ9r4iishzVI8AFAmgUqrUV6NK1NBtNbBVRpqXLpQbpRJ511bhTiAlKCMqoABjf965vwnClbiUje+kwOcV0xTicvmSJgDNYfTU+lAwVhlEwVGOU/a9BcV4khkZEQFHQTJ6ne97UBicc+bNqVGkkT9ifSkGLIRcytxRuTc3t6DbXf4Bh4gUkpA89gY5/zfYelWbwzwvMQVakybVXuC4MrczG+/TmfWSfjXROGshA7UDjD4UAAfm9Tpw45VC1jADB/4qcOxzoIsRhJTA50DicIADuYpj/iIv8AnxoTEPk6b0FYx7YG2tVHiLcOLixWi3dOnrB+VXvHs25VT+NgJUhR93OEq7KBT9SmgquAxk5knUkR0N/vU5UQb0nghxRibnMOsjN8dfWnChm1oMzTUDjQmaJSgVo4i9BGWhWqtanbRevH2KDQwIpbjX5MUwDYCTSZxJKzFBosVooVOtNeYgARzIoNUiBWZqjKzWATegccCx3s3UqESbCbxMaA2mrqziSrzK83+lP1JsPSud4F0pcBEAzrrHUdat7YcKlJDgSgGBCZIET2FA9QBN0gQJPmUYAubTFKcWR5lnQCwjeIT8ZPwFZjOJNoRlzBKeZMqURqcouR06a0hxnF/akJBKUgz1J2J+HzoLnwggJHb5WBp9hMTfft8PyKrHB12H4KtuEwwjMSLjWgZYVC5ECB1po0yd6WjizaU+9Mep714PELZICVD70DJbNbqaAoE8SBsDNtKQ8a8UpYTeSrQJ3oG2Pg8o61S/FWGSphwNkFQGZI3JSQqPlSbH+Ly6TmIQJm8zG5gA2HpU2CdacgoxIcVy0+ovQVbEpCllST7wBt6GajZxJm9EPLyOLRHuEp7pBP2+lKVuXnagYP4ojSpWsaDrrS9T4IqBCqBwvE15/ipHWlil14hZuaBoHwqvDhouKCw006RBTQI2gLDU1HilgqJrZtWUExc2FBzJvQYu9TBAtyrxAi9eKvoaCfBNFTiYB94aDberc++GrmbyQLx+CPlVNw7xQoKGx52qx4HFqxHlyzl5cv+aCucRxCnFqURHTkNhQzKjM9RTt7AEKUFWiSZ72oFQmcomLmOQ3+tBf/AA+qWwY2mjsZiVrBQglPTlSPwvisyZkmD5vv+dasS+HvKBLKfe0M6bTBvQIcYhpizuIJX/SIJE8ztQOFZ9oqUqcVcwZJmDtYAieRqw4fgTTVnU51akKGclXPNz1sTvTzh2BWojK37NMW0EDsNBQReC1rz5XRBuAe0WPxFZ4m4Glx3WBuRrTljh5Qcwkmb9Tzo3jrMBLgA1g9qDnR8OMiAWg5G5Bv8wI6GabYbh7agAGUjLcRFo000q2Ydppwagnr9KH4i0EiBAHQRQcx8YcNCVKWmcxIB6yP2BqqCAIVrV88UPgmbkFUW3Ikj6GqdxpKcyYEEiTz6A9aBUvpWyJrFogV6k0EmQzejMPh6jwycxHSnMjLpegXrby1uFqA1rRbJUqiFYcxFAncWVSaEWKICo3qJwCg1zVqVVsCBWikybUHhVT7g3GS0k5UAqnYXI9Dr6UlS3UjK8ulu1A/wuKS86EKMFYI7G6h3NqJwXBClfmFlAp6T+xmleKwSlFK0FMiFZknSIhXMetXfwrxtvEJKFZUuj3gBZQ/rT8+1AHwvBhlJCRrVk4VjcsJJISdRMZidBOoFLncqHFNgzEHqJ0+/wAK9QqSDsNekUF4wuVQGmUaAbCj1voQkqsAKpGB40QgFVp+1vtWP8a9sr2SVEge/BsB16nlQP8AAuF1JezRc5Ug2gEjTmaOe4i0trKpQBvtc8qo/EeEFUFDjjZH9KiPlSl3DYoEBSpEjz3mP9Ok0FwztuKyIlLgGoJgEm0neY060LisaUn2TxIXFuRHQ1Lw8BAmb796H4iUvqCFkEyCI1TsFd6CueIUpDaCZjPt2Vf5mqbxTEpU5KSSAAL9NdKufikFOHI/8o+BE/eqNimhFBC6qa1JArYN1C5QTNOwbU0wjh1NJEU1wGIA1oG4cSBQTuIM0LjcZOlaNvTAoFpVXu1RGpAbUGhFShQFaA14qgLW2IBFBuO1p7YxFRhBNAUnGLCcmY5eU1Nhnsl0khWxmDfXTtQRFbZpoHHCOLqRiAtxZUFwlRUZj+k+h+pq+4Z2JNcrKZtVv4JxQ+yAXtYn6TQPuIIlIAJFvnr+/wAKkYwRas1EkzJm89u2tZgFBYgnp+1FYN4hWVW2h5j8+tAczxBaRBbWsj+hOf5p+4BqJvji8+UYLEKndTZAnbUUbiMCVQpBIVqFJ3HUV6zw7Emylk/KfWaBajD4pRKnltMpucqDmX0k6D50dhcLIEDzKgAnWCdVHmaO/wAkvK8p+d/pTThrHmScspBv0oKP+o3BH2GEuKSFN5iVlJuiZgkEXF65yoA3zjtBruX6r4yME4BcERXz+2aA9tv/AMk/MfasOCJ3T/uH3oJBg0UhyKCM4NU+6fS/0r11spoppwmikKMan40CNxy1E4HSmhAOoB7gGoXnUA5UIE7nYUCRdZFqxda0HoNYTXgNeZSaDMgrcC1RgVsDQeGvW63Dc6CjGcDAlVum/wDagFYBJiJpnwd/K97MxChHrEj5SK0UuJCRA6b0uKiHJ0IIIoLdhVrZVaSnlP0p21xZtYBBAWOetJmVe1SCN99LUv4qQCAddf70HRuDcYQJE/OnKuOIGp2/euHKxa0mQs0SOLvkDzfKg7GnjOdYSmTPyqz4ZWVN4ttVJ/TXgb4T7Z25V7qVD3RV24thFBHvAnZIBmaDlf6o8cC0hAtJ0rmTeprsrn6XOYt0u4l8tI2SgAr9VG3yp7w/9OOG4fzFounm6oqvtbT5UHFODeG8Vij/AAGVrH9UQn/cbfCrvgf0gxRguPNN8x5lEfSuoOcVbbTlQEpA2FhQmJ49CSVERsQQZ+FBXsP+kOHSJcxTiv8ASEp/epU/pbg1SlLzwVsZT9IqLF+MZ8onuZrZnGrLTjqXkhaRISZAUO860HPPFfh9zAPFpwhQjMladFJ7bHpVcYFp3N6a+IeNOYk53CSYgDWJib0rS5A+QoFqq1zVs5Wihag1JqVtdQRRGHbKlBIBM8qDXLeimMAo3IKU8417U1waQlMqaAUnlFuRk71Ip9Kv5vjM0AwbCRCRb5+tQ54105/vUjzqRJnToaFcfkaWPOgzEORpzoN7UUU6m3aoMWPKDQN+A44IJQr3VXGljfMJ2pzjMGly5IA05x8NKphNqYYPjOUZTPfX0oJsRgk+0gaAc5FqceG+HB15tOoCpI7afOkGK4ghQkEg8tB8hV0/SjBqcW46SClNhPPf7UHYMI4kACx6RUj+OIjKKS4VeU+c9oo7FYrImwBnmYoDhjVH3QTS7imHdcEBQ7GfqKk4fizqUx3NTY3iSQITr0v8aCtPcJcj+K8UnknfvNBJ4Wy0c05r3uCfh+1OHsG66bKyjckVJ/lLTQzLhSuZigSYzDZ/+m1b+pQiPStGeFNeydQ+VGUmCkxFtoonjniZlpvNPSOvKuY8b8UPPKgEpT0OooE+KgGBeD8YqMCfT67mtHlSodBW6DQLlV6BW8V4qgmwuELisqfidBVjZwqWhCEpUdzPmP5yoLhXDiWsxMFWl7gbfGtXc4ssE8ljbvQSYgiQqCI94cxvQryYuKl/x18jg10VsajSZkcvptQDumbj1qNgbGpIgkc6jS3CqAl5GnUUPimv4YqfFaDnrWrysyKAJItUagDUzabV6GSTGWfSTQDBqSANSYHc6V3/AMHcJGEwiEAXIk2vJuTNU/wL4FAWl94X1Sk7dT1rpL5SI+xEUGgcAB29KjblXmUTA229KGdVOtkj59qGfxlriE7J3PeKCTFY1ZsgeUbzB+NF8IcSLrIkc4n5VXsRj1GQSMo0CR9TS9fEFJNk+gFBduJcThJKAeQjeqvjWcS55luZUToLkDqaPwXFXCiFBIB+NU/xn4iIUWmld4oEnjDHhS/ZpMpTqeZquLV563dM1Coeb0H3oJJufStwqoRuetbzHc6dKAcURg8L7RYTtqew1/OtaZYprwBF1K7D9/oKBi/iGwIIy7SNuVBOYhSbjzp73H70zcSI2ilz2FRqPKehj5UAinUOJj5HahkLyKANxpPMf2qV7CE3m40UPoaDU6SCFajX96ArEp35VhMwrlXjTuZPyrXDq1FBM+QRNQt+7Wrh2qXBYdS1ZEiSTQaYbDqUoJSCSbAV1Twf4TZYhx6C4Lga5TXnhPwuGE51AFzmdugp64OZ+tA2GLR0+/xoTFugDbvSt5o84+NaoKzbNPreg2fxo/m8x2jQUM9fzG09Kmd8o91I73mkmOxoGhIPKCI+NAY6pI/fel6saQTkSSeZt86XYniRGXMfejKJuoGwI6daW4vint4bS+lsE5Y9k4VG8Jy5AqZtbrQFcc8SKylAX59PLoPWqnmmSb0x8QcEXhHiytSFmMwUgylQkpN9iFJUkjYpNLxyoPFCoHTBB6H7UQRQ+L270GrfOpEI3OtYlNSi1BGtNqacDAyGSBKt+wpWTTvhbKciZEzJ+PIegoJnm1apUD02NCLeOi0x1FxTIsp2SajdQOVApfbOoPwpa8gzO/1706dQI0il7ltaAXBrglPP8it1GFd6HfsqRVj4R4adxBBAgbk2A7/tQBYDh631hCQSTXUfC3htGGSFKTLnONOlH8B4E1hgIgqj3hTcuREadd6AZbhmI9dvhUbr0yka8/wV5inIMxIoR95KRMTyjXv2oNCcuskd9KgPGGU2JlXzpVxHFOu290dBBpaUpbgQFOGcvMkAqgTvAoD+LcVAEwBPuha0pn1UQKRYkqDaMTigQghQbw5kF5wKMHqwElBUoGDoDeyhH/8ASVPvqIYbjNBusm6WWua1AG+iQCo7Sz8Q+JBiS0+5hmVJ9mG4OdKmy3ZSAttSSRBQsZgYznrQAcPw72KeU6tQJOYKWqAAShQRA2AtAFgE9KKawJwYL6gFrzBLCh7qTBJfPMpMBI0zSb5RTjhTOHlDfs1grEpHtUqbUtKVKbbcAbSYKhGsmRzoDjHEgtCm3VKKiQfKACImRGkAiNotagTlWbDIA1ZcKT0S75kX5Z0OequtCAU6wKGg28qVBtxlSAFCSHkFC2gCkQQSNbQM/SUzgoNFpofFGw7/AL0URNCYpJyn40GNGpgmoGTRTSCohIBJOgAknsKAeK6H4H8KqxLaVE5UDVUSSSSYSOnP61R8MwXXEoQJUtQSO5r6O8OcMDDKG0iyUgd+ZoFuE8AYQAZwtZ3lZHyTAqd/wJgSD/CI7OL/AHqzIgCo33gBJi1Bzvi36YskSy6pB5KAUPiIP1rnXFfB+Jad9mQDOhSSQfgJHrXbsZxErkN+pI+lQs4dMkxJOpO+lBzvw5+nYTCsRBOyRf4nb8vV6RhEITkSkJ0gAUSsgTB0OxqL28EydudBo6UDv9KDxmKOgM/Co8ZiZJP51oDFrJISnY60BLr1oAn8vQbqtkC/Pao1A7nT8k/tSrjHG0tJgrAB+Peg343xRthEWUvaNSeVVHCcZUFh1xvDuFKwtKXFFK0kEEQpBBjSxntULyFLdWXlKQ22YcUE+YHZtCVarMWB2lRsK0e4jh3CUrwqW0CyFMHK8lI0CyryunmogGd6CDjnE1PKQj2aGW0/9NloeROaJUDqtSoEqNzEbUy8P8LLocYUUj3XbmMhRmBSqQBKkqUMsgkgaQSMwfBFKbW7h8Wn2SBmIWHW3Ej/AEhJSVCdEqOtDYl1OUITORN76rVutXXYch6kgzf4di1rWUMEFITlAKSsBMKQpEH+IbTmSCNYjSmznhNSnFuqhQBkMoWhKySlK/ZkqICD5/dEqgHy71U8OkKBcWShlBgrGqj/ANtoH3nD8Ei5tr6gP4xtaG0QhCkFtoHyoH8QKhStVHMCpRuo9gAGcY4soKW24j2ZEAIylHsimYAQbx5jM3MzJNJVPK2vzqz8F/xDDhOIW4lpuM6V5XPaW8rKErzJJUN9EiTyB88QNtrcViGW0ttvthz2afdQoFKX0J6BxKj2UDQVf2i+VeF+QQaMWDsKCxCOlA78JcBXilQDlQPeVrHQDc/Su08A4Axh24aQAYus3Ue5P0Fq5n+l+MgLQdlT/u/4NdewTkj0oOVfpDwX2j6sQoSlsZUz/Wrf0TP+6u4sGqd+nfDgxgmhF1DOruq/yECn+L4hlsNe8AUBWM4glP7UvILl1m2oH71Ew3JzKNzWZyDbTagmsDUAcEnnXi3RoTQzqwonmKCNeJ170AtwzOtSqTEnW9RAXmO45UGqmrQOpJO3ao/ZgAqNup/L17inuap5C96S8Ux5AJWqydpsP70EXH+LttoJA03kyT2qs8D4UeIe2W5nSllOYlsZlqkgBtKFeVSrjdMZgTm0rTiPEGSsIdStS5HkMIQmRIzLBJMykmIIuLa05Rgi4HEoUghTLgZbSMoSQtDiUAe6JCVX3IEkmKBNxNGKxbg/gOwAQhAQqwQEhRUYGZcZSpR6aCBQCMIls/xLq/oBH/3UDYdBftW/DuLFl9KllUBRS6lWYHKoZHUkG85FKFLcav2a1tzORRTOxi0joRf1oHfDMaVvJQcoDoUyAISlHtAUogdF5D6UidWomDYixHI6EUx4a4MMU4hxKVO2Uy0ob6pecT/QNUpN1GDoJK97FFa1LVdSiVKMASVGSYFhcnSgs+KeYfw+EDraxkQWM7SoKFoM3aUcis6VIMgoM5rmKseA4QizTeKAB86klsocKUCVhAEpUcoEJzD61TPDzYe9rhwfOpAcaEpAU60ZygqMAltTw15cqLxWOdw7i05VJeayrBUFJGcEeYIOsmYJiRNhpQP/ABGhK8InI2RkUAgXUuCYUVK1JNiVbkDpVdRhVKYWmJU1mdgk5kIcLba7dw2Y2knes40465icjaVHNl9klJMlCwFtgdIVF+V9K1xTxbQrDtkKzEe2dE/xCm4bQf8AtJN5/mInQAUCrIBprUOJaJFFyBUL5tagk8HYz2WKSNl+U9xcff412rhmK8sztXz4VlKgpOoII7i4rsXhviYcazA6pntI+16C3sOZG0ITrAAHwohGH53/AHrZhiINEKQaANazMaflq1z/AJ9KLLHPtpWnswOlAvxAvyoN4kAxvR+KXAkga0vcezTNooI33J0v+4oYqHqdY0qZxxJHlIN9BS/Gr/vFAPi1gSSfWud+J+N5yW0HyjU8/wC1PPFjmJLf8JtRR/MpMExygX9aoBN760Bbx9oAtaxmJy6CwQlPmV6QB2NMH+NezBZaADYsq5JcPNZOo1hOgHM3KOmeFThlN/xC4hab5UJBDgi8KJ8hkAmQYvEzADZjFOPKT7SFthQBUsDyA7Fz3gnpm7U0axWD8j6UKSUpCCFhJQlQzQv/ANVQSWwEwB5CVcqD4HiUOYhCXPK3CktoBIQFEQkL3UFaEyCZFwKXcSQoK8xSU/ylHuRySNuxg870DHG41l1ZzocaXcFwLLhUf6nUq1JvJQQNIBitE8FdW2p1opeQgSsNklbYJgFTZAVE7gEUrddJIJ1IHqAMoPyovB8ZdaENHKJlcauWIyrIvlgqGUc51vQTOrDSS2D51CHCNh/2wf8A9Hc20Bk7B+JnEt+xcyvsiP4bsmBf3FghaDp7qgOhpHisGpCyjkEn0UkKT8lCvWcISb6UFw4p4tw3sG04PDrZe9n7FxxawspbBUcjSgAfNnylRE5UhO5NVY4o84rG8BzNSHCgaD40GiXaxxdYpuNSKiU4O9AK5rV9/TbF+VxJ/lNuxBP1zGqQ0wtxUIQpROyUk/SugeCvC+KaC1OJDcwYKhmsDrEgba0Hb2WwBWrihyoFriqXAAk61uCZ1oJXTGt5oHEPZQcxqZ91KAVKPxquYziqVEiZvIoJcQ4CqSbciaVuviDfc715iMale8HvQj5ygFSrddz05/Og0W/Ek2HLf40uW8p0wB5aMZ4ep68Qjmd/SneH4ahIFADgGbR8/wA9a2x3hzDP/wDUZSo/1AZVD1TemAZA0UOdb+2y32mO/wCCgo+O/S5KvMxiCAf5VpzR6iKT4z9NcWi4U2sdyk/MV1JGPTMRB/Nq8VirSAb/AD9KDjWI8H4lGrZP+m/0rXCcGSr+G6FMrCVZXFyEKVZSUuW8oIzAK5kTXZHHbQQI9JrVBSvWO2WTQcZxzCczSANGkDoCZK5V/qK/SIopeIw7IhpgvL3ddQSgf+2yRB/1Ln/SK6wrhrZF4HdIE+gr3/K24AyJP/x/tQcZfxji1FakKUpRkki5On2ivEqdP8sdzXYFcDQT7iB3SLVKzwRsn3U5dyUifhQcebw7qjFp6CaZYPwninD7pA5k5Y+VdUTwlIMpAAn40ceFCL6b/wDH5rQc2wX6fTdbgHaVfWrBw3wRhG7qQXD/AOen+1Nj86ujODGXYD59qlXhBMaHX4UC/B4JtCQEJSkbBIA5Wisc3A/B+TTVGHAHU0G/ggQb7GO9BBwNAIGgjpVgUsAelZWUFc448QJKrX2NVF9cyZOXfr2rKyg9wylq8rTeXbMVye/T0Bo7DcMQky4c6+sx011/LV7WUBxxCSIK46AH02rTG4xKfIF8gTB16VlZQCHGNhMZiCdyDQy8UBcLv2Nq9rKCJTX8wdv2Nar4uoACTMH0HKsrKAVfElqMzbapP8yKbzA5CvKyglw/GxJmc2t5o9PiMwRpHKRWVlBu34iTBA9TeanY4qk9ABptWVlAWnizY3M7WNbK41JiTEX/ADtXlZQTnicnX5f2ohfFUk3OqRFjXlZQeN8UTYz0i/5yrR3jibpn5H9qysoP/9k="/>
          <p:cNvSpPr>
            <a:spLocks noChangeAspect="1" noChangeArrowheads="1"/>
          </p:cNvSpPr>
          <p:nvPr/>
        </p:nvSpPr>
        <p:spPr bwMode="auto">
          <a:xfrm>
            <a:off x="457200" y="-2179639"/>
            <a:ext cx="3771900"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70" name="Picture 14" descr="http://doorofperception.com/wp-content/uploads/doorofperception.com-richard_feynma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819401"/>
            <a:ext cx="887506"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73443" y="30480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Theorem: </a:t>
            </a:r>
            <a:r>
              <a:rPr lang="en-US" altLang="en-US" sz="2800" dirty="0" smtClean="0"/>
              <a:t>Let C be a quantum circuit with n qubits and d layers of gates.  Then we can compute each transition amplitude, </a:t>
            </a:r>
            <a:r>
              <a:rPr lang="en-US" altLang="en-US" sz="2800" dirty="0" smtClean="0">
                <a:sym typeface="Symbol"/>
              </a:rPr>
              <a:t></a:t>
            </a:r>
            <a:r>
              <a:rPr lang="en-US" altLang="en-US" sz="2800" dirty="0" err="1" smtClean="0">
                <a:sym typeface="Symbol"/>
              </a:rPr>
              <a:t>x|C|y</a:t>
            </a:r>
            <a:r>
              <a:rPr lang="en-US" altLang="en-US" sz="2800" dirty="0" smtClean="0">
                <a:sym typeface="Symbol"/>
              </a:rPr>
              <a:t>, in </a:t>
            </a:r>
            <a:r>
              <a:rPr lang="en-US" altLang="en-US" sz="2800" dirty="0" err="1">
                <a:sym typeface="Symbol"/>
              </a:rPr>
              <a:t>d</a:t>
            </a:r>
            <a:r>
              <a:rPr lang="en-US" altLang="en-US" sz="2800" baseline="30000" dirty="0" err="1" smtClean="0">
                <a:sym typeface="Symbol"/>
              </a:rPr>
              <a:t>O</a:t>
            </a:r>
            <a:r>
              <a:rPr lang="en-US" altLang="en-US" sz="2800" baseline="30000" dirty="0" smtClean="0">
                <a:sym typeface="Symbol"/>
              </a:rPr>
              <a:t>(n)</a:t>
            </a:r>
            <a:r>
              <a:rPr lang="en-US" altLang="en-US" sz="2800" dirty="0" smtClean="0">
                <a:sym typeface="Symbol"/>
              </a:rPr>
              <a:t> time and poly(</a:t>
            </a:r>
            <a:r>
              <a:rPr lang="en-US" altLang="en-US" sz="2800" dirty="0" err="1" smtClean="0">
                <a:sym typeface="Symbol"/>
              </a:rPr>
              <a:t>n,d</a:t>
            </a:r>
            <a:r>
              <a:rPr lang="en-US" altLang="en-US" sz="2800" smtClean="0">
                <a:sym typeface="Symbol"/>
              </a:rPr>
              <a:t>) space.</a:t>
            </a:r>
            <a:endParaRPr lang="en-US" altLang="en-US" sz="2800" dirty="0"/>
          </a:p>
        </p:txBody>
      </p:sp>
      <p:sp>
        <p:nvSpPr>
          <p:cNvPr id="38" name="Text Box 3"/>
          <p:cNvSpPr txBox="1">
            <a:spLocks noChangeArrowheads="1"/>
          </p:cNvSpPr>
          <p:nvPr/>
        </p:nvSpPr>
        <p:spPr bwMode="auto">
          <a:xfrm>
            <a:off x="449635" y="3425278"/>
            <a:ext cx="83820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Proof:</a:t>
            </a:r>
            <a:r>
              <a:rPr lang="en-US" altLang="en-US" sz="2800" dirty="0" smtClean="0"/>
              <a:t> </a:t>
            </a:r>
            <a:r>
              <a:rPr lang="en-US" altLang="en-US" sz="2800" dirty="0" err="1" smtClean="0"/>
              <a:t>Savitch’s</a:t>
            </a:r>
            <a:r>
              <a:rPr lang="en-US" altLang="en-US" sz="2800" dirty="0" smtClean="0"/>
              <a:t> Theorem!  Recursively divide C into two chunks, C</a:t>
            </a:r>
            <a:r>
              <a:rPr lang="en-US" altLang="en-US" sz="2800" baseline="-25000" dirty="0" smtClean="0"/>
              <a:t>1</a:t>
            </a:r>
            <a:r>
              <a:rPr lang="en-US" altLang="en-US" sz="2800" dirty="0" smtClean="0"/>
              <a:t> and C</a:t>
            </a:r>
            <a:r>
              <a:rPr lang="en-US" altLang="en-US" sz="2800" baseline="-25000" dirty="0"/>
              <a:t>2</a:t>
            </a:r>
            <a:r>
              <a:rPr lang="en-US" altLang="en-US" sz="2800" dirty="0" smtClean="0"/>
              <a:t>, with d/2 layers each.  Then</a:t>
            </a:r>
            <a:endParaRPr lang="en-US" altLang="en-US" sz="2800" b="1"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00690861"/>
              </p:ext>
            </p:extLst>
          </p:nvPr>
        </p:nvGraphicFramePr>
        <p:xfrm>
          <a:off x="2171696" y="4515146"/>
          <a:ext cx="5568731" cy="949960"/>
        </p:xfrm>
        <a:graphic>
          <a:graphicData uri="http://schemas.openxmlformats.org/presentationml/2006/ole">
            <mc:AlternateContent xmlns:mc="http://schemas.openxmlformats.org/markup-compatibility/2006">
              <mc:Choice xmlns:v="urn:schemas-microsoft-com:vml" Requires="v">
                <p:oleObj spid="_x0000_s61598" name="Equation" r:id="rId4" imgW="2158920" imgH="368280" progId="Equation.3">
                  <p:embed/>
                </p:oleObj>
              </mc:Choice>
              <mc:Fallback>
                <p:oleObj name="Equation" r:id="rId4" imgW="2158920" imgH="368280" progId="Equation.3">
                  <p:embed/>
                  <p:pic>
                    <p:nvPicPr>
                      <p:cNvPr id="0" name=""/>
                      <p:cNvPicPr/>
                      <p:nvPr/>
                    </p:nvPicPr>
                    <p:blipFill>
                      <a:blip r:embed="rId5"/>
                      <a:stretch>
                        <a:fillRect/>
                      </a:stretch>
                    </p:blipFill>
                    <p:spPr>
                      <a:xfrm>
                        <a:off x="2171696" y="4515146"/>
                        <a:ext cx="5568731" cy="9499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07329497"/>
              </p:ext>
            </p:extLst>
          </p:nvPr>
        </p:nvGraphicFramePr>
        <p:xfrm>
          <a:off x="2295525" y="5522366"/>
          <a:ext cx="5732463" cy="1179512"/>
        </p:xfrm>
        <a:graphic>
          <a:graphicData uri="http://schemas.openxmlformats.org/presentationml/2006/ole">
            <mc:AlternateContent xmlns:mc="http://schemas.openxmlformats.org/markup-compatibility/2006">
              <mc:Choice xmlns:v="urn:schemas-microsoft-com:vml" Requires="v">
                <p:oleObj spid="_x0000_s61599" name="Equation" r:id="rId6" imgW="2222280" imgH="457200" progId="Equation.3">
                  <p:embed/>
                </p:oleObj>
              </mc:Choice>
              <mc:Fallback>
                <p:oleObj name="Equation" r:id="rId6" imgW="2222280" imgH="457200" progId="Equation.3">
                  <p:embed/>
                  <p:pic>
                    <p:nvPicPr>
                      <p:cNvPr id="0" name=""/>
                      <p:cNvPicPr/>
                      <p:nvPr/>
                    </p:nvPicPr>
                    <p:blipFill>
                      <a:blip r:embed="rId7"/>
                      <a:stretch>
                        <a:fillRect/>
                      </a:stretch>
                    </p:blipFill>
                    <p:spPr>
                      <a:xfrm>
                        <a:off x="2295525" y="5522366"/>
                        <a:ext cx="5732463" cy="1179512"/>
                      </a:xfrm>
                      <a:prstGeom prst="rect">
                        <a:avLst/>
                      </a:prstGeom>
                    </p:spPr>
                  </p:pic>
                </p:oleObj>
              </mc:Fallback>
            </mc:AlternateContent>
          </a:graphicData>
        </a:graphic>
      </p:graphicFrame>
      <p:sp>
        <p:nvSpPr>
          <p:cNvPr id="7" name="Text Box 3"/>
          <p:cNvSpPr txBox="1">
            <a:spLocks noChangeArrowheads="1"/>
          </p:cNvSpPr>
          <p:nvPr/>
        </p:nvSpPr>
        <p:spPr bwMode="auto">
          <a:xfrm>
            <a:off x="373443" y="5635078"/>
            <a:ext cx="1816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Evaluation time:</a:t>
            </a:r>
            <a:endParaRPr lang="en-US" altLang="en-US" sz="2800" b="1" dirty="0">
              <a:solidFill>
                <a:srgbClr val="FF0000"/>
              </a:solidFill>
            </a:endParaRPr>
          </a:p>
        </p:txBody>
      </p:sp>
      <p:grpSp>
        <p:nvGrpSpPr>
          <p:cNvPr id="4" name="Group 3"/>
          <p:cNvGrpSpPr/>
          <p:nvPr/>
        </p:nvGrpSpPr>
        <p:grpSpPr>
          <a:xfrm>
            <a:off x="2956460" y="1764134"/>
            <a:ext cx="3627194" cy="1586805"/>
            <a:chOff x="2788946" y="1689795"/>
            <a:chExt cx="3627194" cy="1586805"/>
          </a:xfrm>
        </p:grpSpPr>
        <p:pic>
          <p:nvPicPr>
            <p:cNvPr id="61468" name="Picture 28" descr="http://cdn.iopscience.com/images/0295-5075/87/6/60008/Full/epl12145fi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946" y="1838474"/>
              <a:ext cx="3627194" cy="143812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200400" y="1689795"/>
              <a:ext cx="1219200" cy="1586805"/>
            </a:xfrm>
            <a:prstGeom prst="roundRect">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29760" y="1689795"/>
              <a:ext cx="1437640" cy="1586805"/>
            </a:xfrm>
            <a:prstGeom prst="roundRect">
              <a:avLst/>
            </a:prstGeom>
            <a:solidFill>
              <a:schemeClr val="accent2">
                <a:lumMod val="60000"/>
                <a:lumOff val="40000"/>
                <a:alpha val="27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3657600" y="2483197"/>
              <a:ext cx="6020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t>C</a:t>
              </a:r>
              <a:r>
                <a:rPr lang="en-US" altLang="en-US" b="1" baseline="-25000" dirty="0" smtClean="0"/>
                <a:t>1</a:t>
              </a:r>
              <a:endParaRPr lang="en-US" altLang="en-US" b="1" baseline="-25000" dirty="0"/>
            </a:p>
          </p:txBody>
        </p:sp>
        <p:sp>
          <p:nvSpPr>
            <p:cNvPr id="11" name="Text Box 3"/>
            <p:cNvSpPr txBox="1">
              <a:spLocks noChangeArrowheads="1"/>
            </p:cNvSpPr>
            <p:nvPr/>
          </p:nvSpPr>
          <p:spPr bwMode="auto">
            <a:xfrm>
              <a:off x="5148580" y="1972762"/>
              <a:ext cx="6020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t>C</a:t>
              </a:r>
              <a:r>
                <a:rPr lang="en-US" altLang="en-US" b="1" baseline="-25000" dirty="0"/>
                <a:t>2</a:t>
              </a:r>
            </a:p>
          </p:txBody>
        </p:sp>
      </p:grpSp>
    </p:spTree>
    <p:extLst>
      <p:ext uri="{BB962C8B-B14F-4D97-AF65-F5344CB8AC3E}">
        <p14:creationId xmlns:p14="http://schemas.microsoft.com/office/powerpoint/2010/main" val="29982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228599"/>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solidFill>
                  <a:srgbClr val="0070C0"/>
                </a:solidFill>
              </a:rPr>
              <a:t>Comments</a:t>
            </a:r>
            <a:endParaRPr lang="en-US" altLang="en-US" sz="4400" b="1" dirty="0">
              <a:solidFill>
                <a:srgbClr val="0070C0"/>
              </a:solidFill>
            </a:endParaRPr>
          </a:p>
        </p:txBody>
      </p:sp>
      <p:sp>
        <p:nvSpPr>
          <p:cNvPr id="13315" name="Text Box 3"/>
          <p:cNvSpPr txBox="1">
            <a:spLocks noChangeArrowheads="1"/>
          </p:cNvSpPr>
          <p:nvPr/>
        </p:nvSpPr>
        <p:spPr bwMode="auto">
          <a:xfrm>
            <a:off x="457200" y="2971799"/>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smtClean="0"/>
              <a:t>Is </a:t>
            </a:r>
            <a:r>
              <a:rPr lang="en-US" altLang="en-US" sz="2800" dirty="0" smtClean="0"/>
              <a:t>this </a:t>
            </a:r>
            <a:r>
              <a:rPr lang="en-US" altLang="en-US" sz="2800" dirty="0" err="1" smtClean="0"/>
              <a:t>d</a:t>
            </a:r>
            <a:r>
              <a:rPr lang="en-US" altLang="en-US" sz="2800" baseline="30000" dirty="0" err="1" smtClean="0"/>
              <a:t>O</a:t>
            </a:r>
            <a:r>
              <a:rPr lang="en-US" altLang="en-US" sz="2800" baseline="30000" dirty="0" smtClean="0"/>
              <a:t>(n</a:t>
            </a:r>
            <a:r>
              <a:rPr lang="en-US" altLang="en-US" sz="2800" baseline="30000" dirty="0" smtClean="0"/>
              <a:t>)</a:t>
            </a:r>
            <a:r>
              <a:rPr lang="en-US" altLang="en-US" sz="2800" dirty="0" smtClean="0"/>
              <a:t> algorithm optimal?  Open problem!  Related to </a:t>
            </a:r>
            <a:r>
              <a:rPr lang="en-US" altLang="en-US" sz="2800" b="1" dirty="0" smtClean="0">
                <a:solidFill>
                  <a:srgbClr val="7030A0"/>
                </a:solidFill>
              </a:rPr>
              <a:t>L</a:t>
            </a:r>
            <a:r>
              <a:rPr lang="en-US" altLang="en-US" sz="2800" dirty="0" smtClean="0"/>
              <a:t> vs. </a:t>
            </a:r>
            <a:r>
              <a:rPr lang="en-US" altLang="en-US" sz="2800" b="1" dirty="0" smtClean="0">
                <a:solidFill>
                  <a:srgbClr val="7030A0"/>
                </a:solidFill>
              </a:rPr>
              <a:t>NL</a:t>
            </a:r>
            <a:r>
              <a:rPr lang="en-US" altLang="en-US" sz="2800" dirty="0" smtClean="0"/>
              <a:t> </a:t>
            </a:r>
            <a:endParaRPr lang="en-US" altLang="en-US" sz="2800" dirty="0"/>
          </a:p>
        </p:txBody>
      </p:sp>
      <p:sp>
        <p:nvSpPr>
          <p:cNvPr id="4" name="Text Box 3"/>
          <p:cNvSpPr txBox="1">
            <a:spLocks noChangeArrowheads="1"/>
          </p:cNvSpPr>
          <p:nvPr/>
        </p:nvSpPr>
        <p:spPr bwMode="auto">
          <a:xfrm>
            <a:off x="457200" y="998040"/>
            <a:ext cx="8305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Time/Space Tradeoff:</a:t>
            </a:r>
            <a:r>
              <a:rPr lang="en-US" altLang="en-US" sz="2800" dirty="0" smtClean="0"/>
              <a:t> Starting with the “naïve, ~2</a:t>
            </a:r>
            <a:r>
              <a:rPr lang="en-US" altLang="en-US" sz="2800" baseline="30000" dirty="0" smtClean="0"/>
              <a:t>n</a:t>
            </a:r>
            <a:r>
              <a:rPr lang="en-US" altLang="en-US" sz="2800" dirty="0" smtClean="0"/>
              <a:t>-time and -memory Schrödinger simulation,” every time you halve the available memory, multiply the running time by the circuit depth d and you can still simulate</a:t>
            </a:r>
            <a:endParaRPr lang="en-US" altLang="en-US" sz="2800" dirty="0"/>
          </a:p>
        </p:txBody>
      </p:sp>
      <p:sp>
        <p:nvSpPr>
          <p:cNvPr id="8" name="Text Box 3"/>
          <p:cNvSpPr txBox="1">
            <a:spLocks noChangeArrowheads="1"/>
          </p:cNvSpPr>
          <p:nvPr/>
        </p:nvSpPr>
        <p:spPr bwMode="auto">
          <a:xfrm>
            <a:off x="457200" y="4043617"/>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smtClean="0"/>
              <a:t>We </a:t>
            </a:r>
            <a:r>
              <a:rPr lang="en-US" altLang="en-US" sz="2800" b="1" dirty="0" smtClean="0">
                <a:solidFill>
                  <a:srgbClr val="FF0000"/>
                </a:solidFill>
              </a:rPr>
              <a:t>don’t</a:t>
            </a:r>
            <a:r>
              <a:rPr lang="en-US" altLang="en-US" sz="2800" dirty="0" smtClean="0"/>
              <a:t> get a </a:t>
            </a:r>
            <a:r>
              <a:rPr lang="en-US" altLang="en-US" sz="2800" dirty="0" err="1" smtClean="0"/>
              <a:t>polytime</a:t>
            </a:r>
            <a:r>
              <a:rPr lang="en-US" altLang="en-US" sz="2800" dirty="0" smtClean="0"/>
              <a:t> algorithm to guess </a:t>
            </a:r>
            <a:r>
              <a:rPr lang="en-US" altLang="en-US" sz="2800" dirty="0" smtClean="0">
                <a:sym typeface="Symbol"/>
              </a:rPr>
              <a:t></a:t>
            </a:r>
            <a:r>
              <a:rPr lang="en-US" altLang="en-US" sz="2800" dirty="0" err="1" smtClean="0">
                <a:sym typeface="Symbol"/>
              </a:rPr>
              <a:t>x|C|y</a:t>
            </a:r>
            <a:r>
              <a:rPr lang="en-US" altLang="en-US" sz="2800" dirty="0" smtClean="0">
                <a:sym typeface="Symbol"/>
              </a:rPr>
              <a:t> with greater than 4</a:t>
            </a:r>
            <a:r>
              <a:rPr lang="en-US" altLang="en-US" sz="2800" baseline="30000" dirty="0" smtClean="0">
                <a:sym typeface="Symbol"/>
              </a:rPr>
              <a:t>-m</a:t>
            </a:r>
            <a:r>
              <a:rPr lang="en-US" altLang="en-US" sz="2800" dirty="0" smtClean="0">
                <a:sym typeface="Symbol"/>
              </a:rPr>
              <a:t> success probability (why not?)</a:t>
            </a:r>
            <a:endParaRPr lang="en-US" altLang="en-US" sz="2800" dirty="0"/>
          </a:p>
        </p:txBody>
      </p:sp>
    </p:spTree>
    <p:extLst>
      <p:ext uri="{BB962C8B-B14F-4D97-AF65-F5344CB8AC3E}">
        <p14:creationId xmlns:p14="http://schemas.microsoft.com/office/powerpoint/2010/main" val="15437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228600"/>
            <a:ext cx="8686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solidFill>
                  <a:srgbClr val="0070C0"/>
                </a:solidFill>
              </a:rPr>
              <a:t>A Different Approach: Fourier Sampling / IQP</a:t>
            </a:r>
            <a:endParaRPr lang="en-US" altLang="en-US" sz="4400" b="1" dirty="0">
              <a:solidFill>
                <a:srgbClr val="0070C0"/>
              </a:solidFill>
            </a:endParaRPr>
          </a:p>
        </p:txBody>
      </p:sp>
      <p:sp>
        <p:nvSpPr>
          <p:cNvPr id="13315" name="Text Box 3"/>
          <p:cNvSpPr txBox="1">
            <a:spLocks noChangeArrowheads="1"/>
          </p:cNvSpPr>
          <p:nvPr/>
        </p:nvSpPr>
        <p:spPr bwMode="auto">
          <a:xfrm>
            <a:off x="368300" y="1797408"/>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a:t>Given a Boolean function</a:t>
            </a:r>
          </a:p>
        </p:txBody>
      </p:sp>
      <p:graphicFrame>
        <p:nvGraphicFramePr>
          <p:cNvPr id="13316" name="Object 2"/>
          <p:cNvGraphicFramePr>
            <a:graphicFrameLocks noChangeAspect="1"/>
          </p:cNvGraphicFramePr>
          <p:nvPr>
            <p:extLst>
              <p:ext uri="{D42A27DB-BD31-4B8C-83A1-F6EECF244321}">
                <p14:modId xmlns:p14="http://schemas.microsoft.com/office/powerpoint/2010/main" val="3699276594"/>
              </p:ext>
            </p:extLst>
          </p:nvPr>
        </p:nvGraphicFramePr>
        <p:xfrm>
          <a:off x="4254047" y="1678345"/>
          <a:ext cx="3529013" cy="762000"/>
        </p:xfrm>
        <a:graphic>
          <a:graphicData uri="http://schemas.openxmlformats.org/presentationml/2006/ole">
            <mc:AlternateContent xmlns:mc="http://schemas.openxmlformats.org/markup-compatibility/2006">
              <mc:Choice xmlns:v="urn:schemas-microsoft-com:vml" Requires="v">
                <p:oleObj spid="_x0000_s66761" name="Equation" r:id="rId4" imgW="1117600" imgH="241300" progId="Equation.3">
                  <p:embed/>
                </p:oleObj>
              </mc:Choice>
              <mc:Fallback>
                <p:oleObj name="Equation" r:id="rId4" imgW="11176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047" y="1678345"/>
                        <a:ext cx="35290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3"/>
          <p:cNvSpPr txBox="1">
            <a:spLocks noChangeArrowheads="1"/>
          </p:cNvSpPr>
          <p:nvPr/>
        </p:nvSpPr>
        <p:spPr bwMode="auto">
          <a:xfrm>
            <a:off x="368300" y="2451755"/>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smtClean="0"/>
              <a:t>Let </a:t>
            </a:r>
            <a:r>
              <a:rPr lang="en-US" altLang="en-US" sz="2800" dirty="0" err="1" smtClean="0"/>
              <a:t>D</a:t>
            </a:r>
            <a:r>
              <a:rPr lang="en-US" altLang="en-US" sz="2800" baseline="-25000" dirty="0" err="1" smtClean="0"/>
              <a:t>f</a:t>
            </a:r>
            <a:r>
              <a:rPr lang="en-US" altLang="en-US" sz="2800" dirty="0" smtClean="0"/>
              <a:t> be the distribution over {0,1}</a:t>
            </a:r>
            <a:r>
              <a:rPr lang="en-US" altLang="en-US" sz="2800" baseline="30000" dirty="0" smtClean="0"/>
              <a:t>n</a:t>
            </a:r>
            <a:r>
              <a:rPr lang="en-US" altLang="en-US" sz="2800" dirty="0" smtClean="0"/>
              <a:t> defined by</a:t>
            </a:r>
            <a:endParaRPr lang="en-US" altLang="en-US" sz="2800" dirty="0"/>
          </a:p>
        </p:txBody>
      </p:sp>
      <p:graphicFrame>
        <p:nvGraphicFramePr>
          <p:cNvPr id="13318" name="Object 4"/>
          <p:cNvGraphicFramePr>
            <a:graphicFrameLocks noChangeAspect="1"/>
          </p:cNvGraphicFramePr>
          <p:nvPr>
            <p:extLst>
              <p:ext uri="{D42A27DB-BD31-4B8C-83A1-F6EECF244321}">
                <p14:modId xmlns:p14="http://schemas.microsoft.com/office/powerpoint/2010/main" val="2349138913"/>
              </p:ext>
            </p:extLst>
          </p:nvPr>
        </p:nvGraphicFramePr>
        <p:xfrm>
          <a:off x="1066800" y="3106737"/>
          <a:ext cx="2257425" cy="669925"/>
        </p:xfrm>
        <a:graphic>
          <a:graphicData uri="http://schemas.openxmlformats.org/presentationml/2006/ole">
            <mc:AlternateContent xmlns:mc="http://schemas.openxmlformats.org/markup-compatibility/2006">
              <mc:Choice xmlns:v="urn:schemas-microsoft-com:vml" Requires="v">
                <p:oleObj spid="_x0000_s66762" name="Equation" r:id="rId6" imgW="812520" imgH="241200" progId="Equation.3">
                  <p:embed/>
                </p:oleObj>
              </mc:Choice>
              <mc:Fallback>
                <p:oleObj name="Equation" r:id="rId6" imgW="812520" imgH="241200" progId="Equation.3">
                  <p:embed/>
                  <p:pic>
                    <p:nvPicPr>
                      <p:cNvPr id="0" name=""/>
                      <p:cNvPicPr>
                        <a:picLocks noChangeAspect="1" noChangeArrowheads="1"/>
                      </p:cNvPicPr>
                      <p:nvPr/>
                    </p:nvPicPr>
                    <p:blipFill>
                      <a:blip r:embed="rId7"/>
                      <a:srcRect/>
                      <a:stretch>
                        <a:fillRect/>
                      </a:stretch>
                    </p:blipFill>
                    <p:spPr bwMode="auto">
                      <a:xfrm>
                        <a:off x="1066800" y="3106737"/>
                        <a:ext cx="225742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
          <p:cNvGrpSpPr>
            <a:grpSpLocks/>
          </p:cNvGrpSpPr>
          <p:nvPr/>
        </p:nvGrpSpPr>
        <p:grpSpPr bwMode="auto">
          <a:xfrm>
            <a:off x="4484687" y="3726682"/>
            <a:ext cx="4430713" cy="2832100"/>
            <a:chOff x="381000" y="3026229"/>
            <a:chExt cx="4431165" cy="2831306"/>
          </a:xfrm>
        </p:grpSpPr>
        <p:sp>
          <p:nvSpPr>
            <p:cNvPr id="13324" name="Text Box 3"/>
            <p:cNvSpPr txBox="1">
              <a:spLocks noChangeArrowheads="1"/>
            </p:cNvSpPr>
            <p:nvPr/>
          </p:nvSpPr>
          <p:spPr bwMode="auto">
            <a:xfrm>
              <a:off x="381000" y="3026229"/>
              <a:ext cx="4431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a:solidFill>
                    <a:srgbClr val="FF0000"/>
                  </a:solidFill>
                </a:rPr>
                <a:t>Trivial Quantum Algorithm:</a:t>
              </a:r>
            </a:p>
          </p:txBody>
        </p:sp>
        <p:grpSp>
          <p:nvGrpSpPr>
            <p:cNvPr id="13325" name="Group 32"/>
            <p:cNvGrpSpPr>
              <a:grpSpLocks/>
            </p:cNvGrpSpPr>
            <p:nvPr/>
          </p:nvGrpSpPr>
          <p:grpSpPr bwMode="auto">
            <a:xfrm>
              <a:off x="457200" y="3630272"/>
              <a:ext cx="4241800" cy="2227263"/>
              <a:chOff x="2133600" y="1143000"/>
              <a:chExt cx="4241800" cy="2227263"/>
            </a:xfrm>
          </p:grpSpPr>
          <p:cxnSp>
            <p:nvCxnSpPr>
              <p:cNvPr id="13" name="Straight Connector 12"/>
              <p:cNvCxnSpPr/>
              <p:nvPr/>
            </p:nvCxnSpPr>
            <p:spPr>
              <a:xfrm>
                <a:off x="2667062" y="2286305"/>
                <a:ext cx="3124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67062" y="2971913"/>
                <a:ext cx="3124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67062" y="1600698"/>
                <a:ext cx="3124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29" name="TextBox 4"/>
              <p:cNvSpPr txBox="1">
                <a:spLocks noChangeArrowheads="1"/>
              </p:cNvSpPr>
              <p:nvPr/>
            </p:nvSpPr>
            <p:spPr bwMode="auto">
              <a:xfrm>
                <a:off x="3048000" y="1295400"/>
                <a:ext cx="533400" cy="523875"/>
              </a:xfrm>
              <a:prstGeom prst="rect">
                <a:avLst/>
              </a:prstGeom>
              <a:solidFill>
                <a:srgbClr val="EDF6F9"/>
              </a:solidFill>
              <a:ln w="1905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t>H</a:t>
                </a:r>
              </a:p>
            </p:txBody>
          </p:sp>
          <p:sp>
            <p:nvSpPr>
              <p:cNvPr id="13330" name="TextBox 6"/>
              <p:cNvSpPr txBox="1">
                <a:spLocks noChangeArrowheads="1"/>
              </p:cNvSpPr>
              <p:nvPr/>
            </p:nvSpPr>
            <p:spPr bwMode="auto">
              <a:xfrm>
                <a:off x="3048000" y="1981200"/>
                <a:ext cx="533400" cy="523875"/>
              </a:xfrm>
              <a:prstGeom prst="rect">
                <a:avLst/>
              </a:prstGeom>
              <a:solidFill>
                <a:srgbClr val="EDF6F9"/>
              </a:solidFill>
              <a:ln w="1905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t>H</a:t>
                </a:r>
              </a:p>
            </p:txBody>
          </p:sp>
          <p:sp>
            <p:nvSpPr>
              <p:cNvPr id="13331" name="TextBox 7"/>
              <p:cNvSpPr txBox="1">
                <a:spLocks noChangeArrowheads="1"/>
              </p:cNvSpPr>
              <p:nvPr/>
            </p:nvSpPr>
            <p:spPr bwMode="auto">
              <a:xfrm>
                <a:off x="3048000" y="2667000"/>
                <a:ext cx="533400" cy="523875"/>
              </a:xfrm>
              <a:prstGeom prst="rect">
                <a:avLst/>
              </a:prstGeom>
              <a:solidFill>
                <a:srgbClr val="EDF6F9"/>
              </a:solidFill>
              <a:ln w="1905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a:t>H</a:t>
                </a:r>
              </a:p>
            </p:txBody>
          </p:sp>
          <p:sp>
            <p:nvSpPr>
              <p:cNvPr id="19" name="Rectangle 18"/>
              <p:cNvSpPr/>
              <p:nvPr/>
            </p:nvSpPr>
            <p:spPr>
              <a:xfrm>
                <a:off x="3962595" y="1295983"/>
                <a:ext cx="533454" cy="190446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33" name="TextBox 9"/>
              <p:cNvSpPr txBox="1">
                <a:spLocks noChangeArrowheads="1"/>
              </p:cNvSpPr>
              <p:nvPr/>
            </p:nvSpPr>
            <p:spPr bwMode="auto">
              <a:xfrm>
                <a:off x="4876800" y="1295400"/>
                <a:ext cx="533400" cy="523875"/>
              </a:xfrm>
              <a:prstGeom prst="rect">
                <a:avLst/>
              </a:prstGeom>
              <a:solidFill>
                <a:srgbClr val="EDF6F9"/>
              </a:solidFill>
              <a:ln w="1905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a:t>H</a:t>
                </a:r>
              </a:p>
            </p:txBody>
          </p:sp>
          <p:sp>
            <p:nvSpPr>
              <p:cNvPr id="13334" name="TextBox 10"/>
              <p:cNvSpPr txBox="1">
                <a:spLocks noChangeArrowheads="1"/>
              </p:cNvSpPr>
              <p:nvPr/>
            </p:nvSpPr>
            <p:spPr bwMode="auto">
              <a:xfrm>
                <a:off x="4876800" y="1981200"/>
                <a:ext cx="533400" cy="523875"/>
              </a:xfrm>
              <a:prstGeom prst="rect">
                <a:avLst/>
              </a:prstGeom>
              <a:solidFill>
                <a:srgbClr val="EDF6F9"/>
              </a:solidFill>
              <a:ln w="1905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a:t>H</a:t>
                </a:r>
              </a:p>
            </p:txBody>
          </p:sp>
          <p:sp>
            <p:nvSpPr>
              <p:cNvPr id="13335" name="TextBox 11"/>
              <p:cNvSpPr txBox="1">
                <a:spLocks noChangeArrowheads="1"/>
              </p:cNvSpPr>
              <p:nvPr/>
            </p:nvSpPr>
            <p:spPr bwMode="auto">
              <a:xfrm>
                <a:off x="4876800" y="2667000"/>
                <a:ext cx="533400" cy="523875"/>
              </a:xfrm>
              <a:prstGeom prst="rect">
                <a:avLst/>
              </a:prstGeom>
              <a:solidFill>
                <a:srgbClr val="EDF6F9"/>
              </a:solidFill>
              <a:ln w="1905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a:t>H</a:t>
                </a:r>
              </a:p>
            </p:txBody>
          </p:sp>
          <p:grpSp>
            <p:nvGrpSpPr>
              <p:cNvPr id="13336" name="Group 49"/>
              <p:cNvGrpSpPr>
                <a:grpSpLocks/>
              </p:cNvGrpSpPr>
              <p:nvPr/>
            </p:nvGrpSpPr>
            <p:grpSpPr bwMode="auto">
              <a:xfrm>
                <a:off x="5791200" y="1143000"/>
                <a:ext cx="584200" cy="855663"/>
                <a:chOff x="6209270" y="1075768"/>
                <a:chExt cx="584538" cy="856433"/>
              </a:xfrm>
            </p:grpSpPr>
            <p:sp>
              <p:nvSpPr>
                <p:cNvPr id="34" name="Chord 33"/>
                <p:cNvSpPr/>
                <p:nvPr/>
              </p:nvSpPr>
              <p:spPr>
                <a:xfrm rot="7220675">
                  <a:off x="6198550" y="1336887"/>
                  <a:ext cx="606801" cy="58459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5" name="Straight Arrow Connector 34"/>
                <p:cNvCxnSpPr>
                  <a:stCxn id="34" idx="2"/>
                </p:cNvCxnSpPr>
                <p:nvPr/>
              </p:nvCxnSpPr>
              <p:spPr>
                <a:xfrm rot="5400000" flipH="1" flipV="1">
                  <a:off x="6271625" y="1305131"/>
                  <a:ext cx="603624" cy="14615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3337" name="Group 50"/>
              <p:cNvGrpSpPr>
                <a:grpSpLocks/>
              </p:cNvGrpSpPr>
              <p:nvPr/>
            </p:nvGrpSpPr>
            <p:grpSpPr bwMode="auto">
              <a:xfrm>
                <a:off x="5791200" y="1828800"/>
                <a:ext cx="584200" cy="855663"/>
                <a:chOff x="6209270" y="1075768"/>
                <a:chExt cx="584538" cy="856433"/>
              </a:xfrm>
            </p:grpSpPr>
            <p:sp>
              <p:nvSpPr>
                <p:cNvPr id="32" name="Chord 31"/>
                <p:cNvSpPr/>
                <p:nvPr/>
              </p:nvSpPr>
              <p:spPr>
                <a:xfrm rot="7220675">
                  <a:off x="6198550" y="1336695"/>
                  <a:ext cx="606801" cy="58459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3" name="Straight Arrow Connector 32"/>
                <p:cNvCxnSpPr>
                  <a:stCxn id="32" idx="2"/>
                </p:cNvCxnSpPr>
                <p:nvPr/>
              </p:nvCxnSpPr>
              <p:spPr>
                <a:xfrm rot="5400000" flipH="1" flipV="1">
                  <a:off x="6271625" y="1304939"/>
                  <a:ext cx="603624" cy="14615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3338" name="Group 53"/>
              <p:cNvGrpSpPr>
                <a:grpSpLocks/>
              </p:cNvGrpSpPr>
              <p:nvPr/>
            </p:nvGrpSpPr>
            <p:grpSpPr bwMode="auto">
              <a:xfrm>
                <a:off x="5791200" y="2514600"/>
                <a:ext cx="584200" cy="855663"/>
                <a:chOff x="6209270" y="1075768"/>
                <a:chExt cx="584538" cy="856433"/>
              </a:xfrm>
            </p:grpSpPr>
            <p:sp>
              <p:nvSpPr>
                <p:cNvPr id="30" name="Chord 29"/>
                <p:cNvSpPr/>
                <p:nvPr/>
              </p:nvSpPr>
              <p:spPr>
                <a:xfrm rot="7220675">
                  <a:off x="6198550" y="1336502"/>
                  <a:ext cx="606801" cy="58459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Arrow Connector 30"/>
                <p:cNvCxnSpPr>
                  <a:stCxn id="30" idx="2"/>
                </p:cNvCxnSpPr>
                <p:nvPr/>
              </p:nvCxnSpPr>
              <p:spPr>
                <a:xfrm rot="5400000" flipH="1" flipV="1">
                  <a:off x="6271625" y="1304746"/>
                  <a:ext cx="603624" cy="14615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13339" name="Text Box 3"/>
              <p:cNvSpPr txBox="1">
                <a:spLocks noChangeArrowheads="1"/>
              </p:cNvSpPr>
              <p:nvPr/>
            </p:nvSpPr>
            <p:spPr bwMode="auto">
              <a:xfrm>
                <a:off x="3962400" y="1981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a:t>f</a:t>
                </a:r>
              </a:p>
            </p:txBody>
          </p:sp>
          <p:sp>
            <p:nvSpPr>
              <p:cNvPr id="13340" name="Text Box 3"/>
              <p:cNvSpPr txBox="1">
                <a:spLocks noChangeArrowheads="1"/>
              </p:cNvSpPr>
              <p:nvPr/>
            </p:nvSpPr>
            <p:spPr bwMode="auto">
              <a:xfrm>
                <a:off x="2133600" y="12954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a:t>|0</a:t>
                </a:r>
                <a:r>
                  <a:rPr lang="en-US" altLang="en-US" sz="2800">
                    <a:sym typeface="Symbol" pitchFamily="18" charset="2"/>
                  </a:rPr>
                  <a:t></a:t>
                </a:r>
                <a:endParaRPr lang="en-US" altLang="en-US" sz="2800"/>
              </a:p>
            </p:txBody>
          </p:sp>
          <p:sp>
            <p:nvSpPr>
              <p:cNvPr id="13341" name="Text Box 3"/>
              <p:cNvSpPr txBox="1">
                <a:spLocks noChangeArrowheads="1"/>
              </p:cNvSpPr>
              <p:nvPr/>
            </p:nvSpPr>
            <p:spPr bwMode="auto">
              <a:xfrm>
                <a:off x="2133600" y="19812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a:t>|0</a:t>
                </a:r>
                <a:r>
                  <a:rPr lang="en-US" altLang="en-US" sz="2800">
                    <a:sym typeface="Symbol" pitchFamily="18" charset="2"/>
                  </a:rPr>
                  <a:t></a:t>
                </a:r>
                <a:endParaRPr lang="en-US" altLang="en-US" sz="2800"/>
              </a:p>
            </p:txBody>
          </p:sp>
          <p:sp>
            <p:nvSpPr>
              <p:cNvPr id="13342" name="Text Box 3"/>
              <p:cNvSpPr txBox="1">
                <a:spLocks noChangeArrowheads="1"/>
              </p:cNvSpPr>
              <p:nvPr/>
            </p:nvSpPr>
            <p:spPr bwMode="auto">
              <a:xfrm>
                <a:off x="2133600" y="26670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a:t>|0</a:t>
                </a:r>
                <a:r>
                  <a:rPr lang="en-US" altLang="en-US" sz="2800">
                    <a:sym typeface="Symbol" pitchFamily="18" charset="2"/>
                  </a:rPr>
                  <a:t></a:t>
                </a:r>
                <a:endParaRPr lang="en-US" altLang="en-US" sz="2800"/>
              </a:p>
            </p:txBody>
          </p:sp>
        </p:grpSp>
      </p:grpSp>
      <p:graphicFrame>
        <p:nvGraphicFramePr>
          <p:cNvPr id="37" name="Object 4"/>
          <p:cNvGraphicFramePr>
            <a:graphicFrameLocks noChangeAspect="1"/>
          </p:cNvGraphicFramePr>
          <p:nvPr>
            <p:extLst>
              <p:ext uri="{D42A27DB-BD31-4B8C-83A1-F6EECF244321}">
                <p14:modId xmlns:p14="http://schemas.microsoft.com/office/powerpoint/2010/main" val="159837835"/>
              </p:ext>
            </p:extLst>
          </p:nvPr>
        </p:nvGraphicFramePr>
        <p:xfrm>
          <a:off x="381453" y="3833581"/>
          <a:ext cx="3751392" cy="1050389"/>
        </p:xfrm>
        <a:graphic>
          <a:graphicData uri="http://schemas.openxmlformats.org/presentationml/2006/ole">
            <mc:AlternateContent xmlns:mc="http://schemas.openxmlformats.org/markup-compatibility/2006">
              <mc:Choice xmlns:v="urn:schemas-microsoft-com:vml" Requires="v">
                <p:oleObj spid="_x0000_s66763" name="Equation" r:id="rId8" imgW="1587240" imgH="444240" progId="Equation.3">
                  <p:embed/>
                </p:oleObj>
              </mc:Choice>
              <mc:Fallback>
                <p:oleObj name="Equation" r:id="rId8" imgW="1587240" imgH="444240" progId="Equation.3">
                  <p:embed/>
                  <p:pic>
                    <p:nvPicPr>
                      <p:cNvPr id="0" name=""/>
                      <p:cNvPicPr>
                        <a:picLocks noChangeAspect="1" noChangeArrowheads="1"/>
                      </p:cNvPicPr>
                      <p:nvPr/>
                    </p:nvPicPr>
                    <p:blipFill>
                      <a:blip r:embed="rId9"/>
                      <a:srcRect/>
                      <a:stretch>
                        <a:fillRect/>
                      </a:stretch>
                    </p:blipFill>
                    <p:spPr bwMode="auto">
                      <a:xfrm>
                        <a:off x="381453" y="3833581"/>
                        <a:ext cx="3751392" cy="1050389"/>
                      </a:xfrm>
                      <a:prstGeom prst="rect">
                        <a:avLst/>
                      </a:prstGeom>
                      <a:noFill/>
                      <a:ln>
                        <a:noFill/>
                      </a:ln>
                      <a:effectLst/>
                      <a:extLst/>
                    </p:spPr>
                  </p:pic>
                </p:oleObj>
              </mc:Fallback>
            </mc:AlternateContent>
          </a:graphicData>
        </a:graphic>
      </p:graphicFrame>
      <p:sp>
        <p:nvSpPr>
          <p:cNvPr id="38" name="Text Box 3"/>
          <p:cNvSpPr txBox="1">
            <a:spLocks noChangeArrowheads="1"/>
          </p:cNvSpPr>
          <p:nvPr/>
        </p:nvSpPr>
        <p:spPr bwMode="auto">
          <a:xfrm>
            <a:off x="342900" y="5179245"/>
            <a:ext cx="4000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Problem:</a:t>
            </a:r>
            <a:r>
              <a:rPr lang="en-US" altLang="en-US" sz="2800" dirty="0" smtClean="0"/>
              <a:t> Sample exactly or approximately from </a:t>
            </a:r>
            <a:r>
              <a:rPr lang="en-US" altLang="en-US" sz="2800" dirty="0" err="1" smtClean="0"/>
              <a:t>D</a:t>
            </a:r>
            <a:r>
              <a:rPr lang="en-US" altLang="en-US" sz="2800" baseline="-25000" dirty="0" err="1" smtClean="0"/>
              <a:t>f</a:t>
            </a:r>
            <a:endParaRPr lang="en-US" altLang="en-US" sz="2800" baseline="-25000" dirty="0"/>
          </a:p>
        </p:txBody>
      </p:sp>
    </p:spTree>
    <p:extLst>
      <p:ext uri="{BB962C8B-B14F-4D97-AF65-F5344CB8AC3E}">
        <p14:creationId xmlns:p14="http://schemas.microsoft.com/office/powerpoint/2010/main" val="118821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2560" y="120005"/>
            <a:ext cx="88392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100" b="1" dirty="0" smtClean="0">
                <a:solidFill>
                  <a:srgbClr val="0070C0"/>
                </a:solidFill>
              </a:rPr>
              <a:t>Classical Hardness of Fourier Sampling?</a:t>
            </a:r>
            <a:endParaRPr lang="en-US" altLang="en-US" sz="4100" b="1" dirty="0">
              <a:solidFill>
                <a:srgbClr val="0070C0"/>
              </a:solidFill>
            </a:endParaRPr>
          </a:p>
        </p:txBody>
      </p:sp>
      <p:sp>
        <p:nvSpPr>
          <p:cNvPr id="13315" name="Text Box 3"/>
          <p:cNvSpPr txBox="1">
            <a:spLocks noChangeArrowheads="1"/>
          </p:cNvSpPr>
          <p:nvPr/>
        </p:nvSpPr>
        <p:spPr bwMode="auto">
          <a:xfrm>
            <a:off x="331288" y="843280"/>
            <a:ext cx="845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If f is a black box:</a:t>
            </a:r>
            <a:r>
              <a:rPr lang="en-US" altLang="en-US" sz="2800" dirty="0" smtClean="0"/>
              <a:t> Any classical algorithm to sample </a:t>
            </a:r>
            <a:r>
              <a:rPr lang="en-US" altLang="en-US" sz="2800" dirty="0" err="1" smtClean="0"/>
              <a:t>D</a:t>
            </a:r>
            <a:r>
              <a:rPr lang="en-US" altLang="en-US" sz="2800" baseline="-25000" dirty="0" err="1" smtClean="0"/>
              <a:t>f</a:t>
            </a:r>
            <a:r>
              <a:rPr lang="en-US" altLang="en-US" sz="2800" dirty="0" smtClean="0"/>
              <a:t> within </a:t>
            </a:r>
            <a:r>
              <a:rPr lang="en-US" altLang="en-US" sz="2800" dirty="0" smtClean="0">
                <a:sym typeface="Symbol"/>
              </a:rPr>
              <a:t></a:t>
            </a:r>
            <a:r>
              <a:rPr lang="en-US" altLang="en-US" sz="2800" dirty="0" smtClean="0"/>
              <a:t> requires </a:t>
            </a:r>
            <a:r>
              <a:rPr lang="en-US" altLang="en-US" sz="2800" dirty="0" smtClean="0">
                <a:sym typeface="Symbol"/>
              </a:rPr>
              <a:t>(2</a:t>
            </a:r>
            <a:r>
              <a:rPr lang="en-US" altLang="en-US" sz="2800" baseline="30000" dirty="0" smtClean="0">
                <a:sym typeface="Symbol"/>
              </a:rPr>
              <a:t>n</a:t>
            </a:r>
            <a:r>
              <a:rPr lang="en-US" altLang="en-US" sz="2800" dirty="0" smtClean="0">
                <a:sym typeface="Symbol"/>
              </a:rPr>
              <a:t>/n) queries to f </a:t>
            </a:r>
            <a:r>
              <a:rPr lang="en-US" altLang="en-US" sz="2800" dirty="0" smtClean="0">
                <a:solidFill>
                  <a:srgbClr val="006600"/>
                </a:solidFill>
                <a:sym typeface="Symbol"/>
              </a:rPr>
              <a:t>[A.-</a:t>
            </a:r>
            <a:r>
              <a:rPr lang="en-US" altLang="en-US" sz="2800" dirty="0" err="1" smtClean="0">
                <a:solidFill>
                  <a:srgbClr val="006600"/>
                </a:solidFill>
                <a:sym typeface="Symbol"/>
              </a:rPr>
              <a:t>Ambainis</a:t>
            </a:r>
            <a:r>
              <a:rPr lang="en-US" altLang="en-US" sz="2800" dirty="0" smtClean="0">
                <a:solidFill>
                  <a:srgbClr val="006600"/>
                </a:solidFill>
                <a:sym typeface="Symbol"/>
              </a:rPr>
              <a:t> 2015]</a:t>
            </a:r>
          </a:p>
          <a:p>
            <a:pPr eaLnBrk="1" hangingPunct="1">
              <a:spcBef>
                <a:spcPct val="50000"/>
              </a:spcBef>
              <a:buFontTx/>
              <a:buNone/>
            </a:pPr>
            <a:r>
              <a:rPr lang="en-US" altLang="en-US" sz="2800" dirty="0">
                <a:sym typeface="Symbol"/>
              </a:rPr>
              <a:t>(</a:t>
            </a:r>
            <a:r>
              <a:rPr lang="en-US" altLang="en-US" sz="2800" dirty="0" smtClean="0">
                <a:sym typeface="Symbol"/>
              </a:rPr>
              <a:t>2</a:t>
            </a:r>
            <a:r>
              <a:rPr lang="en-US" altLang="en-US" sz="2800" baseline="30000" dirty="0" smtClean="0">
                <a:sym typeface="Symbol"/>
              </a:rPr>
              <a:t>n</a:t>
            </a:r>
            <a:r>
              <a:rPr lang="en-US" altLang="en-US" sz="2800" dirty="0" smtClean="0">
                <a:sym typeface="Symbol"/>
              </a:rPr>
              <a:t>)</a:t>
            </a:r>
            <a:r>
              <a:rPr lang="en-US" altLang="en-US" sz="2800" dirty="0" smtClean="0"/>
              <a:t> queries for sufficiently small </a:t>
            </a:r>
            <a:r>
              <a:rPr lang="en-US" altLang="en-US" sz="2800" dirty="0" smtClean="0">
                <a:sym typeface="Symbol"/>
              </a:rPr>
              <a:t></a:t>
            </a:r>
            <a:r>
              <a:rPr lang="en-US" altLang="en-US" sz="2800" dirty="0" smtClean="0"/>
              <a:t> </a:t>
            </a:r>
            <a:r>
              <a:rPr lang="en-US" altLang="en-US" sz="2800" dirty="0" smtClean="0">
                <a:solidFill>
                  <a:srgbClr val="006600"/>
                </a:solidFill>
              </a:rPr>
              <a:t>[A.-Chen 2016]</a:t>
            </a:r>
          </a:p>
          <a:p>
            <a:pPr eaLnBrk="1" hangingPunct="1">
              <a:spcBef>
                <a:spcPct val="50000"/>
              </a:spcBef>
              <a:buFontTx/>
              <a:buNone/>
            </a:pPr>
            <a:r>
              <a:rPr lang="en-US" altLang="en-US" sz="2800" dirty="0" smtClean="0"/>
              <a:t>Even </a:t>
            </a:r>
            <a:r>
              <a:rPr lang="en-US" altLang="en-US" sz="2800" dirty="0" smtClean="0"/>
              <a:t>a classical randomized algorithm with a </a:t>
            </a:r>
            <a:r>
              <a:rPr lang="en-US" altLang="en-US" sz="2800" b="1" dirty="0" smtClean="0">
                <a:solidFill>
                  <a:srgbClr val="7030A0"/>
                </a:solidFill>
              </a:rPr>
              <a:t>PH</a:t>
            </a:r>
            <a:r>
              <a:rPr lang="en-US" altLang="en-US" sz="2800" dirty="0" smtClean="0"/>
              <a:t> oracle </a:t>
            </a:r>
            <a:r>
              <a:rPr lang="en-US" altLang="en-US" sz="2800" dirty="0" smtClean="0"/>
              <a:t>must make </a:t>
            </a:r>
            <a:r>
              <a:rPr lang="en-US" altLang="en-US" sz="2800" dirty="0" smtClean="0"/>
              <a:t>exponentially </a:t>
            </a:r>
            <a:r>
              <a:rPr lang="en-US" altLang="en-US" sz="2800" dirty="0" smtClean="0"/>
              <a:t>many queries to f </a:t>
            </a:r>
            <a:r>
              <a:rPr lang="en-US" altLang="en-US" sz="2800" dirty="0" smtClean="0">
                <a:solidFill>
                  <a:srgbClr val="006600"/>
                </a:solidFill>
              </a:rPr>
              <a:t>[A. 2010]</a:t>
            </a:r>
            <a:endParaRPr lang="en-US" altLang="en-US" sz="2800" dirty="0">
              <a:solidFill>
                <a:srgbClr val="006600"/>
              </a:solidFill>
            </a:endParaRPr>
          </a:p>
        </p:txBody>
      </p:sp>
      <p:sp>
        <p:nvSpPr>
          <p:cNvPr id="38" name="Text Box 3"/>
          <p:cNvSpPr txBox="1">
            <a:spLocks noChangeArrowheads="1"/>
          </p:cNvSpPr>
          <p:nvPr/>
        </p:nvSpPr>
        <p:spPr bwMode="auto">
          <a:xfrm>
            <a:off x="342174" y="3668256"/>
            <a:ext cx="8458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If f is given by an explicit circuit:</a:t>
            </a:r>
            <a:r>
              <a:rPr lang="en-US" altLang="en-US" sz="2800" dirty="0" smtClean="0"/>
              <a:t> “As usual,” any classical algorithm to sample </a:t>
            </a:r>
            <a:r>
              <a:rPr lang="en-US" altLang="en-US" sz="2800" dirty="0" err="1" smtClean="0"/>
              <a:t>D</a:t>
            </a:r>
            <a:r>
              <a:rPr lang="en-US" altLang="en-US" sz="2800" baseline="-25000" dirty="0" err="1" smtClean="0"/>
              <a:t>f</a:t>
            </a:r>
            <a:r>
              <a:rPr lang="en-US" altLang="en-US" sz="2800" dirty="0" smtClean="0"/>
              <a:t> exactly would collapse </a:t>
            </a:r>
            <a:r>
              <a:rPr lang="en-US" altLang="en-US" sz="2800" b="1" dirty="0" smtClean="0">
                <a:solidFill>
                  <a:srgbClr val="7030A0"/>
                </a:solidFill>
              </a:rPr>
              <a:t>PH</a:t>
            </a:r>
          </a:p>
          <a:p>
            <a:pPr eaLnBrk="1" hangingPunct="1">
              <a:spcBef>
                <a:spcPct val="50000"/>
              </a:spcBef>
              <a:buFontTx/>
              <a:buNone/>
            </a:pPr>
            <a:r>
              <a:rPr lang="en-US" altLang="en-US" sz="2800" dirty="0" smtClean="0"/>
              <a:t>A classical algorithm to sample </a:t>
            </a:r>
            <a:r>
              <a:rPr lang="en-US" altLang="en-US" sz="2800" dirty="0" err="1" smtClean="0"/>
              <a:t>D</a:t>
            </a:r>
            <a:r>
              <a:rPr lang="en-US" altLang="en-US" sz="2800" baseline="-25000" dirty="0" err="1" smtClean="0"/>
              <a:t>f</a:t>
            </a:r>
            <a:r>
              <a:rPr lang="en-US" altLang="en-US" sz="2800" dirty="0" smtClean="0"/>
              <a:t> within </a:t>
            </a:r>
            <a:r>
              <a:rPr lang="en-US" altLang="en-US" sz="2800" dirty="0" smtClean="0">
                <a:sym typeface="Symbol"/>
              </a:rPr>
              <a:t></a:t>
            </a:r>
            <a:r>
              <a:rPr lang="en-US" altLang="en-US" sz="2800" dirty="0" smtClean="0"/>
              <a:t> </a:t>
            </a:r>
            <a:r>
              <a:rPr lang="en-US" altLang="en-US" sz="2800" dirty="0" smtClean="0">
                <a:sym typeface="Symbol"/>
              </a:rPr>
              <a:t>seems unlikely, but that </a:t>
            </a:r>
            <a:r>
              <a:rPr lang="en-US" altLang="en-US" sz="2800" dirty="0" smtClean="0">
                <a:sym typeface="Symbol"/>
              </a:rPr>
              <a:t>requires a </a:t>
            </a:r>
            <a:r>
              <a:rPr lang="en-US" altLang="en-US" sz="2800" dirty="0" smtClean="0">
                <a:sym typeface="Symbol"/>
              </a:rPr>
              <a:t>new </a:t>
            </a:r>
            <a:r>
              <a:rPr lang="en-US" altLang="en-US" sz="2800" dirty="0" smtClean="0">
                <a:sym typeface="Symbol"/>
              </a:rPr>
              <a:t>hardness assumption </a:t>
            </a:r>
            <a:r>
              <a:rPr lang="en-US" altLang="en-US" sz="2800" dirty="0" smtClean="0">
                <a:solidFill>
                  <a:srgbClr val="006600"/>
                </a:solidFill>
                <a:sym typeface="Symbol"/>
              </a:rPr>
              <a:t>[</a:t>
            </a:r>
            <a:r>
              <a:rPr lang="en-US" altLang="en-US" sz="2800" dirty="0" err="1" smtClean="0">
                <a:solidFill>
                  <a:srgbClr val="006600"/>
                </a:solidFill>
                <a:sym typeface="Symbol"/>
              </a:rPr>
              <a:t>Bremner</a:t>
            </a:r>
            <a:r>
              <a:rPr lang="en-US" altLang="en-US" sz="2800" dirty="0" smtClean="0">
                <a:solidFill>
                  <a:srgbClr val="006600"/>
                </a:solidFill>
                <a:sym typeface="Symbol"/>
              </a:rPr>
              <a:t>-</a:t>
            </a:r>
            <a:r>
              <a:rPr lang="en-US" altLang="en-US" sz="2800" dirty="0" err="1" smtClean="0">
                <a:solidFill>
                  <a:srgbClr val="006600"/>
                </a:solidFill>
                <a:sym typeface="Symbol"/>
              </a:rPr>
              <a:t>Montanaro</a:t>
            </a:r>
            <a:r>
              <a:rPr lang="en-US" altLang="en-US" sz="2800" dirty="0" smtClean="0">
                <a:solidFill>
                  <a:srgbClr val="006600"/>
                </a:solidFill>
                <a:sym typeface="Symbol"/>
              </a:rPr>
              <a:t>-Shepherd 2015]</a:t>
            </a:r>
          </a:p>
          <a:p>
            <a:pPr eaLnBrk="1" hangingPunct="1">
              <a:spcBef>
                <a:spcPct val="50000"/>
              </a:spcBef>
              <a:buFontTx/>
              <a:buNone/>
            </a:pPr>
            <a:r>
              <a:rPr lang="en-US" altLang="en-US" sz="2800" dirty="0" smtClean="0">
                <a:sym typeface="Symbol"/>
              </a:rPr>
              <a:t>“SHA” is false, as it is for </a:t>
            </a:r>
            <a:r>
              <a:rPr lang="en-US" altLang="en-US" sz="2800" dirty="0" err="1" smtClean="0">
                <a:sym typeface="Symbol"/>
              </a:rPr>
              <a:t>BosonSampling</a:t>
            </a:r>
            <a:endParaRPr lang="en-US" altLang="en-US" sz="2800" dirty="0">
              <a:solidFill>
                <a:srgbClr val="006600"/>
              </a:solidFill>
            </a:endParaRPr>
          </a:p>
        </p:txBody>
      </p:sp>
      <p:cxnSp>
        <p:nvCxnSpPr>
          <p:cNvPr id="5" name="Straight Connector 4"/>
          <p:cNvCxnSpPr/>
          <p:nvPr/>
        </p:nvCxnSpPr>
        <p:spPr>
          <a:xfrm>
            <a:off x="-11612" y="3584364"/>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9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6983" y="788378"/>
            <a:ext cx="4045017" cy="4926622"/>
            <a:chOff x="2590800" y="788378"/>
            <a:chExt cx="4045017" cy="4926622"/>
          </a:xfrm>
        </p:grpSpPr>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88378"/>
              <a:ext cx="4045017" cy="49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9"/>
            <p:cNvSpPr txBox="1">
              <a:spLocks noChangeArrowheads="1"/>
            </p:cNvSpPr>
            <p:nvPr/>
          </p:nvSpPr>
          <p:spPr bwMode="auto">
            <a:xfrm rot="21409302">
              <a:off x="4103324" y="1908175"/>
              <a:ext cx="2360613" cy="24003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CA" altLang="en-US" sz="3000" b="1" dirty="0">
                  <a:solidFill>
                    <a:srgbClr val="FF0000"/>
                  </a:solidFill>
                </a:rPr>
                <a:t>SCOTT &amp; </a:t>
              </a:r>
              <a:r>
                <a:rPr lang="en-CA" altLang="en-US" sz="3000" b="1" dirty="0" smtClean="0">
                  <a:solidFill>
                    <a:srgbClr val="FF0000"/>
                  </a:solidFill>
                </a:rPr>
                <a:t>LIJIE</a:t>
              </a:r>
              <a:r>
                <a:rPr lang="en-CA" altLang="en-US" sz="3000" b="1" dirty="0"/>
                <a:t/>
              </a:r>
              <a:br>
                <a:rPr lang="en-CA" altLang="en-US" sz="3000" b="1" dirty="0"/>
              </a:br>
              <a:r>
                <a:rPr lang="en-CA" altLang="en-US" sz="3000" b="1" dirty="0">
                  <a:solidFill>
                    <a:schemeClr val="bg1"/>
                  </a:solidFill>
                </a:rPr>
                <a:t>A NEW KIND OF </a:t>
              </a:r>
              <a:r>
                <a:rPr lang="en-CA" altLang="en-US" sz="3000" b="1" dirty="0" smtClean="0">
                  <a:solidFill>
                    <a:schemeClr val="bg1"/>
                  </a:solidFill>
                </a:rPr>
                <a:t>HARDNESS</a:t>
              </a:r>
              <a:endParaRPr lang="en-CA" altLang="en-US" sz="3000" b="1" dirty="0">
                <a:solidFill>
                  <a:schemeClr val="bg1"/>
                </a:solidFill>
              </a:endParaRPr>
            </a:p>
          </p:txBody>
        </p:sp>
      </p:grpSp>
      <p:sp>
        <p:nvSpPr>
          <p:cNvPr id="5" name="Text Box 3"/>
          <p:cNvSpPr txBox="1">
            <a:spLocks noChangeArrowheads="1"/>
          </p:cNvSpPr>
          <p:nvPr/>
        </p:nvSpPr>
        <p:spPr bwMode="auto">
          <a:xfrm>
            <a:off x="4732020" y="152400"/>
            <a:ext cx="419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0070C0"/>
                </a:solidFill>
              </a:rPr>
              <a:t>Our Proposal:</a:t>
            </a:r>
            <a:r>
              <a:rPr lang="en-US" altLang="en-US" sz="2800" dirty="0" smtClean="0"/>
              <a:t/>
            </a:r>
            <a:br>
              <a:rPr lang="en-US" altLang="en-US" sz="2800" dirty="0" smtClean="0"/>
            </a:br>
            <a:r>
              <a:rPr lang="en-US" altLang="en-US" sz="2800" dirty="0" smtClean="0"/>
              <a:t>Compare complexity classes, relative to black boxes that are constrained to lie in the class </a:t>
            </a:r>
            <a:r>
              <a:rPr lang="en-US" altLang="en-US" sz="2800" b="1" dirty="0" smtClean="0">
                <a:solidFill>
                  <a:srgbClr val="7030A0"/>
                </a:solidFill>
              </a:rPr>
              <a:t>P/poly</a:t>
            </a:r>
            <a:r>
              <a:rPr lang="en-US" altLang="en-US" sz="2800" dirty="0" smtClean="0"/>
              <a:t> (i.e., black boxes that we can </a:t>
            </a:r>
            <a:r>
              <a:rPr lang="en-US" altLang="en-US" sz="2800" b="1" dirty="0" smtClean="0">
                <a:solidFill>
                  <a:srgbClr val="FF0000"/>
                </a:solidFill>
              </a:rPr>
              <a:t>actually instantiate </a:t>
            </a:r>
            <a:r>
              <a:rPr lang="en-US" altLang="en-US" sz="2800" dirty="0" smtClean="0"/>
              <a:t>using small circuits)</a:t>
            </a:r>
            <a:endParaRPr lang="en-US" altLang="en-US" sz="2800" dirty="0"/>
          </a:p>
        </p:txBody>
      </p:sp>
      <p:sp>
        <p:nvSpPr>
          <p:cNvPr id="6" name="Text Box 3"/>
          <p:cNvSpPr txBox="1">
            <a:spLocks noChangeArrowheads="1"/>
          </p:cNvSpPr>
          <p:nvPr/>
        </p:nvSpPr>
        <p:spPr bwMode="auto">
          <a:xfrm>
            <a:off x="4732020" y="3707322"/>
            <a:ext cx="4191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err="1" smtClean="0"/>
              <a:t>Zhandry</a:t>
            </a:r>
            <a:r>
              <a:rPr lang="en-US" altLang="en-US" sz="2800" b="1" dirty="0" smtClean="0"/>
              <a:t> </a:t>
            </a:r>
            <a:r>
              <a:rPr lang="en-US" altLang="en-US" sz="2800" b="1" dirty="0" smtClean="0"/>
              <a:t>2013:</a:t>
            </a:r>
            <a:r>
              <a:rPr lang="en-US" altLang="en-US" sz="2800" dirty="0" smtClean="0"/>
              <a:t> If </a:t>
            </a:r>
            <a:r>
              <a:rPr lang="en-US" altLang="en-US" sz="2800" dirty="0" smtClean="0"/>
              <a:t>pseudorandom functions </a:t>
            </a:r>
            <a:r>
              <a:rPr lang="en-US" altLang="en-US" sz="2800" dirty="0" smtClean="0"/>
              <a:t>exist, then there’s an A</a:t>
            </a:r>
            <a:r>
              <a:rPr lang="en-US" altLang="en-US" sz="2800" dirty="0" smtClean="0">
                <a:sym typeface="Symbol"/>
              </a:rPr>
              <a:t></a:t>
            </a:r>
            <a:r>
              <a:rPr lang="en-US" altLang="en-US" sz="2800" b="1" dirty="0">
                <a:solidFill>
                  <a:srgbClr val="7030A0"/>
                </a:solidFill>
              </a:rPr>
              <a:t>P/poly</a:t>
            </a:r>
            <a:r>
              <a:rPr lang="en-US" altLang="en-US" sz="2800" dirty="0"/>
              <a:t> </a:t>
            </a:r>
            <a:r>
              <a:rPr lang="en-US" altLang="en-US" sz="2800" dirty="0" smtClean="0"/>
              <a:t>with </a:t>
            </a:r>
            <a:r>
              <a:rPr lang="en-US" altLang="en-US" sz="2800" b="1" dirty="0" smtClean="0">
                <a:solidFill>
                  <a:srgbClr val="7030A0"/>
                </a:solidFill>
              </a:rPr>
              <a:t>P</a:t>
            </a:r>
            <a:r>
              <a:rPr lang="en-US" altLang="en-US" sz="2800" baseline="30000" dirty="0" smtClean="0"/>
              <a:t>A</a:t>
            </a:r>
            <a:r>
              <a:rPr lang="en-US" altLang="en-US" sz="2800" dirty="0" smtClean="0">
                <a:sym typeface="Symbol"/>
              </a:rPr>
              <a:t></a:t>
            </a:r>
            <a:r>
              <a:rPr lang="en-US" altLang="en-US" sz="2800" b="1" dirty="0" smtClean="0">
                <a:solidFill>
                  <a:srgbClr val="7030A0"/>
                </a:solidFill>
              </a:rPr>
              <a:t>BQP</a:t>
            </a:r>
            <a:r>
              <a:rPr lang="en-US" altLang="en-US" sz="2800" baseline="30000" dirty="0" smtClean="0"/>
              <a:t>A</a:t>
            </a:r>
            <a:r>
              <a:rPr lang="en-US" altLang="en-US" sz="2800" dirty="0" smtClean="0"/>
              <a:t> </a:t>
            </a:r>
            <a:endParaRPr lang="en-US" altLang="en-US" sz="2800" dirty="0"/>
          </a:p>
        </p:txBody>
      </p:sp>
      <p:sp>
        <p:nvSpPr>
          <p:cNvPr id="9" name="Text Box 3"/>
          <p:cNvSpPr txBox="1">
            <a:spLocks noChangeArrowheads="1"/>
          </p:cNvSpPr>
          <p:nvPr/>
        </p:nvSpPr>
        <p:spPr bwMode="auto">
          <a:xfrm>
            <a:off x="4732020" y="5608717"/>
            <a:ext cx="41224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400" b="1" dirty="0" smtClean="0"/>
              <a:t>We show:</a:t>
            </a:r>
            <a:r>
              <a:rPr lang="en-US" altLang="en-US" sz="2400" dirty="0" smtClean="0"/>
              <a:t> Any such result must use </a:t>
            </a:r>
            <a:r>
              <a:rPr lang="en-US" altLang="en-US" sz="2400" b="1" dirty="0" smtClean="0"/>
              <a:t>some</a:t>
            </a:r>
            <a:r>
              <a:rPr lang="en-US" altLang="en-US" sz="2400" dirty="0" smtClean="0"/>
              <a:t> computational assumption</a:t>
            </a:r>
            <a:endParaRPr lang="en-US" altLang="en-US" sz="2400" dirty="0"/>
          </a:p>
        </p:txBody>
      </p:sp>
    </p:spTree>
    <p:extLst>
      <p:ext uri="{BB962C8B-B14F-4D97-AF65-F5344CB8AC3E}">
        <p14:creationId xmlns:p14="http://schemas.microsoft.com/office/powerpoint/2010/main" val="21234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228600" y="228600"/>
            <a:ext cx="8686800" cy="2308324"/>
          </a:xfrm>
          <a:prstGeom prst="rect">
            <a:avLst/>
          </a:prstGeom>
          <a:noFill/>
          <a:ln w="9525">
            <a:noFill/>
            <a:miter lim="800000"/>
            <a:headEnd/>
            <a:tailEnd/>
          </a:ln>
        </p:spPr>
        <p:txBody>
          <a:bodyPr wrap="square">
            <a:spAutoFit/>
          </a:bodyPr>
          <a:lstStyle/>
          <a:p>
            <a:pPr algn="ctr">
              <a:spcBef>
                <a:spcPct val="50000"/>
              </a:spcBef>
              <a:defRPr/>
            </a:pPr>
            <a:r>
              <a:rPr lang="en-US" sz="3600" b="1" dirty="0" smtClean="0">
                <a:solidFill>
                  <a:srgbClr val="0070C0"/>
                </a:solidFill>
                <a:latin typeface="Calibri" pitchFamily="34" charset="0"/>
              </a:rPr>
              <a:t>Suppose we do </a:t>
            </a:r>
            <a:r>
              <a:rPr lang="en-US" sz="3600" b="1" dirty="0" err="1" smtClean="0">
                <a:solidFill>
                  <a:srgbClr val="0070C0"/>
                </a:solidFill>
                <a:latin typeface="Calibri" pitchFamily="34" charset="0"/>
              </a:rPr>
              <a:t>FourierSampling</a:t>
            </a:r>
            <a:r>
              <a:rPr lang="en-US" sz="3600" b="1" dirty="0" smtClean="0">
                <a:solidFill>
                  <a:srgbClr val="0070C0"/>
                </a:solidFill>
                <a:latin typeface="Calibri" pitchFamily="34" charset="0"/>
              </a:rPr>
              <a:t> with a </a:t>
            </a:r>
            <a:r>
              <a:rPr lang="en-US" sz="3600" b="1" dirty="0" smtClean="0">
                <a:solidFill>
                  <a:srgbClr val="FF0000"/>
                </a:solidFill>
                <a:latin typeface="Calibri" pitchFamily="34" charset="0"/>
              </a:rPr>
              <a:t>pseudorandom</a:t>
            </a:r>
            <a:r>
              <a:rPr lang="en-US" sz="3600" b="1" dirty="0" smtClean="0">
                <a:solidFill>
                  <a:srgbClr val="0070C0"/>
                </a:solidFill>
                <a:latin typeface="Calibri" pitchFamily="34" charset="0"/>
              </a:rPr>
              <a:t> function </a:t>
            </a:r>
            <a:r>
              <a:rPr lang="en-US" sz="3600" b="1" dirty="0" smtClean="0">
                <a:solidFill>
                  <a:srgbClr val="0070C0"/>
                </a:solidFill>
                <a:latin typeface="Calibri" pitchFamily="34" charset="0"/>
              </a:rPr>
              <a:t>f.</a:t>
            </a:r>
            <a:br>
              <a:rPr lang="en-US" sz="3600" b="1" dirty="0" smtClean="0">
                <a:solidFill>
                  <a:srgbClr val="0070C0"/>
                </a:solidFill>
                <a:latin typeface="Calibri" pitchFamily="34" charset="0"/>
              </a:rPr>
            </a:br>
            <a:r>
              <a:rPr lang="en-US" sz="3600" b="1" dirty="0" smtClean="0">
                <a:solidFill>
                  <a:srgbClr val="0070C0"/>
                </a:solidFill>
                <a:latin typeface="Calibri" pitchFamily="34" charset="0"/>
              </a:rPr>
              <a:t>What </a:t>
            </a:r>
            <a:r>
              <a:rPr lang="en-US" sz="3600" b="1" dirty="0" smtClean="0">
                <a:solidFill>
                  <a:srgbClr val="0070C0"/>
                </a:solidFill>
                <a:latin typeface="Calibri" pitchFamily="34" charset="0"/>
              </a:rPr>
              <a:t>can we </a:t>
            </a:r>
            <a:r>
              <a:rPr lang="en-US" sz="3600" b="1" dirty="0" smtClean="0">
                <a:solidFill>
                  <a:srgbClr val="0070C0"/>
                </a:solidFill>
                <a:latin typeface="Calibri" pitchFamily="34" charset="0"/>
              </a:rPr>
              <a:t>say about </a:t>
            </a:r>
            <a:r>
              <a:rPr lang="en-US" sz="3600" b="1" dirty="0" smtClean="0">
                <a:solidFill>
                  <a:srgbClr val="0070C0"/>
                </a:solidFill>
                <a:latin typeface="Calibri" pitchFamily="34" charset="0"/>
              </a:rPr>
              <a:t>the hardness of simulating </a:t>
            </a:r>
            <a:r>
              <a:rPr lang="en-US" sz="3600" b="1" dirty="0" smtClean="0">
                <a:solidFill>
                  <a:srgbClr val="0070C0"/>
                </a:solidFill>
                <a:latin typeface="Calibri" pitchFamily="34" charset="0"/>
              </a:rPr>
              <a:t>the result </a:t>
            </a:r>
            <a:r>
              <a:rPr lang="en-US" sz="3600" b="1" dirty="0" smtClean="0">
                <a:solidFill>
                  <a:srgbClr val="0070C0"/>
                </a:solidFill>
                <a:latin typeface="Calibri" pitchFamily="34" charset="0"/>
              </a:rPr>
              <a:t>classically?</a:t>
            </a:r>
            <a:endParaRPr lang="en-US" sz="3600" b="1" cap="small" dirty="0">
              <a:solidFill>
                <a:srgbClr val="0070C0"/>
              </a:solidFill>
              <a:latin typeface="Calibri" pitchFamily="34" charset="0"/>
            </a:endParaRPr>
          </a:p>
        </p:txBody>
      </p:sp>
      <p:sp>
        <p:nvSpPr>
          <p:cNvPr id="11" name="Text Box 3"/>
          <p:cNvSpPr txBox="1">
            <a:spLocks noChangeArrowheads="1"/>
          </p:cNvSpPr>
          <p:nvPr/>
        </p:nvSpPr>
        <p:spPr bwMode="auto">
          <a:xfrm>
            <a:off x="375920" y="2667000"/>
            <a:ext cx="838708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FF0000"/>
                </a:solidFill>
              </a:rPr>
              <a:t>Theorem:</a:t>
            </a:r>
            <a:r>
              <a:rPr lang="en-US" altLang="en-US" sz="2800" dirty="0" smtClean="0"/>
              <a:t> </a:t>
            </a:r>
            <a:r>
              <a:rPr lang="en-US" altLang="en-US" sz="2800" dirty="0" smtClean="0"/>
              <a:t>No </a:t>
            </a:r>
            <a:r>
              <a:rPr lang="en-US" altLang="en-US" sz="2800" dirty="0" smtClean="0"/>
              <a:t>polynomial-time classical algorithm, which accesses a </a:t>
            </a:r>
            <a:r>
              <a:rPr lang="en-US" altLang="en-US" sz="2800" dirty="0" smtClean="0"/>
              <a:t>cryptographic pseudorandom </a:t>
            </a:r>
            <a:r>
              <a:rPr lang="en-US" altLang="en-US" sz="2800" dirty="0" smtClean="0"/>
              <a:t>function </a:t>
            </a:r>
            <a:r>
              <a:rPr lang="en-US" altLang="en-US" sz="2800" dirty="0" err="1" smtClean="0"/>
              <a:t>f</a:t>
            </a:r>
            <a:r>
              <a:rPr lang="en-US" altLang="en-US" sz="2800" dirty="0" err="1" smtClean="0">
                <a:sym typeface="Symbol"/>
              </a:rPr>
              <a:t></a:t>
            </a:r>
            <a:r>
              <a:rPr lang="en-US" altLang="en-US" sz="2800" b="1" dirty="0" err="1" smtClean="0">
                <a:solidFill>
                  <a:srgbClr val="7030A0"/>
                </a:solidFill>
                <a:sym typeface="Symbol"/>
              </a:rPr>
              <a:t>P</a:t>
            </a:r>
            <a:r>
              <a:rPr lang="en-US" altLang="en-US" sz="2800" b="1" dirty="0" smtClean="0">
                <a:solidFill>
                  <a:srgbClr val="7030A0"/>
                </a:solidFill>
                <a:sym typeface="Symbol"/>
              </a:rPr>
              <a:t>/poly</a:t>
            </a:r>
            <a:r>
              <a:rPr lang="en-US" altLang="en-US" sz="2800" dirty="0">
                <a:sym typeface="Symbol"/>
              </a:rPr>
              <a:t> </a:t>
            </a:r>
            <a:r>
              <a:rPr lang="en-US" altLang="en-US" sz="2800" dirty="0" smtClean="0">
                <a:sym typeface="Symbol"/>
              </a:rPr>
              <a:t>only as a black box, can do anything that passes a standard statistical test for </a:t>
            </a:r>
            <a:r>
              <a:rPr lang="en-US" altLang="en-US" sz="2800" dirty="0" err="1" smtClean="0">
                <a:sym typeface="Symbol"/>
              </a:rPr>
              <a:t>FourierSampling</a:t>
            </a:r>
            <a:r>
              <a:rPr lang="en-US" altLang="en-US" sz="2800" dirty="0" smtClean="0">
                <a:sym typeface="Symbol"/>
              </a:rPr>
              <a:t> f</a:t>
            </a:r>
            <a:endParaRPr lang="en-US" altLang="en-US" sz="2800" dirty="0"/>
          </a:p>
        </p:txBody>
      </p:sp>
      <p:sp>
        <p:nvSpPr>
          <p:cNvPr id="6" name="Text Box 3"/>
          <p:cNvSpPr txBox="1">
            <a:spLocks noChangeArrowheads="1"/>
          </p:cNvSpPr>
          <p:nvPr/>
        </p:nvSpPr>
        <p:spPr bwMode="auto">
          <a:xfrm>
            <a:off x="375920" y="4800600"/>
            <a:ext cx="85394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US" altLang="en-US" sz="2800" b="1" dirty="0" smtClean="0">
                <a:solidFill>
                  <a:srgbClr val="FF0000"/>
                </a:solidFill>
              </a:rPr>
              <a:t>Proof Sketch:</a:t>
            </a:r>
            <a:r>
              <a:rPr lang="en-US" altLang="en-US" sz="2800" dirty="0" smtClean="0"/>
              <a:t> No such algorithm could pass a test for </a:t>
            </a:r>
            <a:r>
              <a:rPr lang="en-US" altLang="en-US" sz="2800" dirty="0" err="1" smtClean="0"/>
              <a:t>FourierSampling</a:t>
            </a:r>
            <a:r>
              <a:rPr lang="en-US" altLang="en-US" sz="2800" dirty="0" smtClean="0"/>
              <a:t> a truly random function. So if we run the test and it passes, we distinguished f from truly </a:t>
            </a:r>
            <a:r>
              <a:rPr lang="en-US" altLang="en-US" sz="2800" dirty="0" smtClean="0"/>
              <a:t>random!</a:t>
            </a:r>
            <a:endParaRPr lang="en-US" altLang="en-US" sz="2800" dirty="0"/>
          </a:p>
        </p:txBody>
      </p:sp>
    </p:spTree>
    <p:extLst>
      <p:ext uri="{BB962C8B-B14F-4D97-AF65-F5344CB8AC3E}">
        <p14:creationId xmlns:p14="http://schemas.microsoft.com/office/powerpoint/2010/main" val="282531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2286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solidFill>
                  <a:srgbClr val="0070C0"/>
                </a:solidFill>
              </a:rPr>
              <a:t>Conclusions</a:t>
            </a:r>
            <a:endParaRPr lang="en-US" altLang="en-US" sz="4400" b="1" dirty="0">
              <a:solidFill>
                <a:srgbClr val="0070C0"/>
              </a:solidFill>
            </a:endParaRPr>
          </a:p>
        </p:txBody>
      </p:sp>
      <p:sp>
        <p:nvSpPr>
          <p:cNvPr id="5" name="Text Box 3"/>
          <p:cNvSpPr txBox="1">
            <a:spLocks noChangeArrowheads="1"/>
          </p:cNvSpPr>
          <p:nvPr/>
        </p:nvSpPr>
        <p:spPr bwMode="auto">
          <a:xfrm>
            <a:off x="337820" y="1066800"/>
            <a:ext cx="8468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smtClean="0"/>
              <a:t>In the near future, we might be able to perform random quantum circuit and Fourier sampling with ~40 qubits</a:t>
            </a:r>
            <a:endParaRPr lang="en-US" altLang="en-US" sz="2800" dirty="0">
              <a:solidFill>
                <a:srgbClr val="006600"/>
              </a:solidFill>
            </a:endParaRPr>
          </a:p>
        </p:txBody>
      </p:sp>
      <p:sp>
        <p:nvSpPr>
          <p:cNvPr id="7" name="Text Box 3"/>
          <p:cNvSpPr txBox="1">
            <a:spLocks noChangeArrowheads="1"/>
          </p:cNvSpPr>
          <p:nvPr/>
        </p:nvSpPr>
        <p:spPr bwMode="auto">
          <a:xfrm>
            <a:off x="358140" y="2192692"/>
            <a:ext cx="846836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smtClean="0">
                <a:solidFill>
                  <a:srgbClr val="FF0000"/>
                </a:solidFill>
              </a:rPr>
              <a:t>Central question:</a:t>
            </a:r>
            <a:r>
              <a:rPr lang="en-US" altLang="en-US" sz="2800" dirty="0" smtClean="0"/>
              <a:t> how do we verify that something classically hard was </a:t>
            </a:r>
            <a:r>
              <a:rPr lang="en-US" altLang="en-US" sz="2800" dirty="0" smtClean="0"/>
              <a:t>achieved?</a:t>
            </a:r>
            <a:endParaRPr lang="en-US" altLang="en-US" sz="2800" dirty="0" smtClean="0"/>
          </a:p>
          <a:p>
            <a:pPr lvl="1" eaLnBrk="1" hangingPunct="1">
              <a:spcBef>
                <a:spcPct val="50000"/>
              </a:spcBef>
              <a:buFontTx/>
              <a:buNone/>
            </a:pPr>
            <a:r>
              <a:rPr lang="en-US" altLang="en-US" sz="2400" b="1" dirty="0" smtClean="0">
                <a:solidFill>
                  <a:srgbClr val="006600"/>
                </a:solidFill>
              </a:rPr>
              <a:t>There’s no “direct physical signature” of quantum supremacy, because supremacy just means the nonexistence of a fast classical algorithm to do the same thing.  </a:t>
            </a:r>
            <a:r>
              <a:rPr lang="en-US" altLang="en-US" sz="2400" b="1" dirty="0" smtClean="0">
                <a:solidFill>
                  <a:srgbClr val="006600"/>
                </a:solidFill>
              </a:rPr>
              <a:t>This is </a:t>
            </a:r>
            <a:r>
              <a:rPr lang="en-US" altLang="en-US" sz="2400" b="1" dirty="0" smtClean="0">
                <a:solidFill>
                  <a:srgbClr val="006600"/>
                </a:solidFill>
              </a:rPr>
              <a:t>what makes complexity theory unavoidable!</a:t>
            </a:r>
            <a:endParaRPr lang="en-US" altLang="en-US" sz="2400" b="1" dirty="0">
              <a:solidFill>
                <a:srgbClr val="006600"/>
              </a:solidFill>
            </a:endParaRPr>
          </a:p>
        </p:txBody>
      </p:sp>
      <p:sp>
        <p:nvSpPr>
          <p:cNvPr id="8" name="Text Box 3"/>
          <p:cNvSpPr txBox="1">
            <a:spLocks noChangeArrowheads="1"/>
          </p:cNvSpPr>
          <p:nvPr/>
        </p:nvSpPr>
        <p:spPr bwMode="auto">
          <a:xfrm>
            <a:off x="342900" y="4953000"/>
            <a:ext cx="84683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smtClean="0"/>
              <a:t>Quantum </a:t>
            </a:r>
            <a:r>
              <a:rPr lang="en-US" altLang="en-US" sz="2800" dirty="0" smtClean="0"/>
              <a:t>computing </a:t>
            </a:r>
            <a:r>
              <a:rPr lang="en-US" altLang="en-US" sz="2800" dirty="0" smtClean="0"/>
              <a:t>theorists would </a:t>
            </a:r>
            <a:r>
              <a:rPr lang="en-US" altLang="en-US" sz="2800" dirty="0" smtClean="0"/>
              <a:t>be </a:t>
            </a:r>
            <a:r>
              <a:rPr lang="en-US" altLang="en-US" sz="2800" b="1" dirty="0" smtClean="0">
                <a:solidFill>
                  <a:srgbClr val="FF0000"/>
                </a:solidFill>
              </a:rPr>
              <a:t>urgently called upon</a:t>
            </a:r>
            <a:r>
              <a:rPr lang="en-US" altLang="en-US" sz="2800" dirty="0" smtClean="0"/>
              <a:t> to think about this, even if there were nothing theoretically interesting to say.  </a:t>
            </a:r>
            <a:r>
              <a:rPr lang="en-US" altLang="en-US" sz="2800" dirty="0"/>
              <a:t>B</a:t>
            </a:r>
            <a:r>
              <a:rPr lang="en-US" altLang="en-US" sz="2800" dirty="0" smtClean="0"/>
              <a:t>ut there is!</a:t>
            </a:r>
            <a:endParaRPr lang="en-US" altLang="en-US" sz="2800" dirty="0">
              <a:solidFill>
                <a:srgbClr val="006600"/>
              </a:solidFill>
            </a:endParaRPr>
          </a:p>
        </p:txBody>
      </p:sp>
    </p:spTree>
    <p:extLst>
      <p:ext uri="{BB962C8B-B14F-4D97-AF65-F5344CB8AC3E}">
        <p14:creationId xmlns:p14="http://schemas.microsoft.com/office/powerpoint/2010/main" val="10252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Vertical Scroll 10"/>
          <p:cNvSpPr>
            <a:spLocks noChangeArrowheads="1"/>
          </p:cNvSpPr>
          <p:nvPr/>
        </p:nvSpPr>
        <p:spPr bwMode="auto">
          <a:xfrm>
            <a:off x="1219200" y="381000"/>
            <a:ext cx="6629400" cy="4800600"/>
          </a:xfrm>
          <a:prstGeom prst="verticalScroll">
            <a:avLst>
              <a:gd name="adj" fmla="val 12500"/>
            </a:avLst>
          </a:prstGeom>
          <a:solidFill>
            <a:srgbClr val="FFFFBB"/>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5" name="Picture 5" descr="shor"/>
          <p:cNvPicPr>
            <a:picLocks noChangeAspect="1" noChangeArrowheads="1"/>
          </p:cNvPicPr>
          <p:nvPr/>
        </p:nvPicPr>
        <p:blipFill>
          <a:blip r:embed="rId3" cstate="print">
            <a:extLst>
              <a:ext uri="{28A0092B-C50C-407E-A947-70E740481C1C}">
                <a14:useLocalDpi xmlns:a14="http://schemas.microsoft.com/office/drawing/2010/main" val="0"/>
              </a:ext>
            </a:extLst>
          </a:blip>
          <a:srcRect l="1601" t="2400" r="16000" b="2400"/>
          <a:stretch>
            <a:fillRect/>
          </a:stretch>
        </p:blipFill>
        <p:spPr bwMode="auto">
          <a:xfrm>
            <a:off x="7239000" y="2133600"/>
            <a:ext cx="98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shor"/>
          <p:cNvPicPr>
            <a:picLocks noChangeAspect="1" noChangeArrowheads="1"/>
          </p:cNvPicPr>
          <p:nvPr/>
        </p:nvPicPr>
        <p:blipFill>
          <a:blip r:embed="rId4" cstate="print">
            <a:extLst>
              <a:ext uri="{28A0092B-C50C-407E-A947-70E740481C1C}">
                <a14:useLocalDpi xmlns:a14="http://schemas.microsoft.com/office/drawing/2010/main" val="0"/>
              </a:ext>
            </a:extLst>
          </a:blip>
          <a:srcRect l="16000" t="2400" r="1601" b="2400"/>
          <a:stretch>
            <a:fillRect/>
          </a:stretch>
        </p:blipFill>
        <p:spPr bwMode="auto">
          <a:xfrm>
            <a:off x="838200" y="2133600"/>
            <a:ext cx="98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p:cNvSpPr>
          <p:nvPr/>
        </p:nvSpPr>
        <p:spPr bwMode="auto">
          <a:xfrm>
            <a:off x="1752600" y="2209800"/>
            <a:ext cx="1511300" cy="463550"/>
          </a:xfrm>
          <a:custGeom>
            <a:avLst/>
            <a:gdLst>
              <a:gd name="T0" fmla="*/ 12064 w 1511808"/>
              <a:gd name="T1" fmla="*/ 198523 h 463296"/>
              <a:gd name="T2" fmla="*/ 1495637 w 1511808"/>
              <a:gd name="T3" fmla="*/ 0 h 463296"/>
              <a:gd name="T4" fmla="*/ 735757 w 1511808"/>
              <a:gd name="T5" fmla="*/ 136488 h 463296"/>
              <a:gd name="T6" fmla="*/ 1326776 w 1511808"/>
              <a:gd name="T7" fmla="*/ 471494 h 463296"/>
              <a:gd name="T8" fmla="*/ 651327 w 1511808"/>
              <a:gd name="T9" fmla="*/ 148891 h 463296"/>
              <a:gd name="T10" fmla="*/ 0 w 1511808"/>
              <a:gd name="T11" fmla="*/ 260563 h 463296"/>
              <a:gd name="T12" fmla="*/ 0 60000 65536"/>
              <a:gd name="T13" fmla="*/ 0 60000 65536"/>
              <a:gd name="T14" fmla="*/ 0 60000 65536"/>
              <a:gd name="T15" fmla="*/ 0 60000 65536"/>
              <a:gd name="T16" fmla="*/ 0 60000 65536"/>
              <a:gd name="T17" fmla="*/ 0 60000 65536"/>
              <a:gd name="T18" fmla="*/ 0 w 1511808"/>
              <a:gd name="T19" fmla="*/ 0 h 463296"/>
              <a:gd name="T20" fmla="*/ 1511808 w 1511808"/>
              <a:gd name="T21" fmla="*/ 463296 h 463296"/>
            </a:gdLst>
            <a:ahLst/>
            <a:cxnLst>
              <a:cxn ang="T12">
                <a:pos x="T0" y="T1"/>
              </a:cxn>
              <a:cxn ang="T13">
                <a:pos x="T2" y="T3"/>
              </a:cxn>
              <a:cxn ang="T14">
                <a:pos x="T4" y="T5"/>
              </a:cxn>
              <a:cxn ang="T15">
                <a:pos x="T6" y="T7"/>
              </a:cxn>
              <a:cxn ang="T16">
                <a:pos x="T8" y="T9"/>
              </a:cxn>
              <a:cxn ang="T17">
                <a:pos x="T10" y="T11"/>
              </a:cxn>
            </a:cxnLst>
            <a:rect l="T18" t="T19" r="T20" b="T21"/>
            <a:pathLst>
              <a:path w="1511808" h="463296">
                <a:moveTo>
                  <a:pt x="12192" y="195072"/>
                </a:moveTo>
                <a:lnTo>
                  <a:pt x="1511808" y="0"/>
                </a:lnTo>
                <a:lnTo>
                  <a:pt x="743712" y="134112"/>
                </a:lnTo>
                <a:lnTo>
                  <a:pt x="1341120" y="463296"/>
                </a:lnTo>
                <a:lnTo>
                  <a:pt x="658368" y="146304"/>
                </a:lnTo>
                <a:lnTo>
                  <a:pt x="0" y="256032"/>
                </a:lnTo>
              </a:path>
            </a:pathLst>
          </a:custGeom>
          <a:solidFill>
            <a:schemeClr val="tx1"/>
          </a:solidFill>
          <a:ln w="9525" algn="ctr">
            <a:solidFill>
              <a:schemeClr val="tx1"/>
            </a:solidFill>
            <a:round/>
            <a:headEnd/>
            <a:tailEnd/>
          </a:ln>
        </p:spPr>
        <p:txBody>
          <a:bodyPr/>
          <a:lstStyle/>
          <a:p>
            <a:endParaRPr lang="en-US"/>
          </a:p>
        </p:txBody>
      </p:sp>
      <p:sp>
        <p:nvSpPr>
          <p:cNvPr id="10" name="Freeform 9"/>
          <p:cNvSpPr>
            <a:spLocks/>
          </p:cNvSpPr>
          <p:nvPr/>
        </p:nvSpPr>
        <p:spPr bwMode="auto">
          <a:xfrm>
            <a:off x="5257800" y="1600200"/>
            <a:ext cx="2000250" cy="1377950"/>
          </a:xfrm>
          <a:custGeom>
            <a:avLst/>
            <a:gdLst>
              <a:gd name="T0" fmla="*/ 2011675 w 1999488"/>
              <a:gd name="T1" fmla="*/ 846223 h 1377696"/>
              <a:gd name="T2" fmla="*/ 752837 w 1999488"/>
              <a:gd name="T3" fmla="*/ 0 h 1377696"/>
              <a:gd name="T4" fmla="*/ 1234162 w 1999488"/>
              <a:gd name="T5" fmla="*/ 380192 h 1377696"/>
              <a:gd name="T6" fmla="*/ 308538 w 1999488"/>
              <a:gd name="T7" fmla="*/ 331136 h 1377696"/>
              <a:gd name="T8" fmla="*/ 1221820 w 1999488"/>
              <a:gd name="T9" fmla="*/ 416984 h 1377696"/>
              <a:gd name="T10" fmla="*/ 1567381 w 1999488"/>
              <a:gd name="T11" fmla="*/ 637731 h 1377696"/>
              <a:gd name="T12" fmla="*/ 283857 w 1999488"/>
              <a:gd name="T13" fmla="*/ 907544 h 1377696"/>
              <a:gd name="T14" fmla="*/ 1604407 w 1999488"/>
              <a:gd name="T15" fmla="*/ 674528 h 1377696"/>
              <a:gd name="T16" fmla="*/ 1962309 w 1999488"/>
              <a:gd name="T17" fmla="*/ 883015 h 1377696"/>
              <a:gd name="T18" fmla="*/ 0 w 1999488"/>
              <a:gd name="T19" fmla="*/ 1385845 h 1377696"/>
              <a:gd name="T20" fmla="*/ 2024016 w 1999488"/>
              <a:gd name="T21" fmla="*/ 932072 h 1377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99488"/>
              <a:gd name="T34" fmla="*/ 0 h 1377696"/>
              <a:gd name="T35" fmla="*/ 1999488 w 1999488"/>
              <a:gd name="T36" fmla="*/ 1377696 h 13776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99488" h="1377696">
                <a:moveTo>
                  <a:pt x="1987296" y="841248"/>
                </a:moveTo>
                <a:lnTo>
                  <a:pt x="743712" y="0"/>
                </a:lnTo>
                <a:lnTo>
                  <a:pt x="1219200" y="377952"/>
                </a:lnTo>
                <a:lnTo>
                  <a:pt x="304800" y="329184"/>
                </a:lnTo>
                <a:lnTo>
                  <a:pt x="1207008" y="414528"/>
                </a:lnTo>
                <a:lnTo>
                  <a:pt x="1548384" y="633984"/>
                </a:lnTo>
                <a:lnTo>
                  <a:pt x="280416" y="902208"/>
                </a:lnTo>
                <a:lnTo>
                  <a:pt x="1584960" y="670560"/>
                </a:lnTo>
                <a:lnTo>
                  <a:pt x="1938528" y="877824"/>
                </a:lnTo>
                <a:lnTo>
                  <a:pt x="0" y="1377696"/>
                </a:lnTo>
                <a:lnTo>
                  <a:pt x="1999488" y="926592"/>
                </a:lnTo>
              </a:path>
            </a:pathLst>
          </a:custGeom>
          <a:solidFill>
            <a:schemeClr val="tx1"/>
          </a:solidFill>
          <a:ln w="9525" algn="ctr">
            <a:solidFill>
              <a:schemeClr val="tx1"/>
            </a:solidFill>
            <a:round/>
            <a:headEnd/>
            <a:tailEnd/>
          </a:ln>
        </p:spPr>
        <p:txBody>
          <a:bodyPr/>
          <a:lstStyle/>
          <a:p>
            <a:endParaRPr lang="en-US"/>
          </a:p>
        </p:txBody>
      </p:sp>
      <p:sp>
        <p:nvSpPr>
          <p:cNvPr id="12" name="Text Box 16"/>
          <p:cNvSpPr txBox="1">
            <a:spLocks noChangeArrowheads="1"/>
          </p:cNvSpPr>
          <p:nvPr/>
        </p:nvSpPr>
        <p:spPr bwMode="auto">
          <a:xfrm>
            <a:off x="304800" y="5562600"/>
            <a:ext cx="8610600" cy="1016000"/>
          </a:xfrm>
          <a:prstGeom prst="rect">
            <a:avLst/>
          </a:prstGeom>
          <a:solidFill>
            <a:srgbClr val="E4F2F4"/>
          </a:solidFill>
          <a:ln w="19050">
            <a:solidFill>
              <a:schemeClr val="tx1"/>
            </a:solidFill>
            <a:miter lim="800000"/>
            <a:headEnd/>
            <a:tailEnd/>
          </a:ln>
        </p:spPr>
        <p:txBody>
          <a:bodyPr>
            <a:spAutoFit/>
          </a:bodyPr>
          <a:lstStyle/>
          <a:p>
            <a:pPr algn="ctr">
              <a:spcBef>
                <a:spcPct val="50000"/>
              </a:spcBef>
              <a:defRPr/>
            </a:pPr>
            <a:r>
              <a:rPr lang="en-US" sz="3000" b="1" dirty="0">
                <a:solidFill>
                  <a:srgbClr val="FF0000"/>
                </a:solidFill>
                <a:latin typeface="Calibri" pitchFamily="34" charset="0"/>
                <a:cs typeface="+mn-cs"/>
              </a:rPr>
              <a:t>Shor’s </a:t>
            </a:r>
            <a:r>
              <a:rPr lang="en-US" sz="3000" b="1" dirty="0" smtClean="0">
                <a:solidFill>
                  <a:srgbClr val="FF0000"/>
                </a:solidFill>
                <a:latin typeface="Calibri" pitchFamily="34" charset="0"/>
                <a:cs typeface="+mn-cs"/>
              </a:rPr>
              <a:t>Theorem (1994):</a:t>
            </a:r>
            <a:r>
              <a:rPr lang="en-US" sz="3000" dirty="0" smtClean="0">
                <a:latin typeface="Calibri" pitchFamily="34" charset="0"/>
                <a:cs typeface="+mn-cs"/>
              </a:rPr>
              <a:t>  </a:t>
            </a:r>
            <a:r>
              <a:rPr lang="en-US" sz="3000" cap="small" dirty="0">
                <a:latin typeface="Calibri" pitchFamily="34" charset="0"/>
                <a:cs typeface="+mn-cs"/>
              </a:rPr>
              <a:t>Quantum Simulation </a:t>
            </a:r>
            <a:r>
              <a:rPr lang="en-US" sz="3000" dirty="0">
                <a:latin typeface="Calibri" pitchFamily="34" charset="0"/>
                <a:cs typeface="+mn-cs"/>
              </a:rPr>
              <a:t>has no efficient classical algorithm, unless </a:t>
            </a:r>
            <a:r>
              <a:rPr lang="en-US" sz="3000" cap="small" dirty="0">
                <a:latin typeface="Calibri" pitchFamily="34" charset="0"/>
                <a:cs typeface="+mn-cs"/>
              </a:rPr>
              <a:t>Factoring</a:t>
            </a:r>
            <a:r>
              <a:rPr lang="en-US" sz="3000" dirty="0">
                <a:latin typeface="Calibri" pitchFamily="34" charset="0"/>
                <a:cs typeface="+mn-cs"/>
              </a:rPr>
              <a:t> does also</a:t>
            </a:r>
            <a:endParaRPr lang="en-US" sz="3000" dirty="0">
              <a:latin typeface="Calibri" pitchFamily="34" charset="0"/>
              <a:cs typeface="+mn-cs"/>
              <a:sym typeface="Symbol" pitchFamily="18" charset="2"/>
            </a:endParaRPr>
          </a:p>
        </p:txBody>
      </p:sp>
      <p:sp>
        <p:nvSpPr>
          <p:cNvPr id="8" name="Text Box 16"/>
          <p:cNvSpPr txBox="1">
            <a:spLocks noChangeArrowheads="1"/>
          </p:cNvSpPr>
          <p:nvPr/>
        </p:nvSpPr>
        <p:spPr bwMode="auto">
          <a:xfrm>
            <a:off x="2057400" y="1143000"/>
            <a:ext cx="4953000" cy="4032250"/>
          </a:xfrm>
          <a:prstGeom prst="rect">
            <a:avLst/>
          </a:prstGeom>
          <a:noFill/>
          <a:ln w="19050">
            <a:noFill/>
            <a:miter lim="800000"/>
            <a:headEnd/>
            <a:tailEnd/>
          </a:ln>
        </p:spPr>
        <p:txBody>
          <a:bodyPr>
            <a:spAutoFit/>
          </a:bodyPr>
          <a:lstStyle/>
          <a:p>
            <a:pPr algn="ctr">
              <a:spcBef>
                <a:spcPct val="50000"/>
              </a:spcBef>
              <a:defRPr/>
            </a:pPr>
            <a:r>
              <a:rPr lang="en-US" sz="3600" b="1" dirty="0">
                <a:latin typeface="Old English Text MT" pitchFamily="66" charset="0"/>
                <a:cs typeface="+mn-cs"/>
              </a:rPr>
              <a:t>The Extended Church-Turing Thesis (ECT)</a:t>
            </a:r>
            <a:r>
              <a:rPr lang="en-US" sz="3600" dirty="0">
                <a:latin typeface="Old English Text MT" pitchFamily="66" charset="0"/>
                <a:cs typeface="+mn-cs"/>
              </a:rPr>
              <a:t> </a:t>
            </a:r>
          </a:p>
          <a:p>
            <a:pPr algn="ctr">
              <a:spcBef>
                <a:spcPct val="50000"/>
              </a:spcBef>
              <a:defRPr/>
            </a:pPr>
            <a:r>
              <a:rPr lang="en-US" sz="3200" dirty="0">
                <a:latin typeface="Calibri" pitchFamily="34" charset="0"/>
                <a:cs typeface="+mn-cs"/>
              </a:rPr>
              <a:t>Everything feasibly computable in the physical world is feasibly computable by a </a:t>
            </a:r>
            <a:r>
              <a:rPr lang="en-US" sz="2400" dirty="0">
                <a:latin typeface="Calibri" pitchFamily="34" charset="0"/>
                <a:cs typeface="+mn-cs"/>
              </a:rPr>
              <a:t>(probabilistic)</a:t>
            </a:r>
            <a:r>
              <a:rPr lang="en-US" sz="3200" dirty="0">
                <a:latin typeface="Calibri" pitchFamily="34" charset="0"/>
                <a:cs typeface="+mn-cs"/>
              </a:rPr>
              <a:t> Turing machine</a:t>
            </a:r>
            <a:endParaRPr lang="en-US" sz="3200" dirty="0">
              <a:latin typeface="Calibri" pitchFamily="34" charset="0"/>
              <a:cs typeface="+mn-cs"/>
              <a:sym typeface="Symbol" pitchFamily="18" charset="2"/>
            </a:endParaRPr>
          </a:p>
        </p:txBody>
      </p:sp>
    </p:spTree>
    <p:extLst>
      <p:ext uri="{BB962C8B-B14F-4D97-AF65-F5344CB8AC3E}">
        <p14:creationId xmlns:p14="http://schemas.microsoft.com/office/powerpoint/2010/main" val="3776479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2286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solidFill>
                  <a:srgbClr val="0070C0"/>
                </a:solidFill>
              </a:rPr>
              <a:t>Open Problems (&amp; Recent Progress)</a:t>
            </a:r>
            <a:endParaRPr lang="en-US" altLang="en-US" sz="4400" b="1" dirty="0">
              <a:solidFill>
                <a:srgbClr val="0070C0"/>
              </a:solidFill>
            </a:endParaRPr>
          </a:p>
        </p:txBody>
      </p:sp>
      <p:sp>
        <p:nvSpPr>
          <p:cNvPr id="5" name="Text Box 3"/>
          <p:cNvSpPr txBox="1">
            <a:spLocks noChangeArrowheads="1"/>
          </p:cNvSpPr>
          <p:nvPr/>
        </p:nvSpPr>
        <p:spPr bwMode="auto">
          <a:xfrm>
            <a:off x="370476" y="998538"/>
            <a:ext cx="846836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err="1" smtClean="0"/>
              <a:t>BosonSampling</a:t>
            </a:r>
            <a:r>
              <a:rPr lang="en-US" altLang="en-US" sz="2800" dirty="0" smtClean="0"/>
              <a:t> with constant fraction of lost </a:t>
            </a:r>
            <a:r>
              <a:rPr lang="en-US" altLang="en-US" sz="2800" dirty="0" smtClean="0"/>
              <a:t>photons</a:t>
            </a:r>
          </a:p>
          <a:p>
            <a:pPr lvl="1" eaLnBrk="1" hangingPunct="1">
              <a:spcBef>
                <a:spcPct val="50000"/>
              </a:spcBef>
              <a:buFontTx/>
              <a:buNone/>
            </a:pPr>
            <a:r>
              <a:rPr lang="en-US" altLang="en-US" sz="2200" b="1" dirty="0" smtClean="0">
                <a:solidFill>
                  <a:srgbClr val="006600"/>
                </a:solidFill>
              </a:rPr>
              <a:t>A</a:t>
            </a:r>
            <a:r>
              <a:rPr lang="en-US" altLang="en-US" sz="2200" b="1" dirty="0" smtClean="0">
                <a:solidFill>
                  <a:srgbClr val="006600"/>
                </a:solidFill>
              </a:rPr>
              <a:t>.-</a:t>
            </a:r>
            <a:r>
              <a:rPr lang="en-US" altLang="en-US" sz="2200" b="1" dirty="0" err="1" smtClean="0">
                <a:solidFill>
                  <a:srgbClr val="006600"/>
                </a:solidFill>
              </a:rPr>
              <a:t>Brod</a:t>
            </a:r>
            <a:r>
              <a:rPr lang="en-US" altLang="en-US" sz="2200" b="1" dirty="0" smtClean="0">
                <a:solidFill>
                  <a:srgbClr val="006600"/>
                </a:solidFill>
              </a:rPr>
              <a:t> 2015: </a:t>
            </a:r>
            <a:r>
              <a:rPr lang="en-US" altLang="en-US" sz="2200" b="1" dirty="0" err="1" smtClean="0">
                <a:solidFill>
                  <a:srgbClr val="006600"/>
                </a:solidFill>
              </a:rPr>
              <a:t>BosonSampling</a:t>
            </a:r>
            <a:r>
              <a:rPr lang="en-US" altLang="en-US" sz="2200" b="1" dirty="0" smtClean="0">
                <a:solidFill>
                  <a:srgbClr val="006600"/>
                </a:solidFill>
              </a:rPr>
              <a:t> with constant </a:t>
            </a:r>
            <a:r>
              <a:rPr lang="en-US" altLang="en-US" sz="2200" b="1" dirty="0" smtClean="0">
                <a:solidFill>
                  <a:srgbClr val="FF0000"/>
                </a:solidFill>
              </a:rPr>
              <a:t>number</a:t>
            </a:r>
            <a:r>
              <a:rPr lang="en-US" altLang="en-US" sz="2200" b="1" dirty="0" smtClean="0">
                <a:solidFill>
                  <a:srgbClr val="006600"/>
                </a:solidFill>
              </a:rPr>
              <a:t> of lost photons is just as hard as perfect </a:t>
            </a:r>
            <a:r>
              <a:rPr lang="en-US" altLang="en-US" sz="2200" b="1" dirty="0" err="1" smtClean="0">
                <a:solidFill>
                  <a:srgbClr val="006600"/>
                </a:solidFill>
              </a:rPr>
              <a:t>BosonSampling</a:t>
            </a:r>
            <a:endParaRPr lang="en-US" altLang="en-US" sz="2200" b="1" dirty="0">
              <a:solidFill>
                <a:srgbClr val="006600"/>
              </a:solidFill>
            </a:endParaRPr>
          </a:p>
        </p:txBody>
      </p:sp>
      <p:sp>
        <p:nvSpPr>
          <p:cNvPr id="6" name="Text Box 3"/>
          <p:cNvSpPr txBox="1">
            <a:spLocks noChangeArrowheads="1"/>
          </p:cNvSpPr>
          <p:nvPr/>
        </p:nvSpPr>
        <p:spPr bwMode="auto">
          <a:xfrm>
            <a:off x="392248" y="2590800"/>
            <a:ext cx="846836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smtClean="0"/>
              <a:t>Show that a collapse of quantum and classical approximate sampling would collapse the polynomial </a:t>
            </a:r>
            <a:r>
              <a:rPr lang="en-US" altLang="en-US" sz="2800" dirty="0" smtClean="0"/>
              <a:t>hierarchy</a:t>
            </a:r>
            <a:endParaRPr lang="en-US" altLang="en-US" sz="2800" dirty="0">
              <a:solidFill>
                <a:srgbClr val="006600"/>
              </a:solidFill>
            </a:endParaRPr>
          </a:p>
          <a:p>
            <a:pPr lvl="1" eaLnBrk="1" hangingPunct="1">
              <a:spcBef>
                <a:spcPct val="50000"/>
              </a:spcBef>
              <a:buFontTx/>
              <a:buNone/>
            </a:pPr>
            <a:r>
              <a:rPr lang="en-US" altLang="en-US" sz="2200" b="1" dirty="0" smtClean="0">
                <a:solidFill>
                  <a:srgbClr val="006600"/>
                </a:solidFill>
              </a:rPr>
              <a:t>A</a:t>
            </a:r>
            <a:r>
              <a:rPr lang="en-US" altLang="en-US" sz="2200" b="1" dirty="0" smtClean="0">
                <a:solidFill>
                  <a:srgbClr val="006600"/>
                </a:solidFill>
              </a:rPr>
              <a:t>.-Chen 2016: Any proof of this would need to be non-relativizing</a:t>
            </a:r>
            <a:endParaRPr lang="en-US" altLang="en-US" sz="2200" b="1" dirty="0" smtClean="0"/>
          </a:p>
        </p:txBody>
      </p:sp>
      <p:sp>
        <p:nvSpPr>
          <p:cNvPr id="9" name="Text Box 3"/>
          <p:cNvSpPr txBox="1">
            <a:spLocks noChangeArrowheads="1"/>
          </p:cNvSpPr>
          <p:nvPr/>
        </p:nvSpPr>
        <p:spPr bwMode="auto">
          <a:xfrm>
            <a:off x="392248" y="4724400"/>
            <a:ext cx="846836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smtClean="0"/>
              <a:t>Give an efficient classical cryptographic scheme to </a:t>
            </a:r>
            <a:r>
              <a:rPr lang="en-US" altLang="en-US" sz="2800" b="1" dirty="0" smtClean="0">
                <a:solidFill>
                  <a:srgbClr val="FF0000"/>
                </a:solidFill>
              </a:rPr>
              <a:t>verify</a:t>
            </a:r>
            <a:r>
              <a:rPr lang="en-US" altLang="en-US" sz="2800" dirty="0" smtClean="0">
                <a:solidFill>
                  <a:srgbClr val="FF0000"/>
                </a:solidFill>
              </a:rPr>
              <a:t> </a:t>
            </a:r>
            <a:r>
              <a:rPr lang="en-US" altLang="en-US" sz="2800" dirty="0" smtClean="0"/>
              <a:t>the outputs of a </a:t>
            </a:r>
            <a:r>
              <a:rPr lang="en-US" altLang="en-US" sz="2800" dirty="0" err="1" smtClean="0"/>
              <a:t>BosonSampler</a:t>
            </a:r>
            <a:r>
              <a:rPr lang="en-US" altLang="en-US" sz="2800" dirty="0" smtClean="0"/>
              <a:t> or random quantum circuit </a:t>
            </a:r>
            <a:r>
              <a:rPr lang="en-US" altLang="en-US" sz="2800" dirty="0" smtClean="0"/>
              <a:t>sampler</a:t>
            </a:r>
          </a:p>
          <a:p>
            <a:pPr lvl="1" eaLnBrk="1" hangingPunct="1">
              <a:spcBef>
                <a:spcPct val="50000"/>
              </a:spcBef>
              <a:buFontTx/>
              <a:buNone/>
            </a:pPr>
            <a:r>
              <a:rPr lang="en-US" altLang="en-US" sz="2200" b="1" dirty="0" smtClean="0">
                <a:solidFill>
                  <a:srgbClr val="006600"/>
                </a:solidFill>
              </a:rPr>
              <a:t>Shepherd &amp; </a:t>
            </a:r>
            <a:r>
              <a:rPr lang="en-US" altLang="en-US" sz="2200" b="1" dirty="0" err="1" smtClean="0">
                <a:solidFill>
                  <a:srgbClr val="006600"/>
                </a:solidFill>
              </a:rPr>
              <a:t>Bremner</a:t>
            </a:r>
            <a:r>
              <a:rPr lang="en-US" altLang="en-US" sz="2200" b="1" dirty="0" smtClean="0">
                <a:solidFill>
                  <a:srgbClr val="006600"/>
                </a:solidFill>
              </a:rPr>
              <a:t> 2008: </a:t>
            </a:r>
            <a:r>
              <a:rPr lang="en-US" altLang="en-US" sz="2200" b="1" dirty="0" smtClean="0">
                <a:solidFill>
                  <a:srgbClr val="006600"/>
                </a:solidFill>
              </a:rPr>
              <a:t>Proposal </a:t>
            </a:r>
            <a:r>
              <a:rPr lang="en-US" altLang="en-US" sz="2200" b="1" dirty="0" smtClean="0">
                <a:solidFill>
                  <a:srgbClr val="006600"/>
                </a:solidFill>
              </a:rPr>
              <a:t>like this </a:t>
            </a:r>
            <a:r>
              <a:rPr lang="en-US" altLang="en-US" sz="2200" b="1" dirty="0" smtClean="0">
                <a:solidFill>
                  <a:srgbClr val="006600"/>
                </a:solidFill>
              </a:rPr>
              <a:t>for </a:t>
            </a:r>
            <a:r>
              <a:rPr lang="en-US" altLang="en-US" sz="2200" b="1" smtClean="0">
                <a:solidFill>
                  <a:srgbClr val="006600"/>
                </a:solidFill>
              </a:rPr>
              <a:t>Fourier </a:t>
            </a:r>
            <a:r>
              <a:rPr lang="en-US" altLang="en-US" sz="2200" b="1" smtClean="0">
                <a:solidFill>
                  <a:srgbClr val="006600"/>
                </a:solidFill>
              </a:rPr>
              <a:t>Sampling</a:t>
            </a:r>
            <a:endParaRPr lang="en-US" altLang="en-US" sz="2200" b="1" dirty="0" smtClean="0">
              <a:solidFill>
                <a:srgbClr val="006600"/>
              </a:solidFill>
            </a:endParaRPr>
          </a:p>
        </p:txBody>
      </p:sp>
    </p:spTree>
    <p:extLst>
      <p:ext uri="{BB962C8B-B14F-4D97-AF65-F5344CB8AC3E}">
        <p14:creationId xmlns:p14="http://schemas.microsoft.com/office/powerpoint/2010/main" val="101917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smtClean="0">
                <a:solidFill>
                  <a:srgbClr val="333399"/>
                </a:solidFill>
                <a:latin typeface="Calibri" pitchFamily="34" charset="0"/>
              </a:rPr>
              <a:t>Quantum Mechanics in One Slide:</a:t>
            </a:r>
            <a:br>
              <a:rPr lang="en-US" altLang="en-US" sz="4400" b="1" smtClean="0">
                <a:solidFill>
                  <a:srgbClr val="333399"/>
                </a:solidFill>
                <a:latin typeface="Calibri" pitchFamily="34" charset="0"/>
              </a:rPr>
            </a:br>
            <a:r>
              <a:rPr lang="en-US" altLang="en-US" sz="2800" b="1" smtClean="0">
                <a:solidFill>
                  <a:srgbClr val="333399"/>
                </a:solidFill>
                <a:latin typeface="Calibri" pitchFamily="34" charset="0"/>
              </a:rPr>
              <a:t>“Probability Theory with Minus Signs”</a:t>
            </a:r>
          </a:p>
        </p:txBody>
      </p:sp>
      <p:grpSp>
        <p:nvGrpSpPr>
          <p:cNvPr id="2" name="Group 17"/>
          <p:cNvGrpSpPr>
            <a:grpSpLocks/>
          </p:cNvGrpSpPr>
          <p:nvPr/>
        </p:nvGrpSpPr>
        <p:grpSpPr bwMode="auto">
          <a:xfrm>
            <a:off x="4724400" y="1600200"/>
            <a:ext cx="4043363" cy="5245100"/>
            <a:chOff x="4724400" y="1600200"/>
            <a:chExt cx="4043363" cy="5244882"/>
          </a:xfrm>
        </p:grpSpPr>
        <p:graphicFrame>
          <p:nvGraphicFramePr>
            <p:cNvPr id="11276" name="Object 13"/>
            <p:cNvGraphicFramePr>
              <a:graphicFrameLocks noChangeAspect="1"/>
            </p:cNvGraphicFramePr>
            <p:nvPr/>
          </p:nvGraphicFramePr>
          <p:xfrm>
            <a:off x="6934200" y="2286000"/>
            <a:ext cx="781050" cy="1619250"/>
          </p:xfrm>
          <a:graphic>
            <a:graphicData uri="http://schemas.openxmlformats.org/presentationml/2006/ole">
              <mc:AlternateContent xmlns:mc="http://schemas.openxmlformats.org/markup-compatibility/2006">
                <mc:Choice xmlns:v="urn:schemas-microsoft-com:vml" Requires="v">
                  <p:oleObj spid="_x0000_s73906" name="Equation" r:id="rId4" imgW="342751" imgH="710891" progId="Equation.3">
                    <p:embed/>
                  </p:oleObj>
                </mc:Choice>
                <mc:Fallback>
                  <p:oleObj name="Equation" r:id="rId4" imgW="342751" imgH="7108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86000"/>
                          <a:ext cx="781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7" name="Object 14"/>
            <p:cNvGraphicFramePr>
              <a:graphicFrameLocks noChangeAspect="1"/>
            </p:cNvGraphicFramePr>
            <p:nvPr/>
          </p:nvGraphicFramePr>
          <p:xfrm>
            <a:off x="4848225" y="2286000"/>
            <a:ext cx="2170113" cy="1619250"/>
          </p:xfrm>
          <a:graphic>
            <a:graphicData uri="http://schemas.openxmlformats.org/presentationml/2006/ole">
              <mc:AlternateContent xmlns:mc="http://schemas.openxmlformats.org/markup-compatibility/2006">
                <mc:Choice xmlns:v="urn:schemas-microsoft-com:vml" Requires="v">
                  <p:oleObj spid="_x0000_s73907" name="Equation" r:id="rId6" imgW="952087" imgH="710891" progId="Equation.3">
                    <p:embed/>
                  </p:oleObj>
                </mc:Choice>
                <mc:Fallback>
                  <p:oleObj name="Equation" r:id="rId6" imgW="952087" imgH="7108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225" y="2286000"/>
                          <a:ext cx="217011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8" name="Object 15"/>
            <p:cNvGraphicFramePr>
              <a:graphicFrameLocks noChangeAspect="1"/>
            </p:cNvGraphicFramePr>
            <p:nvPr/>
          </p:nvGraphicFramePr>
          <p:xfrm>
            <a:off x="7696200" y="2286000"/>
            <a:ext cx="1071563" cy="1619250"/>
          </p:xfrm>
          <a:graphic>
            <a:graphicData uri="http://schemas.openxmlformats.org/presentationml/2006/ole">
              <mc:AlternateContent xmlns:mc="http://schemas.openxmlformats.org/markup-compatibility/2006">
                <mc:Choice xmlns:v="urn:schemas-microsoft-com:vml" Requires="v">
                  <p:oleObj spid="_x0000_s73908" name="Equation" r:id="rId8" imgW="469696" imgH="710891" progId="Equation.3">
                    <p:embed/>
                  </p:oleObj>
                </mc:Choice>
                <mc:Fallback>
                  <p:oleObj name="Equation" r:id="rId8" imgW="469696" imgH="71089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2286000"/>
                          <a:ext cx="10715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9" name="Object 1"/>
            <p:cNvGraphicFramePr>
              <a:graphicFrameLocks noChangeAspect="1"/>
            </p:cNvGraphicFramePr>
            <p:nvPr/>
          </p:nvGraphicFramePr>
          <p:xfrm>
            <a:off x="5521325" y="3962400"/>
            <a:ext cx="2835275" cy="982663"/>
          </p:xfrm>
          <a:graphic>
            <a:graphicData uri="http://schemas.openxmlformats.org/presentationml/2006/ole">
              <mc:AlternateContent xmlns:mc="http://schemas.openxmlformats.org/markup-compatibility/2006">
                <mc:Choice xmlns:v="urn:schemas-microsoft-com:vml" Requires="v">
                  <p:oleObj spid="_x0000_s73909" name="Equation" r:id="rId10" imgW="1244600" imgH="431800" progId="Equation.3">
                    <p:embed/>
                  </p:oleObj>
                </mc:Choice>
                <mc:Fallback>
                  <p:oleObj name="Equation" r:id="rId10" imgW="12446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1325" y="3962400"/>
                          <a:ext cx="28352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0" name="Rectangle 41"/>
            <p:cNvSpPr>
              <a:spLocks noChangeArrowheads="1"/>
            </p:cNvSpPr>
            <p:nvPr/>
          </p:nvSpPr>
          <p:spPr bwMode="auto">
            <a:xfrm>
              <a:off x="4876800" y="1600200"/>
              <a:ext cx="388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000" b="1" smtClean="0">
                  <a:solidFill>
                    <a:srgbClr val="C00000"/>
                  </a:solidFill>
                  <a:latin typeface="Calibri" pitchFamily="34" charset="0"/>
                </a:rPr>
                <a:t>Quantum Mechanics:</a:t>
              </a:r>
            </a:p>
          </p:txBody>
        </p:sp>
        <p:sp>
          <p:nvSpPr>
            <p:cNvPr id="11281" name="Rectangle 41"/>
            <p:cNvSpPr>
              <a:spLocks noChangeArrowheads="1"/>
            </p:cNvSpPr>
            <p:nvPr/>
          </p:nvSpPr>
          <p:spPr bwMode="auto">
            <a:xfrm>
              <a:off x="4724400" y="5029200"/>
              <a:ext cx="3962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smtClean="0">
                  <a:solidFill>
                    <a:srgbClr val="000000"/>
                  </a:solidFill>
                  <a:latin typeface="Calibri" pitchFamily="34" charset="0"/>
                </a:rPr>
                <a:t>Linear transformations that conserve 2-norm of amplitude vectors:</a:t>
              </a:r>
              <a:br>
                <a:rPr lang="en-US" altLang="en-US" sz="2800" smtClean="0">
                  <a:solidFill>
                    <a:srgbClr val="000000"/>
                  </a:solidFill>
                  <a:latin typeface="Calibri" pitchFamily="34" charset="0"/>
                </a:rPr>
              </a:br>
              <a:r>
                <a:rPr lang="en-US" altLang="en-US" sz="2800" b="1" smtClean="0">
                  <a:solidFill>
                    <a:srgbClr val="000000"/>
                  </a:solidFill>
                  <a:latin typeface="Calibri" pitchFamily="34" charset="0"/>
                </a:rPr>
                <a:t>Unitary matrices</a:t>
              </a:r>
              <a:endParaRPr lang="en-US" altLang="en-US" sz="2800" b="1" smtClean="0">
                <a:solidFill>
                  <a:srgbClr val="008000"/>
                </a:solidFill>
                <a:latin typeface="Calibri" pitchFamily="34" charset="0"/>
              </a:endParaRPr>
            </a:p>
          </p:txBody>
        </p:sp>
      </p:grpSp>
      <p:grpSp>
        <p:nvGrpSpPr>
          <p:cNvPr id="3" name="Group 18"/>
          <p:cNvGrpSpPr>
            <a:grpSpLocks/>
          </p:cNvGrpSpPr>
          <p:nvPr/>
        </p:nvGrpSpPr>
        <p:grpSpPr bwMode="auto">
          <a:xfrm>
            <a:off x="457200" y="1600200"/>
            <a:ext cx="3984625" cy="5245100"/>
            <a:chOff x="457200" y="1600200"/>
            <a:chExt cx="3984625" cy="5244882"/>
          </a:xfrm>
        </p:grpSpPr>
        <p:graphicFrame>
          <p:nvGraphicFramePr>
            <p:cNvPr id="11270" name="Object 1"/>
            <p:cNvGraphicFramePr>
              <a:graphicFrameLocks noChangeAspect="1"/>
            </p:cNvGraphicFramePr>
            <p:nvPr/>
          </p:nvGraphicFramePr>
          <p:xfrm>
            <a:off x="2667000" y="2286000"/>
            <a:ext cx="781050" cy="1619250"/>
          </p:xfrm>
          <a:graphic>
            <a:graphicData uri="http://schemas.openxmlformats.org/presentationml/2006/ole">
              <mc:AlternateContent xmlns:mc="http://schemas.openxmlformats.org/markup-compatibility/2006">
                <mc:Choice xmlns:v="urn:schemas-microsoft-com:vml" Requires="v">
                  <p:oleObj spid="_x0000_s73910" name="Equation" r:id="rId12" imgW="342751" imgH="710891" progId="Equation.3">
                    <p:embed/>
                  </p:oleObj>
                </mc:Choice>
                <mc:Fallback>
                  <p:oleObj name="Equation" r:id="rId12" imgW="342751" imgH="71089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7000" y="2286000"/>
                          <a:ext cx="781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1" name="Object 11"/>
            <p:cNvGraphicFramePr>
              <a:graphicFrameLocks noChangeAspect="1"/>
            </p:cNvGraphicFramePr>
            <p:nvPr/>
          </p:nvGraphicFramePr>
          <p:xfrm>
            <a:off x="609600" y="2286000"/>
            <a:ext cx="2111375" cy="1619250"/>
          </p:xfrm>
          <a:graphic>
            <a:graphicData uri="http://schemas.openxmlformats.org/presentationml/2006/ole">
              <mc:AlternateContent xmlns:mc="http://schemas.openxmlformats.org/markup-compatibility/2006">
                <mc:Choice xmlns:v="urn:schemas-microsoft-com:vml" Requires="v">
                  <p:oleObj spid="_x0000_s73911" name="Equation" r:id="rId14" imgW="927100" imgH="711200" progId="Equation.3">
                    <p:embed/>
                  </p:oleObj>
                </mc:Choice>
                <mc:Fallback>
                  <p:oleObj name="Equation" r:id="rId14" imgW="927100" imgH="71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2286000"/>
                          <a:ext cx="21113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2" name="Object 12"/>
            <p:cNvGraphicFramePr>
              <a:graphicFrameLocks noChangeAspect="1"/>
            </p:cNvGraphicFramePr>
            <p:nvPr/>
          </p:nvGraphicFramePr>
          <p:xfrm>
            <a:off x="3429000" y="2286000"/>
            <a:ext cx="1012825" cy="1619250"/>
          </p:xfrm>
          <a:graphic>
            <a:graphicData uri="http://schemas.openxmlformats.org/presentationml/2006/ole">
              <mc:AlternateContent xmlns:mc="http://schemas.openxmlformats.org/markup-compatibility/2006">
                <mc:Choice xmlns:v="urn:schemas-microsoft-com:vml" Requires="v">
                  <p:oleObj spid="_x0000_s73912" name="Equation" r:id="rId16" imgW="444307" imgH="710891" progId="Equation.3">
                    <p:embed/>
                  </p:oleObj>
                </mc:Choice>
                <mc:Fallback>
                  <p:oleObj name="Equation" r:id="rId16" imgW="444307" imgH="710891"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000" y="2286000"/>
                          <a:ext cx="10128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3" name="Object 1"/>
            <p:cNvGraphicFramePr>
              <a:graphicFrameLocks noChangeAspect="1"/>
            </p:cNvGraphicFramePr>
            <p:nvPr/>
          </p:nvGraphicFramePr>
          <p:xfrm>
            <a:off x="1600200" y="3962400"/>
            <a:ext cx="2574925" cy="982663"/>
          </p:xfrm>
          <a:graphic>
            <a:graphicData uri="http://schemas.openxmlformats.org/presentationml/2006/ole">
              <mc:AlternateContent xmlns:mc="http://schemas.openxmlformats.org/markup-compatibility/2006">
                <mc:Choice xmlns:v="urn:schemas-microsoft-com:vml" Requires="v">
                  <p:oleObj spid="_x0000_s73913" name="Equation" r:id="rId18" imgW="1129810" imgH="431613" progId="Equation.3">
                    <p:embed/>
                  </p:oleObj>
                </mc:Choice>
                <mc:Fallback>
                  <p:oleObj name="Equation" r:id="rId18" imgW="1129810" imgH="431613"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3962400"/>
                          <a:ext cx="25749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4" name="Rectangle 41"/>
            <p:cNvSpPr>
              <a:spLocks noChangeArrowheads="1"/>
            </p:cNvSpPr>
            <p:nvPr/>
          </p:nvSpPr>
          <p:spPr bwMode="auto">
            <a:xfrm>
              <a:off x="762000" y="1600200"/>
              <a:ext cx="350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000" b="1" smtClean="0">
                  <a:solidFill>
                    <a:srgbClr val="C00000"/>
                  </a:solidFill>
                  <a:latin typeface="Calibri" pitchFamily="34" charset="0"/>
                </a:rPr>
                <a:t>Probability Theory:</a:t>
              </a:r>
            </a:p>
          </p:txBody>
        </p:sp>
        <p:sp>
          <p:nvSpPr>
            <p:cNvPr id="11275" name="Rectangle 41"/>
            <p:cNvSpPr>
              <a:spLocks noChangeArrowheads="1"/>
            </p:cNvSpPr>
            <p:nvPr/>
          </p:nvSpPr>
          <p:spPr bwMode="auto">
            <a:xfrm>
              <a:off x="457200" y="5029200"/>
              <a:ext cx="3886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smtClean="0">
                  <a:solidFill>
                    <a:srgbClr val="000000"/>
                  </a:solidFill>
                  <a:latin typeface="Calibri" pitchFamily="34" charset="0"/>
                </a:rPr>
                <a:t>Linear transformations that conserve 1-norm of probability vectors:</a:t>
              </a:r>
              <a:br>
                <a:rPr lang="en-US" altLang="en-US" sz="2800" smtClean="0">
                  <a:solidFill>
                    <a:srgbClr val="000000"/>
                  </a:solidFill>
                  <a:latin typeface="Calibri" pitchFamily="34" charset="0"/>
                </a:rPr>
              </a:br>
              <a:r>
                <a:rPr lang="en-US" altLang="en-US" sz="2800" b="1" smtClean="0">
                  <a:solidFill>
                    <a:srgbClr val="000000"/>
                  </a:solidFill>
                  <a:latin typeface="Calibri" pitchFamily="34" charset="0"/>
                </a:rPr>
                <a:t>Stochastic matrices</a:t>
              </a:r>
              <a:endParaRPr lang="en-US" altLang="en-US" sz="2800" b="1" smtClean="0">
                <a:solidFill>
                  <a:srgbClr val="008000"/>
                </a:solidFill>
                <a:latin typeface="Calibri" pitchFamily="34" charset="0"/>
              </a:endParaRPr>
            </a:p>
          </p:txBody>
        </p:sp>
      </p:grpSp>
      <p:sp>
        <p:nvSpPr>
          <p:cNvPr id="1040" name="Line 16"/>
          <p:cNvSpPr>
            <a:spLocks noChangeShapeType="1"/>
          </p:cNvSpPr>
          <p:nvPr/>
        </p:nvSpPr>
        <p:spPr bwMode="auto">
          <a:xfrm>
            <a:off x="4648200" y="1600200"/>
            <a:ext cx="0" cy="5257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Tree>
    <p:extLst>
      <p:ext uri="{BB962C8B-B14F-4D97-AF65-F5344CB8AC3E}">
        <p14:creationId xmlns:p14="http://schemas.microsoft.com/office/powerpoint/2010/main" val="106657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1306285" y="185828"/>
            <a:ext cx="6645925" cy="1143000"/>
          </a:xfrm>
          <a:prstGeom prst="rect">
            <a:avLst/>
          </a:prstGeom>
          <a:noFill/>
          <a:ln w="9525">
            <a:noFill/>
            <a:miter lim="800000"/>
            <a:headEnd/>
            <a:tailEnd/>
          </a:ln>
        </p:spPr>
        <p:txBody>
          <a:bodyPr anchor="ctr"/>
          <a:lstStyle/>
          <a:p>
            <a:pPr algn="ctr">
              <a:defRPr/>
            </a:pPr>
            <a:r>
              <a:rPr lang="en-US" sz="4000" b="1" kern="0" dirty="0" smtClean="0">
                <a:solidFill>
                  <a:srgbClr val="333399"/>
                </a:solidFill>
                <a:latin typeface="Calibri" pitchFamily="34" charset="0"/>
                <a:cs typeface="Calibri" pitchFamily="34" charset="0"/>
              </a:rPr>
              <a:t>What is quantum computing?</a:t>
            </a:r>
            <a:endParaRPr lang="en-US" sz="4200" b="1" kern="0" dirty="0">
              <a:solidFill>
                <a:srgbClr val="333399"/>
              </a:solidFill>
              <a:latin typeface="Calibri" pitchFamily="34" charset="0"/>
              <a:cs typeface="Calibri" pitchFamily="34" charset="0"/>
            </a:endParaRPr>
          </a:p>
        </p:txBody>
      </p:sp>
      <p:grpSp>
        <p:nvGrpSpPr>
          <p:cNvPr id="10243" name="Group 42"/>
          <p:cNvGrpSpPr>
            <a:grpSpLocks/>
          </p:cNvGrpSpPr>
          <p:nvPr/>
        </p:nvGrpSpPr>
        <p:grpSpPr bwMode="auto">
          <a:xfrm>
            <a:off x="327050" y="274290"/>
            <a:ext cx="836613" cy="1066800"/>
            <a:chOff x="408" y="2341"/>
            <a:chExt cx="818" cy="1044"/>
          </a:xfrm>
        </p:grpSpPr>
        <p:sp>
          <p:nvSpPr>
            <p:cNvPr id="10261" name="Line 43"/>
            <p:cNvSpPr>
              <a:spLocks noChangeShapeType="1"/>
            </p:cNvSpPr>
            <p:nvPr/>
          </p:nvSpPr>
          <p:spPr bwMode="auto">
            <a:xfrm flipV="1">
              <a:off x="589" y="2364"/>
              <a:ext cx="435" cy="102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0262" name="Picture 44" descr="MCDD01775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 y="2364"/>
              <a:ext cx="818"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AutoShape 45"/>
            <p:cNvSpPr>
              <a:spLocks noChangeArrowheads="1"/>
            </p:cNvSpPr>
            <p:nvPr/>
          </p:nvSpPr>
          <p:spPr bwMode="auto">
            <a:xfrm rot="-5400000">
              <a:off x="696" y="2712"/>
              <a:ext cx="240" cy="480"/>
            </a:xfrm>
            <a:prstGeom prst="moon">
              <a:avLst>
                <a:gd name="adj" fmla="val 30898"/>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smtClean="0">
                <a:solidFill>
                  <a:srgbClr val="000000"/>
                </a:solidFill>
              </a:endParaRPr>
            </a:p>
          </p:txBody>
        </p:sp>
        <p:grpSp>
          <p:nvGrpSpPr>
            <p:cNvPr id="10264" name="Group 46"/>
            <p:cNvGrpSpPr>
              <a:grpSpLocks/>
            </p:cNvGrpSpPr>
            <p:nvPr/>
          </p:nvGrpSpPr>
          <p:grpSpPr bwMode="auto">
            <a:xfrm>
              <a:off x="475" y="2502"/>
              <a:ext cx="342" cy="266"/>
              <a:chOff x="601" y="3506"/>
              <a:chExt cx="442" cy="347"/>
            </a:xfrm>
          </p:grpSpPr>
          <p:sp>
            <p:nvSpPr>
              <p:cNvPr id="10278" name="Freeform 47"/>
              <p:cNvSpPr>
                <a:spLocks/>
              </p:cNvSpPr>
              <p:nvPr/>
            </p:nvSpPr>
            <p:spPr bwMode="auto">
              <a:xfrm>
                <a:off x="615" y="3601"/>
                <a:ext cx="409" cy="252"/>
              </a:xfrm>
              <a:custGeom>
                <a:avLst/>
                <a:gdLst>
                  <a:gd name="T0" fmla="*/ 1 w 817"/>
                  <a:gd name="T1" fmla="*/ 0 h 505"/>
                  <a:gd name="T2" fmla="*/ 1 w 817"/>
                  <a:gd name="T3" fmla="*/ 0 h 505"/>
                  <a:gd name="T4" fmla="*/ 1 w 817"/>
                  <a:gd name="T5" fmla="*/ 0 h 505"/>
                  <a:gd name="T6" fmla="*/ 1 w 817"/>
                  <a:gd name="T7" fmla="*/ 0 h 505"/>
                  <a:gd name="T8" fmla="*/ 1 w 817"/>
                  <a:gd name="T9" fmla="*/ 0 h 505"/>
                  <a:gd name="T10" fmla="*/ 1 w 817"/>
                  <a:gd name="T11" fmla="*/ 0 h 505"/>
                  <a:gd name="T12" fmla="*/ 1 w 817"/>
                  <a:gd name="T13" fmla="*/ 0 h 505"/>
                  <a:gd name="T14" fmla="*/ 1 w 817"/>
                  <a:gd name="T15" fmla="*/ 0 h 505"/>
                  <a:gd name="T16" fmla="*/ 1 w 817"/>
                  <a:gd name="T17" fmla="*/ 0 h 505"/>
                  <a:gd name="T18" fmla="*/ 1 w 817"/>
                  <a:gd name="T19" fmla="*/ 0 h 505"/>
                  <a:gd name="T20" fmla="*/ 1 w 817"/>
                  <a:gd name="T21" fmla="*/ 0 h 505"/>
                  <a:gd name="T22" fmla="*/ 1 w 817"/>
                  <a:gd name="T23" fmla="*/ 0 h 505"/>
                  <a:gd name="T24" fmla="*/ 1 w 817"/>
                  <a:gd name="T25" fmla="*/ 0 h 505"/>
                  <a:gd name="T26" fmla="*/ 1 w 817"/>
                  <a:gd name="T27" fmla="*/ 0 h 505"/>
                  <a:gd name="T28" fmla="*/ 1 w 817"/>
                  <a:gd name="T29" fmla="*/ 0 h 505"/>
                  <a:gd name="T30" fmla="*/ 1 w 817"/>
                  <a:gd name="T31" fmla="*/ 0 h 505"/>
                  <a:gd name="T32" fmla="*/ 1 w 817"/>
                  <a:gd name="T33" fmla="*/ 0 h 505"/>
                  <a:gd name="T34" fmla="*/ 1 w 817"/>
                  <a:gd name="T35" fmla="*/ 0 h 505"/>
                  <a:gd name="T36" fmla="*/ 0 w 817"/>
                  <a:gd name="T37" fmla="*/ 0 h 505"/>
                  <a:gd name="T38" fmla="*/ 1 w 817"/>
                  <a:gd name="T39" fmla="*/ 0 h 505"/>
                  <a:gd name="T40" fmla="*/ 1 w 817"/>
                  <a:gd name="T41" fmla="*/ 0 h 505"/>
                  <a:gd name="T42" fmla="*/ 1 w 817"/>
                  <a:gd name="T43" fmla="*/ 0 h 505"/>
                  <a:gd name="T44" fmla="*/ 1 w 817"/>
                  <a:gd name="T45" fmla="*/ 0 h 505"/>
                  <a:gd name="T46" fmla="*/ 1 w 817"/>
                  <a:gd name="T47" fmla="*/ 0 h 505"/>
                  <a:gd name="T48" fmla="*/ 1 w 817"/>
                  <a:gd name="T49" fmla="*/ 0 h 505"/>
                  <a:gd name="T50" fmla="*/ 1 w 817"/>
                  <a:gd name="T51" fmla="*/ 0 h 505"/>
                  <a:gd name="T52" fmla="*/ 1 w 817"/>
                  <a:gd name="T53" fmla="*/ 0 h 505"/>
                  <a:gd name="T54" fmla="*/ 1 w 817"/>
                  <a:gd name="T55" fmla="*/ 0 h 505"/>
                  <a:gd name="T56" fmla="*/ 1 w 817"/>
                  <a:gd name="T57" fmla="*/ 0 h 505"/>
                  <a:gd name="T58" fmla="*/ 1 w 817"/>
                  <a:gd name="T59" fmla="*/ 0 h 505"/>
                  <a:gd name="T60" fmla="*/ 1 w 817"/>
                  <a:gd name="T61" fmla="*/ 0 h 505"/>
                  <a:gd name="T62" fmla="*/ 1 w 817"/>
                  <a:gd name="T63" fmla="*/ 0 h 505"/>
                  <a:gd name="T64" fmla="*/ 1 w 817"/>
                  <a:gd name="T65" fmla="*/ 0 h 505"/>
                  <a:gd name="T66" fmla="*/ 1 w 817"/>
                  <a:gd name="T67" fmla="*/ 0 h 505"/>
                  <a:gd name="T68" fmla="*/ 1 w 817"/>
                  <a:gd name="T69" fmla="*/ 0 h 505"/>
                  <a:gd name="T70" fmla="*/ 1 w 817"/>
                  <a:gd name="T71" fmla="*/ 0 h 505"/>
                  <a:gd name="T72" fmla="*/ 1 w 817"/>
                  <a:gd name="T73" fmla="*/ 0 h 505"/>
                  <a:gd name="T74" fmla="*/ 1 w 817"/>
                  <a:gd name="T75" fmla="*/ 0 h 5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7"/>
                  <a:gd name="T115" fmla="*/ 0 h 505"/>
                  <a:gd name="T116" fmla="*/ 817 w 817"/>
                  <a:gd name="T117" fmla="*/ 505 h 5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7" h="505">
                    <a:moveTo>
                      <a:pt x="802" y="218"/>
                    </a:moveTo>
                    <a:lnTo>
                      <a:pt x="790" y="198"/>
                    </a:lnTo>
                    <a:lnTo>
                      <a:pt x="776" y="179"/>
                    </a:lnTo>
                    <a:lnTo>
                      <a:pt x="758" y="159"/>
                    </a:lnTo>
                    <a:lnTo>
                      <a:pt x="741" y="139"/>
                    </a:lnTo>
                    <a:lnTo>
                      <a:pt x="720" y="121"/>
                    </a:lnTo>
                    <a:lnTo>
                      <a:pt x="698" y="103"/>
                    </a:lnTo>
                    <a:lnTo>
                      <a:pt x="675" y="85"/>
                    </a:lnTo>
                    <a:lnTo>
                      <a:pt x="651" y="69"/>
                    </a:lnTo>
                    <a:lnTo>
                      <a:pt x="625" y="54"/>
                    </a:lnTo>
                    <a:lnTo>
                      <a:pt x="597" y="42"/>
                    </a:lnTo>
                    <a:lnTo>
                      <a:pt x="568" y="30"/>
                    </a:lnTo>
                    <a:lnTo>
                      <a:pt x="538" y="20"/>
                    </a:lnTo>
                    <a:lnTo>
                      <a:pt x="508" y="12"/>
                    </a:lnTo>
                    <a:lnTo>
                      <a:pt x="476" y="5"/>
                    </a:lnTo>
                    <a:lnTo>
                      <a:pt x="443" y="1"/>
                    </a:lnTo>
                    <a:lnTo>
                      <a:pt x="409" y="0"/>
                    </a:lnTo>
                    <a:lnTo>
                      <a:pt x="376" y="1"/>
                    </a:lnTo>
                    <a:lnTo>
                      <a:pt x="342" y="5"/>
                    </a:lnTo>
                    <a:lnTo>
                      <a:pt x="310" y="12"/>
                    </a:lnTo>
                    <a:lnTo>
                      <a:pt x="279" y="20"/>
                    </a:lnTo>
                    <a:lnTo>
                      <a:pt x="249" y="30"/>
                    </a:lnTo>
                    <a:lnTo>
                      <a:pt x="220" y="42"/>
                    </a:lnTo>
                    <a:lnTo>
                      <a:pt x="192" y="54"/>
                    </a:lnTo>
                    <a:lnTo>
                      <a:pt x="166" y="69"/>
                    </a:lnTo>
                    <a:lnTo>
                      <a:pt x="142" y="85"/>
                    </a:lnTo>
                    <a:lnTo>
                      <a:pt x="117" y="103"/>
                    </a:lnTo>
                    <a:lnTo>
                      <a:pt x="96" y="121"/>
                    </a:lnTo>
                    <a:lnTo>
                      <a:pt x="76" y="139"/>
                    </a:lnTo>
                    <a:lnTo>
                      <a:pt x="58" y="159"/>
                    </a:lnTo>
                    <a:lnTo>
                      <a:pt x="41" y="179"/>
                    </a:lnTo>
                    <a:lnTo>
                      <a:pt x="26" y="198"/>
                    </a:lnTo>
                    <a:lnTo>
                      <a:pt x="14" y="218"/>
                    </a:lnTo>
                    <a:lnTo>
                      <a:pt x="9" y="225"/>
                    </a:lnTo>
                    <a:lnTo>
                      <a:pt x="6" y="232"/>
                    </a:lnTo>
                    <a:lnTo>
                      <a:pt x="2" y="239"/>
                    </a:lnTo>
                    <a:lnTo>
                      <a:pt x="1" y="244"/>
                    </a:lnTo>
                    <a:lnTo>
                      <a:pt x="0" y="247"/>
                    </a:lnTo>
                    <a:lnTo>
                      <a:pt x="14" y="273"/>
                    </a:lnTo>
                    <a:lnTo>
                      <a:pt x="26" y="294"/>
                    </a:lnTo>
                    <a:lnTo>
                      <a:pt x="41" y="315"/>
                    </a:lnTo>
                    <a:lnTo>
                      <a:pt x="59" y="335"/>
                    </a:lnTo>
                    <a:lnTo>
                      <a:pt x="77" y="356"/>
                    </a:lnTo>
                    <a:lnTo>
                      <a:pt x="98" y="376"/>
                    </a:lnTo>
                    <a:lnTo>
                      <a:pt x="120" y="395"/>
                    </a:lnTo>
                    <a:lnTo>
                      <a:pt x="144" y="414"/>
                    </a:lnTo>
                    <a:lnTo>
                      <a:pt x="168" y="430"/>
                    </a:lnTo>
                    <a:lnTo>
                      <a:pt x="195" y="446"/>
                    </a:lnTo>
                    <a:lnTo>
                      <a:pt x="222" y="461"/>
                    </a:lnTo>
                    <a:lnTo>
                      <a:pt x="251" y="474"/>
                    </a:lnTo>
                    <a:lnTo>
                      <a:pt x="281" y="484"/>
                    </a:lnTo>
                    <a:lnTo>
                      <a:pt x="312" y="493"/>
                    </a:lnTo>
                    <a:lnTo>
                      <a:pt x="343" y="499"/>
                    </a:lnTo>
                    <a:lnTo>
                      <a:pt x="376" y="504"/>
                    </a:lnTo>
                    <a:lnTo>
                      <a:pt x="409" y="505"/>
                    </a:lnTo>
                    <a:lnTo>
                      <a:pt x="443" y="504"/>
                    </a:lnTo>
                    <a:lnTo>
                      <a:pt x="475" y="499"/>
                    </a:lnTo>
                    <a:lnTo>
                      <a:pt x="506" y="493"/>
                    </a:lnTo>
                    <a:lnTo>
                      <a:pt x="536" y="484"/>
                    </a:lnTo>
                    <a:lnTo>
                      <a:pt x="566" y="474"/>
                    </a:lnTo>
                    <a:lnTo>
                      <a:pt x="595" y="461"/>
                    </a:lnTo>
                    <a:lnTo>
                      <a:pt x="622" y="446"/>
                    </a:lnTo>
                    <a:lnTo>
                      <a:pt x="648" y="430"/>
                    </a:lnTo>
                    <a:lnTo>
                      <a:pt x="673" y="414"/>
                    </a:lnTo>
                    <a:lnTo>
                      <a:pt x="696" y="395"/>
                    </a:lnTo>
                    <a:lnTo>
                      <a:pt x="718" y="376"/>
                    </a:lnTo>
                    <a:lnTo>
                      <a:pt x="739" y="356"/>
                    </a:lnTo>
                    <a:lnTo>
                      <a:pt x="757" y="335"/>
                    </a:lnTo>
                    <a:lnTo>
                      <a:pt x="775" y="315"/>
                    </a:lnTo>
                    <a:lnTo>
                      <a:pt x="790" y="294"/>
                    </a:lnTo>
                    <a:lnTo>
                      <a:pt x="802" y="273"/>
                    </a:lnTo>
                    <a:lnTo>
                      <a:pt x="810" y="259"/>
                    </a:lnTo>
                    <a:lnTo>
                      <a:pt x="815" y="251"/>
                    </a:lnTo>
                    <a:lnTo>
                      <a:pt x="816" y="248"/>
                    </a:lnTo>
                    <a:lnTo>
                      <a:pt x="816" y="247"/>
                    </a:lnTo>
                    <a:lnTo>
                      <a:pt x="817" y="244"/>
                    </a:lnTo>
                    <a:lnTo>
                      <a:pt x="802"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9" name="Freeform 48"/>
              <p:cNvSpPr>
                <a:spLocks/>
              </p:cNvSpPr>
              <p:nvPr/>
            </p:nvSpPr>
            <p:spPr bwMode="auto">
              <a:xfrm>
                <a:off x="646" y="3629"/>
                <a:ext cx="347" cy="197"/>
              </a:xfrm>
              <a:custGeom>
                <a:avLst/>
                <a:gdLst>
                  <a:gd name="T0" fmla="*/ 0 w 695"/>
                  <a:gd name="T1" fmla="*/ 0 h 396"/>
                  <a:gd name="T2" fmla="*/ 0 w 695"/>
                  <a:gd name="T3" fmla="*/ 0 h 396"/>
                  <a:gd name="T4" fmla="*/ 0 w 695"/>
                  <a:gd name="T5" fmla="*/ 0 h 396"/>
                  <a:gd name="T6" fmla="*/ 0 w 695"/>
                  <a:gd name="T7" fmla="*/ 0 h 396"/>
                  <a:gd name="T8" fmla="*/ 0 w 695"/>
                  <a:gd name="T9" fmla="*/ 0 h 396"/>
                  <a:gd name="T10" fmla="*/ 0 w 695"/>
                  <a:gd name="T11" fmla="*/ 0 h 396"/>
                  <a:gd name="T12" fmla="*/ 0 w 695"/>
                  <a:gd name="T13" fmla="*/ 0 h 396"/>
                  <a:gd name="T14" fmla="*/ 0 w 695"/>
                  <a:gd name="T15" fmla="*/ 0 h 396"/>
                  <a:gd name="T16" fmla="*/ 0 w 695"/>
                  <a:gd name="T17" fmla="*/ 0 h 396"/>
                  <a:gd name="T18" fmla="*/ 0 w 695"/>
                  <a:gd name="T19" fmla="*/ 0 h 396"/>
                  <a:gd name="T20" fmla="*/ 0 w 695"/>
                  <a:gd name="T21" fmla="*/ 0 h 396"/>
                  <a:gd name="T22" fmla="*/ 0 w 695"/>
                  <a:gd name="T23" fmla="*/ 0 h 396"/>
                  <a:gd name="T24" fmla="*/ 0 w 695"/>
                  <a:gd name="T25" fmla="*/ 0 h 396"/>
                  <a:gd name="T26" fmla="*/ 0 w 695"/>
                  <a:gd name="T27" fmla="*/ 0 h 396"/>
                  <a:gd name="T28" fmla="*/ 0 w 695"/>
                  <a:gd name="T29" fmla="*/ 0 h 396"/>
                  <a:gd name="T30" fmla="*/ 0 w 695"/>
                  <a:gd name="T31" fmla="*/ 0 h 396"/>
                  <a:gd name="T32" fmla="*/ 0 w 695"/>
                  <a:gd name="T33" fmla="*/ 0 h 396"/>
                  <a:gd name="T34" fmla="*/ 0 w 695"/>
                  <a:gd name="T35" fmla="*/ 0 h 396"/>
                  <a:gd name="T36" fmla="*/ 0 w 695"/>
                  <a:gd name="T37" fmla="*/ 0 h 396"/>
                  <a:gd name="T38" fmla="*/ 0 w 695"/>
                  <a:gd name="T39" fmla="*/ 0 h 396"/>
                  <a:gd name="T40" fmla="*/ 0 w 695"/>
                  <a:gd name="T41" fmla="*/ 0 h 396"/>
                  <a:gd name="T42" fmla="*/ 0 w 695"/>
                  <a:gd name="T43" fmla="*/ 0 h 396"/>
                  <a:gd name="T44" fmla="*/ 0 w 695"/>
                  <a:gd name="T45" fmla="*/ 0 h 396"/>
                  <a:gd name="T46" fmla="*/ 0 w 695"/>
                  <a:gd name="T47" fmla="*/ 0 h 396"/>
                  <a:gd name="T48" fmla="*/ 0 w 695"/>
                  <a:gd name="T49" fmla="*/ 0 h 396"/>
                  <a:gd name="T50" fmla="*/ 0 w 695"/>
                  <a:gd name="T51" fmla="*/ 0 h 396"/>
                  <a:gd name="T52" fmla="*/ 0 w 695"/>
                  <a:gd name="T53" fmla="*/ 0 h 396"/>
                  <a:gd name="T54" fmla="*/ 0 w 695"/>
                  <a:gd name="T55" fmla="*/ 0 h 396"/>
                  <a:gd name="T56" fmla="*/ 0 w 695"/>
                  <a:gd name="T57" fmla="*/ 0 h 396"/>
                  <a:gd name="T58" fmla="*/ 0 w 695"/>
                  <a:gd name="T59" fmla="*/ 0 h 396"/>
                  <a:gd name="T60" fmla="*/ 0 w 695"/>
                  <a:gd name="T61" fmla="*/ 0 h 396"/>
                  <a:gd name="T62" fmla="*/ 0 w 695"/>
                  <a:gd name="T63" fmla="*/ 0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396"/>
                  <a:gd name="T98" fmla="*/ 695 w 695"/>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396">
                    <a:moveTo>
                      <a:pt x="348" y="396"/>
                    </a:moveTo>
                    <a:lnTo>
                      <a:pt x="320" y="395"/>
                    </a:lnTo>
                    <a:lnTo>
                      <a:pt x="293" y="391"/>
                    </a:lnTo>
                    <a:lnTo>
                      <a:pt x="265" y="385"/>
                    </a:lnTo>
                    <a:lnTo>
                      <a:pt x="239" y="378"/>
                    </a:lnTo>
                    <a:lnTo>
                      <a:pt x="212" y="368"/>
                    </a:lnTo>
                    <a:lnTo>
                      <a:pt x="187" y="358"/>
                    </a:lnTo>
                    <a:lnTo>
                      <a:pt x="163" y="345"/>
                    </a:lnTo>
                    <a:lnTo>
                      <a:pt x="139" y="331"/>
                    </a:lnTo>
                    <a:lnTo>
                      <a:pt x="118" y="316"/>
                    </a:lnTo>
                    <a:lnTo>
                      <a:pt x="96" y="300"/>
                    </a:lnTo>
                    <a:lnTo>
                      <a:pt x="76" y="283"/>
                    </a:lnTo>
                    <a:lnTo>
                      <a:pt x="58" y="265"/>
                    </a:lnTo>
                    <a:lnTo>
                      <a:pt x="42" y="247"/>
                    </a:lnTo>
                    <a:lnTo>
                      <a:pt x="25" y="229"/>
                    </a:lnTo>
                    <a:lnTo>
                      <a:pt x="12" y="210"/>
                    </a:lnTo>
                    <a:lnTo>
                      <a:pt x="0" y="191"/>
                    </a:lnTo>
                    <a:lnTo>
                      <a:pt x="12" y="172"/>
                    </a:lnTo>
                    <a:lnTo>
                      <a:pt x="24" y="155"/>
                    </a:lnTo>
                    <a:lnTo>
                      <a:pt x="39" y="138"/>
                    </a:lnTo>
                    <a:lnTo>
                      <a:pt x="56" y="120"/>
                    </a:lnTo>
                    <a:lnTo>
                      <a:pt x="74" y="104"/>
                    </a:lnTo>
                    <a:lnTo>
                      <a:pt x="93" y="88"/>
                    </a:lnTo>
                    <a:lnTo>
                      <a:pt x="114" y="73"/>
                    </a:lnTo>
                    <a:lnTo>
                      <a:pt x="136" y="59"/>
                    </a:lnTo>
                    <a:lnTo>
                      <a:pt x="159" y="46"/>
                    </a:lnTo>
                    <a:lnTo>
                      <a:pt x="183" y="35"/>
                    </a:lnTo>
                    <a:lnTo>
                      <a:pt x="209" y="25"/>
                    </a:lnTo>
                    <a:lnTo>
                      <a:pt x="235" y="16"/>
                    </a:lnTo>
                    <a:lnTo>
                      <a:pt x="262" y="10"/>
                    </a:lnTo>
                    <a:lnTo>
                      <a:pt x="290" y="5"/>
                    </a:lnTo>
                    <a:lnTo>
                      <a:pt x="319" y="1"/>
                    </a:lnTo>
                    <a:lnTo>
                      <a:pt x="348" y="0"/>
                    </a:lnTo>
                    <a:lnTo>
                      <a:pt x="377" y="1"/>
                    </a:lnTo>
                    <a:lnTo>
                      <a:pt x="406" y="5"/>
                    </a:lnTo>
                    <a:lnTo>
                      <a:pt x="433" y="10"/>
                    </a:lnTo>
                    <a:lnTo>
                      <a:pt x="460" y="16"/>
                    </a:lnTo>
                    <a:lnTo>
                      <a:pt x="486" y="25"/>
                    </a:lnTo>
                    <a:lnTo>
                      <a:pt x="512" y="35"/>
                    </a:lnTo>
                    <a:lnTo>
                      <a:pt x="536" y="46"/>
                    </a:lnTo>
                    <a:lnTo>
                      <a:pt x="559" y="59"/>
                    </a:lnTo>
                    <a:lnTo>
                      <a:pt x="581" y="73"/>
                    </a:lnTo>
                    <a:lnTo>
                      <a:pt x="602" y="88"/>
                    </a:lnTo>
                    <a:lnTo>
                      <a:pt x="621" y="104"/>
                    </a:lnTo>
                    <a:lnTo>
                      <a:pt x="639" y="120"/>
                    </a:lnTo>
                    <a:lnTo>
                      <a:pt x="656" y="138"/>
                    </a:lnTo>
                    <a:lnTo>
                      <a:pt x="671" y="155"/>
                    </a:lnTo>
                    <a:lnTo>
                      <a:pt x="684" y="172"/>
                    </a:lnTo>
                    <a:lnTo>
                      <a:pt x="695" y="191"/>
                    </a:lnTo>
                    <a:lnTo>
                      <a:pt x="684" y="210"/>
                    </a:lnTo>
                    <a:lnTo>
                      <a:pt x="670" y="229"/>
                    </a:lnTo>
                    <a:lnTo>
                      <a:pt x="654" y="247"/>
                    </a:lnTo>
                    <a:lnTo>
                      <a:pt x="637" y="265"/>
                    </a:lnTo>
                    <a:lnTo>
                      <a:pt x="619" y="283"/>
                    </a:lnTo>
                    <a:lnTo>
                      <a:pt x="599" y="300"/>
                    </a:lnTo>
                    <a:lnTo>
                      <a:pt x="578" y="316"/>
                    </a:lnTo>
                    <a:lnTo>
                      <a:pt x="556" y="331"/>
                    </a:lnTo>
                    <a:lnTo>
                      <a:pt x="533" y="345"/>
                    </a:lnTo>
                    <a:lnTo>
                      <a:pt x="508" y="358"/>
                    </a:lnTo>
                    <a:lnTo>
                      <a:pt x="483" y="368"/>
                    </a:lnTo>
                    <a:lnTo>
                      <a:pt x="458" y="378"/>
                    </a:lnTo>
                    <a:lnTo>
                      <a:pt x="431" y="385"/>
                    </a:lnTo>
                    <a:lnTo>
                      <a:pt x="403" y="391"/>
                    </a:lnTo>
                    <a:lnTo>
                      <a:pt x="376" y="395"/>
                    </a:lnTo>
                    <a:lnTo>
                      <a:pt x="348" y="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0" name="Freeform 49"/>
              <p:cNvSpPr>
                <a:spLocks/>
              </p:cNvSpPr>
              <p:nvPr/>
            </p:nvSpPr>
            <p:spPr bwMode="auto">
              <a:xfrm>
                <a:off x="733" y="3644"/>
                <a:ext cx="167" cy="167"/>
              </a:xfrm>
              <a:custGeom>
                <a:avLst/>
                <a:gdLst>
                  <a:gd name="T0" fmla="*/ 0 w 335"/>
                  <a:gd name="T1" fmla="*/ 0 h 336"/>
                  <a:gd name="T2" fmla="*/ 0 w 335"/>
                  <a:gd name="T3" fmla="*/ 0 h 336"/>
                  <a:gd name="T4" fmla="*/ 0 w 335"/>
                  <a:gd name="T5" fmla="*/ 0 h 336"/>
                  <a:gd name="T6" fmla="*/ 0 w 335"/>
                  <a:gd name="T7" fmla="*/ 0 h 336"/>
                  <a:gd name="T8" fmla="*/ 0 w 335"/>
                  <a:gd name="T9" fmla="*/ 0 h 336"/>
                  <a:gd name="T10" fmla="*/ 0 w 335"/>
                  <a:gd name="T11" fmla="*/ 0 h 336"/>
                  <a:gd name="T12" fmla="*/ 0 w 335"/>
                  <a:gd name="T13" fmla="*/ 0 h 336"/>
                  <a:gd name="T14" fmla="*/ 0 w 335"/>
                  <a:gd name="T15" fmla="*/ 0 h 336"/>
                  <a:gd name="T16" fmla="*/ 0 w 335"/>
                  <a:gd name="T17" fmla="*/ 0 h 336"/>
                  <a:gd name="T18" fmla="*/ 0 w 335"/>
                  <a:gd name="T19" fmla="*/ 0 h 336"/>
                  <a:gd name="T20" fmla="*/ 0 w 335"/>
                  <a:gd name="T21" fmla="*/ 0 h 336"/>
                  <a:gd name="T22" fmla="*/ 0 w 335"/>
                  <a:gd name="T23" fmla="*/ 0 h 336"/>
                  <a:gd name="T24" fmla="*/ 0 w 335"/>
                  <a:gd name="T25" fmla="*/ 0 h 336"/>
                  <a:gd name="T26" fmla="*/ 0 w 335"/>
                  <a:gd name="T27" fmla="*/ 0 h 336"/>
                  <a:gd name="T28" fmla="*/ 0 w 335"/>
                  <a:gd name="T29" fmla="*/ 0 h 336"/>
                  <a:gd name="T30" fmla="*/ 0 w 335"/>
                  <a:gd name="T31" fmla="*/ 0 h 336"/>
                  <a:gd name="T32" fmla="*/ 0 w 335"/>
                  <a:gd name="T33" fmla="*/ 0 h 336"/>
                  <a:gd name="T34" fmla="*/ 0 w 335"/>
                  <a:gd name="T35" fmla="*/ 0 h 336"/>
                  <a:gd name="T36" fmla="*/ 0 w 335"/>
                  <a:gd name="T37" fmla="*/ 0 h 336"/>
                  <a:gd name="T38" fmla="*/ 0 w 335"/>
                  <a:gd name="T39" fmla="*/ 0 h 336"/>
                  <a:gd name="T40" fmla="*/ 0 w 335"/>
                  <a:gd name="T41" fmla="*/ 0 h 336"/>
                  <a:gd name="T42" fmla="*/ 0 w 335"/>
                  <a:gd name="T43" fmla="*/ 0 h 336"/>
                  <a:gd name="T44" fmla="*/ 0 w 335"/>
                  <a:gd name="T45" fmla="*/ 0 h 336"/>
                  <a:gd name="T46" fmla="*/ 0 w 335"/>
                  <a:gd name="T47" fmla="*/ 0 h 336"/>
                  <a:gd name="T48" fmla="*/ 0 w 335"/>
                  <a:gd name="T49" fmla="*/ 0 h 336"/>
                  <a:gd name="T50" fmla="*/ 0 w 335"/>
                  <a:gd name="T51" fmla="*/ 0 h 336"/>
                  <a:gd name="T52" fmla="*/ 0 w 335"/>
                  <a:gd name="T53" fmla="*/ 0 h 336"/>
                  <a:gd name="T54" fmla="*/ 0 w 335"/>
                  <a:gd name="T55" fmla="*/ 0 h 336"/>
                  <a:gd name="T56" fmla="*/ 0 w 335"/>
                  <a:gd name="T57" fmla="*/ 0 h 336"/>
                  <a:gd name="T58" fmla="*/ 0 w 335"/>
                  <a:gd name="T59" fmla="*/ 0 h 336"/>
                  <a:gd name="T60" fmla="*/ 0 w 335"/>
                  <a:gd name="T61" fmla="*/ 0 h 336"/>
                  <a:gd name="T62" fmla="*/ 0 w 335"/>
                  <a:gd name="T63" fmla="*/ 0 h 336"/>
                  <a:gd name="T64" fmla="*/ 0 w 335"/>
                  <a:gd name="T65" fmla="*/ 0 h 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336"/>
                  <a:gd name="T101" fmla="*/ 335 w 335"/>
                  <a:gd name="T102" fmla="*/ 336 h 3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336">
                    <a:moveTo>
                      <a:pt x="168" y="336"/>
                    </a:moveTo>
                    <a:lnTo>
                      <a:pt x="202" y="332"/>
                    </a:lnTo>
                    <a:lnTo>
                      <a:pt x="233" y="323"/>
                    </a:lnTo>
                    <a:lnTo>
                      <a:pt x="262" y="307"/>
                    </a:lnTo>
                    <a:lnTo>
                      <a:pt x="286" y="286"/>
                    </a:lnTo>
                    <a:lnTo>
                      <a:pt x="307" y="262"/>
                    </a:lnTo>
                    <a:lnTo>
                      <a:pt x="322" y="233"/>
                    </a:lnTo>
                    <a:lnTo>
                      <a:pt x="332" y="202"/>
                    </a:lnTo>
                    <a:lnTo>
                      <a:pt x="335" y="169"/>
                    </a:lnTo>
                    <a:lnTo>
                      <a:pt x="332" y="134"/>
                    </a:lnTo>
                    <a:lnTo>
                      <a:pt x="322" y="103"/>
                    </a:lnTo>
                    <a:lnTo>
                      <a:pt x="307" y="74"/>
                    </a:lnTo>
                    <a:lnTo>
                      <a:pt x="286" y="50"/>
                    </a:lnTo>
                    <a:lnTo>
                      <a:pt x="262" y="29"/>
                    </a:lnTo>
                    <a:lnTo>
                      <a:pt x="233" y="13"/>
                    </a:lnTo>
                    <a:lnTo>
                      <a:pt x="202" y="4"/>
                    </a:lnTo>
                    <a:lnTo>
                      <a:pt x="168" y="0"/>
                    </a:lnTo>
                    <a:lnTo>
                      <a:pt x="134" y="4"/>
                    </a:lnTo>
                    <a:lnTo>
                      <a:pt x="103" y="13"/>
                    </a:lnTo>
                    <a:lnTo>
                      <a:pt x="74" y="29"/>
                    </a:lnTo>
                    <a:lnTo>
                      <a:pt x="50" y="50"/>
                    </a:lnTo>
                    <a:lnTo>
                      <a:pt x="29" y="74"/>
                    </a:lnTo>
                    <a:lnTo>
                      <a:pt x="13" y="103"/>
                    </a:lnTo>
                    <a:lnTo>
                      <a:pt x="4" y="134"/>
                    </a:lnTo>
                    <a:lnTo>
                      <a:pt x="0" y="169"/>
                    </a:lnTo>
                    <a:lnTo>
                      <a:pt x="4" y="202"/>
                    </a:lnTo>
                    <a:lnTo>
                      <a:pt x="13" y="233"/>
                    </a:lnTo>
                    <a:lnTo>
                      <a:pt x="29" y="262"/>
                    </a:lnTo>
                    <a:lnTo>
                      <a:pt x="50" y="286"/>
                    </a:lnTo>
                    <a:lnTo>
                      <a:pt x="74" y="307"/>
                    </a:lnTo>
                    <a:lnTo>
                      <a:pt x="103" y="323"/>
                    </a:lnTo>
                    <a:lnTo>
                      <a:pt x="134" y="332"/>
                    </a:lnTo>
                    <a:lnTo>
                      <a:pt x="168"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1" name="Freeform 50"/>
              <p:cNvSpPr>
                <a:spLocks/>
              </p:cNvSpPr>
              <p:nvPr/>
            </p:nvSpPr>
            <p:spPr bwMode="auto">
              <a:xfrm>
                <a:off x="829" y="3694"/>
                <a:ext cx="27" cy="28"/>
              </a:xfrm>
              <a:custGeom>
                <a:avLst/>
                <a:gdLst>
                  <a:gd name="T0" fmla="*/ 1 w 54"/>
                  <a:gd name="T1" fmla="*/ 1 h 55"/>
                  <a:gd name="T2" fmla="*/ 1 w 54"/>
                  <a:gd name="T3" fmla="*/ 1 h 55"/>
                  <a:gd name="T4" fmla="*/ 1 w 54"/>
                  <a:gd name="T5" fmla="*/ 1 h 55"/>
                  <a:gd name="T6" fmla="*/ 1 w 54"/>
                  <a:gd name="T7" fmla="*/ 1 h 55"/>
                  <a:gd name="T8" fmla="*/ 1 w 54"/>
                  <a:gd name="T9" fmla="*/ 1 h 55"/>
                  <a:gd name="T10" fmla="*/ 1 w 54"/>
                  <a:gd name="T11" fmla="*/ 1 h 55"/>
                  <a:gd name="T12" fmla="*/ 1 w 54"/>
                  <a:gd name="T13" fmla="*/ 1 h 55"/>
                  <a:gd name="T14" fmla="*/ 1 w 54"/>
                  <a:gd name="T15" fmla="*/ 1 h 55"/>
                  <a:gd name="T16" fmla="*/ 1 w 54"/>
                  <a:gd name="T17" fmla="*/ 0 h 55"/>
                  <a:gd name="T18" fmla="*/ 1 w 54"/>
                  <a:gd name="T19" fmla="*/ 1 h 55"/>
                  <a:gd name="T20" fmla="*/ 1 w 54"/>
                  <a:gd name="T21" fmla="*/ 1 h 55"/>
                  <a:gd name="T22" fmla="*/ 1 w 54"/>
                  <a:gd name="T23" fmla="*/ 1 h 55"/>
                  <a:gd name="T24" fmla="*/ 0 w 54"/>
                  <a:gd name="T25" fmla="*/ 1 h 55"/>
                  <a:gd name="T26" fmla="*/ 1 w 54"/>
                  <a:gd name="T27" fmla="*/ 1 h 55"/>
                  <a:gd name="T28" fmla="*/ 1 w 54"/>
                  <a:gd name="T29" fmla="*/ 1 h 55"/>
                  <a:gd name="T30" fmla="*/ 1 w 54"/>
                  <a:gd name="T31" fmla="*/ 1 h 55"/>
                  <a:gd name="T32" fmla="*/ 1 w 54"/>
                  <a:gd name="T33" fmla="*/ 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27" y="55"/>
                    </a:moveTo>
                    <a:lnTo>
                      <a:pt x="38" y="53"/>
                    </a:lnTo>
                    <a:lnTo>
                      <a:pt x="46" y="47"/>
                    </a:lnTo>
                    <a:lnTo>
                      <a:pt x="52" y="38"/>
                    </a:lnTo>
                    <a:lnTo>
                      <a:pt x="54" y="27"/>
                    </a:lnTo>
                    <a:lnTo>
                      <a:pt x="52" y="17"/>
                    </a:lnTo>
                    <a:lnTo>
                      <a:pt x="46" y="8"/>
                    </a:lnTo>
                    <a:lnTo>
                      <a:pt x="38" y="2"/>
                    </a:lnTo>
                    <a:lnTo>
                      <a:pt x="27" y="0"/>
                    </a:lnTo>
                    <a:lnTo>
                      <a:pt x="17" y="2"/>
                    </a:lnTo>
                    <a:lnTo>
                      <a:pt x="8" y="8"/>
                    </a:lnTo>
                    <a:lnTo>
                      <a:pt x="2" y="17"/>
                    </a:lnTo>
                    <a:lnTo>
                      <a:pt x="0" y="27"/>
                    </a:lnTo>
                    <a:lnTo>
                      <a:pt x="2" y="38"/>
                    </a:lnTo>
                    <a:lnTo>
                      <a:pt x="8" y="47"/>
                    </a:lnTo>
                    <a:lnTo>
                      <a:pt x="17" y="53"/>
                    </a:lnTo>
                    <a:lnTo>
                      <a:pt x="2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2" name="Freeform 51"/>
              <p:cNvSpPr>
                <a:spLocks/>
              </p:cNvSpPr>
              <p:nvPr/>
            </p:nvSpPr>
            <p:spPr bwMode="auto">
              <a:xfrm>
                <a:off x="601" y="3585"/>
                <a:ext cx="58" cy="64"/>
              </a:xfrm>
              <a:custGeom>
                <a:avLst/>
                <a:gdLst>
                  <a:gd name="T0" fmla="*/ 1 w 116"/>
                  <a:gd name="T1" fmla="*/ 0 h 129"/>
                  <a:gd name="T2" fmla="*/ 0 w 116"/>
                  <a:gd name="T3" fmla="*/ 0 h 129"/>
                  <a:gd name="T4" fmla="*/ 1 w 116"/>
                  <a:gd name="T5" fmla="*/ 0 h 129"/>
                  <a:gd name="T6" fmla="*/ 1 w 116"/>
                  <a:gd name="T7" fmla="*/ 0 h 129"/>
                  <a:gd name="T8" fmla="*/ 1 w 116"/>
                  <a:gd name="T9" fmla="*/ 0 h 129"/>
                  <a:gd name="T10" fmla="*/ 1 w 116"/>
                  <a:gd name="T11" fmla="*/ 0 h 129"/>
                  <a:gd name="T12" fmla="*/ 1 w 116"/>
                  <a:gd name="T13" fmla="*/ 0 h 129"/>
                  <a:gd name="T14" fmla="*/ 1 w 116"/>
                  <a:gd name="T15" fmla="*/ 0 h 129"/>
                  <a:gd name="T16" fmla="*/ 1 w 116"/>
                  <a:gd name="T17" fmla="*/ 0 h 129"/>
                  <a:gd name="T18" fmla="*/ 1 w 116"/>
                  <a:gd name="T19" fmla="*/ 0 h 129"/>
                  <a:gd name="T20" fmla="*/ 1 w 116"/>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129"/>
                  <a:gd name="T35" fmla="*/ 116 w 116"/>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129">
                    <a:moveTo>
                      <a:pt x="116" y="95"/>
                    </a:moveTo>
                    <a:lnTo>
                      <a:pt x="0" y="0"/>
                    </a:lnTo>
                    <a:lnTo>
                      <a:pt x="76" y="129"/>
                    </a:lnTo>
                    <a:lnTo>
                      <a:pt x="81" y="124"/>
                    </a:lnTo>
                    <a:lnTo>
                      <a:pt x="86" y="121"/>
                    </a:lnTo>
                    <a:lnTo>
                      <a:pt x="90" y="116"/>
                    </a:lnTo>
                    <a:lnTo>
                      <a:pt x="95" y="112"/>
                    </a:lnTo>
                    <a:lnTo>
                      <a:pt x="101" y="107"/>
                    </a:lnTo>
                    <a:lnTo>
                      <a:pt x="105" y="103"/>
                    </a:lnTo>
                    <a:lnTo>
                      <a:pt x="111" y="99"/>
                    </a:lnTo>
                    <a:lnTo>
                      <a:pt x="11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3" name="Freeform 52"/>
              <p:cNvSpPr>
                <a:spLocks/>
              </p:cNvSpPr>
              <p:nvPr/>
            </p:nvSpPr>
            <p:spPr bwMode="auto">
              <a:xfrm>
                <a:off x="666" y="3543"/>
                <a:ext cx="45" cy="70"/>
              </a:xfrm>
              <a:custGeom>
                <a:avLst/>
                <a:gdLst>
                  <a:gd name="T0" fmla="*/ 0 w 90"/>
                  <a:gd name="T1" fmla="*/ 0 h 139"/>
                  <a:gd name="T2" fmla="*/ 1 w 90"/>
                  <a:gd name="T3" fmla="*/ 1 h 139"/>
                  <a:gd name="T4" fmla="*/ 1 w 90"/>
                  <a:gd name="T5" fmla="*/ 1 h 139"/>
                  <a:gd name="T6" fmla="*/ 1 w 90"/>
                  <a:gd name="T7" fmla="*/ 1 h 139"/>
                  <a:gd name="T8" fmla="*/ 1 w 90"/>
                  <a:gd name="T9" fmla="*/ 1 h 139"/>
                  <a:gd name="T10" fmla="*/ 1 w 90"/>
                  <a:gd name="T11" fmla="*/ 1 h 139"/>
                  <a:gd name="T12" fmla="*/ 1 w 90"/>
                  <a:gd name="T13" fmla="*/ 1 h 139"/>
                  <a:gd name="T14" fmla="*/ 1 w 90"/>
                  <a:gd name="T15" fmla="*/ 1 h 139"/>
                  <a:gd name="T16" fmla="*/ 1 w 90"/>
                  <a:gd name="T17" fmla="*/ 1 h 139"/>
                  <a:gd name="T18" fmla="*/ 1 w 90"/>
                  <a:gd name="T19" fmla="*/ 1 h 139"/>
                  <a:gd name="T20" fmla="*/ 0 w 90"/>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39"/>
                  <a:gd name="T35" fmla="*/ 90 w 90"/>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39">
                    <a:moveTo>
                      <a:pt x="0" y="0"/>
                    </a:moveTo>
                    <a:lnTo>
                      <a:pt x="45" y="139"/>
                    </a:lnTo>
                    <a:lnTo>
                      <a:pt x="51" y="136"/>
                    </a:lnTo>
                    <a:lnTo>
                      <a:pt x="56" y="133"/>
                    </a:lnTo>
                    <a:lnTo>
                      <a:pt x="61" y="130"/>
                    </a:lnTo>
                    <a:lnTo>
                      <a:pt x="67" y="128"/>
                    </a:lnTo>
                    <a:lnTo>
                      <a:pt x="73" y="124"/>
                    </a:lnTo>
                    <a:lnTo>
                      <a:pt x="79" y="122"/>
                    </a:lnTo>
                    <a:lnTo>
                      <a:pt x="84" y="118"/>
                    </a:lnTo>
                    <a:lnTo>
                      <a:pt x="90" y="1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4" name="Freeform 53"/>
              <p:cNvSpPr>
                <a:spLocks/>
              </p:cNvSpPr>
              <p:nvPr/>
            </p:nvSpPr>
            <p:spPr bwMode="auto">
              <a:xfrm>
                <a:off x="738" y="3517"/>
                <a:ext cx="29" cy="71"/>
              </a:xfrm>
              <a:custGeom>
                <a:avLst/>
                <a:gdLst>
                  <a:gd name="T0" fmla="*/ 0 w 59"/>
                  <a:gd name="T1" fmla="*/ 0 h 143"/>
                  <a:gd name="T2" fmla="*/ 0 w 59"/>
                  <a:gd name="T3" fmla="*/ 0 h 143"/>
                  <a:gd name="T4" fmla="*/ 0 w 59"/>
                  <a:gd name="T5" fmla="*/ 0 h 143"/>
                  <a:gd name="T6" fmla="*/ 0 w 59"/>
                  <a:gd name="T7" fmla="*/ 0 h 143"/>
                  <a:gd name="T8" fmla="*/ 0 w 59"/>
                  <a:gd name="T9" fmla="*/ 0 h 143"/>
                  <a:gd name="T10" fmla="*/ 0 w 59"/>
                  <a:gd name="T11" fmla="*/ 0 h 143"/>
                  <a:gd name="T12" fmla="*/ 0 w 59"/>
                  <a:gd name="T13" fmla="*/ 0 h 143"/>
                  <a:gd name="T14" fmla="*/ 0 w 59"/>
                  <a:gd name="T15" fmla="*/ 0 h 143"/>
                  <a:gd name="T16" fmla="*/ 0 w 59"/>
                  <a:gd name="T17" fmla="*/ 0 h 143"/>
                  <a:gd name="T18" fmla="*/ 0 w 59"/>
                  <a:gd name="T19" fmla="*/ 0 h 143"/>
                  <a:gd name="T20" fmla="*/ 0 w 59"/>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43"/>
                  <a:gd name="T35" fmla="*/ 59 w 59"/>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43">
                    <a:moveTo>
                      <a:pt x="0" y="0"/>
                    </a:moveTo>
                    <a:lnTo>
                      <a:pt x="11" y="143"/>
                    </a:lnTo>
                    <a:lnTo>
                      <a:pt x="17" y="141"/>
                    </a:lnTo>
                    <a:lnTo>
                      <a:pt x="23" y="139"/>
                    </a:lnTo>
                    <a:lnTo>
                      <a:pt x="29" y="138"/>
                    </a:lnTo>
                    <a:lnTo>
                      <a:pt x="35" y="136"/>
                    </a:lnTo>
                    <a:lnTo>
                      <a:pt x="41" y="135"/>
                    </a:lnTo>
                    <a:lnTo>
                      <a:pt x="48" y="132"/>
                    </a:lnTo>
                    <a:lnTo>
                      <a:pt x="53" y="131"/>
                    </a:lnTo>
                    <a:lnTo>
                      <a:pt x="59" y="1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5" name="Freeform 54"/>
              <p:cNvSpPr>
                <a:spLocks/>
              </p:cNvSpPr>
              <p:nvPr/>
            </p:nvSpPr>
            <p:spPr bwMode="auto">
              <a:xfrm>
                <a:off x="984" y="3591"/>
                <a:ext cx="59" cy="63"/>
              </a:xfrm>
              <a:custGeom>
                <a:avLst/>
                <a:gdLst>
                  <a:gd name="T0" fmla="*/ 0 w 117"/>
                  <a:gd name="T1" fmla="*/ 0 h 127"/>
                  <a:gd name="T2" fmla="*/ 1 w 117"/>
                  <a:gd name="T3" fmla="*/ 0 h 127"/>
                  <a:gd name="T4" fmla="*/ 1 w 117"/>
                  <a:gd name="T5" fmla="*/ 0 h 127"/>
                  <a:gd name="T6" fmla="*/ 1 w 117"/>
                  <a:gd name="T7" fmla="*/ 0 h 127"/>
                  <a:gd name="T8" fmla="*/ 1 w 117"/>
                  <a:gd name="T9" fmla="*/ 0 h 127"/>
                  <a:gd name="T10" fmla="*/ 1 w 117"/>
                  <a:gd name="T11" fmla="*/ 0 h 127"/>
                  <a:gd name="T12" fmla="*/ 1 w 117"/>
                  <a:gd name="T13" fmla="*/ 0 h 127"/>
                  <a:gd name="T14" fmla="*/ 1 w 117"/>
                  <a:gd name="T15" fmla="*/ 0 h 127"/>
                  <a:gd name="T16" fmla="*/ 1 w 117"/>
                  <a:gd name="T17" fmla="*/ 0 h 127"/>
                  <a:gd name="T18" fmla="*/ 1 w 117"/>
                  <a:gd name="T19" fmla="*/ 0 h 127"/>
                  <a:gd name="T20" fmla="*/ 0 w 117"/>
                  <a:gd name="T21" fmla="*/ 0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127"/>
                  <a:gd name="T35" fmla="*/ 117 w 117"/>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127">
                    <a:moveTo>
                      <a:pt x="0" y="92"/>
                    </a:moveTo>
                    <a:lnTo>
                      <a:pt x="117" y="0"/>
                    </a:lnTo>
                    <a:lnTo>
                      <a:pt x="39" y="127"/>
                    </a:lnTo>
                    <a:lnTo>
                      <a:pt x="34" y="122"/>
                    </a:lnTo>
                    <a:lnTo>
                      <a:pt x="30" y="118"/>
                    </a:lnTo>
                    <a:lnTo>
                      <a:pt x="25" y="114"/>
                    </a:lnTo>
                    <a:lnTo>
                      <a:pt x="19" y="110"/>
                    </a:lnTo>
                    <a:lnTo>
                      <a:pt x="15" y="105"/>
                    </a:lnTo>
                    <a:lnTo>
                      <a:pt x="10" y="101"/>
                    </a:lnTo>
                    <a:lnTo>
                      <a:pt x="4" y="97"/>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6" name="Freeform 55"/>
              <p:cNvSpPr>
                <a:spLocks/>
              </p:cNvSpPr>
              <p:nvPr/>
            </p:nvSpPr>
            <p:spPr bwMode="auto">
              <a:xfrm>
                <a:off x="934" y="3547"/>
                <a:ext cx="46" cy="69"/>
              </a:xfrm>
              <a:custGeom>
                <a:avLst/>
                <a:gdLst>
                  <a:gd name="T0" fmla="*/ 0 w 93"/>
                  <a:gd name="T1" fmla="*/ 0 h 137"/>
                  <a:gd name="T2" fmla="*/ 0 w 93"/>
                  <a:gd name="T3" fmla="*/ 1 h 137"/>
                  <a:gd name="T4" fmla="*/ 0 w 93"/>
                  <a:gd name="T5" fmla="*/ 1 h 137"/>
                  <a:gd name="T6" fmla="*/ 0 w 93"/>
                  <a:gd name="T7" fmla="*/ 1 h 137"/>
                  <a:gd name="T8" fmla="*/ 0 w 93"/>
                  <a:gd name="T9" fmla="*/ 1 h 137"/>
                  <a:gd name="T10" fmla="*/ 0 w 93"/>
                  <a:gd name="T11" fmla="*/ 1 h 137"/>
                  <a:gd name="T12" fmla="*/ 0 w 93"/>
                  <a:gd name="T13" fmla="*/ 1 h 137"/>
                  <a:gd name="T14" fmla="*/ 0 w 93"/>
                  <a:gd name="T15" fmla="*/ 1 h 137"/>
                  <a:gd name="T16" fmla="*/ 0 w 93"/>
                  <a:gd name="T17" fmla="*/ 1 h 137"/>
                  <a:gd name="T18" fmla="*/ 0 w 93"/>
                  <a:gd name="T19" fmla="*/ 1 h 137"/>
                  <a:gd name="T20" fmla="*/ 0 w 93"/>
                  <a:gd name="T21" fmla="*/ 0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37"/>
                  <a:gd name="T35" fmla="*/ 93 w 93"/>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37">
                    <a:moveTo>
                      <a:pt x="93" y="0"/>
                    </a:moveTo>
                    <a:lnTo>
                      <a:pt x="45" y="137"/>
                    </a:lnTo>
                    <a:lnTo>
                      <a:pt x="40" y="134"/>
                    </a:lnTo>
                    <a:lnTo>
                      <a:pt x="34" y="131"/>
                    </a:lnTo>
                    <a:lnTo>
                      <a:pt x="28" y="128"/>
                    </a:lnTo>
                    <a:lnTo>
                      <a:pt x="23" y="124"/>
                    </a:lnTo>
                    <a:lnTo>
                      <a:pt x="18" y="122"/>
                    </a:lnTo>
                    <a:lnTo>
                      <a:pt x="12" y="119"/>
                    </a:lnTo>
                    <a:lnTo>
                      <a:pt x="6" y="116"/>
                    </a:lnTo>
                    <a:lnTo>
                      <a:pt x="0" y="113"/>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7" name="Freeform 56"/>
              <p:cNvSpPr>
                <a:spLocks/>
              </p:cNvSpPr>
              <p:nvPr/>
            </p:nvSpPr>
            <p:spPr bwMode="auto">
              <a:xfrm>
                <a:off x="877" y="3519"/>
                <a:ext cx="31" cy="72"/>
              </a:xfrm>
              <a:custGeom>
                <a:avLst/>
                <a:gdLst>
                  <a:gd name="T0" fmla="*/ 0 w 63"/>
                  <a:gd name="T1" fmla="*/ 0 h 143"/>
                  <a:gd name="T2" fmla="*/ 0 w 63"/>
                  <a:gd name="T3" fmla="*/ 1 h 143"/>
                  <a:gd name="T4" fmla="*/ 0 w 63"/>
                  <a:gd name="T5" fmla="*/ 1 h 143"/>
                  <a:gd name="T6" fmla="*/ 0 w 63"/>
                  <a:gd name="T7" fmla="*/ 1 h 143"/>
                  <a:gd name="T8" fmla="*/ 0 w 63"/>
                  <a:gd name="T9" fmla="*/ 1 h 143"/>
                  <a:gd name="T10" fmla="*/ 0 w 63"/>
                  <a:gd name="T11" fmla="*/ 1 h 143"/>
                  <a:gd name="T12" fmla="*/ 0 w 63"/>
                  <a:gd name="T13" fmla="*/ 1 h 143"/>
                  <a:gd name="T14" fmla="*/ 0 w 63"/>
                  <a:gd name="T15" fmla="*/ 1 h 143"/>
                  <a:gd name="T16" fmla="*/ 0 w 63"/>
                  <a:gd name="T17" fmla="*/ 1 h 143"/>
                  <a:gd name="T18" fmla="*/ 0 w 63"/>
                  <a:gd name="T19" fmla="*/ 1 h 143"/>
                  <a:gd name="T20" fmla="*/ 0 w 63"/>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43"/>
                  <a:gd name="T35" fmla="*/ 63 w 63"/>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43">
                    <a:moveTo>
                      <a:pt x="63" y="0"/>
                    </a:moveTo>
                    <a:lnTo>
                      <a:pt x="49" y="143"/>
                    </a:lnTo>
                    <a:lnTo>
                      <a:pt x="43" y="141"/>
                    </a:lnTo>
                    <a:lnTo>
                      <a:pt x="37" y="139"/>
                    </a:lnTo>
                    <a:lnTo>
                      <a:pt x="32" y="137"/>
                    </a:lnTo>
                    <a:lnTo>
                      <a:pt x="25" y="135"/>
                    </a:lnTo>
                    <a:lnTo>
                      <a:pt x="19" y="134"/>
                    </a:lnTo>
                    <a:lnTo>
                      <a:pt x="13" y="132"/>
                    </a:lnTo>
                    <a:lnTo>
                      <a:pt x="7" y="131"/>
                    </a:lnTo>
                    <a:lnTo>
                      <a:pt x="0" y="129"/>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88" name="Freeform 57"/>
              <p:cNvSpPr>
                <a:spLocks/>
              </p:cNvSpPr>
              <p:nvPr/>
            </p:nvSpPr>
            <p:spPr bwMode="auto">
              <a:xfrm>
                <a:off x="807" y="3506"/>
                <a:ext cx="25" cy="72"/>
              </a:xfrm>
              <a:custGeom>
                <a:avLst/>
                <a:gdLst>
                  <a:gd name="T0" fmla="*/ 1 w 50"/>
                  <a:gd name="T1" fmla="*/ 1 h 143"/>
                  <a:gd name="T2" fmla="*/ 1 w 50"/>
                  <a:gd name="T3" fmla="*/ 0 h 143"/>
                  <a:gd name="T4" fmla="*/ 0 w 50"/>
                  <a:gd name="T5" fmla="*/ 1 h 143"/>
                  <a:gd name="T6" fmla="*/ 1 w 50"/>
                  <a:gd name="T7" fmla="*/ 1 h 143"/>
                  <a:gd name="T8" fmla="*/ 1 w 50"/>
                  <a:gd name="T9" fmla="*/ 1 h 143"/>
                  <a:gd name="T10" fmla="*/ 1 w 50"/>
                  <a:gd name="T11" fmla="*/ 1 h 143"/>
                  <a:gd name="T12" fmla="*/ 1 w 50"/>
                  <a:gd name="T13" fmla="*/ 1 h 143"/>
                  <a:gd name="T14" fmla="*/ 1 w 50"/>
                  <a:gd name="T15" fmla="*/ 1 h 143"/>
                  <a:gd name="T16" fmla="*/ 1 w 50"/>
                  <a:gd name="T17" fmla="*/ 1 h 143"/>
                  <a:gd name="T18" fmla="*/ 1 w 50"/>
                  <a:gd name="T19" fmla="*/ 1 h 143"/>
                  <a:gd name="T20" fmla="*/ 1 w 50"/>
                  <a:gd name="T21" fmla="*/ 1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43"/>
                  <a:gd name="T35" fmla="*/ 50 w 50"/>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43">
                    <a:moveTo>
                      <a:pt x="50" y="143"/>
                    </a:moveTo>
                    <a:lnTo>
                      <a:pt x="22" y="0"/>
                    </a:lnTo>
                    <a:lnTo>
                      <a:pt x="0" y="142"/>
                    </a:lnTo>
                    <a:lnTo>
                      <a:pt x="6" y="142"/>
                    </a:lnTo>
                    <a:lnTo>
                      <a:pt x="12" y="141"/>
                    </a:lnTo>
                    <a:lnTo>
                      <a:pt x="19" y="141"/>
                    </a:lnTo>
                    <a:lnTo>
                      <a:pt x="25" y="141"/>
                    </a:lnTo>
                    <a:lnTo>
                      <a:pt x="31" y="142"/>
                    </a:lnTo>
                    <a:lnTo>
                      <a:pt x="38" y="142"/>
                    </a:lnTo>
                    <a:lnTo>
                      <a:pt x="44" y="142"/>
                    </a:lnTo>
                    <a:lnTo>
                      <a:pt x="50"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grpSp>
        <p:grpSp>
          <p:nvGrpSpPr>
            <p:cNvPr id="10265" name="Group 58"/>
            <p:cNvGrpSpPr>
              <a:grpSpLocks/>
            </p:cNvGrpSpPr>
            <p:nvPr/>
          </p:nvGrpSpPr>
          <p:grpSpPr bwMode="auto">
            <a:xfrm>
              <a:off x="861" y="2502"/>
              <a:ext cx="342" cy="266"/>
              <a:chOff x="601" y="3506"/>
              <a:chExt cx="442" cy="347"/>
            </a:xfrm>
          </p:grpSpPr>
          <p:sp>
            <p:nvSpPr>
              <p:cNvPr id="10267" name="Freeform 59"/>
              <p:cNvSpPr>
                <a:spLocks/>
              </p:cNvSpPr>
              <p:nvPr/>
            </p:nvSpPr>
            <p:spPr bwMode="auto">
              <a:xfrm>
                <a:off x="615" y="3601"/>
                <a:ext cx="409" cy="252"/>
              </a:xfrm>
              <a:custGeom>
                <a:avLst/>
                <a:gdLst>
                  <a:gd name="T0" fmla="*/ 1 w 817"/>
                  <a:gd name="T1" fmla="*/ 0 h 505"/>
                  <a:gd name="T2" fmla="*/ 1 w 817"/>
                  <a:gd name="T3" fmla="*/ 0 h 505"/>
                  <a:gd name="T4" fmla="*/ 1 w 817"/>
                  <a:gd name="T5" fmla="*/ 0 h 505"/>
                  <a:gd name="T6" fmla="*/ 1 w 817"/>
                  <a:gd name="T7" fmla="*/ 0 h 505"/>
                  <a:gd name="T8" fmla="*/ 1 w 817"/>
                  <a:gd name="T9" fmla="*/ 0 h 505"/>
                  <a:gd name="T10" fmla="*/ 1 w 817"/>
                  <a:gd name="T11" fmla="*/ 0 h 505"/>
                  <a:gd name="T12" fmla="*/ 1 w 817"/>
                  <a:gd name="T13" fmla="*/ 0 h 505"/>
                  <a:gd name="T14" fmla="*/ 1 w 817"/>
                  <a:gd name="T15" fmla="*/ 0 h 505"/>
                  <a:gd name="T16" fmla="*/ 1 w 817"/>
                  <a:gd name="T17" fmla="*/ 0 h 505"/>
                  <a:gd name="T18" fmla="*/ 1 w 817"/>
                  <a:gd name="T19" fmla="*/ 0 h 505"/>
                  <a:gd name="T20" fmla="*/ 1 w 817"/>
                  <a:gd name="T21" fmla="*/ 0 h 505"/>
                  <a:gd name="T22" fmla="*/ 1 w 817"/>
                  <a:gd name="T23" fmla="*/ 0 h 505"/>
                  <a:gd name="T24" fmla="*/ 1 w 817"/>
                  <a:gd name="T25" fmla="*/ 0 h 505"/>
                  <a:gd name="T26" fmla="*/ 1 w 817"/>
                  <a:gd name="T27" fmla="*/ 0 h 505"/>
                  <a:gd name="T28" fmla="*/ 1 w 817"/>
                  <a:gd name="T29" fmla="*/ 0 h 505"/>
                  <a:gd name="T30" fmla="*/ 1 w 817"/>
                  <a:gd name="T31" fmla="*/ 0 h 505"/>
                  <a:gd name="T32" fmla="*/ 1 w 817"/>
                  <a:gd name="T33" fmla="*/ 0 h 505"/>
                  <a:gd name="T34" fmla="*/ 1 w 817"/>
                  <a:gd name="T35" fmla="*/ 0 h 505"/>
                  <a:gd name="T36" fmla="*/ 0 w 817"/>
                  <a:gd name="T37" fmla="*/ 0 h 505"/>
                  <a:gd name="T38" fmla="*/ 1 w 817"/>
                  <a:gd name="T39" fmla="*/ 0 h 505"/>
                  <a:gd name="T40" fmla="*/ 1 w 817"/>
                  <a:gd name="T41" fmla="*/ 0 h 505"/>
                  <a:gd name="T42" fmla="*/ 1 w 817"/>
                  <a:gd name="T43" fmla="*/ 0 h 505"/>
                  <a:gd name="T44" fmla="*/ 1 w 817"/>
                  <a:gd name="T45" fmla="*/ 0 h 505"/>
                  <a:gd name="T46" fmla="*/ 1 w 817"/>
                  <a:gd name="T47" fmla="*/ 0 h 505"/>
                  <a:gd name="T48" fmla="*/ 1 w 817"/>
                  <a:gd name="T49" fmla="*/ 0 h 505"/>
                  <a:gd name="T50" fmla="*/ 1 w 817"/>
                  <a:gd name="T51" fmla="*/ 0 h 505"/>
                  <a:gd name="T52" fmla="*/ 1 w 817"/>
                  <a:gd name="T53" fmla="*/ 0 h 505"/>
                  <a:gd name="T54" fmla="*/ 1 w 817"/>
                  <a:gd name="T55" fmla="*/ 0 h 505"/>
                  <a:gd name="T56" fmla="*/ 1 w 817"/>
                  <a:gd name="T57" fmla="*/ 0 h 505"/>
                  <a:gd name="T58" fmla="*/ 1 w 817"/>
                  <a:gd name="T59" fmla="*/ 0 h 505"/>
                  <a:gd name="T60" fmla="*/ 1 w 817"/>
                  <a:gd name="T61" fmla="*/ 0 h 505"/>
                  <a:gd name="T62" fmla="*/ 1 w 817"/>
                  <a:gd name="T63" fmla="*/ 0 h 505"/>
                  <a:gd name="T64" fmla="*/ 1 w 817"/>
                  <a:gd name="T65" fmla="*/ 0 h 505"/>
                  <a:gd name="T66" fmla="*/ 1 w 817"/>
                  <a:gd name="T67" fmla="*/ 0 h 505"/>
                  <a:gd name="T68" fmla="*/ 1 w 817"/>
                  <a:gd name="T69" fmla="*/ 0 h 505"/>
                  <a:gd name="T70" fmla="*/ 1 w 817"/>
                  <a:gd name="T71" fmla="*/ 0 h 505"/>
                  <a:gd name="T72" fmla="*/ 1 w 817"/>
                  <a:gd name="T73" fmla="*/ 0 h 505"/>
                  <a:gd name="T74" fmla="*/ 1 w 817"/>
                  <a:gd name="T75" fmla="*/ 0 h 5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7"/>
                  <a:gd name="T115" fmla="*/ 0 h 505"/>
                  <a:gd name="T116" fmla="*/ 817 w 817"/>
                  <a:gd name="T117" fmla="*/ 505 h 5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7" h="505">
                    <a:moveTo>
                      <a:pt x="802" y="218"/>
                    </a:moveTo>
                    <a:lnTo>
                      <a:pt x="790" y="198"/>
                    </a:lnTo>
                    <a:lnTo>
                      <a:pt x="776" y="179"/>
                    </a:lnTo>
                    <a:lnTo>
                      <a:pt x="758" y="159"/>
                    </a:lnTo>
                    <a:lnTo>
                      <a:pt x="741" y="139"/>
                    </a:lnTo>
                    <a:lnTo>
                      <a:pt x="720" y="121"/>
                    </a:lnTo>
                    <a:lnTo>
                      <a:pt x="698" y="103"/>
                    </a:lnTo>
                    <a:lnTo>
                      <a:pt x="675" y="85"/>
                    </a:lnTo>
                    <a:lnTo>
                      <a:pt x="651" y="69"/>
                    </a:lnTo>
                    <a:lnTo>
                      <a:pt x="625" y="54"/>
                    </a:lnTo>
                    <a:lnTo>
                      <a:pt x="597" y="42"/>
                    </a:lnTo>
                    <a:lnTo>
                      <a:pt x="568" y="30"/>
                    </a:lnTo>
                    <a:lnTo>
                      <a:pt x="538" y="20"/>
                    </a:lnTo>
                    <a:lnTo>
                      <a:pt x="508" y="12"/>
                    </a:lnTo>
                    <a:lnTo>
                      <a:pt x="476" y="5"/>
                    </a:lnTo>
                    <a:lnTo>
                      <a:pt x="443" y="1"/>
                    </a:lnTo>
                    <a:lnTo>
                      <a:pt x="409" y="0"/>
                    </a:lnTo>
                    <a:lnTo>
                      <a:pt x="376" y="1"/>
                    </a:lnTo>
                    <a:lnTo>
                      <a:pt x="342" y="5"/>
                    </a:lnTo>
                    <a:lnTo>
                      <a:pt x="310" y="12"/>
                    </a:lnTo>
                    <a:lnTo>
                      <a:pt x="279" y="20"/>
                    </a:lnTo>
                    <a:lnTo>
                      <a:pt x="249" y="30"/>
                    </a:lnTo>
                    <a:lnTo>
                      <a:pt x="220" y="42"/>
                    </a:lnTo>
                    <a:lnTo>
                      <a:pt x="192" y="54"/>
                    </a:lnTo>
                    <a:lnTo>
                      <a:pt x="166" y="69"/>
                    </a:lnTo>
                    <a:lnTo>
                      <a:pt x="142" y="85"/>
                    </a:lnTo>
                    <a:lnTo>
                      <a:pt x="117" y="103"/>
                    </a:lnTo>
                    <a:lnTo>
                      <a:pt x="96" y="121"/>
                    </a:lnTo>
                    <a:lnTo>
                      <a:pt x="76" y="139"/>
                    </a:lnTo>
                    <a:lnTo>
                      <a:pt x="58" y="159"/>
                    </a:lnTo>
                    <a:lnTo>
                      <a:pt x="41" y="179"/>
                    </a:lnTo>
                    <a:lnTo>
                      <a:pt x="26" y="198"/>
                    </a:lnTo>
                    <a:lnTo>
                      <a:pt x="14" y="218"/>
                    </a:lnTo>
                    <a:lnTo>
                      <a:pt x="9" y="225"/>
                    </a:lnTo>
                    <a:lnTo>
                      <a:pt x="6" y="232"/>
                    </a:lnTo>
                    <a:lnTo>
                      <a:pt x="2" y="239"/>
                    </a:lnTo>
                    <a:lnTo>
                      <a:pt x="1" y="244"/>
                    </a:lnTo>
                    <a:lnTo>
                      <a:pt x="0" y="247"/>
                    </a:lnTo>
                    <a:lnTo>
                      <a:pt x="14" y="273"/>
                    </a:lnTo>
                    <a:lnTo>
                      <a:pt x="26" y="294"/>
                    </a:lnTo>
                    <a:lnTo>
                      <a:pt x="41" y="315"/>
                    </a:lnTo>
                    <a:lnTo>
                      <a:pt x="59" y="335"/>
                    </a:lnTo>
                    <a:lnTo>
                      <a:pt x="77" y="356"/>
                    </a:lnTo>
                    <a:lnTo>
                      <a:pt x="98" y="376"/>
                    </a:lnTo>
                    <a:lnTo>
                      <a:pt x="120" y="395"/>
                    </a:lnTo>
                    <a:lnTo>
                      <a:pt x="144" y="414"/>
                    </a:lnTo>
                    <a:lnTo>
                      <a:pt x="168" y="430"/>
                    </a:lnTo>
                    <a:lnTo>
                      <a:pt x="195" y="446"/>
                    </a:lnTo>
                    <a:lnTo>
                      <a:pt x="222" y="461"/>
                    </a:lnTo>
                    <a:lnTo>
                      <a:pt x="251" y="474"/>
                    </a:lnTo>
                    <a:lnTo>
                      <a:pt x="281" y="484"/>
                    </a:lnTo>
                    <a:lnTo>
                      <a:pt x="312" y="493"/>
                    </a:lnTo>
                    <a:lnTo>
                      <a:pt x="343" y="499"/>
                    </a:lnTo>
                    <a:lnTo>
                      <a:pt x="376" y="504"/>
                    </a:lnTo>
                    <a:lnTo>
                      <a:pt x="409" y="505"/>
                    </a:lnTo>
                    <a:lnTo>
                      <a:pt x="443" y="504"/>
                    </a:lnTo>
                    <a:lnTo>
                      <a:pt x="475" y="499"/>
                    </a:lnTo>
                    <a:lnTo>
                      <a:pt x="506" y="493"/>
                    </a:lnTo>
                    <a:lnTo>
                      <a:pt x="536" y="484"/>
                    </a:lnTo>
                    <a:lnTo>
                      <a:pt x="566" y="474"/>
                    </a:lnTo>
                    <a:lnTo>
                      <a:pt x="595" y="461"/>
                    </a:lnTo>
                    <a:lnTo>
                      <a:pt x="622" y="446"/>
                    </a:lnTo>
                    <a:lnTo>
                      <a:pt x="648" y="430"/>
                    </a:lnTo>
                    <a:lnTo>
                      <a:pt x="673" y="414"/>
                    </a:lnTo>
                    <a:lnTo>
                      <a:pt x="696" y="395"/>
                    </a:lnTo>
                    <a:lnTo>
                      <a:pt x="718" y="376"/>
                    </a:lnTo>
                    <a:lnTo>
                      <a:pt x="739" y="356"/>
                    </a:lnTo>
                    <a:lnTo>
                      <a:pt x="757" y="335"/>
                    </a:lnTo>
                    <a:lnTo>
                      <a:pt x="775" y="315"/>
                    </a:lnTo>
                    <a:lnTo>
                      <a:pt x="790" y="294"/>
                    </a:lnTo>
                    <a:lnTo>
                      <a:pt x="802" y="273"/>
                    </a:lnTo>
                    <a:lnTo>
                      <a:pt x="810" y="259"/>
                    </a:lnTo>
                    <a:lnTo>
                      <a:pt x="815" y="251"/>
                    </a:lnTo>
                    <a:lnTo>
                      <a:pt x="816" y="248"/>
                    </a:lnTo>
                    <a:lnTo>
                      <a:pt x="816" y="247"/>
                    </a:lnTo>
                    <a:lnTo>
                      <a:pt x="817" y="244"/>
                    </a:lnTo>
                    <a:lnTo>
                      <a:pt x="802"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68" name="Freeform 60"/>
              <p:cNvSpPr>
                <a:spLocks/>
              </p:cNvSpPr>
              <p:nvPr/>
            </p:nvSpPr>
            <p:spPr bwMode="auto">
              <a:xfrm>
                <a:off x="646" y="3629"/>
                <a:ext cx="347" cy="197"/>
              </a:xfrm>
              <a:custGeom>
                <a:avLst/>
                <a:gdLst>
                  <a:gd name="T0" fmla="*/ 0 w 695"/>
                  <a:gd name="T1" fmla="*/ 0 h 396"/>
                  <a:gd name="T2" fmla="*/ 0 w 695"/>
                  <a:gd name="T3" fmla="*/ 0 h 396"/>
                  <a:gd name="T4" fmla="*/ 0 w 695"/>
                  <a:gd name="T5" fmla="*/ 0 h 396"/>
                  <a:gd name="T6" fmla="*/ 0 w 695"/>
                  <a:gd name="T7" fmla="*/ 0 h 396"/>
                  <a:gd name="T8" fmla="*/ 0 w 695"/>
                  <a:gd name="T9" fmla="*/ 0 h 396"/>
                  <a:gd name="T10" fmla="*/ 0 w 695"/>
                  <a:gd name="T11" fmla="*/ 0 h 396"/>
                  <a:gd name="T12" fmla="*/ 0 w 695"/>
                  <a:gd name="T13" fmla="*/ 0 h 396"/>
                  <a:gd name="T14" fmla="*/ 0 w 695"/>
                  <a:gd name="T15" fmla="*/ 0 h 396"/>
                  <a:gd name="T16" fmla="*/ 0 w 695"/>
                  <a:gd name="T17" fmla="*/ 0 h 396"/>
                  <a:gd name="T18" fmla="*/ 0 w 695"/>
                  <a:gd name="T19" fmla="*/ 0 h 396"/>
                  <a:gd name="T20" fmla="*/ 0 w 695"/>
                  <a:gd name="T21" fmla="*/ 0 h 396"/>
                  <a:gd name="T22" fmla="*/ 0 w 695"/>
                  <a:gd name="T23" fmla="*/ 0 h 396"/>
                  <a:gd name="T24" fmla="*/ 0 w 695"/>
                  <a:gd name="T25" fmla="*/ 0 h 396"/>
                  <a:gd name="T26" fmla="*/ 0 w 695"/>
                  <a:gd name="T27" fmla="*/ 0 h 396"/>
                  <a:gd name="T28" fmla="*/ 0 w 695"/>
                  <a:gd name="T29" fmla="*/ 0 h 396"/>
                  <a:gd name="T30" fmla="*/ 0 w 695"/>
                  <a:gd name="T31" fmla="*/ 0 h 396"/>
                  <a:gd name="T32" fmla="*/ 0 w 695"/>
                  <a:gd name="T33" fmla="*/ 0 h 396"/>
                  <a:gd name="T34" fmla="*/ 0 w 695"/>
                  <a:gd name="T35" fmla="*/ 0 h 396"/>
                  <a:gd name="T36" fmla="*/ 0 w 695"/>
                  <a:gd name="T37" fmla="*/ 0 h 396"/>
                  <a:gd name="T38" fmla="*/ 0 w 695"/>
                  <a:gd name="T39" fmla="*/ 0 h 396"/>
                  <a:gd name="T40" fmla="*/ 0 w 695"/>
                  <a:gd name="T41" fmla="*/ 0 h 396"/>
                  <a:gd name="T42" fmla="*/ 0 w 695"/>
                  <a:gd name="T43" fmla="*/ 0 h 396"/>
                  <a:gd name="T44" fmla="*/ 0 w 695"/>
                  <a:gd name="T45" fmla="*/ 0 h 396"/>
                  <a:gd name="T46" fmla="*/ 0 w 695"/>
                  <a:gd name="T47" fmla="*/ 0 h 396"/>
                  <a:gd name="T48" fmla="*/ 0 w 695"/>
                  <a:gd name="T49" fmla="*/ 0 h 396"/>
                  <a:gd name="T50" fmla="*/ 0 w 695"/>
                  <a:gd name="T51" fmla="*/ 0 h 396"/>
                  <a:gd name="T52" fmla="*/ 0 w 695"/>
                  <a:gd name="T53" fmla="*/ 0 h 396"/>
                  <a:gd name="T54" fmla="*/ 0 w 695"/>
                  <a:gd name="T55" fmla="*/ 0 h 396"/>
                  <a:gd name="T56" fmla="*/ 0 w 695"/>
                  <a:gd name="T57" fmla="*/ 0 h 396"/>
                  <a:gd name="T58" fmla="*/ 0 w 695"/>
                  <a:gd name="T59" fmla="*/ 0 h 396"/>
                  <a:gd name="T60" fmla="*/ 0 w 695"/>
                  <a:gd name="T61" fmla="*/ 0 h 396"/>
                  <a:gd name="T62" fmla="*/ 0 w 695"/>
                  <a:gd name="T63" fmla="*/ 0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396"/>
                  <a:gd name="T98" fmla="*/ 695 w 695"/>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396">
                    <a:moveTo>
                      <a:pt x="348" y="396"/>
                    </a:moveTo>
                    <a:lnTo>
                      <a:pt x="320" y="395"/>
                    </a:lnTo>
                    <a:lnTo>
                      <a:pt x="293" y="391"/>
                    </a:lnTo>
                    <a:lnTo>
                      <a:pt x="265" y="385"/>
                    </a:lnTo>
                    <a:lnTo>
                      <a:pt x="239" y="378"/>
                    </a:lnTo>
                    <a:lnTo>
                      <a:pt x="212" y="368"/>
                    </a:lnTo>
                    <a:lnTo>
                      <a:pt x="187" y="358"/>
                    </a:lnTo>
                    <a:lnTo>
                      <a:pt x="163" y="345"/>
                    </a:lnTo>
                    <a:lnTo>
                      <a:pt x="139" y="331"/>
                    </a:lnTo>
                    <a:lnTo>
                      <a:pt x="118" y="316"/>
                    </a:lnTo>
                    <a:lnTo>
                      <a:pt x="96" y="300"/>
                    </a:lnTo>
                    <a:lnTo>
                      <a:pt x="76" y="283"/>
                    </a:lnTo>
                    <a:lnTo>
                      <a:pt x="58" y="265"/>
                    </a:lnTo>
                    <a:lnTo>
                      <a:pt x="42" y="247"/>
                    </a:lnTo>
                    <a:lnTo>
                      <a:pt x="25" y="229"/>
                    </a:lnTo>
                    <a:lnTo>
                      <a:pt x="12" y="210"/>
                    </a:lnTo>
                    <a:lnTo>
                      <a:pt x="0" y="191"/>
                    </a:lnTo>
                    <a:lnTo>
                      <a:pt x="12" y="172"/>
                    </a:lnTo>
                    <a:lnTo>
                      <a:pt x="24" y="155"/>
                    </a:lnTo>
                    <a:lnTo>
                      <a:pt x="39" y="138"/>
                    </a:lnTo>
                    <a:lnTo>
                      <a:pt x="56" y="120"/>
                    </a:lnTo>
                    <a:lnTo>
                      <a:pt x="74" y="104"/>
                    </a:lnTo>
                    <a:lnTo>
                      <a:pt x="93" y="88"/>
                    </a:lnTo>
                    <a:lnTo>
                      <a:pt x="114" y="73"/>
                    </a:lnTo>
                    <a:lnTo>
                      <a:pt x="136" y="59"/>
                    </a:lnTo>
                    <a:lnTo>
                      <a:pt x="159" y="46"/>
                    </a:lnTo>
                    <a:lnTo>
                      <a:pt x="183" y="35"/>
                    </a:lnTo>
                    <a:lnTo>
                      <a:pt x="209" y="25"/>
                    </a:lnTo>
                    <a:lnTo>
                      <a:pt x="235" y="16"/>
                    </a:lnTo>
                    <a:lnTo>
                      <a:pt x="262" y="10"/>
                    </a:lnTo>
                    <a:lnTo>
                      <a:pt x="290" y="5"/>
                    </a:lnTo>
                    <a:lnTo>
                      <a:pt x="319" y="1"/>
                    </a:lnTo>
                    <a:lnTo>
                      <a:pt x="348" y="0"/>
                    </a:lnTo>
                    <a:lnTo>
                      <a:pt x="377" y="1"/>
                    </a:lnTo>
                    <a:lnTo>
                      <a:pt x="406" y="5"/>
                    </a:lnTo>
                    <a:lnTo>
                      <a:pt x="433" y="10"/>
                    </a:lnTo>
                    <a:lnTo>
                      <a:pt x="460" y="16"/>
                    </a:lnTo>
                    <a:lnTo>
                      <a:pt x="486" y="25"/>
                    </a:lnTo>
                    <a:lnTo>
                      <a:pt x="512" y="35"/>
                    </a:lnTo>
                    <a:lnTo>
                      <a:pt x="536" y="46"/>
                    </a:lnTo>
                    <a:lnTo>
                      <a:pt x="559" y="59"/>
                    </a:lnTo>
                    <a:lnTo>
                      <a:pt x="581" y="73"/>
                    </a:lnTo>
                    <a:lnTo>
                      <a:pt x="602" y="88"/>
                    </a:lnTo>
                    <a:lnTo>
                      <a:pt x="621" y="104"/>
                    </a:lnTo>
                    <a:lnTo>
                      <a:pt x="639" y="120"/>
                    </a:lnTo>
                    <a:lnTo>
                      <a:pt x="656" y="138"/>
                    </a:lnTo>
                    <a:lnTo>
                      <a:pt x="671" y="155"/>
                    </a:lnTo>
                    <a:lnTo>
                      <a:pt x="684" y="172"/>
                    </a:lnTo>
                    <a:lnTo>
                      <a:pt x="695" y="191"/>
                    </a:lnTo>
                    <a:lnTo>
                      <a:pt x="684" y="210"/>
                    </a:lnTo>
                    <a:lnTo>
                      <a:pt x="670" y="229"/>
                    </a:lnTo>
                    <a:lnTo>
                      <a:pt x="654" y="247"/>
                    </a:lnTo>
                    <a:lnTo>
                      <a:pt x="637" y="265"/>
                    </a:lnTo>
                    <a:lnTo>
                      <a:pt x="619" y="283"/>
                    </a:lnTo>
                    <a:lnTo>
                      <a:pt x="599" y="300"/>
                    </a:lnTo>
                    <a:lnTo>
                      <a:pt x="578" y="316"/>
                    </a:lnTo>
                    <a:lnTo>
                      <a:pt x="556" y="331"/>
                    </a:lnTo>
                    <a:lnTo>
                      <a:pt x="533" y="345"/>
                    </a:lnTo>
                    <a:lnTo>
                      <a:pt x="508" y="358"/>
                    </a:lnTo>
                    <a:lnTo>
                      <a:pt x="483" y="368"/>
                    </a:lnTo>
                    <a:lnTo>
                      <a:pt x="458" y="378"/>
                    </a:lnTo>
                    <a:lnTo>
                      <a:pt x="431" y="385"/>
                    </a:lnTo>
                    <a:lnTo>
                      <a:pt x="403" y="391"/>
                    </a:lnTo>
                    <a:lnTo>
                      <a:pt x="376" y="395"/>
                    </a:lnTo>
                    <a:lnTo>
                      <a:pt x="348" y="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69" name="Freeform 61"/>
              <p:cNvSpPr>
                <a:spLocks/>
              </p:cNvSpPr>
              <p:nvPr/>
            </p:nvSpPr>
            <p:spPr bwMode="auto">
              <a:xfrm>
                <a:off x="733" y="3644"/>
                <a:ext cx="167" cy="167"/>
              </a:xfrm>
              <a:custGeom>
                <a:avLst/>
                <a:gdLst>
                  <a:gd name="T0" fmla="*/ 0 w 335"/>
                  <a:gd name="T1" fmla="*/ 0 h 336"/>
                  <a:gd name="T2" fmla="*/ 0 w 335"/>
                  <a:gd name="T3" fmla="*/ 0 h 336"/>
                  <a:gd name="T4" fmla="*/ 0 w 335"/>
                  <a:gd name="T5" fmla="*/ 0 h 336"/>
                  <a:gd name="T6" fmla="*/ 0 w 335"/>
                  <a:gd name="T7" fmla="*/ 0 h 336"/>
                  <a:gd name="T8" fmla="*/ 0 w 335"/>
                  <a:gd name="T9" fmla="*/ 0 h 336"/>
                  <a:gd name="T10" fmla="*/ 0 w 335"/>
                  <a:gd name="T11" fmla="*/ 0 h 336"/>
                  <a:gd name="T12" fmla="*/ 0 w 335"/>
                  <a:gd name="T13" fmla="*/ 0 h 336"/>
                  <a:gd name="T14" fmla="*/ 0 w 335"/>
                  <a:gd name="T15" fmla="*/ 0 h 336"/>
                  <a:gd name="T16" fmla="*/ 0 w 335"/>
                  <a:gd name="T17" fmla="*/ 0 h 336"/>
                  <a:gd name="T18" fmla="*/ 0 w 335"/>
                  <a:gd name="T19" fmla="*/ 0 h 336"/>
                  <a:gd name="T20" fmla="*/ 0 w 335"/>
                  <a:gd name="T21" fmla="*/ 0 h 336"/>
                  <a:gd name="T22" fmla="*/ 0 w 335"/>
                  <a:gd name="T23" fmla="*/ 0 h 336"/>
                  <a:gd name="T24" fmla="*/ 0 w 335"/>
                  <a:gd name="T25" fmla="*/ 0 h 336"/>
                  <a:gd name="T26" fmla="*/ 0 w 335"/>
                  <a:gd name="T27" fmla="*/ 0 h 336"/>
                  <a:gd name="T28" fmla="*/ 0 w 335"/>
                  <a:gd name="T29" fmla="*/ 0 h 336"/>
                  <a:gd name="T30" fmla="*/ 0 w 335"/>
                  <a:gd name="T31" fmla="*/ 0 h 336"/>
                  <a:gd name="T32" fmla="*/ 0 w 335"/>
                  <a:gd name="T33" fmla="*/ 0 h 336"/>
                  <a:gd name="T34" fmla="*/ 0 w 335"/>
                  <a:gd name="T35" fmla="*/ 0 h 336"/>
                  <a:gd name="T36" fmla="*/ 0 w 335"/>
                  <a:gd name="T37" fmla="*/ 0 h 336"/>
                  <a:gd name="T38" fmla="*/ 0 w 335"/>
                  <a:gd name="T39" fmla="*/ 0 h 336"/>
                  <a:gd name="T40" fmla="*/ 0 w 335"/>
                  <a:gd name="T41" fmla="*/ 0 h 336"/>
                  <a:gd name="T42" fmla="*/ 0 w 335"/>
                  <a:gd name="T43" fmla="*/ 0 h 336"/>
                  <a:gd name="T44" fmla="*/ 0 w 335"/>
                  <a:gd name="T45" fmla="*/ 0 h 336"/>
                  <a:gd name="T46" fmla="*/ 0 w 335"/>
                  <a:gd name="T47" fmla="*/ 0 h 336"/>
                  <a:gd name="T48" fmla="*/ 0 w 335"/>
                  <a:gd name="T49" fmla="*/ 0 h 336"/>
                  <a:gd name="T50" fmla="*/ 0 w 335"/>
                  <a:gd name="T51" fmla="*/ 0 h 336"/>
                  <a:gd name="T52" fmla="*/ 0 w 335"/>
                  <a:gd name="T53" fmla="*/ 0 h 336"/>
                  <a:gd name="T54" fmla="*/ 0 w 335"/>
                  <a:gd name="T55" fmla="*/ 0 h 336"/>
                  <a:gd name="T56" fmla="*/ 0 w 335"/>
                  <a:gd name="T57" fmla="*/ 0 h 336"/>
                  <a:gd name="T58" fmla="*/ 0 w 335"/>
                  <a:gd name="T59" fmla="*/ 0 h 336"/>
                  <a:gd name="T60" fmla="*/ 0 w 335"/>
                  <a:gd name="T61" fmla="*/ 0 h 336"/>
                  <a:gd name="T62" fmla="*/ 0 w 335"/>
                  <a:gd name="T63" fmla="*/ 0 h 336"/>
                  <a:gd name="T64" fmla="*/ 0 w 335"/>
                  <a:gd name="T65" fmla="*/ 0 h 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336"/>
                  <a:gd name="T101" fmla="*/ 335 w 335"/>
                  <a:gd name="T102" fmla="*/ 336 h 3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336">
                    <a:moveTo>
                      <a:pt x="168" y="336"/>
                    </a:moveTo>
                    <a:lnTo>
                      <a:pt x="202" y="332"/>
                    </a:lnTo>
                    <a:lnTo>
                      <a:pt x="233" y="323"/>
                    </a:lnTo>
                    <a:lnTo>
                      <a:pt x="262" y="307"/>
                    </a:lnTo>
                    <a:lnTo>
                      <a:pt x="286" y="286"/>
                    </a:lnTo>
                    <a:lnTo>
                      <a:pt x="307" y="262"/>
                    </a:lnTo>
                    <a:lnTo>
                      <a:pt x="322" y="233"/>
                    </a:lnTo>
                    <a:lnTo>
                      <a:pt x="332" y="202"/>
                    </a:lnTo>
                    <a:lnTo>
                      <a:pt x="335" y="169"/>
                    </a:lnTo>
                    <a:lnTo>
                      <a:pt x="332" y="134"/>
                    </a:lnTo>
                    <a:lnTo>
                      <a:pt x="322" y="103"/>
                    </a:lnTo>
                    <a:lnTo>
                      <a:pt x="307" y="74"/>
                    </a:lnTo>
                    <a:lnTo>
                      <a:pt x="286" y="50"/>
                    </a:lnTo>
                    <a:lnTo>
                      <a:pt x="262" y="29"/>
                    </a:lnTo>
                    <a:lnTo>
                      <a:pt x="233" y="13"/>
                    </a:lnTo>
                    <a:lnTo>
                      <a:pt x="202" y="4"/>
                    </a:lnTo>
                    <a:lnTo>
                      <a:pt x="168" y="0"/>
                    </a:lnTo>
                    <a:lnTo>
                      <a:pt x="134" y="4"/>
                    </a:lnTo>
                    <a:lnTo>
                      <a:pt x="103" y="13"/>
                    </a:lnTo>
                    <a:lnTo>
                      <a:pt x="74" y="29"/>
                    </a:lnTo>
                    <a:lnTo>
                      <a:pt x="50" y="50"/>
                    </a:lnTo>
                    <a:lnTo>
                      <a:pt x="29" y="74"/>
                    </a:lnTo>
                    <a:lnTo>
                      <a:pt x="13" y="103"/>
                    </a:lnTo>
                    <a:lnTo>
                      <a:pt x="4" y="134"/>
                    </a:lnTo>
                    <a:lnTo>
                      <a:pt x="0" y="169"/>
                    </a:lnTo>
                    <a:lnTo>
                      <a:pt x="4" y="202"/>
                    </a:lnTo>
                    <a:lnTo>
                      <a:pt x="13" y="233"/>
                    </a:lnTo>
                    <a:lnTo>
                      <a:pt x="29" y="262"/>
                    </a:lnTo>
                    <a:lnTo>
                      <a:pt x="50" y="286"/>
                    </a:lnTo>
                    <a:lnTo>
                      <a:pt x="74" y="307"/>
                    </a:lnTo>
                    <a:lnTo>
                      <a:pt x="103" y="323"/>
                    </a:lnTo>
                    <a:lnTo>
                      <a:pt x="134" y="332"/>
                    </a:lnTo>
                    <a:lnTo>
                      <a:pt x="168"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0" name="Freeform 62"/>
              <p:cNvSpPr>
                <a:spLocks/>
              </p:cNvSpPr>
              <p:nvPr/>
            </p:nvSpPr>
            <p:spPr bwMode="auto">
              <a:xfrm>
                <a:off x="829" y="3694"/>
                <a:ext cx="27" cy="28"/>
              </a:xfrm>
              <a:custGeom>
                <a:avLst/>
                <a:gdLst>
                  <a:gd name="T0" fmla="*/ 1 w 54"/>
                  <a:gd name="T1" fmla="*/ 1 h 55"/>
                  <a:gd name="T2" fmla="*/ 1 w 54"/>
                  <a:gd name="T3" fmla="*/ 1 h 55"/>
                  <a:gd name="T4" fmla="*/ 1 w 54"/>
                  <a:gd name="T5" fmla="*/ 1 h 55"/>
                  <a:gd name="T6" fmla="*/ 1 w 54"/>
                  <a:gd name="T7" fmla="*/ 1 h 55"/>
                  <a:gd name="T8" fmla="*/ 1 w 54"/>
                  <a:gd name="T9" fmla="*/ 1 h 55"/>
                  <a:gd name="T10" fmla="*/ 1 w 54"/>
                  <a:gd name="T11" fmla="*/ 1 h 55"/>
                  <a:gd name="T12" fmla="*/ 1 w 54"/>
                  <a:gd name="T13" fmla="*/ 1 h 55"/>
                  <a:gd name="T14" fmla="*/ 1 w 54"/>
                  <a:gd name="T15" fmla="*/ 1 h 55"/>
                  <a:gd name="T16" fmla="*/ 1 w 54"/>
                  <a:gd name="T17" fmla="*/ 0 h 55"/>
                  <a:gd name="T18" fmla="*/ 1 w 54"/>
                  <a:gd name="T19" fmla="*/ 1 h 55"/>
                  <a:gd name="T20" fmla="*/ 1 w 54"/>
                  <a:gd name="T21" fmla="*/ 1 h 55"/>
                  <a:gd name="T22" fmla="*/ 1 w 54"/>
                  <a:gd name="T23" fmla="*/ 1 h 55"/>
                  <a:gd name="T24" fmla="*/ 0 w 54"/>
                  <a:gd name="T25" fmla="*/ 1 h 55"/>
                  <a:gd name="T26" fmla="*/ 1 w 54"/>
                  <a:gd name="T27" fmla="*/ 1 h 55"/>
                  <a:gd name="T28" fmla="*/ 1 w 54"/>
                  <a:gd name="T29" fmla="*/ 1 h 55"/>
                  <a:gd name="T30" fmla="*/ 1 w 54"/>
                  <a:gd name="T31" fmla="*/ 1 h 55"/>
                  <a:gd name="T32" fmla="*/ 1 w 54"/>
                  <a:gd name="T33" fmla="*/ 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27" y="55"/>
                    </a:moveTo>
                    <a:lnTo>
                      <a:pt x="38" y="53"/>
                    </a:lnTo>
                    <a:lnTo>
                      <a:pt x="46" y="47"/>
                    </a:lnTo>
                    <a:lnTo>
                      <a:pt x="52" y="38"/>
                    </a:lnTo>
                    <a:lnTo>
                      <a:pt x="54" y="27"/>
                    </a:lnTo>
                    <a:lnTo>
                      <a:pt x="52" y="17"/>
                    </a:lnTo>
                    <a:lnTo>
                      <a:pt x="46" y="8"/>
                    </a:lnTo>
                    <a:lnTo>
                      <a:pt x="38" y="2"/>
                    </a:lnTo>
                    <a:lnTo>
                      <a:pt x="27" y="0"/>
                    </a:lnTo>
                    <a:lnTo>
                      <a:pt x="17" y="2"/>
                    </a:lnTo>
                    <a:lnTo>
                      <a:pt x="8" y="8"/>
                    </a:lnTo>
                    <a:lnTo>
                      <a:pt x="2" y="17"/>
                    </a:lnTo>
                    <a:lnTo>
                      <a:pt x="0" y="27"/>
                    </a:lnTo>
                    <a:lnTo>
                      <a:pt x="2" y="38"/>
                    </a:lnTo>
                    <a:lnTo>
                      <a:pt x="8" y="47"/>
                    </a:lnTo>
                    <a:lnTo>
                      <a:pt x="17" y="53"/>
                    </a:lnTo>
                    <a:lnTo>
                      <a:pt x="2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1" name="Freeform 63"/>
              <p:cNvSpPr>
                <a:spLocks/>
              </p:cNvSpPr>
              <p:nvPr/>
            </p:nvSpPr>
            <p:spPr bwMode="auto">
              <a:xfrm>
                <a:off x="601" y="3585"/>
                <a:ext cx="58" cy="64"/>
              </a:xfrm>
              <a:custGeom>
                <a:avLst/>
                <a:gdLst>
                  <a:gd name="T0" fmla="*/ 1 w 116"/>
                  <a:gd name="T1" fmla="*/ 0 h 129"/>
                  <a:gd name="T2" fmla="*/ 0 w 116"/>
                  <a:gd name="T3" fmla="*/ 0 h 129"/>
                  <a:gd name="T4" fmla="*/ 1 w 116"/>
                  <a:gd name="T5" fmla="*/ 0 h 129"/>
                  <a:gd name="T6" fmla="*/ 1 w 116"/>
                  <a:gd name="T7" fmla="*/ 0 h 129"/>
                  <a:gd name="T8" fmla="*/ 1 w 116"/>
                  <a:gd name="T9" fmla="*/ 0 h 129"/>
                  <a:gd name="T10" fmla="*/ 1 w 116"/>
                  <a:gd name="T11" fmla="*/ 0 h 129"/>
                  <a:gd name="T12" fmla="*/ 1 w 116"/>
                  <a:gd name="T13" fmla="*/ 0 h 129"/>
                  <a:gd name="T14" fmla="*/ 1 w 116"/>
                  <a:gd name="T15" fmla="*/ 0 h 129"/>
                  <a:gd name="T16" fmla="*/ 1 w 116"/>
                  <a:gd name="T17" fmla="*/ 0 h 129"/>
                  <a:gd name="T18" fmla="*/ 1 w 116"/>
                  <a:gd name="T19" fmla="*/ 0 h 129"/>
                  <a:gd name="T20" fmla="*/ 1 w 116"/>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129"/>
                  <a:gd name="T35" fmla="*/ 116 w 116"/>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129">
                    <a:moveTo>
                      <a:pt x="116" y="95"/>
                    </a:moveTo>
                    <a:lnTo>
                      <a:pt x="0" y="0"/>
                    </a:lnTo>
                    <a:lnTo>
                      <a:pt x="76" y="129"/>
                    </a:lnTo>
                    <a:lnTo>
                      <a:pt x="81" y="124"/>
                    </a:lnTo>
                    <a:lnTo>
                      <a:pt x="86" y="121"/>
                    </a:lnTo>
                    <a:lnTo>
                      <a:pt x="90" y="116"/>
                    </a:lnTo>
                    <a:lnTo>
                      <a:pt x="95" y="112"/>
                    </a:lnTo>
                    <a:lnTo>
                      <a:pt x="101" y="107"/>
                    </a:lnTo>
                    <a:lnTo>
                      <a:pt x="105" y="103"/>
                    </a:lnTo>
                    <a:lnTo>
                      <a:pt x="111" y="99"/>
                    </a:lnTo>
                    <a:lnTo>
                      <a:pt x="11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2" name="Freeform 64"/>
              <p:cNvSpPr>
                <a:spLocks/>
              </p:cNvSpPr>
              <p:nvPr/>
            </p:nvSpPr>
            <p:spPr bwMode="auto">
              <a:xfrm>
                <a:off x="666" y="3543"/>
                <a:ext cx="45" cy="70"/>
              </a:xfrm>
              <a:custGeom>
                <a:avLst/>
                <a:gdLst>
                  <a:gd name="T0" fmla="*/ 0 w 90"/>
                  <a:gd name="T1" fmla="*/ 0 h 139"/>
                  <a:gd name="T2" fmla="*/ 1 w 90"/>
                  <a:gd name="T3" fmla="*/ 1 h 139"/>
                  <a:gd name="T4" fmla="*/ 1 w 90"/>
                  <a:gd name="T5" fmla="*/ 1 h 139"/>
                  <a:gd name="T6" fmla="*/ 1 w 90"/>
                  <a:gd name="T7" fmla="*/ 1 h 139"/>
                  <a:gd name="T8" fmla="*/ 1 w 90"/>
                  <a:gd name="T9" fmla="*/ 1 h 139"/>
                  <a:gd name="T10" fmla="*/ 1 w 90"/>
                  <a:gd name="T11" fmla="*/ 1 h 139"/>
                  <a:gd name="T12" fmla="*/ 1 w 90"/>
                  <a:gd name="T13" fmla="*/ 1 h 139"/>
                  <a:gd name="T14" fmla="*/ 1 w 90"/>
                  <a:gd name="T15" fmla="*/ 1 h 139"/>
                  <a:gd name="T16" fmla="*/ 1 w 90"/>
                  <a:gd name="T17" fmla="*/ 1 h 139"/>
                  <a:gd name="T18" fmla="*/ 1 w 90"/>
                  <a:gd name="T19" fmla="*/ 1 h 139"/>
                  <a:gd name="T20" fmla="*/ 0 w 90"/>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39"/>
                  <a:gd name="T35" fmla="*/ 90 w 90"/>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39">
                    <a:moveTo>
                      <a:pt x="0" y="0"/>
                    </a:moveTo>
                    <a:lnTo>
                      <a:pt x="45" y="139"/>
                    </a:lnTo>
                    <a:lnTo>
                      <a:pt x="51" y="136"/>
                    </a:lnTo>
                    <a:lnTo>
                      <a:pt x="56" y="133"/>
                    </a:lnTo>
                    <a:lnTo>
                      <a:pt x="61" y="130"/>
                    </a:lnTo>
                    <a:lnTo>
                      <a:pt x="67" y="128"/>
                    </a:lnTo>
                    <a:lnTo>
                      <a:pt x="73" y="124"/>
                    </a:lnTo>
                    <a:lnTo>
                      <a:pt x="79" y="122"/>
                    </a:lnTo>
                    <a:lnTo>
                      <a:pt x="84" y="118"/>
                    </a:lnTo>
                    <a:lnTo>
                      <a:pt x="90" y="1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3" name="Freeform 65"/>
              <p:cNvSpPr>
                <a:spLocks/>
              </p:cNvSpPr>
              <p:nvPr/>
            </p:nvSpPr>
            <p:spPr bwMode="auto">
              <a:xfrm>
                <a:off x="738" y="3517"/>
                <a:ext cx="29" cy="71"/>
              </a:xfrm>
              <a:custGeom>
                <a:avLst/>
                <a:gdLst>
                  <a:gd name="T0" fmla="*/ 0 w 59"/>
                  <a:gd name="T1" fmla="*/ 0 h 143"/>
                  <a:gd name="T2" fmla="*/ 0 w 59"/>
                  <a:gd name="T3" fmla="*/ 0 h 143"/>
                  <a:gd name="T4" fmla="*/ 0 w 59"/>
                  <a:gd name="T5" fmla="*/ 0 h 143"/>
                  <a:gd name="T6" fmla="*/ 0 w 59"/>
                  <a:gd name="T7" fmla="*/ 0 h 143"/>
                  <a:gd name="T8" fmla="*/ 0 w 59"/>
                  <a:gd name="T9" fmla="*/ 0 h 143"/>
                  <a:gd name="T10" fmla="*/ 0 w 59"/>
                  <a:gd name="T11" fmla="*/ 0 h 143"/>
                  <a:gd name="T12" fmla="*/ 0 w 59"/>
                  <a:gd name="T13" fmla="*/ 0 h 143"/>
                  <a:gd name="T14" fmla="*/ 0 w 59"/>
                  <a:gd name="T15" fmla="*/ 0 h 143"/>
                  <a:gd name="T16" fmla="*/ 0 w 59"/>
                  <a:gd name="T17" fmla="*/ 0 h 143"/>
                  <a:gd name="T18" fmla="*/ 0 w 59"/>
                  <a:gd name="T19" fmla="*/ 0 h 143"/>
                  <a:gd name="T20" fmla="*/ 0 w 59"/>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43"/>
                  <a:gd name="T35" fmla="*/ 59 w 59"/>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43">
                    <a:moveTo>
                      <a:pt x="0" y="0"/>
                    </a:moveTo>
                    <a:lnTo>
                      <a:pt x="11" y="143"/>
                    </a:lnTo>
                    <a:lnTo>
                      <a:pt x="17" y="141"/>
                    </a:lnTo>
                    <a:lnTo>
                      <a:pt x="23" y="139"/>
                    </a:lnTo>
                    <a:lnTo>
                      <a:pt x="29" y="138"/>
                    </a:lnTo>
                    <a:lnTo>
                      <a:pt x="35" y="136"/>
                    </a:lnTo>
                    <a:lnTo>
                      <a:pt x="41" y="135"/>
                    </a:lnTo>
                    <a:lnTo>
                      <a:pt x="48" y="132"/>
                    </a:lnTo>
                    <a:lnTo>
                      <a:pt x="53" y="131"/>
                    </a:lnTo>
                    <a:lnTo>
                      <a:pt x="59" y="1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4" name="Freeform 66"/>
              <p:cNvSpPr>
                <a:spLocks/>
              </p:cNvSpPr>
              <p:nvPr/>
            </p:nvSpPr>
            <p:spPr bwMode="auto">
              <a:xfrm>
                <a:off x="984" y="3591"/>
                <a:ext cx="59" cy="63"/>
              </a:xfrm>
              <a:custGeom>
                <a:avLst/>
                <a:gdLst>
                  <a:gd name="T0" fmla="*/ 0 w 117"/>
                  <a:gd name="T1" fmla="*/ 0 h 127"/>
                  <a:gd name="T2" fmla="*/ 1 w 117"/>
                  <a:gd name="T3" fmla="*/ 0 h 127"/>
                  <a:gd name="T4" fmla="*/ 1 w 117"/>
                  <a:gd name="T5" fmla="*/ 0 h 127"/>
                  <a:gd name="T6" fmla="*/ 1 w 117"/>
                  <a:gd name="T7" fmla="*/ 0 h 127"/>
                  <a:gd name="T8" fmla="*/ 1 w 117"/>
                  <a:gd name="T9" fmla="*/ 0 h 127"/>
                  <a:gd name="T10" fmla="*/ 1 w 117"/>
                  <a:gd name="T11" fmla="*/ 0 h 127"/>
                  <a:gd name="T12" fmla="*/ 1 w 117"/>
                  <a:gd name="T13" fmla="*/ 0 h 127"/>
                  <a:gd name="T14" fmla="*/ 1 w 117"/>
                  <a:gd name="T15" fmla="*/ 0 h 127"/>
                  <a:gd name="T16" fmla="*/ 1 w 117"/>
                  <a:gd name="T17" fmla="*/ 0 h 127"/>
                  <a:gd name="T18" fmla="*/ 1 w 117"/>
                  <a:gd name="T19" fmla="*/ 0 h 127"/>
                  <a:gd name="T20" fmla="*/ 0 w 117"/>
                  <a:gd name="T21" fmla="*/ 0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127"/>
                  <a:gd name="T35" fmla="*/ 117 w 117"/>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127">
                    <a:moveTo>
                      <a:pt x="0" y="92"/>
                    </a:moveTo>
                    <a:lnTo>
                      <a:pt x="117" y="0"/>
                    </a:lnTo>
                    <a:lnTo>
                      <a:pt x="39" y="127"/>
                    </a:lnTo>
                    <a:lnTo>
                      <a:pt x="34" y="122"/>
                    </a:lnTo>
                    <a:lnTo>
                      <a:pt x="30" y="118"/>
                    </a:lnTo>
                    <a:lnTo>
                      <a:pt x="25" y="114"/>
                    </a:lnTo>
                    <a:lnTo>
                      <a:pt x="19" y="110"/>
                    </a:lnTo>
                    <a:lnTo>
                      <a:pt x="15" y="105"/>
                    </a:lnTo>
                    <a:lnTo>
                      <a:pt x="10" y="101"/>
                    </a:lnTo>
                    <a:lnTo>
                      <a:pt x="4" y="97"/>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5" name="Freeform 67"/>
              <p:cNvSpPr>
                <a:spLocks/>
              </p:cNvSpPr>
              <p:nvPr/>
            </p:nvSpPr>
            <p:spPr bwMode="auto">
              <a:xfrm>
                <a:off x="934" y="3547"/>
                <a:ext cx="46" cy="69"/>
              </a:xfrm>
              <a:custGeom>
                <a:avLst/>
                <a:gdLst>
                  <a:gd name="T0" fmla="*/ 0 w 93"/>
                  <a:gd name="T1" fmla="*/ 0 h 137"/>
                  <a:gd name="T2" fmla="*/ 0 w 93"/>
                  <a:gd name="T3" fmla="*/ 1 h 137"/>
                  <a:gd name="T4" fmla="*/ 0 w 93"/>
                  <a:gd name="T5" fmla="*/ 1 h 137"/>
                  <a:gd name="T6" fmla="*/ 0 w 93"/>
                  <a:gd name="T7" fmla="*/ 1 h 137"/>
                  <a:gd name="T8" fmla="*/ 0 w 93"/>
                  <a:gd name="T9" fmla="*/ 1 h 137"/>
                  <a:gd name="T10" fmla="*/ 0 w 93"/>
                  <a:gd name="T11" fmla="*/ 1 h 137"/>
                  <a:gd name="T12" fmla="*/ 0 w 93"/>
                  <a:gd name="T13" fmla="*/ 1 h 137"/>
                  <a:gd name="T14" fmla="*/ 0 w 93"/>
                  <a:gd name="T15" fmla="*/ 1 h 137"/>
                  <a:gd name="T16" fmla="*/ 0 w 93"/>
                  <a:gd name="T17" fmla="*/ 1 h 137"/>
                  <a:gd name="T18" fmla="*/ 0 w 93"/>
                  <a:gd name="T19" fmla="*/ 1 h 137"/>
                  <a:gd name="T20" fmla="*/ 0 w 93"/>
                  <a:gd name="T21" fmla="*/ 0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37"/>
                  <a:gd name="T35" fmla="*/ 93 w 93"/>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37">
                    <a:moveTo>
                      <a:pt x="93" y="0"/>
                    </a:moveTo>
                    <a:lnTo>
                      <a:pt x="45" y="137"/>
                    </a:lnTo>
                    <a:lnTo>
                      <a:pt x="40" y="134"/>
                    </a:lnTo>
                    <a:lnTo>
                      <a:pt x="34" y="131"/>
                    </a:lnTo>
                    <a:lnTo>
                      <a:pt x="28" y="128"/>
                    </a:lnTo>
                    <a:lnTo>
                      <a:pt x="23" y="124"/>
                    </a:lnTo>
                    <a:lnTo>
                      <a:pt x="18" y="122"/>
                    </a:lnTo>
                    <a:lnTo>
                      <a:pt x="12" y="119"/>
                    </a:lnTo>
                    <a:lnTo>
                      <a:pt x="6" y="116"/>
                    </a:lnTo>
                    <a:lnTo>
                      <a:pt x="0" y="113"/>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6" name="Freeform 68"/>
              <p:cNvSpPr>
                <a:spLocks/>
              </p:cNvSpPr>
              <p:nvPr/>
            </p:nvSpPr>
            <p:spPr bwMode="auto">
              <a:xfrm>
                <a:off x="877" y="3519"/>
                <a:ext cx="31" cy="72"/>
              </a:xfrm>
              <a:custGeom>
                <a:avLst/>
                <a:gdLst>
                  <a:gd name="T0" fmla="*/ 0 w 63"/>
                  <a:gd name="T1" fmla="*/ 0 h 143"/>
                  <a:gd name="T2" fmla="*/ 0 w 63"/>
                  <a:gd name="T3" fmla="*/ 1 h 143"/>
                  <a:gd name="T4" fmla="*/ 0 w 63"/>
                  <a:gd name="T5" fmla="*/ 1 h 143"/>
                  <a:gd name="T6" fmla="*/ 0 w 63"/>
                  <a:gd name="T7" fmla="*/ 1 h 143"/>
                  <a:gd name="T8" fmla="*/ 0 w 63"/>
                  <a:gd name="T9" fmla="*/ 1 h 143"/>
                  <a:gd name="T10" fmla="*/ 0 w 63"/>
                  <a:gd name="T11" fmla="*/ 1 h 143"/>
                  <a:gd name="T12" fmla="*/ 0 w 63"/>
                  <a:gd name="T13" fmla="*/ 1 h 143"/>
                  <a:gd name="T14" fmla="*/ 0 w 63"/>
                  <a:gd name="T15" fmla="*/ 1 h 143"/>
                  <a:gd name="T16" fmla="*/ 0 w 63"/>
                  <a:gd name="T17" fmla="*/ 1 h 143"/>
                  <a:gd name="T18" fmla="*/ 0 w 63"/>
                  <a:gd name="T19" fmla="*/ 1 h 143"/>
                  <a:gd name="T20" fmla="*/ 0 w 63"/>
                  <a:gd name="T21" fmla="*/ 0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43"/>
                  <a:gd name="T35" fmla="*/ 63 w 63"/>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43">
                    <a:moveTo>
                      <a:pt x="63" y="0"/>
                    </a:moveTo>
                    <a:lnTo>
                      <a:pt x="49" y="143"/>
                    </a:lnTo>
                    <a:lnTo>
                      <a:pt x="43" y="141"/>
                    </a:lnTo>
                    <a:lnTo>
                      <a:pt x="37" y="139"/>
                    </a:lnTo>
                    <a:lnTo>
                      <a:pt x="32" y="137"/>
                    </a:lnTo>
                    <a:lnTo>
                      <a:pt x="25" y="135"/>
                    </a:lnTo>
                    <a:lnTo>
                      <a:pt x="19" y="134"/>
                    </a:lnTo>
                    <a:lnTo>
                      <a:pt x="13" y="132"/>
                    </a:lnTo>
                    <a:lnTo>
                      <a:pt x="7" y="131"/>
                    </a:lnTo>
                    <a:lnTo>
                      <a:pt x="0" y="129"/>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77" name="Freeform 69"/>
              <p:cNvSpPr>
                <a:spLocks/>
              </p:cNvSpPr>
              <p:nvPr/>
            </p:nvSpPr>
            <p:spPr bwMode="auto">
              <a:xfrm>
                <a:off x="807" y="3506"/>
                <a:ext cx="25" cy="72"/>
              </a:xfrm>
              <a:custGeom>
                <a:avLst/>
                <a:gdLst>
                  <a:gd name="T0" fmla="*/ 1 w 50"/>
                  <a:gd name="T1" fmla="*/ 1 h 143"/>
                  <a:gd name="T2" fmla="*/ 1 w 50"/>
                  <a:gd name="T3" fmla="*/ 0 h 143"/>
                  <a:gd name="T4" fmla="*/ 0 w 50"/>
                  <a:gd name="T5" fmla="*/ 1 h 143"/>
                  <a:gd name="T6" fmla="*/ 1 w 50"/>
                  <a:gd name="T7" fmla="*/ 1 h 143"/>
                  <a:gd name="T8" fmla="*/ 1 w 50"/>
                  <a:gd name="T9" fmla="*/ 1 h 143"/>
                  <a:gd name="T10" fmla="*/ 1 w 50"/>
                  <a:gd name="T11" fmla="*/ 1 h 143"/>
                  <a:gd name="T12" fmla="*/ 1 w 50"/>
                  <a:gd name="T13" fmla="*/ 1 h 143"/>
                  <a:gd name="T14" fmla="*/ 1 w 50"/>
                  <a:gd name="T15" fmla="*/ 1 h 143"/>
                  <a:gd name="T16" fmla="*/ 1 w 50"/>
                  <a:gd name="T17" fmla="*/ 1 h 143"/>
                  <a:gd name="T18" fmla="*/ 1 w 50"/>
                  <a:gd name="T19" fmla="*/ 1 h 143"/>
                  <a:gd name="T20" fmla="*/ 1 w 50"/>
                  <a:gd name="T21" fmla="*/ 1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43"/>
                  <a:gd name="T35" fmla="*/ 50 w 50"/>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43">
                    <a:moveTo>
                      <a:pt x="50" y="143"/>
                    </a:moveTo>
                    <a:lnTo>
                      <a:pt x="22" y="0"/>
                    </a:lnTo>
                    <a:lnTo>
                      <a:pt x="0" y="142"/>
                    </a:lnTo>
                    <a:lnTo>
                      <a:pt x="6" y="142"/>
                    </a:lnTo>
                    <a:lnTo>
                      <a:pt x="12" y="141"/>
                    </a:lnTo>
                    <a:lnTo>
                      <a:pt x="19" y="141"/>
                    </a:lnTo>
                    <a:lnTo>
                      <a:pt x="25" y="141"/>
                    </a:lnTo>
                    <a:lnTo>
                      <a:pt x="31" y="142"/>
                    </a:lnTo>
                    <a:lnTo>
                      <a:pt x="38" y="142"/>
                    </a:lnTo>
                    <a:lnTo>
                      <a:pt x="44" y="142"/>
                    </a:lnTo>
                    <a:lnTo>
                      <a:pt x="50"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grpSp>
        <p:sp>
          <p:nvSpPr>
            <p:cNvPr id="10266" name="Line 70"/>
            <p:cNvSpPr>
              <a:spLocks noChangeShapeType="1"/>
            </p:cNvSpPr>
            <p:nvPr/>
          </p:nvSpPr>
          <p:spPr bwMode="auto">
            <a:xfrm flipV="1">
              <a:off x="816" y="2341"/>
              <a:ext cx="227" cy="51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grpSp>
      <p:grpSp>
        <p:nvGrpSpPr>
          <p:cNvPr id="10244" name="Group 71"/>
          <p:cNvGrpSpPr>
            <a:grpSpLocks/>
          </p:cNvGrpSpPr>
          <p:nvPr/>
        </p:nvGrpSpPr>
        <p:grpSpPr bwMode="auto">
          <a:xfrm flipH="1">
            <a:off x="8022419" y="250788"/>
            <a:ext cx="820738" cy="1066800"/>
            <a:chOff x="4377" y="2568"/>
            <a:chExt cx="830" cy="1044"/>
          </a:xfrm>
        </p:grpSpPr>
        <p:sp>
          <p:nvSpPr>
            <p:cNvPr id="10247" name="Line 72"/>
            <p:cNvSpPr>
              <a:spLocks noChangeShapeType="1"/>
            </p:cNvSpPr>
            <p:nvPr/>
          </p:nvSpPr>
          <p:spPr bwMode="auto">
            <a:xfrm flipV="1">
              <a:off x="4558" y="2591"/>
              <a:ext cx="435" cy="102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0248" name="Picture 73" descr="MCED00214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7" y="2591"/>
              <a:ext cx="830"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AutoShape 74"/>
            <p:cNvSpPr>
              <a:spLocks noChangeArrowheads="1"/>
            </p:cNvSpPr>
            <p:nvPr/>
          </p:nvSpPr>
          <p:spPr bwMode="auto">
            <a:xfrm rot="-5400000">
              <a:off x="4676" y="3040"/>
              <a:ext cx="240" cy="340"/>
            </a:xfrm>
            <a:prstGeom prst="moon">
              <a:avLst>
                <a:gd name="adj" fmla="val 47083"/>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smtClean="0">
                <a:solidFill>
                  <a:srgbClr val="000000"/>
                </a:solidFill>
              </a:endParaRPr>
            </a:p>
          </p:txBody>
        </p:sp>
        <p:grpSp>
          <p:nvGrpSpPr>
            <p:cNvPr id="10250" name="Group 75"/>
            <p:cNvGrpSpPr>
              <a:grpSpLocks/>
            </p:cNvGrpSpPr>
            <p:nvPr/>
          </p:nvGrpSpPr>
          <p:grpSpPr bwMode="auto">
            <a:xfrm>
              <a:off x="4456" y="2823"/>
              <a:ext cx="315" cy="195"/>
              <a:chOff x="4456" y="2823"/>
              <a:chExt cx="315" cy="195"/>
            </a:xfrm>
          </p:grpSpPr>
          <p:sp>
            <p:nvSpPr>
              <p:cNvPr id="10257" name="Freeform 76"/>
              <p:cNvSpPr>
                <a:spLocks/>
              </p:cNvSpPr>
              <p:nvPr/>
            </p:nvSpPr>
            <p:spPr bwMode="auto">
              <a:xfrm>
                <a:off x="4456" y="2823"/>
                <a:ext cx="315" cy="195"/>
              </a:xfrm>
              <a:custGeom>
                <a:avLst/>
                <a:gdLst>
                  <a:gd name="T0" fmla="*/ 0 w 817"/>
                  <a:gd name="T1" fmla="*/ 0 h 505"/>
                  <a:gd name="T2" fmla="*/ 0 w 817"/>
                  <a:gd name="T3" fmla="*/ 0 h 505"/>
                  <a:gd name="T4" fmla="*/ 0 w 817"/>
                  <a:gd name="T5" fmla="*/ 0 h 505"/>
                  <a:gd name="T6" fmla="*/ 0 w 817"/>
                  <a:gd name="T7" fmla="*/ 0 h 505"/>
                  <a:gd name="T8" fmla="*/ 0 w 817"/>
                  <a:gd name="T9" fmla="*/ 0 h 505"/>
                  <a:gd name="T10" fmla="*/ 0 w 817"/>
                  <a:gd name="T11" fmla="*/ 0 h 505"/>
                  <a:gd name="T12" fmla="*/ 0 w 817"/>
                  <a:gd name="T13" fmla="*/ 0 h 505"/>
                  <a:gd name="T14" fmla="*/ 0 w 817"/>
                  <a:gd name="T15" fmla="*/ 0 h 505"/>
                  <a:gd name="T16" fmla="*/ 0 w 817"/>
                  <a:gd name="T17" fmla="*/ 0 h 505"/>
                  <a:gd name="T18" fmla="*/ 0 w 817"/>
                  <a:gd name="T19" fmla="*/ 0 h 505"/>
                  <a:gd name="T20" fmla="*/ 0 w 817"/>
                  <a:gd name="T21" fmla="*/ 0 h 505"/>
                  <a:gd name="T22" fmla="*/ 0 w 817"/>
                  <a:gd name="T23" fmla="*/ 0 h 505"/>
                  <a:gd name="T24" fmla="*/ 0 w 817"/>
                  <a:gd name="T25" fmla="*/ 0 h 505"/>
                  <a:gd name="T26" fmla="*/ 0 w 817"/>
                  <a:gd name="T27" fmla="*/ 0 h 505"/>
                  <a:gd name="T28" fmla="*/ 0 w 817"/>
                  <a:gd name="T29" fmla="*/ 0 h 505"/>
                  <a:gd name="T30" fmla="*/ 0 w 817"/>
                  <a:gd name="T31" fmla="*/ 0 h 505"/>
                  <a:gd name="T32" fmla="*/ 0 w 817"/>
                  <a:gd name="T33" fmla="*/ 0 h 505"/>
                  <a:gd name="T34" fmla="*/ 0 w 817"/>
                  <a:gd name="T35" fmla="*/ 0 h 505"/>
                  <a:gd name="T36" fmla="*/ 0 w 817"/>
                  <a:gd name="T37" fmla="*/ 0 h 505"/>
                  <a:gd name="T38" fmla="*/ 0 w 817"/>
                  <a:gd name="T39" fmla="*/ 0 h 505"/>
                  <a:gd name="T40" fmla="*/ 0 w 817"/>
                  <a:gd name="T41" fmla="*/ 0 h 505"/>
                  <a:gd name="T42" fmla="*/ 0 w 817"/>
                  <a:gd name="T43" fmla="*/ 0 h 505"/>
                  <a:gd name="T44" fmla="*/ 0 w 817"/>
                  <a:gd name="T45" fmla="*/ 0 h 505"/>
                  <a:gd name="T46" fmla="*/ 0 w 817"/>
                  <a:gd name="T47" fmla="*/ 0 h 505"/>
                  <a:gd name="T48" fmla="*/ 0 w 817"/>
                  <a:gd name="T49" fmla="*/ 0 h 505"/>
                  <a:gd name="T50" fmla="*/ 0 w 817"/>
                  <a:gd name="T51" fmla="*/ 0 h 505"/>
                  <a:gd name="T52" fmla="*/ 0 w 817"/>
                  <a:gd name="T53" fmla="*/ 0 h 505"/>
                  <a:gd name="T54" fmla="*/ 0 w 817"/>
                  <a:gd name="T55" fmla="*/ 0 h 505"/>
                  <a:gd name="T56" fmla="*/ 0 w 817"/>
                  <a:gd name="T57" fmla="*/ 0 h 505"/>
                  <a:gd name="T58" fmla="*/ 0 w 817"/>
                  <a:gd name="T59" fmla="*/ 0 h 505"/>
                  <a:gd name="T60" fmla="*/ 0 w 817"/>
                  <a:gd name="T61" fmla="*/ 0 h 505"/>
                  <a:gd name="T62" fmla="*/ 0 w 817"/>
                  <a:gd name="T63" fmla="*/ 0 h 505"/>
                  <a:gd name="T64" fmla="*/ 0 w 817"/>
                  <a:gd name="T65" fmla="*/ 0 h 505"/>
                  <a:gd name="T66" fmla="*/ 0 w 817"/>
                  <a:gd name="T67" fmla="*/ 0 h 505"/>
                  <a:gd name="T68" fmla="*/ 0 w 817"/>
                  <a:gd name="T69" fmla="*/ 0 h 505"/>
                  <a:gd name="T70" fmla="*/ 0 w 817"/>
                  <a:gd name="T71" fmla="*/ 0 h 505"/>
                  <a:gd name="T72" fmla="*/ 0 w 817"/>
                  <a:gd name="T73" fmla="*/ 0 h 505"/>
                  <a:gd name="T74" fmla="*/ 0 w 817"/>
                  <a:gd name="T75" fmla="*/ 0 h 5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7"/>
                  <a:gd name="T115" fmla="*/ 0 h 505"/>
                  <a:gd name="T116" fmla="*/ 817 w 817"/>
                  <a:gd name="T117" fmla="*/ 505 h 5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7" h="505">
                    <a:moveTo>
                      <a:pt x="802" y="218"/>
                    </a:moveTo>
                    <a:lnTo>
                      <a:pt x="790" y="198"/>
                    </a:lnTo>
                    <a:lnTo>
                      <a:pt x="776" y="179"/>
                    </a:lnTo>
                    <a:lnTo>
                      <a:pt x="758" y="159"/>
                    </a:lnTo>
                    <a:lnTo>
                      <a:pt x="741" y="139"/>
                    </a:lnTo>
                    <a:lnTo>
                      <a:pt x="720" y="121"/>
                    </a:lnTo>
                    <a:lnTo>
                      <a:pt x="698" y="103"/>
                    </a:lnTo>
                    <a:lnTo>
                      <a:pt x="675" y="85"/>
                    </a:lnTo>
                    <a:lnTo>
                      <a:pt x="651" y="69"/>
                    </a:lnTo>
                    <a:lnTo>
                      <a:pt x="625" y="54"/>
                    </a:lnTo>
                    <a:lnTo>
                      <a:pt x="597" y="42"/>
                    </a:lnTo>
                    <a:lnTo>
                      <a:pt x="568" y="30"/>
                    </a:lnTo>
                    <a:lnTo>
                      <a:pt x="538" y="20"/>
                    </a:lnTo>
                    <a:lnTo>
                      <a:pt x="508" y="12"/>
                    </a:lnTo>
                    <a:lnTo>
                      <a:pt x="476" y="5"/>
                    </a:lnTo>
                    <a:lnTo>
                      <a:pt x="443" y="1"/>
                    </a:lnTo>
                    <a:lnTo>
                      <a:pt x="409" y="0"/>
                    </a:lnTo>
                    <a:lnTo>
                      <a:pt x="376" y="1"/>
                    </a:lnTo>
                    <a:lnTo>
                      <a:pt x="342" y="5"/>
                    </a:lnTo>
                    <a:lnTo>
                      <a:pt x="310" y="12"/>
                    </a:lnTo>
                    <a:lnTo>
                      <a:pt x="279" y="20"/>
                    </a:lnTo>
                    <a:lnTo>
                      <a:pt x="249" y="30"/>
                    </a:lnTo>
                    <a:lnTo>
                      <a:pt x="220" y="42"/>
                    </a:lnTo>
                    <a:lnTo>
                      <a:pt x="192" y="54"/>
                    </a:lnTo>
                    <a:lnTo>
                      <a:pt x="166" y="69"/>
                    </a:lnTo>
                    <a:lnTo>
                      <a:pt x="142" y="85"/>
                    </a:lnTo>
                    <a:lnTo>
                      <a:pt x="117" y="103"/>
                    </a:lnTo>
                    <a:lnTo>
                      <a:pt x="96" y="121"/>
                    </a:lnTo>
                    <a:lnTo>
                      <a:pt x="76" y="139"/>
                    </a:lnTo>
                    <a:lnTo>
                      <a:pt x="58" y="159"/>
                    </a:lnTo>
                    <a:lnTo>
                      <a:pt x="41" y="179"/>
                    </a:lnTo>
                    <a:lnTo>
                      <a:pt x="26" y="198"/>
                    </a:lnTo>
                    <a:lnTo>
                      <a:pt x="14" y="218"/>
                    </a:lnTo>
                    <a:lnTo>
                      <a:pt x="9" y="225"/>
                    </a:lnTo>
                    <a:lnTo>
                      <a:pt x="6" y="232"/>
                    </a:lnTo>
                    <a:lnTo>
                      <a:pt x="2" y="239"/>
                    </a:lnTo>
                    <a:lnTo>
                      <a:pt x="1" y="244"/>
                    </a:lnTo>
                    <a:lnTo>
                      <a:pt x="0" y="247"/>
                    </a:lnTo>
                    <a:lnTo>
                      <a:pt x="14" y="273"/>
                    </a:lnTo>
                    <a:lnTo>
                      <a:pt x="26" y="294"/>
                    </a:lnTo>
                    <a:lnTo>
                      <a:pt x="41" y="315"/>
                    </a:lnTo>
                    <a:lnTo>
                      <a:pt x="59" y="335"/>
                    </a:lnTo>
                    <a:lnTo>
                      <a:pt x="77" y="356"/>
                    </a:lnTo>
                    <a:lnTo>
                      <a:pt x="98" y="376"/>
                    </a:lnTo>
                    <a:lnTo>
                      <a:pt x="120" y="395"/>
                    </a:lnTo>
                    <a:lnTo>
                      <a:pt x="144" y="414"/>
                    </a:lnTo>
                    <a:lnTo>
                      <a:pt x="168" y="430"/>
                    </a:lnTo>
                    <a:lnTo>
                      <a:pt x="195" y="446"/>
                    </a:lnTo>
                    <a:lnTo>
                      <a:pt x="222" y="461"/>
                    </a:lnTo>
                    <a:lnTo>
                      <a:pt x="251" y="474"/>
                    </a:lnTo>
                    <a:lnTo>
                      <a:pt x="281" y="484"/>
                    </a:lnTo>
                    <a:lnTo>
                      <a:pt x="312" y="493"/>
                    </a:lnTo>
                    <a:lnTo>
                      <a:pt x="343" y="499"/>
                    </a:lnTo>
                    <a:lnTo>
                      <a:pt x="376" y="504"/>
                    </a:lnTo>
                    <a:lnTo>
                      <a:pt x="409" y="505"/>
                    </a:lnTo>
                    <a:lnTo>
                      <a:pt x="443" y="504"/>
                    </a:lnTo>
                    <a:lnTo>
                      <a:pt x="475" y="499"/>
                    </a:lnTo>
                    <a:lnTo>
                      <a:pt x="506" y="493"/>
                    </a:lnTo>
                    <a:lnTo>
                      <a:pt x="536" y="484"/>
                    </a:lnTo>
                    <a:lnTo>
                      <a:pt x="566" y="474"/>
                    </a:lnTo>
                    <a:lnTo>
                      <a:pt x="595" y="461"/>
                    </a:lnTo>
                    <a:lnTo>
                      <a:pt x="622" y="446"/>
                    </a:lnTo>
                    <a:lnTo>
                      <a:pt x="648" y="430"/>
                    </a:lnTo>
                    <a:lnTo>
                      <a:pt x="673" y="414"/>
                    </a:lnTo>
                    <a:lnTo>
                      <a:pt x="696" y="395"/>
                    </a:lnTo>
                    <a:lnTo>
                      <a:pt x="718" y="376"/>
                    </a:lnTo>
                    <a:lnTo>
                      <a:pt x="739" y="356"/>
                    </a:lnTo>
                    <a:lnTo>
                      <a:pt x="757" y="335"/>
                    </a:lnTo>
                    <a:lnTo>
                      <a:pt x="775" y="315"/>
                    </a:lnTo>
                    <a:lnTo>
                      <a:pt x="790" y="294"/>
                    </a:lnTo>
                    <a:lnTo>
                      <a:pt x="802" y="273"/>
                    </a:lnTo>
                    <a:lnTo>
                      <a:pt x="810" y="259"/>
                    </a:lnTo>
                    <a:lnTo>
                      <a:pt x="815" y="251"/>
                    </a:lnTo>
                    <a:lnTo>
                      <a:pt x="816" y="248"/>
                    </a:lnTo>
                    <a:lnTo>
                      <a:pt x="816" y="247"/>
                    </a:lnTo>
                    <a:lnTo>
                      <a:pt x="817" y="244"/>
                    </a:lnTo>
                    <a:lnTo>
                      <a:pt x="802"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58" name="Freeform 77"/>
              <p:cNvSpPr>
                <a:spLocks/>
              </p:cNvSpPr>
              <p:nvPr/>
            </p:nvSpPr>
            <p:spPr bwMode="auto">
              <a:xfrm>
                <a:off x="4480" y="2845"/>
                <a:ext cx="267" cy="152"/>
              </a:xfrm>
              <a:custGeom>
                <a:avLst/>
                <a:gdLst>
                  <a:gd name="T0" fmla="*/ 0 w 695"/>
                  <a:gd name="T1" fmla="*/ 0 h 396"/>
                  <a:gd name="T2" fmla="*/ 0 w 695"/>
                  <a:gd name="T3" fmla="*/ 0 h 396"/>
                  <a:gd name="T4" fmla="*/ 0 w 695"/>
                  <a:gd name="T5" fmla="*/ 0 h 396"/>
                  <a:gd name="T6" fmla="*/ 0 w 695"/>
                  <a:gd name="T7" fmla="*/ 0 h 396"/>
                  <a:gd name="T8" fmla="*/ 0 w 695"/>
                  <a:gd name="T9" fmla="*/ 0 h 396"/>
                  <a:gd name="T10" fmla="*/ 0 w 695"/>
                  <a:gd name="T11" fmla="*/ 0 h 396"/>
                  <a:gd name="T12" fmla="*/ 0 w 695"/>
                  <a:gd name="T13" fmla="*/ 0 h 396"/>
                  <a:gd name="T14" fmla="*/ 0 w 695"/>
                  <a:gd name="T15" fmla="*/ 0 h 396"/>
                  <a:gd name="T16" fmla="*/ 0 w 695"/>
                  <a:gd name="T17" fmla="*/ 0 h 396"/>
                  <a:gd name="T18" fmla="*/ 0 w 695"/>
                  <a:gd name="T19" fmla="*/ 0 h 396"/>
                  <a:gd name="T20" fmla="*/ 0 w 695"/>
                  <a:gd name="T21" fmla="*/ 0 h 396"/>
                  <a:gd name="T22" fmla="*/ 0 w 695"/>
                  <a:gd name="T23" fmla="*/ 0 h 396"/>
                  <a:gd name="T24" fmla="*/ 0 w 695"/>
                  <a:gd name="T25" fmla="*/ 0 h 396"/>
                  <a:gd name="T26" fmla="*/ 0 w 695"/>
                  <a:gd name="T27" fmla="*/ 0 h 396"/>
                  <a:gd name="T28" fmla="*/ 0 w 695"/>
                  <a:gd name="T29" fmla="*/ 0 h 396"/>
                  <a:gd name="T30" fmla="*/ 0 w 695"/>
                  <a:gd name="T31" fmla="*/ 0 h 396"/>
                  <a:gd name="T32" fmla="*/ 0 w 695"/>
                  <a:gd name="T33" fmla="*/ 0 h 396"/>
                  <a:gd name="T34" fmla="*/ 0 w 695"/>
                  <a:gd name="T35" fmla="*/ 0 h 396"/>
                  <a:gd name="T36" fmla="*/ 0 w 695"/>
                  <a:gd name="T37" fmla="*/ 0 h 396"/>
                  <a:gd name="T38" fmla="*/ 0 w 695"/>
                  <a:gd name="T39" fmla="*/ 0 h 396"/>
                  <a:gd name="T40" fmla="*/ 0 w 695"/>
                  <a:gd name="T41" fmla="*/ 0 h 396"/>
                  <a:gd name="T42" fmla="*/ 0 w 695"/>
                  <a:gd name="T43" fmla="*/ 0 h 396"/>
                  <a:gd name="T44" fmla="*/ 0 w 695"/>
                  <a:gd name="T45" fmla="*/ 0 h 396"/>
                  <a:gd name="T46" fmla="*/ 0 w 695"/>
                  <a:gd name="T47" fmla="*/ 0 h 396"/>
                  <a:gd name="T48" fmla="*/ 0 w 695"/>
                  <a:gd name="T49" fmla="*/ 0 h 396"/>
                  <a:gd name="T50" fmla="*/ 0 w 695"/>
                  <a:gd name="T51" fmla="*/ 0 h 396"/>
                  <a:gd name="T52" fmla="*/ 0 w 695"/>
                  <a:gd name="T53" fmla="*/ 0 h 396"/>
                  <a:gd name="T54" fmla="*/ 0 w 695"/>
                  <a:gd name="T55" fmla="*/ 0 h 396"/>
                  <a:gd name="T56" fmla="*/ 0 w 695"/>
                  <a:gd name="T57" fmla="*/ 0 h 396"/>
                  <a:gd name="T58" fmla="*/ 0 w 695"/>
                  <a:gd name="T59" fmla="*/ 0 h 396"/>
                  <a:gd name="T60" fmla="*/ 0 w 695"/>
                  <a:gd name="T61" fmla="*/ 0 h 396"/>
                  <a:gd name="T62" fmla="*/ 0 w 695"/>
                  <a:gd name="T63" fmla="*/ 0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396"/>
                  <a:gd name="T98" fmla="*/ 695 w 695"/>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396">
                    <a:moveTo>
                      <a:pt x="348" y="396"/>
                    </a:moveTo>
                    <a:lnTo>
                      <a:pt x="320" y="395"/>
                    </a:lnTo>
                    <a:lnTo>
                      <a:pt x="293" y="391"/>
                    </a:lnTo>
                    <a:lnTo>
                      <a:pt x="265" y="385"/>
                    </a:lnTo>
                    <a:lnTo>
                      <a:pt x="239" y="378"/>
                    </a:lnTo>
                    <a:lnTo>
                      <a:pt x="212" y="368"/>
                    </a:lnTo>
                    <a:lnTo>
                      <a:pt x="187" y="358"/>
                    </a:lnTo>
                    <a:lnTo>
                      <a:pt x="163" y="345"/>
                    </a:lnTo>
                    <a:lnTo>
                      <a:pt x="139" y="331"/>
                    </a:lnTo>
                    <a:lnTo>
                      <a:pt x="118" y="316"/>
                    </a:lnTo>
                    <a:lnTo>
                      <a:pt x="96" y="300"/>
                    </a:lnTo>
                    <a:lnTo>
                      <a:pt x="76" y="283"/>
                    </a:lnTo>
                    <a:lnTo>
                      <a:pt x="58" y="265"/>
                    </a:lnTo>
                    <a:lnTo>
                      <a:pt x="42" y="247"/>
                    </a:lnTo>
                    <a:lnTo>
                      <a:pt x="25" y="229"/>
                    </a:lnTo>
                    <a:lnTo>
                      <a:pt x="12" y="210"/>
                    </a:lnTo>
                    <a:lnTo>
                      <a:pt x="0" y="191"/>
                    </a:lnTo>
                    <a:lnTo>
                      <a:pt x="12" y="172"/>
                    </a:lnTo>
                    <a:lnTo>
                      <a:pt x="24" y="155"/>
                    </a:lnTo>
                    <a:lnTo>
                      <a:pt x="39" y="138"/>
                    </a:lnTo>
                    <a:lnTo>
                      <a:pt x="56" y="120"/>
                    </a:lnTo>
                    <a:lnTo>
                      <a:pt x="74" y="104"/>
                    </a:lnTo>
                    <a:lnTo>
                      <a:pt x="93" y="88"/>
                    </a:lnTo>
                    <a:lnTo>
                      <a:pt x="114" y="73"/>
                    </a:lnTo>
                    <a:lnTo>
                      <a:pt x="136" y="59"/>
                    </a:lnTo>
                    <a:lnTo>
                      <a:pt x="159" y="46"/>
                    </a:lnTo>
                    <a:lnTo>
                      <a:pt x="183" y="35"/>
                    </a:lnTo>
                    <a:lnTo>
                      <a:pt x="209" y="25"/>
                    </a:lnTo>
                    <a:lnTo>
                      <a:pt x="235" y="16"/>
                    </a:lnTo>
                    <a:lnTo>
                      <a:pt x="262" y="10"/>
                    </a:lnTo>
                    <a:lnTo>
                      <a:pt x="290" y="5"/>
                    </a:lnTo>
                    <a:lnTo>
                      <a:pt x="319" y="1"/>
                    </a:lnTo>
                    <a:lnTo>
                      <a:pt x="348" y="0"/>
                    </a:lnTo>
                    <a:lnTo>
                      <a:pt x="377" y="1"/>
                    </a:lnTo>
                    <a:lnTo>
                      <a:pt x="406" y="5"/>
                    </a:lnTo>
                    <a:lnTo>
                      <a:pt x="433" y="10"/>
                    </a:lnTo>
                    <a:lnTo>
                      <a:pt x="460" y="16"/>
                    </a:lnTo>
                    <a:lnTo>
                      <a:pt x="486" y="25"/>
                    </a:lnTo>
                    <a:lnTo>
                      <a:pt x="512" y="35"/>
                    </a:lnTo>
                    <a:lnTo>
                      <a:pt x="536" y="46"/>
                    </a:lnTo>
                    <a:lnTo>
                      <a:pt x="559" y="59"/>
                    </a:lnTo>
                    <a:lnTo>
                      <a:pt x="581" y="73"/>
                    </a:lnTo>
                    <a:lnTo>
                      <a:pt x="602" y="88"/>
                    </a:lnTo>
                    <a:lnTo>
                      <a:pt x="621" y="104"/>
                    </a:lnTo>
                    <a:lnTo>
                      <a:pt x="639" y="120"/>
                    </a:lnTo>
                    <a:lnTo>
                      <a:pt x="656" y="138"/>
                    </a:lnTo>
                    <a:lnTo>
                      <a:pt x="671" y="155"/>
                    </a:lnTo>
                    <a:lnTo>
                      <a:pt x="684" y="172"/>
                    </a:lnTo>
                    <a:lnTo>
                      <a:pt x="695" y="191"/>
                    </a:lnTo>
                    <a:lnTo>
                      <a:pt x="684" y="210"/>
                    </a:lnTo>
                    <a:lnTo>
                      <a:pt x="670" y="229"/>
                    </a:lnTo>
                    <a:lnTo>
                      <a:pt x="654" y="247"/>
                    </a:lnTo>
                    <a:lnTo>
                      <a:pt x="637" y="265"/>
                    </a:lnTo>
                    <a:lnTo>
                      <a:pt x="619" y="283"/>
                    </a:lnTo>
                    <a:lnTo>
                      <a:pt x="599" y="300"/>
                    </a:lnTo>
                    <a:lnTo>
                      <a:pt x="578" y="316"/>
                    </a:lnTo>
                    <a:lnTo>
                      <a:pt x="556" y="331"/>
                    </a:lnTo>
                    <a:lnTo>
                      <a:pt x="533" y="345"/>
                    </a:lnTo>
                    <a:lnTo>
                      <a:pt x="508" y="358"/>
                    </a:lnTo>
                    <a:lnTo>
                      <a:pt x="483" y="368"/>
                    </a:lnTo>
                    <a:lnTo>
                      <a:pt x="458" y="378"/>
                    </a:lnTo>
                    <a:lnTo>
                      <a:pt x="431" y="385"/>
                    </a:lnTo>
                    <a:lnTo>
                      <a:pt x="403" y="391"/>
                    </a:lnTo>
                    <a:lnTo>
                      <a:pt x="376" y="395"/>
                    </a:lnTo>
                    <a:lnTo>
                      <a:pt x="348" y="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59" name="Freeform 78"/>
              <p:cNvSpPr>
                <a:spLocks/>
              </p:cNvSpPr>
              <p:nvPr/>
            </p:nvSpPr>
            <p:spPr bwMode="auto">
              <a:xfrm>
                <a:off x="4547" y="2857"/>
                <a:ext cx="129" cy="129"/>
              </a:xfrm>
              <a:custGeom>
                <a:avLst/>
                <a:gdLst>
                  <a:gd name="T0" fmla="*/ 0 w 335"/>
                  <a:gd name="T1" fmla="*/ 0 h 336"/>
                  <a:gd name="T2" fmla="*/ 0 w 335"/>
                  <a:gd name="T3" fmla="*/ 0 h 336"/>
                  <a:gd name="T4" fmla="*/ 0 w 335"/>
                  <a:gd name="T5" fmla="*/ 0 h 336"/>
                  <a:gd name="T6" fmla="*/ 0 w 335"/>
                  <a:gd name="T7" fmla="*/ 0 h 336"/>
                  <a:gd name="T8" fmla="*/ 0 w 335"/>
                  <a:gd name="T9" fmla="*/ 0 h 336"/>
                  <a:gd name="T10" fmla="*/ 0 w 335"/>
                  <a:gd name="T11" fmla="*/ 0 h 336"/>
                  <a:gd name="T12" fmla="*/ 0 w 335"/>
                  <a:gd name="T13" fmla="*/ 0 h 336"/>
                  <a:gd name="T14" fmla="*/ 0 w 335"/>
                  <a:gd name="T15" fmla="*/ 0 h 336"/>
                  <a:gd name="T16" fmla="*/ 0 w 335"/>
                  <a:gd name="T17" fmla="*/ 0 h 336"/>
                  <a:gd name="T18" fmla="*/ 0 w 335"/>
                  <a:gd name="T19" fmla="*/ 0 h 336"/>
                  <a:gd name="T20" fmla="*/ 0 w 335"/>
                  <a:gd name="T21" fmla="*/ 0 h 336"/>
                  <a:gd name="T22" fmla="*/ 0 w 335"/>
                  <a:gd name="T23" fmla="*/ 0 h 336"/>
                  <a:gd name="T24" fmla="*/ 0 w 335"/>
                  <a:gd name="T25" fmla="*/ 0 h 336"/>
                  <a:gd name="T26" fmla="*/ 0 w 335"/>
                  <a:gd name="T27" fmla="*/ 0 h 336"/>
                  <a:gd name="T28" fmla="*/ 0 w 335"/>
                  <a:gd name="T29" fmla="*/ 0 h 336"/>
                  <a:gd name="T30" fmla="*/ 0 w 335"/>
                  <a:gd name="T31" fmla="*/ 0 h 336"/>
                  <a:gd name="T32" fmla="*/ 0 w 335"/>
                  <a:gd name="T33" fmla="*/ 0 h 336"/>
                  <a:gd name="T34" fmla="*/ 0 w 335"/>
                  <a:gd name="T35" fmla="*/ 0 h 336"/>
                  <a:gd name="T36" fmla="*/ 0 w 335"/>
                  <a:gd name="T37" fmla="*/ 0 h 336"/>
                  <a:gd name="T38" fmla="*/ 0 w 335"/>
                  <a:gd name="T39" fmla="*/ 0 h 336"/>
                  <a:gd name="T40" fmla="*/ 0 w 335"/>
                  <a:gd name="T41" fmla="*/ 0 h 336"/>
                  <a:gd name="T42" fmla="*/ 0 w 335"/>
                  <a:gd name="T43" fmla="*/ 0 h 336"/>
                  <a:gd name="T44" fmla="*/ 0 w 335"/>
                  <a:gd name="T45" fmla="*/ 0 h 336"/>
                  <a:gd name="T46" fmla="*/ 0 w 335"/>
                  <a:gd name="T47" fmla="*/ 0 h 336"/>
                  <a:gd name="T48" fmla="*/ 0 w 335"/>
                  <a:gd name="T49" fmla="*/ 0 h 336"/>
                  <a:gd name="T50" fmla="*/ 0 w 335"/>
                  <a:gd name="T51" fmla="*/ 0 h 336"/>
                  <a:gd name="T52" fmla="*/ 0 w 335"/>
                  <a:gd name="T53" fmla="*/ 0 h 336"/>
                  <a:gd name="T54" fmla="*/ 0 w 335"/>
                  <a:gd name="T55" fmla="*/ 0 h 336"/>
                  <a:gd name="T56" fmla="*/ 0 w 335"/>
                  <a:gd name="T57" fmla="*/ 0 h 336"/>
                  <a:gd name="T58" fmla="*/ 0 w 335"/>
                  <a:gd name="T59" fmla="*/ 0 h 336"/>
                  <a:gd name="T60" fmla="*/ 0 w 335"/>
                  <a:gd name="T61" fmla="*/ 0 h 336"/>
                  <a:gd name="T62" fmla="*/ 0 w 335"/>
                  <a:gd name="T63" fmla="*/ 0 h 336"/>
                  <a:gd name="T64" fmla="*/ 0 w 335"/>
                  <a:gd name="T65" fmla="*/ 0 h 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336"/>
                  <a:gd name="T101" fmla="*/ 335 w 335"/>
                  <a:gd name="T102" fmla="*/ 336 h 3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336">
                    <a:moveTo>
                      <a:pt x="168" y="336"/>
                    </a:moveTo>
                    <a:lnTo>
                      <a:pt x="202" y="332"/>
                    </a:lnTo>
                    <a:lnTo>
                      <a:pt x="233" y="323"/>
                    </a:lnTo>
                    <a:lnTo>
                      <a:pt x="262" y="307"/>
                    </a:lnTo>
                    <a:lnTo>
                      <a:pt x="286" y="286"/>
                    </a:lnTo>
                    <a:lnTo>
                      <a:pt x="307" y="262"/>
                    </a:lnTo>
                    <a:lnTo>
                      <a:pt x="322" y="233"/>
                    </a:lnTo>
                    <a:lnTo>
                      <a:pt x="332" y="202"/>
                    </a:lnTo>
                    <a:lnTo>
                      <a:pt x="335" y="169"/>
                    </a:lnTo>
                    <a:lnTo>
                      <a:pt x="332" y="134"/>
                    </a:lnTo>
                    <a:lnTo>
                      <a:pt x="322" y="103"/>
                    </a:lnTo>
                    <a:lnTo>
                      <a:pt x="307" y="74"/>
                    </a:lnTo>
                    <a:lnTo>
                      <a:pt x="286" y="50"/>
                    </a:lnTo>
                    <a:lnTo>
                      <a:pt x="262" y="29"/>
                    </a:lnTo>
                    <a:lnTo>
                      <a:pt x="233" y="13"/>
                    </a:lnTo>
                    <a:lnTo>
                      <a:pt x="202" y="4"/>
                    </a:lnTo>
                    <a:lnTo>
                      <a:pt x="168" y="0"/>
                    </a:lnTo>
                    <a:lnTo>
                      <a:pt x="134" y="4"/>
                    </a:lnTo>
                    <a:lnTo>
                      <a:pt x="103" y="13"/>
                    </a:lnTo>
                    <a:lnTo>
                      <a:pt x="74" y="29"/>
                    </a:lnTo>
                    <a:lnTo>
                      <a:pt x="50" y="50"/>
                    </a:lnTo>
                    <a:lnTo>
                      <a:pt x="29" y="74"/>
                    </a:lnTo>
                    <a:lnTo>
                      <a:pt x="13" y="103"/>
                    </a:lnTo>
                    <a:lnTo>
                      <a:pt x="4" y="134"/>
                    </a:lnTo>
                    <a:lnTo>
                      <a:pt x="0" y="169"/>
                    </a:lnTo>
                    <a:lnTo>
                      <a:pt x="4" y="202"/>
                    </a:lnTo>
                    <a:lnTo>
                      <a:pt x="13" y="233"/>
                    </a:lnTo>
                    <a:lnTo>
                      <a:pt x="29" y="262"/>
                    </a:lnTo>
                    <a:lnTo>
                      <a:pt x="50" y="286"/>
                    </a:lnTo>
                    <a:lnTo>
                      <a:pt x="74" y="307"/>
                    </a:lnTo>
                    <a:lnTo>
                      <a:pt x="103" y="323"/>
                    </a:lnTo>
                    <a:lnTo>
                      <a:pt x="134" y="332"/>
                    </a:lnTo>
                    <a:lnTo>
                      <a:pt x="168"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60" name="Freeform 79"/>
              <p:cNvSpPr>
                <a:spLocks/>
              </p:cNvSpPr>
              <p:nvPr/>
            </p:nvSpPr>
            <p:spPr bwMode="auto">
              <a:xfrm>
                <a:off x="4621" y="2895"/>
                <a:ext cx="21" cy="22"/>
              </a:xfrm>
              <a:custGeom>
                <a:avLst/>
                <a:gdLst>
                  <a:gd name="T0" fmla="*/ 0 w 54"/>
                  <a:gd name="T1" fmla="*/ 0 h 55"/>
                  <a:gd name="T2" fmla="*/ 0 w 54"/>
                  <a:gd name="T3" fmla="*/ 0 h 55"/>
                  <a:gd name="T4" fmla="*/ 0 w 54"/>
                  <a:gd name="T5" fmla="*/ 0 h 55"/>
                  <a:gd name="T6" fmla="*/ 0 w 54"/>
                  <a:gd name="T7" fmla="*/ 0 h 55"/>
                  <a:gd name="T8" fmla="*/ 0 w 54"/>
                  <a:gd name="T9" fmla="*/ 0 h 55"/>
                  <a:gd name="T10" fmla="*/ 0 w 54"/>
                  <a:gd name="T11" fmla="*/ 0 h 55"/>
                  <a:gd name="T12" fmla="*/ 0 w 54"/>
                  <a:gd name="T13" fmla="*/ 0 h 55"/>
                  <a:gd name="T14" fmla="*/ 0 w 54"/>
                  <a:gd name="T15" fmla="*/ 0 h 55"/>
                  <a:gd name="T16" fmla="*/ 0 w 54"/>
                  <a:gd name="T17" fmla="*/ 0 h 55"/>
                  <a:gd name="T18" fmla="*/ 0 w 54"/>
                  <a:gd name="T19" fmla="*/ 0 h 55"/>
                  <a:gd name="T20" fmla="*/ 0 w 54"/>
                  <a:gd name="T21" fmla="*/ 0 h 55"/>
                  <a:gd name="T22" fmla="*/ 0 w 54"/>
                  <a:gd name="T23" fmla="*/ 0 h 55"/>
                  <a:gd name="T24" fmla="*/ 0 w 54"/>
                  <a:gd name="T25" fmla="*/ 0 h 55"/>
                  <a:gd name="T26" fmla="*/ 0 w 54"/>
                  <a:gd name="T27" fmla="*/ 0 h 55"/>
                  <a:gd name="T28" fmla="*/ 0 w 54"/>
                  <a:gd name="T29" fmla="*/ 0 h 55"/>
                  <a:gd name="T30" fmla="*/ 0 w 54"/>
                  <a:gd name="T31" fmla="*/ 0 h 55"/>
                  <a:gd name="T32" fmla="*/ 0 w 5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27" y="55"/>
                    </a:moveTo>
                    <a:lnTo>
                      <a:pt x="38" y="53"/>
                    </a:lnTo>
                    <a:lnTo>
                      <a:pt x="46" y="47"/>
                    </a:lnTo>
                    <a:lnTo>
                      <a:pt x="52" y="38"/>
                    </a:lnTo>
                    <a:lnTo>
                      <a:pt x="54" y="27"/>
                    </a:lnTo>
                    <a:lnTo>
                      <a:pt x="52" y="17"/>
                    </a:lnTo>
                    <a:lnTo>
                      <a:pt x="46" y="8"/>
                    </a:lnTo>
                    <a:lnTo>
                      <a:pt x="38" y="2"/>
                    </a:lnTo>
                    <a:lnTo>
                      <a:pt x="27" y="0"/>
                    </a:lnTo>
                    <a:lnTo>
                      <a:pt x="17" y="2"/>
                    </a:lnTo>
                    <a:lnTo>
                      <a:pt x="8" y="8"/>
                    </a:lnTo>
                    <a:lnTo>
                      <a:pt x="2" y="17"/>
                    </a:lnTo>
                    <a:lnTo>
                      <a:pt x="0" y="27"/>
                    </a:lnTo>
                    <a:lnTo>
                      <a:pt x="2" y="38"/>
                    </a:lnTo>
                    <a:lnTo>
                      <a:pt x="8" y="47"/>
                    </a:lnTo>
                    <a:lnTo>
                      <a:pt x="17" y="53"/>
                    </a:lnTo>
                    <a:lnTo>
                      <a:pt x="2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grpSp>
        <p:grpSp>
          <p:nvGrpSpPr>
            <p:cNvPr id="10251" name="Group 80"/>
            <p:cNvGrpSpPr>
              <a:grpSpLocks/>
            </p:cNvGrpSpPr>
            <p:nvPr/>
          </p:nvGrpSpPr>
          <p:grpSpPr bwMode="auto">
            <a:xfrm>
              <a:off x="4842" y="2823"/>
              <a:ext cx="315" cy="195"/>
              <a:chOff x="4842" y="2823"/>
              <a:chExt cx="315" cy="195"/>
            </a:xfrm>
          </p:grpSpPr>
          <p:sp>
            <p:nvSpPr>
              <p:cNvPr id="10253" name="Freeform 81"/>
              <p:cNvSpPr>
                <a:spLocks/>
              </p:cNvSpPr>
              <p:nvPr/>
            </p:nvSpPr>
            <p:spPr bwMode="auto">
              <a:xfrm>
                <a:off x="4842" y="2823"/>
                <a:ext cx="315" cy="195"/>
              </a:xfrm>
              <a:custGeom>
                <a:avLst/>
                <a:gdLst>
                  <a:gd name="T0" fmla="*/ 0 w 817"/>
                  <a:gd name="T1" fmla="*/ 0 h 505"/>
                  <a:gd name="T2" fmla="*/ 0 w 817"/>
                  <a:gd name="T3" fmla="*/ 0 h 505"/>
                  <a:gd name="T4" fmla="*/ 0 w 817"/>
                  <a:gd name="T5" fmla="*/ 0 h 505"/>
                  <a:gd name="T6" fmla="*/ 0 w 817"/>
                  <a:gd name="T7" fmla="*/ 0 h 505"/>
                  <a:gd name="T8" fmla="*/ 0 w 817"/>
                  <a:gd name="T9" fmla="*/ 0 h 505"/>
                  <a:gd name="T10" fmla="*/ 0 w 817"/>
                  <a:gd name="T11" fmla="*/ 0 h 505"/>
                  <a:gd name="T12" fmla="*/ 0 w 817"/>
                  <a:gd name="T13" fmla="*/ 0 h 505"/>
                  <a:gd name="T14" fmla="*/ 0 w 817"/>
                  <a:gd name="T15" fmla="*/ 0 h 505"/>
                  <a:gd name="T16" fmla="*/ 0 w 817"/>
                  <a:gd name="T17" fmla="*/ 0 h 505"/>
                  <a:gd name="T18" fmla="*/ 0 w 817"/>
                  <a:gd name="T19" fmla="*/ 0 h 505"/>
                  <a:gd name="T20" fmla="*/ 0 w 817"/>
                  <a:gd name="T21" fmla="*/ 0 h 505"/>
                  <a:gd name="T22" fmla="*/ 0 w 817"/>
                  <a:gd name="T23" fmla="*/ 0 h 505"/>
                  <a:gd name="T24" fmla="*/ 0 w 817"/>
                  <a:gd name="T25" fmla="*/ 0 h 505"/>
                  <a:gd name="T26" fmla="*/ 0 w 817"/>
                  <a:gd name="T27" fmla="*/ 0 h 505"/>
                  <a:gd name="T28" fmla="*/ 0 w 817"/>
                  <a:gd name="T29" fmla="*/ 0 h 505"/>
                  <a:gd name="T30" fmla="*/ 0 w 817"/>
                  <a:gd name="T31" fmla="*/ 0 h 505"/>
                  <a:gd name="T32" fmla="*/ 0 w 817"/>
                  <a:gd name="T33" fmla="*/ 0 h 505"/>
                  <a:gd name="T34" fmla="*/ 0 w 817"/>
                  <a:gd name="T35" fmla="*/ 0 h 505"/>
                  <a:gd name="T36" fmla="*/ 0 w 817"/>
                  <a:gd name="T37" fmla="*/ 0 h 505"/>
                  <a:gd name="T38" fmla="*/ 0 w 817"/>
                  <a:gd name="T39" fmla="*/ 0 h 505"/>
                  <a:gd name="T40" fmla="*/ 0 w 817"/>
                  <a:gd name="T41" fmla="*/ 0 h 505"/>
                  <a:gd name="T42" fmla="*/ 0 w 817"/>
                  <a:gd name="T43" fmla="*/ 0 h 505"/>
                  <a:gd name="T44" fmla="*/ 0 w 817"/>
                  <a:gd name="T45" fmla="*/ 0 h 505"/>
                  <a:gd name="T46" fmla="*/ 0 w 817"/>
                  <a:gd name="T47" fmla="*/ 0 h 505"/>
                  <a:gd name="T48" fmla="*/ 0 w 817"/>
                  <a:gd name="T49" fmla="*/ 0 h 505"/>
                  <a:gd name="T50" fmla="*/ 0 w 817"/>
                  <a:gd name="T51" fmla="*/ 0 h 505"/>
                  <a:gd name="T52" fmla="*/ 0 w 817"/>
                  <a:gd name="T53" fmla="*/ 0 h 505"/>
                  <a:gd name="T54" fmla="*/ 0 w 817"/>
                  <a:gd name="T55" fmla="*/ 0 h 505"/>
                  <a:gd name="T56" fmla="*/ 0 w 817"/>
                  <a:gd name="T57" fmla="*/ 0 h 505"/>
                  <a:gd name="T58" fmla="*/ 0 w 817"/>
                  <a:gd name="T59" fmla="*/ 0 h 505"/>
                  <a:gd name="T60" fmla="*/ 0 w 817"/>
                  <a:gd name="T61" fmla="*/ 0 h 505"/>
                  <a:gd name="T62" fmla="*/ 0 w 817"/>
                  <a:gd name="T63" fmla="*/ 0 h 505"/>
                  <a:gd name="T64" fmla="*/ 0 w 817"/>
                  <a:gd name="T65" fmla="*/ 0 h 505"/>
                  <a:gd name="T66" fmla="*/ 0 w 817"/>
                  <a:gd name="T67" fmla="*/ 0 h 505"/>
                  <a:gd name="T68" fmla="*/ 0 w 817"/>
                  <a:gd name="T69" fmla="*/ 0 h 505"/>
                  <a:gd name="T70" fmla="*/ 0 w 817"/>
                  <a:gd name="T71" fmla="*/ 0 h 505"/>
                  <a:gd name="T72" fmla="*/ 0 w 817"/>
                  <a:gd name="T73" fmla="*/ 0 h 505"/>
                  <a:gd name="T74" fmla="*/ 0 w 817"/>
                  <a:gd name="T75" fmla="*/ 0 h 5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7"/>
                  <a:gd name="T115" fmla="*/ 0 h 505"/>
                  <a:gd name="T116" fmla="*/ 817 w 817"/>
                  <a:gd name="T117" fmla="*/ 505 h 5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7" h="505">
                    <a:moveTo>
                      <a:pt x="802" y="218"/>
                    </a:moveTo>
                    <a:lnTo>
                      <a:pt x="790" y="198"/>
                    </a:lnTo>
                    <a:lnTo>
                      <a:pt x="776" y="179"/>
                    </a:lnTo>
                    <a:lnTo>
                      <a:pt x="758" y="159"/>
                    </a:lnTo>
                    <a:lnTo>
                      <a:pt x="741" y="139"/>
                    </a:lnTo>
                    <a:lnTo>
                      <a:pt x="720" y="121"/>
                    </a:lnTo>
                    <a:lnTo>
                      <a:pt x="698" y="103"/>
                    </a:lnTo>
                    <a:lnTo>
                      <a:pt x="675" y="85"/>
                    </a:lnTo>
                    <a:lnTo>
                      <a:pt x="651" y="69"/>
                    </a:lnTo>
                    <a:lnTo>
                      <a:pt x="625" y="54"/>
                    </a:lnTo>
                    <a:lnTo>
                      <a:pt x="597" y="42"/>
                    </a:lnTo>
                    <a:lnTo>
                      <a:pt x="568" y="30"/>
                    </a:lnTo>
                    <a:lnTo>
                      <a:pt x="538" y="20"/>
                    </a:lnTo>
                    <a:lnTo>
                      <a:pt x="508" y="12"/>
                    </a:lnTo>
                    <a:lnTo>
                      <a:pt x="476" y="5"/>
                    </a:lnTo>
                    <a:lnTo>
                      <a:pt x="443" y="1"/>
                    </a:lnTo>
                    <a:lnTo>
                      <a:pt x="409" y="0"/>
                    </a:lnTo>
                    <a:lnTo>
                      <a:pt x="376" y="1"/>
                    </a:lnTo>
                    <a:lnTo>
                      <a:pt x="342" y="5"/>
                    </a:lnTo>
                    <a:lnTo>
                      <a:pt x="310" y="12"/>
                    </a:lnTo>
                    <a:lnTo>
                      <a:pt x="279" y="20"/>
                    </a:lnTo>
                    <a:lnTo>
                      <a:pt x="249" y="30"/>
                    </a:lnTo>
                    <a:lnTo>
                      <a:pt x="220" y="42"/>
                    </a:lnTo>
                    <a:lnTo>
                      <a:pt x="192" y="54"/>
                    </a:lnTo>
                    <a:lnTo>
                      <a:pt x="166" y="69"/>
                    </a:lnTo>
                    <a:lnTo>
                      <a:pt x="142" y="85"/>
                    </a:lnTo>
                    <a:lnTo>
                      <a:pt x="117" y="103"/>
                    </a:lnTo>
                    <a:lnTo>
                      <a:pt x="96" y="121"/>
                    </a:lnTo>
                    <a:lnTo>
                      <a:pt x="76" y="139"/>
                    </a:lnTo>
                    <a:lnTo>
                      <a:pt x="58" y="159"/>
                    </a:lnTo>
                    <a:lnTo>
                      <a:pt x="41" y="179"/>
                    </a:lnTo>
                    <a:lnTo>
                      <a:pt x="26" y="198"/>
                    </a:lnTo>
                    <a:lnTo>
                      <a:pt x="14" y="218"/>
                    </a:lnTo>
                    <a:lnTo>
                      <a:pt x="9" y="225"/>
                    </a:lnTo>
                    <a:lnTo>
                      <a:pt x="6" y="232"/>
                    </a:lnTo>
                    <a:lnTo>
                      <a:pt x="2" y="239"/>
                    </a:lnTo>
                    <a:lnTo>
                      <a:pt x="1" y="244"/>
                    </a:lnTo>
                    <a:lnTo>
                      <a:pt x="0" y="247"/>
                    </a:lnTo>
                    <a:lnTo>
                      <a:pt x="14" y="273"/>
                    </a:lnTo>
                    <a:lnTo>
                      <a:pt x="26" y="294"/>
                    </a:lnTo>
                    <a:lnTo>
                      <a:pt x="41" y="315"/>
                    </a:lnTo>
                    <a:lnTo>
                      <a:pt x="59" y="335"/>
                    </a:lnTo>
                    <a:lnTo>
                      <a:pt x="77" y="356"/>
                    </a:lnTo>
                    <a:lnTo>
                      <a:pt x="98" y="376"/>
                    </a:lnTo>
                    <a:lnTo>
                      <a:pt x="120" y="395"/>
                    </a:lnTo>
                    <a:lnTo>
                      <a:pt x="144" y="414"/>
                    </a:lnTo>
                    <a:lnTo>
                      <a:pt x="168" y="430"/>
                    </a:lnTo>
                    <a:lnTo>
                      <a:pt x="195" y="446"/>
                    </a:lnTo>
                    <a:lnTo>
                      <a:pt x="222" y="461"/>
                    </a:lnTo>
                    <a:lnTo>
                      <a:pt x="251" y="474"/>
                    </a:lnTo>
                    <a:lnTo>
                      <a:pt x="281" y="484"/>
                    </a:lnTo>
                    <a:lnTo>
                      <a:pt x="312" y="493"/>
                    </a:lnTo>
                    <a:lnTo>
                      <a:pt x="343" y="499"/>
                    </a:lnTo>
                    <a:lnTo>
                      <a:pt x="376" y="504"/>
                    </a:lnTo>
                    <a:lnTo>
                      <a:pt x="409" y="505"/>
                    </a:lnTo>
                    <a:lnTo>
                      <a:pt x="443" y="504"/>
                    </a:lnTo>
                    <a:lnTo>
                      <a:pt x="475" y="499"/>
                    </a:lnTo>
                    <a:lnTo>
                      <a:pt x="506" y="493"/>
                    </a:lnTo>
                    <a:lnTo>
                      <a:pt x="536" y="484"/>
                    </a:lnTo>
                    <a:lnTo>
                      <a:pt x="566" y="474"/>
                    </a:lnTo>
                    <a:lnTo>
                      <a:pt x="595" y="461"/>
                    </a:lnTo>
                    <a:lnTo>
                      <a:pt x="622" y="446"/>
                    </a:lnTo>
                    <a:lnTo>
                      <a:pt x="648" y="430"/>
                    </a:lnTo>
                    <a:lnTo>
                      <a:pt x="673" y="414"/>
                    </a:lnTo>
                    <a:lnTo>
                      <a:pt x="696" y="395"/>
                    </a:lnTo>
                    <a:lnTo>
                      <a:pt x="718" y="376"/>
                    </a:lnTo>
                    <a:lnTo>
                      <a:pt x="739" y="356"/>
                    </a:lnTo>
                    <a:lnTo>
                      <a:pt x="757" y="335"/>
                    </a:lnTo>
                    <a:lnTo>
                      <a:pt x="775" y="315"/>
                    </a:lnTo>
                    <a:lnTo>
                      <a:pt x="790" y="294"/>
                    </a:lnTo>
                    <a:lnTo>
                      <a:pt x="802" y="273"/>
                    </a:lnTo>
                    <a:lnTo>
                      <a:pt x="810" y="259"/>
                    </a:lnTo>
                    <a:lnTo>
                      <a:pt x="815" y="251"/>
                    </a:lnTo>
                    <a:lnTo>
                      <a:pt x="816" y="248"/>
                    </a:lnTo>
                    <a:lnTo>
                      <a:pt x="816" y="247"/>
                    </a:lnTo>
                    <a:lnTo>
                      <a:pt x="817" y="244"/>
                    </a:lnTo>
                    <a:lnTo>
                      <a:pt x="802"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54" name="Freeform 82"/>
              <p:cNvSpPr>
                <a:spLocks/>
              </p:cNvSpPr>
              <p:nvPr/>
            </p:nvSpPr>
            <p:spPr bwMode="auto">
              <a:xfrm>
                <a:off x="4866" y="2845"/>
                <a:ext cx="267" cy="152"/>
              </a:xfrm>
              <a:custGeom>
                <a:avLst/>
                <a:gdLst>
                  <a:gd name="T0" fmla="*/ 0 w 695"/>
                  <a:gd name="T1" fmla="*/ 0 h 396"/>
                  <a:gd name="T2" fmla="*/ 0 w 695"/>
                  <a:gd name="T3" fmla="*/ 0 h 396"/>
                  <a:gd name="T4" fmla="*/ 0 w 695"/>
                  <a:gd name="T5" fmla="*/ 0 h 396"/>
                  <a:gd name="T6" fmla="*/ 0 w 695"/>
                  <a:gd name="T7" fmla="*/ 0 h 396"/>
                  <a:gd name="T8" fmla="*/ 0 w 695"/>
                  <a:gd name="T9" fmla="*/ 0 h 396"/>
                  <a:gd name="T10" fmla="*/ 0 w 695"/>
                  <a:gd name="T11" fmla="*/ 0 h 396"/>
                  <a:gd name="T12" fmla="*/ 0 w 695"/>
                  <a:gd name="T13" fmla="*/ 0 h 396"/>
                  <a:gd name="T14" fmla="*/ 0 w 695"/>
                  <a:gd name="T15" fmla="*/ 0 h 396"/>
                  <a:gd name="T16" fmla="*/ 0 w 695"/>
                  <a:gd name="T17" fmla="*/ 0 h 396"/>
                  <a:gd name="T18" fmla="*/ 0 w 695"/>
                  <a:gd name="T19" fmla="*/ 0 h 396"/>
                  <a:gd name="T20" fmla="*/ 0 w 695"/>
                  <a:gd name="T21" fmla="*/ 0 h 396"/>
                  <a:gd name="T22" fmla="*/ 0 w 695"/>
                  <a:gd name="T23" fmla="*/ 0 h 396"/>
                  <a:gd name="T24" fmla="*/ 0 w 695"/>
                  <a:gd name="T25" fmla="*/ 0 h 396"/>
                  <a:gd name="T26" fmla="*/ 0 w 695"/>
                  <a:gd name="T27" fmla="*/ 0 h 396"/>
                  <a:gd name="T28" fmla="*/ 0 w 695"/>
                  <a:gd name="T29" fmla="*/ 0 h 396"/>
                  <a:gd name="T30" fmla="*/ 0 w 695"/>
                  <a:gd name="T31" fmla="*/ 0 h 396"/>
                  <a:gd name="T32" fmla="*/ 0 w 695"/>
                  <a:gd name="T33" fmla="*/ 0 h 396"/>
                  <a:gd name="T34" fmla="*/ 0 w 695"/>
                  <a:gd name="T35" fmla="*/ 0 h 396"/>
                  <a:gd name="T36" fmla="*/ 0 w 695"/>
                  <a:gd name="T37" fmla="*/ 0 h 396"/>
                  <a:gd name="T38" fmla="*/ 0 w 695"/>
                  <a:gd name="T39" fmla="*/ 0 h 396"/>
                  <a:gd name="T40" fmla="*/ 0 w 695"/>
                  <a:gd name="T41" fmla="*/ 0 h 396"/>
                  <a:gd name="T42" fmla="*/ 0 w 695"/>
                  <a:gd name="T43" fmla="*/ 0 h 396"/>
                  <a:gd name="T44" fmla="*/ 0 w 695"/>
                  <a:gd name="T45" fmla="*/ 0 h 396"/>
                  <a:gd name="T46" fmla="*/ 0 w 695"/>
                  <a:gd name="T47" fmla="*/ 0 h 396"/>
                  <a:gd name="T48" fmla="*/ 0 w 695"/>
                  <a:gd name="T49" fmla="*/ 0 h 396"/>
                  <a:gd name="T50" fmla="*/ 0 w 695"/>
                  <a:gd name="T51" fmla="*/ 0 h 396"/>
                  <a:gd name="T52" fmla="*/ 0 w 695"/>
                  <a:gd name="T53" fmla="*/ 0 h 396"/>
                  <a:gd name="T54" fmla="*/ 0 w 695"/>
                  <a:gd name="T55" fmla="*/ 0 h 396"/>
                  <a:gd name="T56" fmla="*/ 0 w 695"/>
                  <a:gd name="T57" fmla="*/ 0 h 396"/>
                  <a:gd name="T58" fmla="*/ 0 w 695"/>
                  <a:gd name="T59" fmla="*/ 0 h 396"/>
                  <a:gd name="T60" fmla="*/ 0 w 695"/>
                  <a:gd name="T61" fmla="*/ 0 h 396"/>
                  <a:gd name="T62" fmla="*/ 0 w 695"/>
                  <a:gd name="T63" fmla="*/ 0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5"/>
                  <a:gd name="T97" fmla="*/ 0 h 396"/>
                  <a:gd name="T98" fmla="*/ 695 w 695"/>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5" h="396">
                    <a:moveTo>
                      <a:pt x="348" y="396"/>
                    </a:moveTo>
                    <a:lnTo>
                      <a:pt x="320" y="395"/>
                    </a:lnTo>
                    <a:lnTo>
                      <a:pt x="293" y="391"/>
                    </a:lnTo>
                    <a:lnTo>
                      <a:pt x="265" y="385"/>
                    </a:lnTo>
                    <a:lnTo>
                      <a:pt x="239" y="378"/>
                    </a:lnTo>
                    <a:lnTo>
                      <a:pt x="212" y="368"/>
                    </a:lnTo>
                    <a:lnTo>
                      <a:pt x="187" y="358"/>
                    </a:lnTo>
                    <a:lnTo>
                      <a:pt x="163" y="345"/>
                    </a:lnTo>
                    <a:lnTo>
                      <a:pt x="139" y="331"/>
                    </a:lnTo>
                    <a:lnTo>
                      <a:pt x="118" y="316"/>
                    </a:lnTo>
                    <a:lnTo>
                      <a:pt x="96" y="300"/>
                    </a:lnTo>
                    <a:lnTo>
                      <a:pt x="76" y="283"/>
                    </a:lnTo>
                    <a:lnTo>
                      <a:pt x="58" y="265"/>
                    </a:lnTo>
                    <a:lnTo>
                      <a:pt x="42" y="247"/>
                    </a:lnTo>
                    <a:lnTo>
                      <a:pt x="25" y="229"/>
                    </a:lnTo>
                    <a:lnTo>
                      <a:pt x="12" y="210"/>
                    </a:lnTo>
                    <a:lnTo>
                      <a:pt x="0" y="191"/>
                    </a:lnTo>
                    <a:lnTo>
                      <a:pt x="12" y="172"/>
                    </a:lnTo>
                    <a:lnTo>
                      <a:pt x="24" y="155"/>
                    </a:lnTo>
                    <a:lnTo>
                      <a:pt x="39" y="138"/>
                    </a:lnTo>
                    <a:lnTo>
                      <a:pt x="56" y="120"/>
                    </a:lnTo>
                    <a:lnTo>
                      <a:pt x="74" y="104"/>
                    </a:lnTo>
                    <a:lnTo>
                      <a:pt x="93" y="88"/>
                    </a:lnTo>
                    <a:lnTo>
                      <a:pt x="114" y="73"/>
                    </a:lnTo>
                    <a:lnTo>
                      <a:pt x="136" y="59"/>
                    </a:lnTo>
                    <a:lnTo>
                      <a:pt x="159" y="46"/>
                    </a:lnTo>
                    <a:lnTo>
                      <a:pt x="183" y="35"/>
                    </a:lnTo>
                    <a:lnTo>
                      <a:pt x="209" y="25"/>
                    </a:lnTo>
                    <a:lnTo>
                      <a:pt x="235" y="16"/>
                    </a:lnTo>
                    <a:lnTo>
                      <a:pt x="262" y="10"/>
                    </a:lnTo>
                    <a:lnTo>
                      <a:pt x="290" y="5"/>
                    </a:lnTo>
                    <a:lnTo>
                      <a:pt x="319" y="1"/>
                    </a:lnTo>
                    <a:lnTo>
                      <a:pt x="348" y="0"/>
                    </a:lnTo>
                    <a:lnTo>
                      <a:pt x="377" y="1"/>
                    </a:lnTo>
                    <a:lnTo>
                      <a:pt x="406" y="5"/>
                    </a:lnTo>
                    <a:lnTo>
                      <a:pt x="433" y="10"/>
                    </a:lnTo>
                    <a:lnTo>
                      <a:pt x="460" y="16"/>
                    </a:lnTo>
                    <a:lnTo>
                      <a:pt x="486" y="25"/>
                    </a:lnTo>
                    <a:lnTo>
                      <a:pt x="512" y="35"/>
                    </a:lnTo>
                    <a:lnTo>
                      <a:pt x="536" y="46"/>
                    </a:lnTo>
                    <a:lnTo>
                      <a:pt x="559" y="59"/>
                    </a:lnTo>
                    <a:lnTo>
                      <a:pt x="581" y="73"/>
                    </a:lnTo>
                    <a:lnTo>
                      <a:pt x="602" y="88"/>
                    </a:lnTo>
                    <a:lnTo>
                      <a:pt x="621" y="104"/>
                    </a:lnTo>
                    <a:lnTo>
                      <a:pt x="639" y="120"/>
                    </a:lnTo>
                    <a:lnTo>
                      <a:pt x="656" y="138"/>
                    </a:lnTo>
                    <a:lnTo>
                      <a:pt x="671" y="155"/>
                    </a:lnTo>
                    <a:lnTo>
                      <a:pt x="684" y="172"/>
                    </a:lnTo>
                    <a:lnTo>
                      <a:pt x="695" y="191"/>
                    </a:lnTo>
                    <a:lnTo>
                      <a:pt x="684" y="210"/>
                    </a:lnTo>
                    <a:lnTo>
                      <a:pt x="670" y="229"/>
                    </a:lnTo>
                    <a:lnTo>
                      <a:pt x="654" y="247"/>
                    </a:lnTo>
                    <a:lnTo>
                      <a:pt x="637" y="265"/>
                    </a:lnTo>
                    <a:lnTo>
                      <a:pt x="619" y="283"/>
                    </a:lnTo>
                    <a:lnTo>
                      <a:pt x="599" y="300"/>
                    </a:lnTo>
                    <a:lnTo>
                      <a:pt x="578" y="316"/>
                    </a:lnTo>
                    <a:lnTo>
                      <a:pt x="556" y="331"/>
                    </a:lnTo>
                    <a:lnTo>
                      <a:pt x="533" y="345"/>
                    </a:lnTo>
                    <a:lnTo>
                      <a:pt x="508" y="358"/>
                    </a:lnTo>
                    <a:lnTo>
                      <a:pt x="483" y="368"/>
                    </a:lnTo>
                    <a:lnTo>
                      <a:pt x="458" y="378"/>
                    </a:lnTo>
                    <a:lnTo>
                      <a:pt x="431" y="385"/>
                    </a:lnTo>
                    <a:lnTo>
                      <a:pt x="403" y="391"/>
                    </a:lnTo>
                    <a:lnTo>
                      <a:pt x="376" y="395"/>
                    </a:lnTo>
                    <a:lnTo>
                      <a:pt x="348" y="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55" name="Freeform 83"/>
              <p:cNvSpPr>
                <a:spLocks/>
              </p:cNvSpPr>
              <p:nvPr/>
            </p:nvSpPr>
            <p:spPr bwMode="auto">
              <a:xfrm>
                <a:off x="4933" y="2857"/>
                <a:ext cx="129" cy="129"/>
              </a:xfrm>
              <a:custGeom>
                <a:avLst/>
                <a:gdLst>
                  <a:gd name="T0" fmla="*/ 0 w 335"/>
                  <a:gd name="T1" fmla="*/ 0 h 336"/>
                  <a:gd name="T2" fmla="*/ 0 w 335"/>
                  <a:gd name="T3" fmla="*/ 0 h 336"/>
                  <a:gd name="T4" fmla="*/ 0 w 335"/>
                  <a:gd name="T5" fmla="*/ 0 h 336"/>
                  <a:gd name="T6" fmla="*/ 0 w 335"/>
                  <a:gd name="T7" fmla="*/ 0 h 336"/>
                  <a:gd name="T8" fmla="*/ 0 w 335"/>
                  <a:gd name="T9" fmla="*/ 0 h 336"/>
                  <a:gd name="T10" fmla="*/ 0 w 335"/>
                  <a:gd name="T11" fmla="*/ 0 h 336"/>
                  <a:gd name="T12" fmla="*/ 0 w 335"/>
                  <a:gd name="T13" fmla="*/ 0 h 336"/>
                  <a:gd name="T14" fmla="*/ 0 w 335"/>
                  <a:gd name="T15" fmla="*/ 0 h 336"/>
                  <a:gd name="T16" fmla="*/ 0 w 335"/>
                  <a:gd name="T17" fmla="*/ 0 h 336"/>
                  <a:gd name="T18" fmla="*/ 0 w 335"/>
                  <a:gd name="T19" fmla="*/ 0 h 336"/>
                  <a:gd name="T20" fmla="*/ 0 w 335"/>
                  <a:gd name="T21" fmla="*/ 0 h 336"/>
                  <a:gd name="T22" fmla="*/ 0 w 335"/>
                  <a:gd name="T23" fmla="*/ 0 h 336"/>
                  <a:gd name="T24" fmla="*/ 0 w 335"/>
                  <a:gd name="T25" fmla="*/ 0 h 336"/>
                  <a:gd name="T26" fmla="*/ 0 w 335"/>
                  <a:gd name="T27" fmla="*/ 0 h 336"/>
                  <a:gd name="T28" fmla="*/ 0 w 335"/>
                  <a:gd name="T29" fmla="*/ 0 h 336"/>
                  <a:gd name="T30" fmla="*/ 0 w 335"/>
                  <a:gd name="T31" fmla="*/ 0 h 336"/>
                  <a:gd name="T32" fmla="*/ 0 w 335"/>
                  <a:gd name="T33" fmla="*/ 0 h 336"/>
                  <a:gd name="T34" fmla="*/ 0 w 335"/>
                  <a:gd name="T35" fmla="*/ 0 h 336"/>
                  <a:gd name="T36" fmla="*/ 0 w 335"/>
                  <a:gd name="T37" fmla="*/ 0 h 336"/>
                  <a:gd name="T38" fmla="*/ 0 w 335"/>
                  <a:gd name="T39" fmla="*/ 0 h 336"/>
                  <a:gd name="T40" fmla="*/ 0 w 335"/>
                  <a:gd name="T41" fmla="*/ 0 h 336"/>
                  <a:gd name="T42" fmla="*/ 0 w 335"/>
                  <a:gd name="T43" fmla="*/ 0 h 336"/>
                  <a:gd name="T44" fmla="*/ 0 w 335"/>
                  <a:gd name="T45" fmla="*/ 0 h 336"/>
                  <a:gd name="T46" fmla="*/ 0 w 335"/>
                  <a:gd name="T47" fmla="*/ 0 h 336"/>
                  <a:gd name="T48" fmla="*/ 0 w 335"/>
                  <a:gd name="T49" fmla="*/ 0 h 336"/>
                  <a:gd name="T50" fmla="*/ 0 w 335"/>
                  <a:gd name="T51" fmla="*/ 0 h 336"/>
                  <a:gd name="T52" fmla="*/ 0 w 335"/>
                  <a:gd name="T53" fmla="*/ 0 h 336"/>
                  <a:gd name="T54" fmla="*/ 0 w 335"/>
                  <a:gd name="T55" fmla="*/ 0 h 336"/>
                  <a:gd name="T56" fmla="*/ 0 w 335"/>
                  <a:gd name="T57" fmla="*/ 0 h 336"/>
                  <a:gd name="T58" fmla="*/ 0 w 335"/>
                  <a:gd name="T59" fmla="*/ 0 h 336"/>
                  <a:gd name="T60" fmla="*/ 0 w 335"/>
                  <a:gd name="T61" fmla="*/ 0 h 336"/>
                  <a:gd name="T62" fmla="*/ 0 w 335"/>
                  <a:gd name="T63" fmla="*/ 0 h 336"/>
                  <a:gd name="T64" fmla="*/ 0 w 335"/>
                  <a:gd name="T65" fmla="*/ 0 h 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336"/>
                  <a:gd name="T101" fmla="*/ 335 w 335"/>
                  <a:gd name="T102" fmla="*/ 336 h 3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336">
                    <a:moveTo>
                      <a:pt x="168" y="336"/>
                    </a:moveTo>
                    <a:lnTo>
                      <a:pt x="202" y="332"/>
                    </a:lnTo>
                    <a:lnTo>
                      <a:pt x="233" y="323"/>
                    </a:lnTo>
                    <a:lnTo>
                      <a:pt x="262" y="307"/>
                    </a:lnTo>
                    <a:lnTo>
                      <a:pt x="286" y="286"/>
                    </a:lnTo>
                    <a:lnTo>
                      <a:pt x="307" y="262"/>
                    </a:lnTo>
                    <a:lnTo>
                      <a:pt x="322" y="233"/>
                    </a:lnTo>
                    <a:lnTo>
                      <a:pt x="332" y="202"/>
                    </a:lnTo>
                    <a:lnTo>
                      <a:pt x="335" y="169"/>
                    </a:lnTo>
                    <a:lnTo>
                      <a:pt x="332" y="134"/>
                    </a:lnTo>
                    <a:lnTo>
                      <a:pt x="322" y="103"/>
                    </a:lnTo>
                    <a:lnTo>
                      <a:pt x="307" y="74"/>
                    </a:lnTo>
                    <a:lnTo>
                      <a:pt x="286" y="50"/>
                    </a:lnTo>
                    <a:lnTo>
                      <a:pt x="262" y="29"/>
                    </a:lnTo>
                    <a:lnTo>
                      <a:pt x="233" y="13"/>
                    </a:lnTo>
                    <a:lnTo>
                      <a:pt x="202" y="4"/>
                    </a:lnTo>
                    <a:lnTo>
                      <a:pt x="168" y="0"/>
                    </a:lnTo>
                    <a:lnTo>
                      <a:pt x="134" y="4"/>
                    </a:lnTo>
                    <a:lnTo>
                      <a:pt x="103" y="13"/>
                    </a:lnTo>
                    <a:lnTo>
                      <a:pt x="74" y="29"/>
                    </a:lnTo>
                    <a:lnTo>
                      <a:pt x="50" y="50"/>
                    </a:lnTo>
                    <a:lnTo>
                      <a:pt x="29" y="74"/>
                    </a:lnTo>
                    <a:lnTo>
                      <a:pt x="13" y="103"/>
                    </a:lnTo>
                    <a:lnTo>
                      <a:pt x="4" y="134"/>
                    </a:lnTo>
                    <a:lnTo>
                      <a:pt x="0" y="169"/>
                    </a:lnTo>
                    <a:lnTo>
                      <a:pt x="4" y="202"/>
                    </a:lnTo>
                    <a:lnTo>
                      <a:pt x="13" y="233"/>
                    </a:lnTo>
                    <a:lnTo>
                      <a:pt x="29" y="262"/>
                    </a:lnTo>
                    <a:lnTo>
                      <a:pt x="50" y="286"/>
                    </a:lnTo>
                    <a:lnTo>
                      <a:pt x="74" y="307"/>
                    </a:lnTo>
                    <a:lnTo>
                      <a:pt x="103" y="323"/>
                    </a:lnTo>
                    <a:lnTo>
                      <a:pt x="134" y="332"/>
                    </a:lnTo>
                    <a:lnTo>
                      <a:pt x="168"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sp>
            <p:nvSpPr>
              <p:cNvPr id="10256" name="Freeform 84"/>
              <p:cNvSpPr>
                <a:spLocks/>
              </p:cNvSpPr>
              <p:nvPr/>
            </p:nvSpPr>
            <p:spPr bwMode="auto">
              <a:xfrm>
                <a:off x="5007" y="2895"/>
                <a:ext cx="21" cy="22"/>
              </a:xfrm>
              <a:custGeom>
                <a:avLst/>
                <a:gdLst>
                  <a:gd name="T0" fmla="*/ 0 w 54"/>
                  <a:gd name="T1" fmla="*/ 0 h 55"/>
                  <a:gd name="T2" fmla="*/ 0 w 54"/>
                  <a:gd name="T3" fmla="*/ 0 h 55"/>
                  <a:gd name="T4" fmla="*/ 0 w 54"/>
                  <a:gd name="T5" fmla="*/ 0 h 55"/>
                  <a:gd name="T6" fmla="*/ 0 w 54"/>
                  <a:gd name="T7" fmla="*/ 0 h 55"/>
                  <a:gd name="T8" fmla="*/ 0 w 54"/>
                  <a:gd name="T9" fmla="*/ 0 h 55"/>
                  <a:gd name="T10" fmla="*/ 0 w 54"/>
                  <a:gd name="T11" fmla="*/ 0 h 55"/>
                  <a:gd name="T12" fmla="*/ 0 w 54"/>
                  <a:gd name="T13" fmla="*/ 0 h 55"/>
                  <a:gd name="T14" fmla="*/ 0 w 54"/>
                  <a:gd name="T15" fmla="*/ 0 h 55"/>
                  <a:gd name="T16" fmla="*/ 0 w 54"/>
                  <a:gd name="T17" fmla="*/ 0 h 55"/>
                  <a:gd name="T18" fmla="*/ 0 w 54"/>
                  <a:gd name="T19" fmla="*/ 0 h 55"/>
                  <a:gd name="T20" fmla="*/ 0 w 54"/>
                  <a:gd name="T21" fmla="*/ 0 h 55"/>
                  <a:gd name="T22" fmla="*/ 0 w 54"/>
                  <a:gd name="T23" fmla="*/ 0 h 55"/>
                  <a:gd name="T24" fmla="*/ 0 w 54"/>
                  <a:gd name="T25" fmla="*/ 0 h 55"/>
                  <a:gd name="T26" fmla="*/ 0 w 54"/>
                  <a:gd name="T27" fmla="*/ 0 h 55"/>
                  <a:gd name="T28" fmla="*/ 0 w 54"/>
                  <a:gd name="T29" fmla="*/ 0 h 55"/>
                  <a:gd name="T30" fmla="*/ 0 w 54"/>
                  <a:gd name="T31" fmla="*/ 0 h 55"/>
                  <a:gd name="T32" fmla="*/ 0 w 5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27" y="55"/>
                    </a:moveTo>
                    <a:lnTo>
                      <a:pt x="38" y="53"/>
                    </a:lnTo>
                    <a:lnTo>
                      <a:pt x="46" y="47"/>
                    </a:lnTo>
                    <a:lnTo>
                      <a:pt x="52" y="38"/>
                    </a:lnTo>
                    <a:lnTo>
                      <a:pt x="54" y="27"/>
                    </a:lnTo>
                    <a:lnTo>
                      <a:pt x="52" y="17"/>
                    </a:lnTo>
                    <a:lnTo>
                      <a:pt x="46" y="8"/>
                    </a:lnTo>
                    <a:lnTo>
                      <a:pt x="38" y="2"/>
                    </a:lnTo>
                    <a:lnTo>
                      <a:pt x="27" y="0"/>
                    </a:lnTo>
                    <a:lnTo>
                      <a:pt x="17" y="2"/>
                    </a:lnTo>
                    <a:lnTo>
                      <a:pt x="8" y="8"/>
                    </a:lnTo>
                    <a:lnTo>
                      <a:pt x="2" y="17"/>
                    </a:lnTo>
                    <a:lnTo>
                      <a:pt x="0" y="27"/>
                    </a:lnTo>
                    <a:lnTo>
                      <a:pt x="2" y="38"/>
                    </a:lnTo>
                    <a:lnTo>
                      <a:pt x="8" y="47"/>
                    </a:lnTo>
                    <a:lnTo>
                      <a:pt x="17" y="53"/>
                    </a:lnTo>
                    <a:lnTo>
                      <a:pt x="2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endParaRPr>
              </a:p>
            </p:txBody>
          </p:sp>
        </p:grpSp>
        <p:sp>
          <p:nvSpPr>
            <p:cNvPr id="10252" name="Line 85"/>
            <p:cNvSpPr>
              <a:spLocks noChangeShapeType="1"/>
            </p:cNvSpPr>
            <p:nvPr/>
          </p:nvSpPr>
          <p:spPr bwMode="auto">
            <a:xfrm flipV="1">
              <a:off x="4785" y="2568"/>
              <a:ext cx="227" cy="51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grpSp>
      <p:sp>
        <p:nvSpPr>
          <p:cNvPr id="63" name="Text Box 13"/>
          <p:cNvSpPr txBox="1">
            <a:spLocks noChangeArrowheads="1"/>
          </p:cNvSpPr>
          <p:nvPr/>
        </p:nvSpPr>
        <p:spPr bwMode="auto">
          <a:xfrm>
            <a:off x="495300" y="3351737"/>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2800" dirty="0" smtClean="0">
                <a:solidFill>
                  <a:srgbClr val="000000"/>
                </a:solidFill>
                <a:latin typeface="Calibri" pitchFamily="34" charset="0"/>
                <a:ea typeface="Calibri" pitchFamily="34" charset="0"/>
                <a:cs typeface="Calibri" pitchFamily="34" charset="0"/>
              </a:rPr>
              <a:t>Not just a matter of trying all answers in parallel!</a:t>
            </a:r>
          </a:p>
        </p:txBody>
      </p:sp>
      <p:sp>
        <p:nvSpPr>
          <p:cNvPr id="64" name="Text Box 13"/>
          <p:cNvSpPr txBox="1">
            <a:spLocks noChangeArrowheads="1"/>
          </p:cNvSpPr>
          <p:nvPr/>
        </p:nvSpPr>
        <p:spPr bwMode="auto">
          <a:xfrm>
            <a:off x="495300" y="1345137"/>
            <a:ext cx="815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2800" dirty="0" smtClean="0">
                <a:solidFill>
                  <a:srgbClr val="000000"/>
                </a:solidFill>
                <a:latin typeface="Calibri" pitchFamily="34" charset="0"/>
                <a:ea typeface="Calibri" pitchFamily="34" charset="0"/>
                <a:cs typeface="Calibri" pitchFamily="34" charset="0"/>
              </a:rPr>
              <a:t>In the 1980s, Feynman, Deutsch, and others noticed that quantum systems with n particles seemed to take </a:t>
            </a:r>
            <a:r>
              <a:rPr lang="en-CA" altLang="en-US" sz="2800" b="1" dirty="0" smtClean="0">
                <a:solidFill>
                  <a:srgbClr val="FF3300"/>
                </a:solidFill>
                <a:latin typeface="Calibri" pitchFamily="34" charset="0"/>
                <a:ea typeface="Calibri" pitchFamily="34" charset="0"/>
                <a:cs typeface="Calibri" pitchFamily="34" charset="0"/>
              </a:rPr>
              <a:t>~2</a:t>
            </a:r>
            <a:r>
              <a:rPr lang="en-CA" altLang="en-US" sz="2800" b="1" baseline="30000" dirty="0" smtClean="0">
                <a:solidFill>
                  <a:srgbClr val="FF3300"/>
                </a:solidFill>
                <a:latin typeface="Calibri" pitchFamily="34" charset="0"/>
                <a:ea typeface="Calibri" pitchFamily="34" charset="0"/>
                <a:cs typeface="Calibri" pitchFamily="34" charset="0"/>
              </a:rPr>
              <a:t>n</a:t>
            </a:r>
            <a:r>
              <a:rPr lang="en-CA" altLang="en-US" sz="2800" dirty="0" smtClean="0">
                <a:solidFill>
                  <a:srgbClr val="000000"/>
                </a:solidFill>
                <a:latin typeface="Calibri" pitchFamily="34" charset="0"/>
                <a:ea typeface="Calibri" pitchFamily="34" charset="0"/>
                <a:cs typeface="Calibri" pitchFamily="34" charset="0"/>
              </a:rPr>
              <a:t> time to simulate—and had the idea of building a ‘quantum computer’ to overcome that problem</a:t>
            </a:r>
          </a:p>
        </p:txBody>
      </p:sp>
      <p:graphicFrame>
        <p:nvGraphicFramePr>
          <p:cNvPr id="50" name="Object 2"/>
          <p:cNvGraphicFramePr>
            <a:graphicFrameLocks noChangeAspect="1"/>
          </p:cNvGraphicFramePr>
          <p:nvPr>
            <p:extLst>
              <p:ext uri="{D42A27DB-BD31-4B8C-83A1-F6EECF244321}">
                <p14:modId xmlns:p14="http://schemas.microsoft.com/office/powerpoint/2010/main" val="2823837872"/>
              </p:ext>
            </p:extLst>
          </p:nvPr>
        </p:nvGraphicFramePr>
        <p:xfrm>
          <a:off x="3018743" y="4577778"/>
          <a:ext cx="2841625" cy="1524000"/>
        </p:xfrm>
        <a:graphic>
          <a:graphicData uri="http://schemas.openxmlformats.org/presentationml/2006/ole">
            <mc:AlternateContent xmlns:mc="http://schemas.openxmlformats.org/markup-compatibility/2006">
              <mc:Choice xmlns:v="urn:schemas-microsoft-com:vml" Requires="v">
                <p:oleObj spid="_x0000_s76826" name="Equation" r:id="rId6" imgW="685800" imgH="368280" progId="Equation.3">
                  <p:embed/>
                </p:oleObj>
              </mc:Choice>
              <mc:Fallback>
                <p:oleObj name="Equation" r:id="rId6" imgW="685800" imgH="368280" progId="Equation.3">
                  <p:embed/>
                  <p:pic>
                    <p:nvPicPr>
                      <p:cNvPr id="0" name=""/>
                      <p:cNvPicPr>
                        <a:picLocks noChangeAspect="1" noChangeArrowheads="1"/>
                      </p:cNvPicPr>
                      <p:nvPr/>
                    </p:nvPicPr>
                    <p:blipFill>
                      <a:blip r:embed="rId7"/>
                      <a:srcRect/>
                      <a:stretch>
                        <a:fillRect/>
                      </a:stretch>
                    </p:blipFill>
                    <p:spPr bwMode="auto">
                      <a:xfrm>
                        <a:off x="3018743" y="4577778"/>
                        <a:ext cx="2841625" cy="1524000"/>
                      </a:xfrm>
                      <a:prstGeom prst="rect">
                        <a:avLst/>
                      </a:prstGeom>
                      <a:noFill/>
                      <a:ln>
                        <a:noFill/>
                      </a:ln>
                    </p:spPr>
                  </p:pic>
                </p:oleObj>
              </mc:Fallback>
            </mc:AlternateContent>
          </a:graphicData>
        </a:graphic>
      </p:graphicFrame>
      <p:sp>
        <p:nvSpPr>
          <p:cNvPr id="51" name="Text Box 13"/>
          <p:cNvSpPr txBox="1">
            <a:spLocks noChangeArrowheads="1"/>
          </p:cNvSpPr>
          <p:nvPr/>
        </p:nvSpPr>
        <p:spPr bwMode="auto">
          <a:xfrm>
            <a:off x="5337957" y="4008090"/>
            <a:ext cx="3505200" cy="2677656"/>
          </a:xfrm>
          <a:prstGeom prst="rect">
            <a:avLst/>
          </a:prstGeom>
          <a:solidFill>
            <a:srgbClr val="F9F8FA"/>
          </a:solidFill>
          <a:ln w="19050">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CA" altLang="en-US" sz="2800" dirty="0" smtClean="0">
                <a:solidFill>
                  <a:srgbClr val="000000"/>
                </a:solidFill>
                <a:latin typeface="Calibri" pitchFamily="34" charset="0"/>
                <a:ea typeface="Calibri" pitchFamily="34" charset="0"/>
                <a:cs typeface="Calibri" pitchFamily="34" charset="0"/>
              </a:rPr>
              <a:t>Any hope for a speedup rides on the magic of </a:t>
            </a:r>
            <a:r>
              <a:rPr lang="en-CA" altLang="en-US" sz="2800" b="1" dirty="0" smtClean="0">
                <a:solidFill>
                  <a:srgbClr val="FF0000"/>
                </a:solidFill>
                <a:latin typeface="Calibri" pitchFamily="34" charset="0"/>
                <a:ea typeface="Calibri" pitchFamily="34" charset="0"/>
                <a:cs typeface="Calibri" pitchFamily="34" charset="0"/>
              </a:rPr>
              <a:t>interference </a:t>
            </a:r>
            <a:r>
              <a:rPr lang="en-CA" altLang="en-US" sz="2800" dirty="0" smtClean="0">
                <a:solidFill>
                  <a:srgbClr val="000000"/>
                </a:solidFill>
                <a:latin typeface="Calibri" pitchFamily="34" charset="0"/>
                <a:ea typeface="Calibri" pitchFamily="34" charset="0"/>
                <a:cs typeface="Calibri" pitchFamily="34" charset="0"/>
              </a:rPr>
              <a:t>between positive and negative contributions to an amplitude</a:t>
            </a:r>
          </a:p>
        </p:txBody>
      </p:sp>
      <p:cxnSp>
        <p:nvCxnSpPr>
          <p:cNvPr id="52" name="Straight Arrow Connector 51"/>
          <p:cNvCxnSpPr/>
          <p:nvPr/>
        </p:nvCxnSpPr>
        <p:spPr>
          <a:xfrm>
            <a:off x="3169328" y="4309268"/>
            <a:ext cx="2068764" cy="537021"/>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49" name="Text Box 13"/>
          <p:cNvSpPr txBox="1">
            <a:spLocks noChangeArrowheads="1"/>
          </p:cNvSpPr>
          <p:nvPr/>
        </p:nvSpPr>
        <p:spPr bwMode="auto">
          <a:xfrm>
            <a:off x="175757" y="4008090"/>
            <a:ext cx="2971800" cy="2677656"/>
          </a:xfrm>
          <a:prstGeom prst="rect">
            <a:avLst/>
          </a:prstGeom>
          <a:solidFill>
            <a:srgbClr val="F9F8FA"/>
          </a:solidFill>
          <a:ln w="19050">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CA" altLang="en-US" sz="2800" dirty="0" smtClean="0">
                <a:solidFill>
                  <a:srgbClr val="000000"/>
                </a:solidFill>
                <a:latin typeface="Calibri" pitchFamily="34" charset="0"/>
                <a:ea typeface="Calibri" pitchFamily="34" charset="0"/>
                <a:cs typeface="Calibri" pitchFamily="34" charset="0"/>
              </a:rPr>
              <a:t>Exponentially many possible measurement outcomes, but you only see one, probabilistically!</a:t>
            </a:r>
          </a:p>
        </p:txBody>
      </p:sp>
    </p:spTree>
    <p:extLst>
      <p:ext uri="{BB962C8B-B14F-4D97-AF65-F5344CB8AC3E}">
        <p14:creationId xmlns:p14="http://schemas.microsoft.com/office/powerpoint/2010/main" val="30910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51"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13"/>
          <p:cNvSpPr txBox="1">
            <a:spLocks noChangeArrowheads="1"/>
          </p:cNvSpPr>
          <p:nvPr/>
        </p:nvSpPr>
        <p:spPr bwMode="auto">
          <a:xfrm>
            <a:off x="381000" y="287338"/>
            <a:ext cx="8305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2600" b="1" dirty="0" smtClean="0">
                <a:solidFill>
                  <a:srgbClr val="CC00CC"/>
                </a:solidFill>
                <a:latin typeface="Calibri" pitchFamily="34" charset="0"/>
                <a:ea typeface="Calibri" pitchFamily="34" charset="0"/>
                <a:cs typeface="Calibri" pitchFamily="34" charset="0"/>
              </a:rPr>
              <a:t>BQP (Bounded-Error Quantum Polynomial-Time):</a:t>
            </a:r>
            <a:r>
              <a:rPr lang="en-CA" altLang="en-US" sz="2600" dirty="0" smtClean="0">
                <a:solidFill>
                  <a:srgbClr val="000000"/>
                </a:solidFill>
                <a:latin typeface="Calibri" pitchFamily="34" charset="0"/>
                <a:ea typeface="Calibri" pitchFamily="34" charset="0"/>
                <a:cs typeface="Calibri" pitchFamily="34" charset="0"/>
              </a:rPr>
              <a:t> The class of problems solvable efficiently by a quantum computer, defined by Bernstein and </a:t>
            </a:r>
            <a:r>
              <a:rPr lang="en-CA" altLang="en-US" sz="2600" dirty="0" err="1" smtClean="0">
                <a:solidFill>
                  <a:srgbClr val="000000"/>
                </a:solidFill>
                <a:latin typeface="Calibri" pitchFamily="34" charset="0"/>
                <a:ea typeface="Calibri" pitchFamily="34" charset="0"/>
                <a:cs typeface="Calibri" pitchFamily="34" charset="0"/>
              </a:rPr>
              <a:t>Vazirani</a:t>
            </a:r>
            <a:r>
              <a:rPr lang="en-CA" altLang="en-US" sz="2600" dirty="0" smtClean="0">
                <a:solidFill>
                  <a:srgbClr val="000000"/>
                </a:solidFill>
                <a:latin typeface="Calibri" pitchFamily="34" charset="0"/>
                <a:ea typeface="Calibri" pitchFamily="34" charset="0"/>
                <a:cs typeface="Calibri" pitchFamily="34" charset="0"/>
              </a:rPr>
              <a:t> in 1993</a:t>
            </a:r>
          </a:p>
        </p:txBody>
      </p:sp>
      <p:sp>
        <p:nvSpPr>
          <p:cNvPr id="65" name="Text Box 4"/>
          <p:cNvSpPr txBox="1">
            <a:spLocks noChangeArrowheads="1"/>
          </p:cNvSpPr>
          <p:nvPr/>
        </p:nvSpPr>
        <p:spPr bwMode="auto">
          <a:xfrm>
            <a:off x="381000" y="1905000"/>
            <a:ext cx="7467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smtClean="0">
                <a:solidFill>
                  <a:srgbClr val="FF3300"/>
                </a:solidFill>
                <a:latin typeface="Calibri" pitchFamily="34" charset="0"/>
                <a:ea typeface="Calibri" pitchFamily="34" charset="0"/>
                <a:cs typeface="Calibri" pitchFamily="34" charset="0"/>
              </a:rPr>
              <a:t>Shor 1994:</a:t>
            </a:r>
            <a:r>
              <a:rPr lang="en-US" altLang="en-US" sz="2600" smtClean="0">
                <a:solidFill>
                  <a:srgbClr val="000000"/>
                </a:solidFill>
                <a:latin typeface="Calibri" pitchFamily="34" charset="0"/>
                <a:ea typeface="Calibri" pitchFamily="34" charset="0"/>
                <a:cs typeface="Calibri" pitchFamily="34" charset="0"/>
              </a:rPr>
              <a:t> Factoring integers is in </a:t>
            </a:r>
            <a:r>
              <a:rPr lang="en-US" altLang="en-US" sz="2600" b="1" smtClean="0">
                <a:solidFill>
                  <a:srgbClr val="CC00CC"/>
                </a:solidFill>
                <a:latin typeface="Calibri" pitchFamily="34" charset="0"/>
                <a:ea typeface="Calibri" pitchFamily="34" charset="0"/>
                <a:cs typeface="Calibri" pitchFamily="34" charset="0"/>
              </a:rPr>
              <a:t>BQP</a:t>
            </a:r>
          </a:p>
        </p:txBody>
      </p:sp>
      <p:pic>
        <p:nvPicPr>
          <p:cNvPr id="66" name="Picture 7" descr="shor"/>
          <p:cNvPicPr>
            <a:picLocks noChangeAspect="1" noChangeArrowheads="1"/>
          </p:cNvPicPr>
          <p:nvPr/>
        </p:nvPicPr>
        <p:blipFill>
          <a:blip r:embed="rId3">
            <a:extLst>
              <a:ext uri="{28A0092B-C50C-407E-A947-70E740481C1C}">
                <a14:useLocalDpi xmlns:a14="http://schemas.microsoft.com/office/drawing/2010/main" val="0"/>
              </a:ext>
            </a:extLst>
          </a:blip>
          <a:srcRect b="16000"/>
          <a:stretch>
            <a:fillRect/>
          </a:stretch>
        </p:blipFill>
        <p:spPr bwMode="auto">
          <a:xfrm>
            <a:off x="5853164" y="1411288"/>
            <a:ext cx="914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6"/>
          <p:cNvGrpSpPr>
            <a:grpSpLocks/>
          </p:cNvGrpSpPr>
          <p:nvPr/>
        </p:nvGrpSpPr>
        <p:grpSpPr bwMode="auto">
          <a:xfrm>
            <a:off x="4648200" y="762000"/>
            <a:ext cx="4256088" cy="2684463"/>
            <a:chOff x="2928" y="1200"/>
            <a:chExt cx="2681" cy="1691"/>
          </a:xfrm>
        </p:grpSpPr>
        <p:pic>
          <p:nvPicPr>
            <p:cNvPr id="13319" name="Picture 14" descr="spy"/>
            <p:cNvPicPr>
              <a:picLocks noChangeAspect="1" noChangeArrowheads="1"/>
            </p:cNvPicPr>
            <p:nvPr/>
          </p:nvPicPr>
          <p:blipFill>
            <a:blip r:embed="rId4">
              <a:extLst>
                <a:ext uri="{28A0092B-C50C-407E-A947-70E740481C1C}">
                  <a14:useLocalDpi xmlns:a14="http://schemas.microsoft.com/office/drawing/2010/main" val="0"/>
                </a:ext>
              </a:extLst>
            </a:blip>
            <a:srcRect l="1305" t="25262" r="50870" b="20210"/>
            <a:stretch>
              <a:fillRect/>
            </a:stretch>
          </p:blipFill>
          <p:spPr bwMode="auto">
            <a:xfrm>
              <a:off x="4738" y="1609"/>
              <a:ext cx="871" cy="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15"/>
            <p:cNvSpPr>
              <a:spLocks noChangeArrowheads="1"/>
            </p:cNvSpPr>
            <p:nvPr/>
          </p:nvSpPr>
          <p:spPr bwMode="auto">
            <a:xfrm>
              <a:off x="2928" y="1200"/>
              <a:ext cx="2146" cy="515"/>
            </a:xfrm>
            <a:prstGeom prst="cloudCallout">
              <a:avLst>
                <a:gd name="adj1" fmla="val 53028"/>
                <a:gd name="adj2" fmla="val 89222"/>
              </a:avLst>
            </a:prstGeom>
            <a:solidFill>
              <a:srgbClr val="FFFF99"/>
            </a:solidFill>
            <a:ln w="9525">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mtClean="0">
                  <a:solidFill>
                    <a:srgbClr val="000000"/>
                  </a:solidFill>
                </a:rPr>
                <a:t>Interesting</a:t>
              </a:r>
            </a:p>
          </p:txBody>
        </p:sp>
      </p:grpSp>
      <p:grpSp>
        <p:nvGrpSpPr>
          <p:cNvPr id="4" name="Group 3"/>
          <p:cNvGrpSpPr/>
          <p:nvPr/>
        </p:nvGrpSpPr>
        <p:grpSpPr>
          <a:xfrm>
            <a:off x="838200" y="2428876"/>
            <a:ext cx="7216775" cy="4352808"/>
            <a:chOff x="838200" y="2428876"/>
            <a:chExt cx="7216775" cy="4352808"/>
          </a:xfrm>
        </p:grpSpPr>
        <p:sp>
          <p:nvSpPr>
            <p:cNvPr id="13321" name="Text Box 9"/>
            <p:cNvSpPr txBox="1">
              <a:spLocks noChangeArrowheads="1"/>
            </p:cNvSpPr>
            <p:nvPr/>
          </p:nvSpPr>
          <p:spPr bwMode="auto">
            <a:xfrm>
              <a:off x="3657687" y="3733764"/>
              <a:ext cx="1371563" cy="86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000" b="1" dirty="0" smtClean="0">
                  <a:solidFill>
                    <a:srgbClr val="CC00CC"/>
                  </a:solidFill>
                  <a:latin typeface="Calibri" pitchFamily="34" charset="0"/>
                  <a:ea typeface="Calibri" pitchFamily="34" charset="0"/>
                  <a:cs typeface="Calibri" pitchFamily="34" charset="0"/>
                </a:rPr>
                <a:t>NP</a:t>
              </a:r>
            </a:p>
          </p:txBody>
        </p:sp>
        <p:sp>
          <p:nvSpPr>
            <p:cNvPr id="13322" name="Text Box 10"/>
            <p:cNvSpPr txBox="1">
              <a:spLocks noChangeArrowheads="1"/>
            </p:cNvSpPr>
            <p:nvPr/>
          </p:nvSpPr>
          <p:spPr bwMode="auto">
            <a:xfrm>
              <a:off x="3352896" y="2743191"/>
              <a:ext cx="2209740" cy="4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600" b="1" smtClean="0">
                  <a:solidFill>
                    <a:srgbClr val="CC00CC"/>
                  </a:solidFill>
                  <a:latin typeface="Calibri" pitchFamily="34" charset="0"/>
                  <a:ea typeface="Calibri" pitchFamily="34" charset="0"/>
                  <a:cs typeface="Calibri" pitchFamily="34" charset="0"/>
                </a:rPr>
                <a:t>NP-complete</a:t>
              </a:r>
            </a:p>
          </p:txBody>
        </p:sp>
        <p:sp>
          <p:nvSpPr>
            <p:cNvPr id="13323" name="Freeform 6"/>
            <p:cNvSpPr>
              <a:spLocks/>
            </p:cNvSpPr>
            <p:nvPr/>
          </p:nvSpPr>
          <p:spPr bwMode="auto">
            <a:xfrm flipV="1">
              <a:off x="3429094" y="3047983"/>
              <a:ext cx="1965271" cy="685781"/>
            </a:xfrm>
            <a:custGeom>
              <a:avLst/>
              <a:gdLst>
                <a:gd name="T0" fmla="*/ 0 w 1392"/>
                <a:gd name="T1" fmla="*/ 2147483647 h 536"/>
                <a:gd name="T2" fmla="*/ 2147483647 w 1392"/>
                <a:gd name="T3" fmla="*/ 2147483647 h 536"/>
                <a:gd name="T4" fmla="*/ 2147483647 w 1392"/>
                <a:gd name="T5" fmla="*/ 2147483647 h 536"/>
                <a:gd name="T6" fmla="*/ 0 60000 65536"/>
                <a:gd name="T7" fmla="*/ 0 60000 65536"/>
                <a:gd name="T8" fmla="*/ 0 60000 65536"/>
                <a:gd name="T9" fmla="*/ 0 w 1392"/>
                <a:gd name="T10" fmla="*/ 0 h 536"/>
                <a:gd name="T11" fmla="*/ 1392 w 1392"/>
                <a:gd name="T12" fmla="*/ 536 h 536"/>
              </a:gdLst>
              <a:ahLst/>
              <a:cxnLst>
                <a:cxn ang="T6">
                  <a:pos x="T0" y="T1"/>
                </a:cxn>
                <a:cxn ang="T7">
                  <a:pos x="T2" y="T3"/>
                </a:cxn>
                <a:cxn ang="T8">
                  <a:pos x="T4" y="T5"/>
                </a:cxn>
              </a:cxnLst>
              <a:rect l="T9" t="T10" r="T11" b="T12"/>
              <a:pathLst>
                <a:path w="1392" h="536">
                  <a:moveTo>
                    <a:pt x="0" y="536"/>
                  </a:moveTo>
                  <a:cubicBezTo>
                    <a:pt x="220" y="276"/>
                    <a:pt x="440" y="16"/>
                    <a:pt x="672" y="8"/>
                  </a:cubicBezTo>
                  <a:cubicBezTo>
                    <a:pt x="904" y="0"/>
                    <a:pt x="1148" y="244"/>
                    <a:pt x="1392" y="48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60" name="Freeform 59"/>
            <p:cNvSpPr/>
            <p:nvPr/>
          </p:nvSpPr>
          <p:spPr bwMode="auto">
            <a:xfrm>
              <a:off x="2102955" y="4454524"/>
              <a:ext cx="4755046" cy="2255571"/>
            </a:xfrm>
            <a:custGeom>
              <a:avLst/>
              <a:gdLst>
                <a:gd name="connsiteX0" fmla="*/ 29113 w 4757867"/>
                <a:gd name="connsiteY0" fmla="*/ 1149532 h 2286211"/>
                <a:gd name="connsiteX1" fmla="*/ 68301 w 4757867"/>
                <a:gd name="connsiteY1" fmla="*/ 992777 h 2286211"/>
                <a:gd name="connsiteX2" fmla="*/ 159741 w 4757867"/>
                <a:gd name="connsiteY2" fmla="*/ 927463 h 2286211"/>
                <a:gd name="connsiteX3" fmla="*/ 238118 w 4757867"/>
                <a:gd name="connsiteY3" fmla="*/ 862149 h 2286211"/>
                <a:gd name="connsiteX4" fmla="*/ 251181 w 4757867"/>
                <a:gd name="connsiteY4" fmla="*/ 822960 h 2286211"/>
                <a:gd name="connsiteX5" fmla="*/ 290370 w 4757867"/>
                <a:gd name="connsiteY5" fmla="*/ 796835 h 2286211"/>
                <a:gd name="connsiteX6" fmla="*/ 329558 w 4757867"/>
                <a:gd name="connsiteY6" fmla="*/ 757646 h 2286211"/>
                <a:gd name="connsiteX7" fmla="*/ 434061 w 4757867"/>
                <a:gd name="connsiteY7" fmla="*/ 705395 h 2286211"/>
                <a:gd name="connsiteX8" fmla="*/ 590816 w 4757867"/>
                <a:gd name="connsiteY8" fmla="*/ 718457 h 2286211"/>
                <a:gd name="connsiteX9" fmla="*/ 630004 w 4757867"/>
                <a:gd name="connsiteY9" fmla="*/ 744583 h 2286211"/>
                <a:gd name="connsiteX10" fmla="*/ 773696 w 4757867"/>
                <a:gd name="connsiteY10" fmla="*/ 731520 h 2286211"/>
                <a:gd name="connsiteX11" fmla="*/ 812884 w 4757867"/>
                <a:gd name="connsiteY11" fmla="*/ 692332 h 2286211"/>
                <a:gd name="connsiteX12" fmla="*/ 852073 w 4757867"/>
                <a:gd name="connsiteY12" fmla="*/ 666206 h 2286211"/>
                <a:gd name="connsiteX13" fmla="*/ 865136 w 4757867"/>
                <a:gd name="connsiteY13" fmla="*/ 600892 h 2286211"/>
                <a:gd name="connsiteX14" fmla="*/ 878198 w 4757867"/>
                <a:gd name="connsiteY14" fmla="*/ 561703 h 2286211"/>
                <a:gd name="connsiteX15" fmla="*/ 891261 w 4757867"/>
                <a:gd name="connsiteY15" fmla="*/ 509452 h 2286211"/>
                <a:gd name="connsiteX16" fmla="*/ 917387 w 4757867"/>
                <a:gd name="connsiteY16" fmla="*/ 470263 h 2286211"/>
                <a:gd name="connsiteX17" fmla="*/ 930450 w 4757867"/>
                <a:gd name="connsiteY17" fmla="*/ 404949 h 2286211"/>
                <a:gd name="connsiteX18" fmla="*/ 969638 w 4757867"/>
                <a:gd name="connsiteY18" fmla="*/ 248195 h 2286211"/>
                <a:gd name="connsiteX19" fmla="*/ 1048016 w 4757867"/>
                <a:gd name="connsiteY19" fmla="*/ 169817 h 2286211"/>
                <a:gd name="connsiteX20" fmla="*/ 1087204 w 4757867"/>
                <a:gd name="connsiteY20" fmla="*/ 130629 h 2286211"/>
                <a:gd name="connsiteX21" fmla="*/ 1230896 w 4757867"/>
                <a:gd name="connsiteY21" fmla="*/ 143692 h 2286211"/>
                <a:gd name="connsiteX22" fmla="*/ 1309273 w 4757867"/>
                <a:gd name="connsiteY22" fmla="*/ 195943 h 2286211"/>
                <a:gd name="connsiteX23" fmla="*/ 1348461 w 4757867"/>
                <a:gd name="connsiteY23" fmla="*/ 209006 h 2286211"/>
                <a:gd name="connsiteX24" fmla="*/ 1426838 w 4757867"/>
                <a:gd name="connsiteY24" fmla="*/ 313509 h 2286211"/>
                <a:gd name="connsiteX25" fmla="*/ 1466027 w 4757867"/>
                <a:gd name="connsiteY25" fmla="*/ 339635 h 2286211"/>
                <a:gd name="connsiteX26" fmla="*/ 1544404 w 4757867"/>
                <a:gd name="connsiteY26" fmla="*/ 391886 h 2286211"/>
                <a:gd name="connsiteX27" fmla="*/ 1583593 w 4757867"/>
                <a:gd name="connsiteY27" fmla="*/ 431075 h 2286211"/>
                <a:gd name="connsiteX28" fmla="*/ 1818724 w 4757867"/>
                <a:gd name="connsiteY28" fmla="*/ 470263 h 2286211"/>
                <a:gd name="connsiteX29" fmla="*/ 1910164 w 4757867"/>
                <a:gd name="connsiteY29" fmla="*/ 496389 h 2286211"/>
                <a:gd name="connsiteX30" fmla="*/ 1988541 w 4757867"/>
                <a:gd name="connsiteY30" fmla="*/ 522515 h 2286211"/>
                <a:gd name="connsiteX31" fmla="*/ 2119170 w 4757867"/>
                <a:gd name="connsiteY31" fmla="*/ 509452 h 2286211"/>
                <a:gd name="connsiteX32" fmla="*/ 2158358 w 4757867"/>
                <a:gd name="connsiteY32" fmla="*/ 496389 h 2286211"/>
                <a:gd name="connsiteX33" fmla="*/ 2171421 w 4757867"/>
                <a:gd name="connsiteY33" fmla="*/ 457200 h 2286211"/>
                <a:gd name="connsiteX34" fmla="*/ 2236736 w 4757867"/>
                <a:gd name="connsiteY34" fmla="*/ 404949 h 2286211"/>
                <a:gd name="connsiteX35" fmla="*/ 2249798 w 4757867"/>
                <a:gd name="connsiteY35" fmla="*/ 352697 h 2286211"/>
                <a:gd name="connsiteX36" fmla="*/ 2315113 w 4757867"/>
                <a:gd name="connsiteY36" fmla="*/ 261257 h 2286211"/>
                <a:gd name="connsiteX37" fmla="*/ 2354301 w 4757867"/>
                <a:gd name="connsiteY37" fmla="*/ 248195 h 2286211"/>
                <a:gd name="connsiteX38" fmla="*/ 2458804 w 4757867"/>
                <a:gd name="connsiteY38" fmla="*/ 156755 h 2286211"/>
                <a:gd name="connsiteX39" fmla="*/ 2537181 w 4757867"/>
                <a:gd name="connsiteY39" fmla="*/ 130629 h 2286211"/>
                <a:gd name="connsiteX40" fmla="*/ 2641684 w 4757867"/>
                <a:gd name="connsiteY40" fmla="*/ 39189 h 2286211"/>
                <a:gd name="connsiteX41" fmla="*/ 2680873 w 4757867"/>
                <a:gd name="connsiteY41" fmla="*/ 13063 h 2286211"/>
                <a:gd name="connsiteX42" fmla="*/ 2759250 w 4757867"/>
                <a:gd name="connsiteY42" fmla="*/ 0 h 2286211"/>
                <a:gd name="connsiteX43" fmla="*/ 2994381 w 4757867"/>
                <a:gd name="connsiteY43" fmla="*/ 13063 h 2286211"/>
                <a:gd name="connsiteX44" fmla="*/ 3046633 w 4757867"/>
                <a:gd name="connsiteY44" fmla="*/ 26126 h 2286211"/>
                <a:gd name="connsiteX45" fmla="*/ 3098884 w 4757867"/>
                <a:gd name="connsiteY45" fmla="*/ 91440 h 2286211"/>
                <a:gd name="connsiteX46" fmla="*/ 3216450 w 4757867"/>
                <a:gd name="connsiteY46" fmla="*/ 143692 h 2286211"/>
                <a:gd name="connsiteX47" fmla="*/ 3281764 w 4757867"/>
                <a:gd name="connsiteY47" fmla="*/ 235132 h 2286211"/>
                <a:gd name="connsiteX48" fmla="*/ 3320953 w 4757867"/>
                <a:gd name="connsiteY48" fmla="*/ 261257 h 2286211"/>
                <a:gd name="connsiteX49" fmla="*/ 3516896 w 4757867"/>
                <a:gd name="connsiteY49" fmla="*/ 222069 h 2286211"/>
                <a:gd name="connsiteX50" fmla="*/ 3543021 w 4757867"/>
                <a:gd name="connsiteY50" fmla="*/ 169817 h 2286211"/>
                <a:gd name="connsiteX51" fmla="*/ 4013284 w 4757867"/>
                <a:gd name="connsiteY51" fmla="*/ 143692 h 2286211"/>
                <a:gd name="connsiteX52" fmla="*/ 4078598 w 4757867"/>
                <a:gd name="connsiteY52" fmla="*/ 169817 h 2286211"/>
                <a:gd name="connsiteX53" fmla="*/ 4117787 w 4757867"/>
                <a:gd name="connsiteY53" fmla="*/ 182880 h 2286211"/>
                <a:gd name="connsiteX54" fmla="*/ 4170038 w 4757867"/>
                <a:gd name="connsiteY54" fmla="*/ 209006 h 2286211"/>
                <a:gd name="connsiteX55" fmla="*/ 4222290 w 4757867"/>
                <a:gd name="connsiteY55" fmla="*/ 287383 h 2286211"/>
                <a:gd name="connsiteX56" fmla="*/ 4248416 w 4757867"/>
                <a:gd name="connsiteY56" fmla="*/ 365760 h 2286211"/>
                <a:gd name="connsiteX57" fmla="*/ 4261478 w 4757867"/>
                <a:gd name="connsiteY57" fmla="*/ 444137 h 2286211"/>
                <a:gd name="connsiteX58" fmla="*/ 4274541 w 4757867"/>
                <a:gd name="connsiteY58" fmla="*/ 483326 h 2286211"/>
                <a:gd name="connsiteX59" fmla="*/ 4248416 w 4757867"/>
                <a:gd name="connsiteY59" fmla="*/ 679269 h 2286211"/>
                <a:gd name="connsiteX60" fmla="*/ 4261478 w 4757867"/>
                <a:gd name="connsiteY60" fmla="*/ 940526 h 2286211"/>
                <a:gd name="connsiteX61" fmla="*/ 4274541 w 4757867"/>
                <a:gd name="connsiteY61" fmla="*/ 1018903 h 2286211"/>
                <a:gd name="connsiteX62" fmla="*/ 4326793 w 4757867"/>
                <a:gd name="connsiteY62" fmla="*/ 1071155 h 2286211"/>
                <a:gd name="connsiteX63" fmla="*/ 4418233 w 4757867"/>
                <a:gd name="connsiteY63" fmla="*/ 1136469 h 2286211"/>
                <a:gd name="connsiteX64" fmla="*/ 4483547 w 4757867"/>
                <a:gd name="connsiteY64" fmla="*/ 1149532 h 2286211"/>
                <a:gd name="connsiteX65" fmla="*/ 4588050 w 4757867"/>
                <a:gd name="connsiteY65" fmla="*/ 1240972 h 2286211"/>
                <a:gd name="connsiteX66" fmla="*/ 4627238 w 4757867"/>
                <a:gd name="connsiteY66" fmla="*/ 1254035 h 2286211"/>
                <a:gd name="connsiteX67" fmla="*/ 4718678 w 4757867"/>
                <a:gd name="connsiteY67" fmla="*/ 1358537 h 2286211"/>
                <a:gd name="connsiteX68" fmla="*/ 4731741 w 4757867"/>
                <a:gd name="connsiteY68" fmla="*/ 1397726 h 2286211"/>
                <a:gd name="connsiteX69" fmla="*/ 4757867 w 4757867"/>
                <a:gd name="connsiteY69" fmla="*/ 1436915 h 2286211"/>
                <a:gd name="connsiteX70" fmla="*/ 4744804 w 4757867"/>
                <a:gd name="connsiteY70" fmla="*/ 1489166 h 2286211"/>
                <a:gd name="connsiteX71" fmla="*/ 4731741 w 4757867"/>
                <a:gd name="connsiteY71" fmla="*/ 1528355 h 2286211"/>
                <a:gd name="connsiteX72" fmla="*/ 4705616 w 4757867"/>
                <a:gd name="connsiteY72" fmla="*/ 1685109 h 2286211"/>
                <a:gd name="connsiteX73" fmla="*/ 4679490 w 4757867"/>
                <a:gd name="connsiteY73" fmla="*/ 1724297 h 2286211"/>
                <a:gd name="connsiteX74" fmla="*/ 4614176 w 4757867"/>
                <a:gd name="connsiteY74" fmla="*/ 1789612 h 2286211"/>
                <a:gd name="connsiteX75" fmla="*/ 4522736 w 4757867"/>
                <a:gd name="connsiteY75" fmla="*/ 1881052 h 2286211"/>
                <a:gd name="connsiteX76" fmla="*/ 4444358 w 4757867"/>
                <a:gd name="connsiteY76" fmla="*/ 1985555 h 2286211"/>
                <a:gd name="connsiteX77" fmla="*/ 4326793 w 4757867"/>
                <a:gd name="connsiteY77" fmla="*/ 2024743 h 2286211"/>
                <a:gd name="connsiteX78" fmla="*/ 4274541 w 4757867"/>
                <a:gd name="connsiteY78" fmla="*/ 2050869 h 2286211"/>
                <a:gd name="connsiteX79" fmla="*/ 4222290 w 4757867"/>
                <a:gd name="connsiteY79" fmla="*/ 2063932 h 2286211"/>
                <a:gd name="connsiteX80" fmla="*/ 3752027 w 4757867"/>
                <a:gd name="connsiteY80" fmla="*/ 2090057 h 2286211"/>
                <a:gd name="connsiteX81" fmla="*/ 3464644 w 4757867"/>
                <a:gd name="connsiteY81" fmla="*/ 2103120 h 2286211"/>
                <a:gd name="connsiteX82" fmla="*/ 3281764 w 4757867"/>
                <a:gd name="connsiteY82" fmla="*/ 2129246 h 2286211"/>
                <a:gd name="connsiteX83" fmla="*/ 3229513 w 4757867"/>
                <a:gd name="connsiteY83" fmla="*/ 2142309 h 2286211"/>
                <a:gd name="connsiteX84" fmla="*/ 3151136 w 4757867"/>
                <a:gd name="connsiteY84" fmla="*/ 2155372 h 2286211"/>
                <a:gd name="connsiteX85" fmla="*/ 2994381 w 4757867"/>
                <a:gd name="connsiteY85" fmla="*/ 2233749 h 2286211"/>
                <a:gd name="connsiteX86" fmla="*/ 2955193 w 4757867"/>
                <a:gd name="connsiteY86" fmla="*/ 2246812 h 2286211"/>
                <a:gd name="connsiteX87" fmla="*/ 2798438 w 4757867"/>
                <a:gd name="connsiteY87" fmla="*/ 2233749 h 2286211"/>
                <a:gd name="connsiteX88" fmla="*/ 2615558 w 4757867"/>
                <a:gd name="connsiteY88" fmla="*/ 2246812 h 2286211"/>
                <a:gd name="connsiteX89" fmla="*/ 2563307 w 4757867"/>
                <a:gd name="connsiteY89" fmla="*/ 2220686 h 2286211"/>
                <a:gd name="connsiteX90" fmla="*/ 2524118 w 4757867"/>
                <a:gd name="connsiteY90" fmla="*/ 2207623 h 2286211"/>
                <a:gd name="connsiteX91" fmla="*/ 2471867 w 4757867"/>
                <a:gd name="connsiteY91" fmla="*/ 2233749 h 2286211"/>
                <a:gd name="connsiteX92" fmla="*/ 2079981 w 4757867"/>
                <a:gd name="connsiteY92" fmla="*/ 2220686 h 2286211"/>
                <a:gd name="connsiteX93" fmla="*/ 1988541 w 4757867"/>
                <a:gd name="connsiteY93" fmla="*/ 2233749 h 2286211"/>
                <a:gd name="connsiteX94" fmla="*/ 1884038 w 4757867"/>
                <a:gd name="connsiteY94" fmla="*/ 2220686 h 2286211"/>
                <a:gd name="connsiteX95" fmla="*/ 1844850 w 4757867"/>
                <a:gd name="connsiteY95" fmla="*/ 2207623 h 2286211"/>
                <a:gd name="connsiteX96" fmla="*/ 1792598 w 4757867"/>
                <a:gd name="connsiteY96" fmla="*/ 2194560 h 2286211"/>
                <a:gd name="connsiteX97" fmla="*/ 1753410 w 4757867"/>
                <a:gd name="connsiteY97" fmla="*/ 2168435 h 2286211"/>
                <a:gd name="connsiteX98" fmla="*/ 1714221 w 4757867"/>
                <a:gd name="connsiteY98" fmla="*/ 2181497 h 2286211"/>
                <a:gd name="connsiteX99" fmla="*/ 1661970 w 4757867"/>
                <a:gd name="connsiteY99" fmla="*/ 2194560 h 2286211"/>
                <a:gd name="connsiteX100" fmla="*/ 1492153 w 4757867"/>
                <a:gd name="connsiteY100" fmla="*/ 2220686 h 2286211"/>
                <a:gd name="connsiteX101" fmla="*/ 1452964 w 4757867"/>
                <a:gd name="connsiteY101" fmla="*/ 2207623 h 2286211"/>
                <a:gd name="connsiteX102" fmla="*/ 1361524 w 4757867"/>
                <a:gd name="connsiteY102" fmla="*/ 2194560 h 2286211"/>
                <a:gd name="connsiteX103" fmla="*/ 1322336 w 4757867"/>
                <a:gd name="connsiteY103" fmla="*/ 2168435 h 2286211"/>
                <a:gd name="connsiteX104" fmla="*/ 1217833 w 4757867"/>
                <a:gd name="connsiteY104" fmla="*/ 2155372 h 2286211"/>
                <a:gd name="connsiteX105" fmla="*/ 1165581 w 4757867"/>
                <a:gd name="connsiteY105" fmla="*/ 2116183 h 2286211"/>
                <a:gd name="connsiteX106" fmla="*/ 982701 w 4757867"/>
                <a:gd name="connsiteY106" fmla="*/ 2076995 h 2286211"/>
                <a:gd name="connsiteX107" fmla="*/ 760633 w 4757867"/>
                <a:gd name="connsiteY107" fmla="*/ 2103120 h 2286211"/>
                <a:gd name="connsiteX108" fmla="*/ 708381 w 4757867"/>
                <a:gd name="connsiteY108" fmla="*/ 2116183 h 2286211"/>
                <a:gd name="connsiteX109" fmla="*/ 407936 w 4757867"/>
                <a:gd name="connsiteY109" fmla="*/ 2090057 h 2286211"/>
                <a:gd name="connsiteX110" fmla="*/ 277307 w 4757867"/>
                <a:gd name="connsiteY110" fmla="*/ 2037806 h 2286211"/>
                <a:gd name="connsiteX111" fmla="*/ 264244 w 4757867"/>
                <a:gd name="connsiteY111" fmla="*/ 1998617 h 2286211"/>
                <a:gd name="connsiteX112" fmla="*/ 238118 w 4757867"/>
                <a:gd name="connsiteY112" fmla="*/ 1959429 h 2286211"/>
                <a:gd name="connsiteX113" fmla="*/ 225056 w 4757867"/>
                <a:gd name="connsiteY113" fmla="*/ 1907177 h 2286211"/>
                <a:gd name="connsiteX114" fmla="*/ 198930 w 4757867"/>
                <a:gd name="connsiteY114" fmla="*/ 1828800 h 2286211"/>
                <a:gd name="connsiteX115" fmla="*/ 172804 w 4757867"/>
                <a:gd name="connsiteY115" fmla="*/ 1672046 h 2286211"/>
                <a:gd name="connsiteX116" fmla="*/ 159741 w 4757867"/>
                <a:gd name="connsiteY116" fmla="*/ 1606732 h 2286211"/>
                <a:gd name="connsiteX117" fmla="*/ 133616 w 4757867"/>
                <a:gd name="connsiteY117" fmla="*/ 1449977 h 2286211"/>
                <a:gd name="connsiteX118" fmla="*/ 94427 w 4757867"/>
                <a:gd name="connsiteY118" fmla="*/ 1397726 h 2286211"/>
                <a:gd name="connsiteX119" fmla="*/ 68301 w 4757867"/>
                <a:gd name="connsiteY119" fmla="*/ 1358537 h 2286211"/>
                <a:gd name="connsiteX120" fmla="*/ 29113 w 4757867"/>
                <a:gd name="connsiteY120" fmla="*/ 1345475 h 2286211"/>
                <a:gd name="connsiteX121" fmla="*/ 16050 w 4757867"/>
                <a:gd name="connsiteY121" fmla="*/ 1306286 h 2286211"/>
                <a:gd name="connsiteX122" fmla="*/ 68301 w 4757867"/>
                <a:gd name="connsiteY122" fmla="*/ 1188720 h 2286211"/>
                <a:gd name="connsiteX123" fmla="*/ 42176 w 4757867"/>
                <a:gd name="connsiteY123" fmla="*/ 1149532 h 2286211"/>
                <a:gd name="connsiteX124" fmla="*/ 2987 w 4757867"/>
                <a:gd name="connsiteY124" fmla="*/ 1123406 h 2286211"/>
                <a:gd name="connsiteX125" fmla="*/ 29113 w 4757867"/>
                <a:gd name="connsiteY125" fmla="*/ 1097280 h 2286211"/>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520045 w 4755176"/>
                <a:gd name="connsiteY75" fmla="*/ 1881052 h 2255779"/>
                <a:gd name="connsiteX76" fmla="*/ 4365586 w 4755176"/>
                <a:gd name="connsiteY76" fmla="*/ 1876871 h 2255779"/>
                <a:gd name="connsiteX77" fmla="*/ 4324102 w 4755176"/>
                <a:gd name="connsiteY77" fmla="*/ 2024743 h 2255779"/>
                <a:gd name="connsiteX78" fmla="*/ 4271850 w 4755176"/>
                <a:gd name="connsiteY78" fmla="*/ 2050869 h 2255779"/>
                <a:gd name="connsiteX79" fmla="*/ 4219599 w 4755176"/>
                <a:gd name="connsiteY79" fmla="*/ 2063932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274616 w 4755176"/>
                <a:gd name="connsiteY110" fmla="*/ 2037806 h 2255779"/>
                <a:gd name="connsiteX111" fmla="*/ 261553 w 4755176"/>
                <a:gd name="connsiteY111" fmla="*/ 1998617 h 2255779"/>
                <a:gd name="connsiteX112" fmla="*/ 235427 w 4755176"/>
                <a:gd name="connsiteY112" fmla="*/ 1959429 h 2255779"/>
                <a:gd name="connsiteX113" fmla="*/ 222365 w 4755176"/>
                <a:gd name="connsiteY113" fmla="*/ 1907177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520045 w 4755176"/>
                <a:gd name="connsiteY75" fmla="*/ 1881052 h 2255779"/>
                <a:gd name="connsiteX76" fmla="*/ 4365586 w 4755176"/>
                <a:gd name="connsiteY76" fmla="*/ 1876871 h 2255779"/>
                <a:gd name="connsiteX77" fmla="*/ 4324102 w 4755176"/>
                <a:gd name="connsiteY77" fmla="*/ 2024743 h 2255779"/>
                <a:gd name="connsiteX78" fmla="*/ 4119563 w 4755176"/>
                <a:gd name="connsiteY78" fmla="*/ 1920418 h 2255779"/>
                <a:gd name="connsiteX79" fmla="*/ 4219599 w 4755176"/>
                <a:gd name="connsiteY79" fmla="*/ 2063932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274616 w 4755176"/>
                <a:gd name="connsiteY110" fmla="*/ 2037806 h 2255779"/>
                <a:gd name="connsiteX111" fmla="*/ 261553 w 4755176"/>
                <a:gd name="connsiteY111" fmla="*/ 1998617 h 2255779"/>
                <a:gd name="connsiteX112" fmla="*/ 235427 w 4755176"/>
                <a:gd name="connsiteY112" fmla="*/ 1959429 h 2255779"/>
                <a:gd name="connsiteX113" fmla="*/ 222365 w 4755176"/>
                <a:gd name="connsiteY113" fmla="*/ 1907177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520045 w 4755176"/>
                <a:gd name="connsiteY75" fmla="*/ 188105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219599 w 4755176"/>
                <a:gd name="connsiteY79" fmla="*/ 2063932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274616 w 4755176"/>
                <a:gd name="connsiteY110" fmla="*/ 2037806 h 2255779"/>
                <a:gd name="connsiteX111" fmla="*/ 261553 w 4755176"/>
                <a:gd name="connsiteY111" fmla="*/ 1998617 h 2255779"/>
                <a:gd name="connsiteX112" fmla="*/ 235427 w 4755176"/>
                <a:gd name="connsiteY112" fmla="*/ 1959429 h 2255779"/>
                <a:gd name="connsiteX113" fmla="*/ 222365 w 4755176"/>
                <a:gd name="connsiteY113" fmla="*/ 1907177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520045 w 4755176"/>
                <a:gd name="connsiteY75" fmla="*/ 188105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274616 w 4755176"/>
                <a:gd name="connsiteY110" fmla="*/ 2037806 h 2255779"/>
                <a:gd name="connsiteX111" fmla="*/ 261553 w 4755176"/>
                <a:gd name="connsiteY111" fmla="*/ 1998617 h 2255779"/>
                <a:gd name="connsiteX112" fmla="*/ 235427 w 4755176"/>
                <a:gd name="connsiteY112" fmla="*/ 1959429 h 2255779"/>
                <a:gd name="connsiteX113" fmla="*/ 222365 w 4755176"/>
                <a:gd name="connsiteY113" fmla="*/ 1907177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274616 w 4755176"/>
                <a:gd name="connsiteY110" fmla="*/ 2037806 h 2255779"/>
                <a:gd name="connsiteX111" fmla="*/ 261553 w 4755176"/>
                <a:gd name="connsiteY111" fmla="*/ 1998617 h 2255779"/>
                <a:gd name="connsiteX112" fmla="*/ 235427 w 4755176"/>
                <a:gd name="connsiteY112" fmla="*/ 1959429 h 2255779"/>
                <a:gd name="connsiteX113" fmla="*/ 222365 w 4755176"/>
                <a:gd name="connsiteY113" fmla="*/ 1907177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274616 w 4755176"/>
                <a:gd name="connsiteY110" fmla="*/ 2037806 h 2255779"/>
                <a:gd name="connsiteX111" fmla="*/ 424851 w 4755176"/>
                <a:gd name="connsiteY111" fmla="*/ 1868161 h 2255779"/>
                <a:gd name="connsiteX112" fmla="*/ 235427 w 4755176"/>
                <a:gd name="connsiteY112" fmla="*/ 1959429 h 2255779"/>
                <a:gd name="connsiteX113" fmla="*/ 222365 w 4755176"/>
                <a:gd name="connsiteY113" fmla="*/ 1907177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416142 w 4755176"/>
                <a:gd name="connsiteY110" fmla="*/ 2016221 h 2255779"/>
                <a:gd name="connsiteX111" fmla="*/ 424851 w 4755176"/>
                <a:gd name="connsiteY111" fmla="*/ 1868161 h 2255779"/>
                <a:gd name="connsiteX112" fmla="*/ 235427 w 4755176"/>
                <a:gd name="connsiteY112" fmla="*/ 1959429 h 2255779"/>
                <a:gd name="connsiteX113" fmla="*/ 222365 w 4755176"/>
                <a:gd name="connsiteY113" fmla="*/ 1907177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416142 w 4755176"/>
                <a:gd name="connsiteY110" fmla="*/ 2016221 h 2255779"/>
                <a:gd name="connsiteX111" fmla="*/ 424851 w 4755176"/>
                <a:gd name="connsiteY111" fmla="*/ 1868161 h 2255779"/>
                <a:gd name="connsiteX112" fmla="*/ 224547 w 4755176"/>
                <a:gd name="connsiteY112" fmla="*/ 1807196 h 2255779"/>
                <a:gd name="connsiteX113" fmla="*/ 222365 w 4755176"/>
                <a:gd name="connsiteY113" fmla="*/ 1907177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405245 w 4755176"/>
                <a:gd name="connsiteY109" fmla="*/ 2090057 h 2255779"/>
                <a:gd name="connsiteX110" fmla="*/ 416142 w 4755176"/>
                <a:gd name="connsiteY110" fmla="*/ 2016221 h 2255779"/>
                <a:gd name="connsiteX111" fmla="*/ 424851 w 4755176"/>
                <a:gd name="connsiteY111" fmla="*/ 1868161 h 2255779"/>
                <a:gd name="connsiteX112" fmla="*/ 224547 w 4755176"/>
                <a:gd name="connsiteY112" fmla="*/ 1807196 h 2255779"/>
                <a:gd name="connsiteX113" fmla="*/ 222371 w 4755176"/>
                <a:gd name="connsiteY113" fmla="*/ 1776713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612091 w 4755176"/>
                <a:gd name="connsiteY109" fmla="*/ 1959610 h 2255779"/>
                <a:gd name="connsiteX110" fmla="*/ 416142 w 4755176"/>
                <a:gd name="connsiteY110" fmla="*/ 2016221 h 2255779"/>
                <a:gd name="connsiteX111" fmla="*/ 424851 w 4755176"/>
                <a:gd name="connsiteY111" fmla="*/ 1868161 h 2255779"/>
                <a:gd name="connsiteX112" fmla="*/ 224547 w 4755176"/>
                <a:gd name="connsiteY112" fmla="*/ 1807196 h 2255779"/>
                <a:gd name="connsiteX113" fmla="*/ 222371 w 4755176"/>
                <a:gd name="connsiteY113" fmla="*/ 1776713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05690 w 4755176"/>
                <a:gd name="connsiteY108" fmla="*/ 2116183 h 2255779"/>
                <a:gd name="connsiteX109" fmla="*/ 612091 w 4755176"/>
                <a:gd name="connsiteY109" fmla="*/ 1959610 h 2255779"/>
                <a:gd name="connsiteX110" fmla="*/ 492355 w 4755176"/>
                <a:gd name="connsiteY110" fmla="*/ 1929313 h 2255779"/>
                <a:gd name="connsiteX111" fmla="*/ 424851 w 4755176"/>
                <a:gd name="connsiteY111" fmla="*/ 1868161 h 2255779"/>
                <a:gd name="connsiteX112" fmla="*/ 224547 w 4755176"/>
                <a:gd name="connsiteY112" fmla="*/ 1807196 h 2255779"/>
                <a:gd name="connsiteX113" fmla="*/ 222371 w 4755176"/>
                <a:gd name="connsiteY113" fmla="*/ 1776713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757942 w 4755176"/>
                <a:gd name="connsiteY107" fmla="*/ 2103120 h 2255779"/>
                <a:gd name="connsiteX108" fmla="*/ 738367 w 4755176"/>
                <a:gd name="connsiteY108" fmla="*/ 1985738 h 2255779"/>
                <a:gd name="connsiteX109" fmla="*/ 612091 w 4755176"/>
                <a:gd name="connsiteY109" fmla="*/ 1959610 h 2255779"/>
                <a:gd name="connsiteX110" fmla="*/ 492355 w 4755176"/>
                <a:gd name="connsiteY110" fmla="*/ 1929313 h 2255779"/>
                <a:gd name="connsiteX111" fmla="*/ 424851 w 4755176"/>
                <a:gd name="connsiteY111" fmla="*/ 1868161 h 2255779"/>
                <a:gd name="connsiteX112" fmla="*/ 224547 w 4755176"/>
                <a:gd name="connsiteY112" fmla="*/ 1807196 h 2255779"/>
                <a:gd name="connsiteX113" fmla="*/ 222371 w 4755176"/>
                <a:gd name="connsiteY113" fmla="*/ 1776713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 name="connsiteX0" fmla="*/ 26422 w 4755176"/>
                <a:gd name="connsiteY0" fmla="*/ 1149532 h 2255779"/>
                <a:gd name="connsiteX1" fmla="*/ 65610 w 4755176"/>
                <a:gd name="connsiteY1" fmla="*/ 992777 h 2255779"/>
                <a:gd name="connsiteX2" fmla="*/ 157050 w 4755176"/>
                <a:gd name="connsiteY2" fmla="*/ 927463 h 2255779"/>
                <a:gd name="connsiteX3" fmla="*/ 235427 w 4755176"/>
                <a:gd name="connsiteY3" fmla="*/ 862149 h 2255779"/>
                <a:gd name="connsiteX4" fmla="*/ 248490 w 4755176"/>
                <a:gd name="connsiteY4" fmla="*/ 822960 h 2255779"/>
                <a:gd name="connsiteX5" fmla="*/ 287679 w 4755176"/>
                <a:gd name="connsiteY5" fmla="*/ 796835 h 2255779"/>
                <a:gd name="connsiteX6" fmla="*/ 326867 w 4755176"/>
                <a:gd name="connsiteY6" fmla="*/ 757646 h 2255779"/>
                <a:gd name="connsiteX7" fmla="*/ 431370 w 4755176"/>
                <a:gd name="connsiteY7" fmla="*/ 705395 h 2255779"/>
                <a:gd name="connsiteX8" fmla="*/ 588125 w 4755176"/>
                <a:gd name="connsiteY8" fmla="*/ 718457 h 2255779"/>
                <a:gd name="connsiteX9" fmla="*/ 627313 w 4755176"/>
                <a:gd name="connsiteY9" fmla="*/ 744583 h 2255779"/>
                <a:gd name="connsiteX10" fmla="*/ 771005 w 4755176"/>
                <a:gd name="connsiteY10" fmla="*/ 731520 h 2255779"/>
                <a:gd name="connsiteX11" fmla="*/ 810193 w 4755176"/>
                <a:gd name="connsiteY11" fmla="*/ 692332 h 2255779"/>
                <a:gd name="connsiteX12" fmla="*/ 849382 w 4755176"/>
                <a:gd name="connsiteY12" fmla="*/ 666206 h 2255779"/>
                <a:gd name="connsiteX13" fmla="*/ 862445 w 4755176"/>
                <a:gd name="connsiteY13" fmla="*/ 600892 h 2255779"/>
                <a:gd name="connsiteX14" fmla="*/ 875507 w 4755176"/>
                <a:gd name="connsiteY14" fmla="*/ 561703 h 2255779"/>
                <a:gd name="connsiteX15" fmla="*/ 888570 w 4755176"/>
                <a:gd name="connsiteY15" fmla="*/ 509452 h 2255779"/>
                <a:gd name="connsiteX16" fmla="*/ 914696 w 4755176"/>
                <a:gd name="connsiteY16" fmla="*/ 470263 h 2255779"/>
                <a:gd name="connsiteX17" fmla="*/ 927759 w 4755176"/>
                <a:gd name="connsiteY17" fmla="*/ 404949 h 2255779"/>
                <a:gd name="connsiteX18" fmla="*/ 966947 w 4755176"/>
                <a:gd name="connsiteY18" fmla="*/ 248195 h 2255779"/>
                <a:gd name="connsiteX19" fmla="*/ 1045325 w 4755176"/>
                <a:gd name="connsiteY19" fmla="*/ 169817 h 2255779"/>
                <a:gd name="connsiteX20" fmla="*/ 1084513 w 4755176"/>
                <a:gd name="connsiteY20" fmla="*/ 130629 h 2255779"/>
                <a:gd name="connsiteX21" fmla="*/ 1228205 w 4755176"/>
                <a:gd name="connsiteY21" fmla="*/ 143692 h 2255779"/>
                <a:gd name="connsiteX22" fmla="*/ 1306582 w 4755176"/>
                <a:gd name="connsiteY22" fmla="*/ 195943 h 2255779"/>
                <a:gd name="connsiteX23" fmla="*/ 1345770 w 4755176"/>
                <a:gd name="connsiteY23" fmla="*/ 209006 h 2255779"/>
                <a:gd name="connsiteX24" fmla="*/ 1424147 w 4755176"/>
                <a:gd name="connsiteY24" fmla="*/ 313509 h 2255779"/>
                <a:gd name="connsiteX25" fmla="*/ 1463336 w 4755176"/>
                <a:gd name="connsiteY25" fmla="*/ 339635 h 2255779"/>
                <a:gd name="connsiteX26" fmla="*/ 1541713 w 4755176"/>
                <a:gd name="connsiteY26" fmla="*/ 391886 h 2255779"/>
                <a:gd name="connsiteX27" fmla="*/ 1580902 w 4755176"/>
                <a:gd name="connsiteY27" fmla="*/ 431075 h 2255779"/>
                <a:gd name="connsiteX28" fmla="*/ 1816033 w 4755176"/>
                <a:gd name="connsiteY28" fmla="*/ 470263 h 2255779"/>
                <a:gd name="connsiteX29" fmla="*/ 1907473 w 4755176"/>
                <a:gd name="connsiteY29" fmla="*/ 496389 h 2255779"/>
                <a:gd name="connsiteX30" fmla="*/ 1985850 w 4755176"/>
                <a:gd name="connsiteY30" fmla="*/ 522515 h 2255779"/>
                <a:gd name="connsiteX31" fmla="*/ 2116479 w 4755176"/>
                <a:gd name="connsiteY31" fmla="*/ 509452 h 2255779"/>
                <a:gd name="connsiteX32" fmla="*/ 2155667 w 4755176"/>
                <a:gd name="connsiteY32" fmla="*/ 496389 h 2255779"/>
                <a:gd name="connsiteX33" fmla="*/ 2168730 w 4755176"/>
                <a:gd name="connsiteY33" fmla="*/ 457200 h 2255779"/>
                <a:gd name="connsiteX34" fmla="*/ 2234045 w 4755176"/>
                <a:gd name="connsiteY34" fmla="*/ 404949 h 2255779"/>
                <a:gd name="connsiteX35" fmla="*/ 2247107 w 4755176"/>
                <a:gd name="connsiteY35" fmla="*/ 352697 h 2255779"/>
                <a:gd name="connsiteX36" fmla="*/ 2312422 w 4755176"/>
                <a:gd name="connsiteY36" fmla="*/ 261257 h 2255779"/>
                <a:gd name="connsiteX37" fmla="*/ 2351610 w 4755176"/>
                <a:gd name="connsiteY37" fmla="*/ 248195 h 2255779"/>
                <a:gd name="connsiteX38" fmla="*/ 2456113 w 4755176"/>
                <a:gd name="connsiteY38" fmla="*/ 156755 h 2255779"/>
                <a:gd name="connsiteX39" fmla="*/ 2534490 w 4755176"/>
                <a:gd name="connsiteY39" fmla="*/ 130629 h 2255779"/>
                <a:gd name="connsiteX40" fmla="*/ 2638993 w 4755176"/>
                <a:gd name="connsiteY40" fmla="*/ 39189 h 2255779"/>
                <a:gd name="connsiteX41" fmla="*/ 2678182 w 4755176"/>
                <a:gd name="connsiteY41" fmla="*/ 13063 h 2255779"/>
                <a:gd name="connsiteX42" fmla="*/ 2756559 w 4755176"/>
                <a:gd name="connsiteY42" fmla="*/ 0 h 2255779"/>
                <a:gd name="connsiteX43" fmla="*/ 2991690 w 4755176"/>
                <a:gd name="connsiteY43" fmla="*/ 13063 h 2255779"/>
                <a:gd name="connsiteX44" fmla="*/ 3043942 w 4755176"/>
                <a:gd name="connsiteY44" fmla="*/ 26126 h 2255779"/>
                <a:gd name="connsiteX45" fmla="*/ 3096193 w 4755176"/>
                <a:gd name="connsiteY45" fmla="*/ 91440 h 2255779"/>
                <a:gd name="connsiteX46" fmla="*/ 3213759 w 4755176"/>
                <a:gd name="connsiteY46" fmla="*/ 143692 h 2255779"/>
                <a:gd name="connsiteX47" fmla="*/ 3279073 w 4755176"/>
                <a:gd name="connsiteY47" fmla="*/ 235132 h 2255779"/>
                <a:gd name="connsiteX48" fmla="*/ 3318262 w 4755176"/>
                <a:gd name="connsiteY48" fmla="*/ 261257 h 2255779"/>
                <a:gd name="connsiteX49" fmla="*/ 3514205 w 4755176"/>
                <a:gd name="connsiteY49" fmla="*/ 222069 h 2255779"/>
                <a:gd name="connsiteX50" fmla="*/ 3540330 w 4755176"/>
                <a:gd name="connsiteY50" fmla="*/ 169817 h 2255779"/>
                <a:gd name="connsiteX51" fmla="*/ 4010593 w 4755176"/>
                <a:gd name="connsiteY51" fmla="*/ 143692 h 2255779"/>
                <a:gd name="connsiteX52" fmla="*/ 4075907 w 4755176"/>
                <a:gd name="connsiteY52" fmla="*/ 169817 h 2255779"/>
                <a:gd name="connsiteX53" fmla="*/ 4115096 w 4755176"/>
                <a:gd name="connsiteY53" fmla="*/ 182880 h 2255779"/>
                <a:gd name="connsiteX54" fmla="*/ 4167347 w 4755176"/>
                <a:gd name="connsiteY54" fmla="*/ 209006 h 2255779"/>
                <a:gd name="connsiteX55" fmla="*/ 4219599 w 4755176"/>
                <a:gd name="connsiteY55" fmla="*/ 287383 h 2255779"/>
                <a:gd name="connsiteX56" fmla="*/ 4245725 w 4755176"/>
                <a:gd name="connsiteY56" fmla="*/ 365760 h 2255779"/>
                <a:gd name="connsiteX57" fmla="*/ 4258787 w 4755176"/>
                <a:gd name="connsiteY57" fmla="*/ 444137 h 2255779"/>
                <a:gd name="connsiteX58" fmla="*/ 4271850 w 4755176"/>
                <a:gd name="connsiteY58" fmla="*/ 483326 h 2255779"/>
                <a:gd name="connsiteX59" fmla="*/ 4245725 w 4755176"/>
                <a:gd name="connsiteY59" fmla="*/ 679269 h 2255779"/>
                <a:gd name="connsiteX60" fmla="*/ 4258787 w 4755176"/>
                <a:gd name="connsiteY60" fmla="*/ 940526 h 2255779"/>
                <a:gd name="connsiteX61" fmla="*/ 4271850 w 4755176"/>
                <a:gd name="connsiteY61" fmla="*/ 1018903 h 2255779"/>
                <a:gd name="connsiteX62" fmla="*/ 4324102 w 4755176"/>
                <a:gd name="connsiteY62" fmla="*/ 1071155 h 2255779"/>
                <a:gd name="connsiteX63" fmla="*/ 4415542 w 4755176"/>
                <a:gd name="connsiteY63" fmla="*/ 1136469 h 2255779"/>
                <a:gd name="connsiteX64" fmla="*/ 4480856 w 4755176"/>
                <a:gd name="connsiteY64" fmla="*/ 1149532 h 2255779"/>
                <a:gd name="connsiteX65" fmla="*/ 4585359 w 4755176"/>
                <a:gd name="connsiteY65" fmla="*/ 1240972 h 2255779"/>
                <a:gd name="connsiteX66" fmla="*/ 4624547 w 4755176"/>
                <a:gd name="connsiteY66" fmla="*/ 1254035 h 2255779"/>
                <a:gd name="connsiteX67" fmla="*/ 4715987 w 4755176"/>
                <a:gd name="connsiteY67" fmla="*/ 1358537 h 2255779"/>
                <a:gd name="connsiteX68" fmla="*/ 4729050 w 4755176"/>
                <a:gd name="connsiteY68" fmla="*/ 1397726 h 2255779"/>
                <a:gd name="connsiteX69" fmla="*/ 4755176 w 4755176"/>
                <a:gd name="connsiteY69" fmla="*/ 1436915 h 2255779"/>
                <a:gd name="connsiteX70" fmla="*/ 4742113 w 4755176"/>
                <a:gd name="connsiteY70" fmla="*/ 1489166 h 2255779"/>
                <a:gd name="connsiteX71" fmla="*/ 4729050 w 4755176"/>
                <a:gd name="connsiteY71" fmla="*/ 1528355 h 2255779"/>
                <a:gd name="connsiteX72" fmla="*/ 4702925 w 4755176"/>
                <a:gd name="connsiteY72" fmla="*/ 1685109 h 2255779"/>
                <a:gd name="connsiteX73" fmla="*/ 4676799 w 4755176"/>
                <a:gd name="connsiteY73" fmla="*/ 1724297 h 2255779"/>
                <a:gd name="connsiteX74" fmla="*/ 4611485 w 4755176"/>
                <a:gd name="connsiteY74" fmla="*/ 1789612 h 2255779"/>
                <a:gd name="connsiteX75" fmla="*/ 4476624 w 4755176"/>
                <a:gd name="connsiteY75" fmla="*/ 1794132 h 2255779"/>
                <a:gd name="connsiteX76" fmla="*/ 4365586 w 4755176"/>
                <a:gd name="connsiteY76" fmla="*/ 1876871 h 2255779"/>
                <a:gd name="connsiteX77" fmla="*/ 4280676 w 4755176"/>
                <a:gd name="connsiteY77" fmla="*/ 1894290 h 2255779"/>
                <a:gd name="connsiteX78" fmla="*/ 4119563 w 4755176"/>
                <a:gd name="connsiteY78" fmla="*/ 1920418 h 2255779"/>
                <a:gd name="connsiteX79" fmla="*/ 4023766 w 4755176"/>
                <a:gd name="connsiteY79" fmla="*/ 1977028 h 2255779"/>
                <a:gd name="connsiteX80" fmla="*/ 3749336 w 4755176"/>
                <a:gd name="connsiteY80" fmla="*/ 2090057 h 2255779"/>
                <a:gd name="connsiteX81" fmla="*/ 3461953 w 4755176"/>
                <a:gd name="connsiteY81" fmla="*/ 2103120 h 2255779"/>
                <a:gd name="connsiteX82" fmla="*/ 3279073 w 4755176"/>
                <a:gd name="connsiteY82" fmla="*/ 2129246 h 2255779"/>
                <a:gd name="connsiteX83" fmla="*/ 3226822 w 4755176"/>
                <a:gd name="connsiteY83" fmla="*/ 2142309 h 2255779"/>
                <a:gd name="connsiteX84" fmla="*/ 3148445 w 4755176"/>
                <a:gd name="connsiteY84" fmla="*/ 2155372 h 2255779"/>
                <a:gd name="connsiteX85" fmla="*/ 2991690 w 4755176"/>
                <a:gd name="connsiteY85" fmla="*/ 2233749 h 2255779"/>
                <a:gd name="connsiteX86" fmla="*/ 2952502 w 4755176"/>
                <a:gd name="connsiteY86" fmla="*/ 2246812 h 2255779"/>
                <a:gd name="connsiteX87" fmla="*/ 2795747 w 4755176"/>
                <a:gd name="connsiteY87" fmla="*/ 2233749 h 2255779"/>
                <a:gd name="connsiteX88" fmla="*/ 2612867 w 4755176"/>
                <a:gd name="connsiteY88" fmla="*/ 2246812 h 2255779"/>
                <a:gd name="connsiteX89" fmla="*/ 2560616 w 4755176"/>
                <a:gd name="connsiteY89" fmla="*/ 2220686 h 2255779"/>
                <a:gd name="connsiteX90" fmla="*/ 2521427 w 4755176"/>
                <a:gd name="connsiteY90" fmla="*/ 2207623 h 2255779"/>
                <a:gd name="connsiteX91" fmla="*/ 2469176 w 4755176"/>
                <a:gd name="connsiteY91" fmla="*/ 2233749 h 2255779"/>
                <a:gd name="connsiteX92" fmla="*/ 2077290 w 4755176"/>
                <a:gd name="connsiteY92" fmla="*/ 2220686 h 2255779"/>
                <a:gd name="connsiteX93" fmla="*/ 1985850 w 4755176"/>
                <a:gd name="connsiteY93" fmla="*/ 2233749 h 2255779"/>
                <a:gd name="connsiteX94" fmla="*/ 1881347 w 4755176"/>
                <a:gd name="connsiteY94" fmla="*/ 2220686 h 2255779"/>
                <a:gd name="connsiteX95" fmla="*/ 1842159 w 4755176"/>
                <a:gd name="connsiteY95" fmla="*/ 2207623 h 2255779"/>
                <a:gd name="connsiteX96" fmla="*/ 1789907 w 4755176"/>
                <a:gd name="connsiteY96" fmla="*/ 2194560 h 2255779"/>
                <a:gd name="connsiteX97" fmla="*/ 1750719 w 4755176"/>
                <a:gd name="connsiteY97" fmla="*/ 2168435 h 2255779"/>
                <a:gd name="connsiteX98" fmla="*/ 1711530 w 4755176"/>
                <a:gd name="connsiteY98" fmla="*/ 2181497 h 2255779"/>
                <a:gd name="connsiteX99" fmla="*/ 1659279 w 4755176"/>
                <a:gd name="connsiteY99" fmla="*/ 2194560 h 2255779"/>
                <a:gd name="connsiteX100" fmla="*/ 1489462 w 4755176"/>
                <a:gd name="connsiteY100" fmla="*/ 2220686 h 2255779"/>
                <a:gd name="connsiteX101" fmla="*/ 1450273 w 4755176"/>
                <a:gd name="connsiteY101" fmla="*/ 2207623 h 2255779"/>
                <a:gd name="connsiteX102" fmla="*/ 1358833 w 4755176"/>
                <a:gd name="connsiteY102" fmla="*/ 2194560 h 2255779"/>
                <a:gd name="connsiteX103" fmla="*/ 1319645 w 4755176"/>
                <a:gd name="connsiteY103" fmla="*/ 2168435 h 2255779"/>
                <a:gd name="connsiteX104" fmla="*/ 1215142 w 4755176"/>
                <a:gd name="connsiteY104" fmla="*/ 2155372 h 2255779"/>
                <a:gd name="connsiteX105" fmla="*/ 1162890 w 4755176"/>
                <a:gd name="connsiteY105" fmla="*/ 2116183 h 2255779"/>
                <a:gd name="connsiteX106" fmla="*/ 980010 w 4755176"/>
                <a:gd name="connsiteY106" fmla="*/ 2076995 h 2255779"/>
                <a:gd name="connsiteX107" fmla="*/ 823279 w 4755176"/>
                <a:gd name="connsiteY107" fmla="*/ 2027107 h 2255779"/>
                <a:gd name="connsiteX108" fmla="*/ 738367 w 4755176"/>
                <a:gd name="connsiteY108" fmla="*/ 1985738 h 2255779"/>
                <a:gd name="connsiteX109" fmla="*/ 612091 w 4755176"/>
                <a:gd name="connsiteY109" fmla="*/ 1959610 h 2255779"/>
                <a:gd name="connsiteX110" fmla="*/ 492355 w 4755176"/>
                <a:gd name="connsiteY110" fmla="*/ 1929313 h 2255779"/>
                <a:gd name="connsiteX111" fmla="*/ 424851 w 4755176"/>
                <a:gd name="connsiteY111" fmla="*/ 1868161 h 2255779"/>
                <a:gd name="connsiteX112" fmla="*/ 224547 w 4755176"/>
                <a:gd name="connsiteY112" fmla="*/ 1807196 h 2255779"/>
                <a:gd name="connsiteX113" fmla="*/ 222371 w 4755176"/>
                <a:gd name="connsiteY113" fmla="*/ 1776713 h 2255779"/>
                <a:gd name="connsiteX114" fmla="*/ 196239 w 4755176"/>
                <a:gd name="connsiteY114" fmla="*/ 1828800 h 2255779"/>
                <a:gd name="connsiteX115" fmla="*/ 170113 w 4755176"/>
                <a:gd name="connsiteY115" fmla="*/ 1672046 h 2255779"/>
                <a:gd name="connsiteX116" fmla="*/ 157050 w 4755176"/>
                <a:gd name="connsiteY116" fmla="*/ 1606732 h 2255779"/>
                <a:gd name="connsiteX117" fmla="*/ 130925 w 4755176"/>
                <a:gd name="connsiteY117" fmla="*/ 1449977 h 2255779"/>
                <a:gd name="connsiteX118" fmla="*/ 91736 w 4755176"/>
                <a:gd name="connsiteY118" fmla="*/ 1397726 h 2255779"/>
                <a:gd name="connsiteX119" fmla="*/ 65610 w 4755176"/>
                <a:gd name="connsiteY119" fmla="*/ 1358537 h 2255779"/>
                <a:gd name="connsiteX120" fmla="*/ 26422 w 4755176"/>
                <a:gd name="connsiteY120" fmla="*/ 1345475 h 2255779"/>
                <a:gd name="connsiteX121" fmla="*/ 13359 w 4755176"/>
                <a:gd name="connsiteY121" fmla="*/ 1306286 h 2255779"/>
                <a:gd name="connsiteX122" fmla="*/ 65610 w 4755176"/>
                <a:gd name="connsiteY122" fmla="*/ 1188720 h 2255779"/>
                <a:gd name="connsiteX123" fmla="*/ 39485 w 4755176"/>
                <a:gd name="connsiteY123" fmla="*/ 1149532 h 2255779"/>
                <a:gd name="connsiteX124" fmla="*/ 296 w 4755176"/>
                <a:gd name="connsiteY124" fmla="*/ 1123406 h 2255779"/>
                <a:gd name="connsiteX125" fmla="*/ 26422 w 4755176"/>
                <a:gd name="connsiteY125" fmla="*/ 1097280 h 225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755176" h="2255779">
                  <a:moveTo>
                    <a:pt x="26422" y="1149532"/>
                  </a:moveTo>
                  <a:cubicBezTo>
                    <a:pt x="34416" y="1109563"/>
                    <a:pt x="49499" y="1024999"/>
                    <a:pt x="65610" y="992777"/>
                  </a:cubicBezTo>
                  <a:cubicBezTo>
                    <a:pt x="83262" y="957474"/>
                    <a:pt x="125492" y="943242"/>
                    <a:pt x="157050" y="927463"/>
                  </a:cubicBezTo>
                  <a:cubicBezTo>
                    <a:pt x="247431" y="791895"/>
                    <a:pt x="102833" y="994745"/>
                    <a:pt x="235427" y="862149"/>
                  </a:cubicBezTo>
                  <a:cubicBezTo>
                    <a:pt x="245164" y="852412"/>
                    <a:pt x="239888" y="833712"/>
                    <a:pt x="248490" y="822960"/>
                  </a:cubicBezTo>
                  <a:cubicBezTo>
                    <a:pt x="258298" y="810701"/>
                    <a:pt x="275618" y="806886"/>
                    <a:pt x="287679" y="796835"/>
                  </a:cubicBezTo>
                  <a:cubicBezTo>
                    <a:pt x="301871" y="785008"/>
                    <a:pt x="312088" y="768730"/>
                    <a:pt x="326867" y="757646"/>
                  </a:cubicBezTo>
                  <a:cubicBezTo>
                    <a:pt x="376225" y="720627"/>
                    <a:pt x="383151" y="721467"/>
                    <a:pt x="431370" y="705395"/>
                  </a:cubicBezTo>
                  <a:cubicBezTo>
                    <a:pt x="483622" y="709749"/>
                    <a:pt x="536710" y="708174"/>
                    <a:pt x="588125" y="718457"/>
                  </a:cubicBezTo>
                  <a:cubicBezTo>
                    <a:pt x="603520" y="721536"/>
                    <a:pt x="611653" y="743464"/>
                    <a:pt x="627313" y="744583"/>
                  </a:cubicBezTo>
                  <a:cubicBezTo>
                    <a:pt x="675286" y="748010"/>
                    <a:pt x="723108" y="735874"/>
                    <a:pt x="771005" y="731520"/>
                  </a:cubicBezTo>
                  <a:cubicBezTo>
                    <a:pt x="784068" y="718457"/>
                    <a:pt x="796001" y="704158"/>
                    <a:pt x="810193" y="692332"/>
                  </a:cubicBezTo>
                  <a:cubicBezTo>
                    <a:pt x="822254" y="682281"/>
                    <a:pt x="841593" y="679837"/>
                    <a:pt x="849382" y="666206"/>
                  </a:cubicBezTo>
                  <a:cubicBezTo>
                    <a:pt x="860398" y="646929"/>
                    <a:pt x="857060" y="622432"/>
                    <a:pt x="862445" y="600892"/>
                  </a:cubicBezTo>
                  <a:cubicBezTo>
                    <a:pt x="865785" y="587534"/>
                    <a:pt x="871724" y="574943"/>
                    <a:pt x="875507" y="561703"/>
                  </a:cubicBezTo>
                  <a:cubicBezTo>
                    <a:pt x="880439" y="544441"/>
                    <a:pt x="881498" y="525953"/>
                    <a:pt x="888570" y="509452"/>
                  </a:cubicBezTo>
                  <a:cubicBezTo>
                    <a:pt x="894755" y="495022"/>
                    <a:pt x="905987" y="483326"/>
                    <a:pt x="914696" y="470263"/>
                  </a:cubicBezTo>
                  <a:cubicBezTo>
                    <a:pt x="919050" y="448492"/>
                    <a:pt x="924619" y="426928"/>
                    <a:pt x="927759" y="404949"/>
                  </a:cubicBezTo>
                  <a:cubicBezTo>
                    <a:pt x="939898" y="319977"/>
                    <a:pt x="920009" y="301001"/>
                    <a:pt x="966947" y="248195"/>
                  </a:cubicBezTo>
                  <a:cubicBezTo>
                    <a:pt x="991494" y="220580"/>
                    <a:pt x="1019199" y="195943"/>
                    <a:pt x="1045325" y="169817"/>
                  </a:cubicBezTo>
                  <a:lnTo>
                    <a:pt x="1084513" y="130629"/>
                  </a:lnTo>
                  <a:cubicBezTo>
                    <a:pt x="1132410" y="134983"/>
                    <a:pt x="1182064" y="130121"/>
                    <a:pt x="1228205" y="143692"/>
                  </a:cubicBezTo>
                  <a:cubicBezTo>
                    <a:pt x="1258328" y="152552"/>
                    <a:pt x="1276794" y="186014"/>
                    <a:pt x="1306582" y="195943"/>
                  </a:cubicBezTo>
                  <a:lnTo>
                    <a:pt x="1345770" y="209006"/>
                  </a:lnTo>
                  <a:cubicBezTo>
                    <a:pt x="1378755" y="263980"/>
                    <a:pt x="1378436" y="275416"/>
                    <a:pt x="1424147" y="313509"/>
                  </a:cubicBezTo>
                  <a:cubicBezTo>
                    <a:pt x="1436208" y="323560"/>
                    <a:pt x="1451275" y="329584"/>
                    <a:pt x="1463336" y="339635"/>
                  </a:cubicBezTo>
                  <a:cubicBezTo>
                    <a:pt x="1528569" y="393995"/>
                    <a:pt x="1472844" y="368929"/>
                    <a:pt x="1541713" y="391886"/>
                  </a:cubicBezTo>
                  <a:cubicBezTo>
                    <a:pt x="1554776" y="404949"/>
                    <a:pt x="1564753" y="422103"/>
                    <a:pt x="1580902" y="431075"/>
                  </a:cubicBezTo>
                  <a:cubicBezTo>
                    <a:pt x="1648728" y="468756"/>
                    <a:pt x="1746630" y="464479"/>
                    <a:pt x="1816033" y="470263"/>
                  </a:cubicBezTo>
                  <a:cubicBezTo>
                    <a:pt x="1846513" y="478972"/>
                    <a:pt x="1877175" y="487066"/>
                    <a:pt x="1907473" y="496389"/>
                  </a:cubicBezTo>
                  <a:cubicBezTo>
                    <a:pt x="1933794" y="504488"/>
                    <a:pt x="1958365" y="520797"/>
                    <a:pt x="1985850" y="522515"/>
                  </a:cubicBezTo>
                  <a:cubicBezTo>
                    <a:pt x="2029525" y="525245"/>
                    <a:pt x="2072936" y="513806"/>
                    <a:pt x="2116479" y="509452"/>
                  </a:cubicBezTo>
                  <a:cubicBezTo>
                    <a:pt x="2129542" y="505098"/>
                    <a:pt x="2145931" y="506125"/>
                    <a:pt x="2155667" y="496389"/>
                  </a:cubicBezTo>
                  <a:cubicBezTo>
                    <a:pt x="2165403" y="486652"/>
                    <a:pt x="2162572" y="469516"/>
                    <a:pt x="2168730" y="457200"/>
                  </a:cubicBezTo>
                  <a:cubicBezTo>
                    <a:pt x="2192364" y="409932"/>
                    <a:pt x="2188847" y="420015"/>
                    <a:pt x="2234045" y="404949"/>
                  </a:cubicBezTo>
                  <a:cubicBezTo>
                    <a:pt x="2238399" y="387532"/>
                    <a:pt x="2240035" y="369199"/>
                    <a:pt x="2247107" y="352697"/>
                  </a:cubicBezTo>
                  <a:cubicBezTo>
                    <a:pt x="2252401" y="340344"/>
                    <a:pt x="2309450" y="263733"/>
                    <a:pt x="2312422" y="261257"/>
                  </a:cubicBezTo>
                  <a:cubicBezTo>
                    <a:pt x="2323000" y="252442"/>
                    <a:pt x="2338547" y="252549"/>
                    <a:pt x="2351610" y="248195"/>
                  </a:cubicBezTo>
                  <a:cubicBezTo>
                    <a:pt x="2382090" y="202475"/>
                    <a:pt x="2390798" y="178527"/>
                    <a:pt x="2456113" y="156755"/>
                  </a:cubicBezTo>
                  <a:lnTo>
                    <a:pt x="2534490" y="130629"/>
                  </a:lnTo>
                  <a:cubicBezTo>
                    <a:pt x="2591961" y="73158"/>
                    <a:pt x="2576031" y="84162"/>
                    <a:pt x="2638993" y="39189"/>
                  </a:cubicBezTo>
                  <a:cubicBezTo>
                    <a:pt x="2651768" y="30064"/>
                    <a:pt x="2663288" y="18028"/>
                    <a:pt x="2678182" y="13063"/>
                  </a:cubicBezTo>
                  <a:cubicBezTo>
                    <a:pt x="2703309" y="4687"/>
                    <a:pt x="2730433" y="4354"/>
                    <a:pt x="2756559" y="0"/>
                  </a:cubicBezTo>
                  <a:cubicBezTo>
                    <a:pt x="2834936" y="4354"/>
                    <a:pt x="2913515" y="5956"/>
                    <a:pt x="2991690" y="13063"/>
                  </a:cubicBezTo>
                  <a:cubicBezTo>
                    <a:pt x="3009570" y="14688"/>
                    <a:pt x="3029923" y="14911"/>
                    <a:pt x="3043942" y="26126"/>
                  </a:cubicBezTo>
                  <a:cubicBezTo>
                    <a:pt x="3145753" y="107575"/>
                    <a:pt x="2950023" y="26476"/>
                    <a:pt x="3096193" y="91440"/>
                  </a:cubicBezTo>
                  <a:cubicBezTo>
                    <a:pt x="3169426" y="123988"/>
                    <a:pt x="3163080" y="101459"/>
                    <a:pt x="3213759" y="143692"/>
                  </a:cubicBezTo>
                  <a:cubicBezTo>
                    <a:pt x="3313823" y="227079"/>
                    <a:pt x="3195030" y="134281"/>
                    <a:pt x="3279073" y="235132"/>
                  </a:cubicBezTo>
                  <a:cubicBezTo>
                    <a:pt x="3289124" y="247193"/>
                    <a:pt x="3305199" y="252549"/>
                    <a:pt x="3318262" y="261257"/>
                  </a:cubicBezTo>
                  <a:cubicBezTo>
                    <a:pt x="3351934" y="258196"/>
                    <a:pt x="3471334" y="264940"/>
                    <a:pt x="3514205" y="222069"/>
                  </a:cubicBezTo>
                  <a:cubicBezTo>
                    <a:pt x="3527974" y="208299"/>
                    <a:pt x="3521095" y="172854"/>
                    <a:pt x="3540330" y="169817"/>
                  </a:cubicBezTo>
                  <a:cubicBezTo>
                    <a:pt x="3695405" y="145332"/>
                    <a:pt x="3853839" y="152400"/>
                    <a:pt x="4010593" y="143692"/>
                  </a:cubicBezTo>
                  <a:cubicBezTo>
                    <a:pt x="4032364" y="152400"/>
                    <a:pt x="4053952" y="161584"/>
                    <a:pt x="4075907" y="169817"/>
                  </a:cubicBezTo>
                  <a:cubicBezTo>
                    <a:pt x="4088800" y="174652"/>
                    <a:pt x="4102440" y="177456"/>
                    <a:pt x="4115096" y="182880"/>
                  </a:cubicBezTo>
                  <a:cubicBezTo>
                    <a:pt x="4132994" y="190551"/>
                    <a:pt x="4149930" y="200297"/>
                    <a:pt x="4167347" y="209006"/>
                  </a:cubicBezTo>
                  <a:cubicBezTo>
                    <a:pt x="4210563" y="338653"/>
                    <a:pt x="4138057" y="140610"/>
                    <a:pt x="4219599" y="287383"/>
                  </a:cubicBezTo>
                  <a:cubicBezTo>
                    <a:pt x="4232973" y="311456"/>
                    <a:pt x="4245725" y="365760"/>
                    <a:pt x="4245725" y="365760"/>
                  </a:cubicBezTo>
                  <a:cubicBezTo>
                    <a:pt x="4250079" y="391886"/>
                    <a:pt x="4253042" y="418282"/>
                    <a:pt x="4258787" y="444137"/>
                  </a:cubicBezTo>
                  <a:cubicBezTo>
                    <a:pt x="4261774" y="457579"/>
                    <a:pt x="4271850" y="469556"/>
                    <a:pt x="4271850" y="483326"/>
                  </a:cubicBezTo>
                  <a:cubicBezTo>
                    <a:pt x="4271850" y="586138"/>
                    <a:pt x="4264968" y="602292"/>
                    <a:pt x="4245725" y="679269"/>
                  </a:cubicBezTo>
                  <a:cubicBezTo>
                    <a:pt x="4250079" y="766355"/>
                    <a:pt x="4252100" y="853588"/>
                    <a:pt x="4258787" y="940526"/>
                  </a:cubicBezTo>
                  <a:cubicBezTo>
                    <a:pt x="4260818" y="966934"/>
                    <a:pt x="4260005" y="995213"/>
                    <a:pt x="4271850" y="1018903"/>
                  </a:cubicBezTo>
                  <a:cubicBezTo>
                    <a:pt x="4282866" y="1040934"/>
                    <a:pt x="4305565" y="1054935"/>
                    <a:pt x="4324102" y="1071155"/>
                  </a:cubicBezTo>
                  <a:cubicBezTo>
                    <a:pt x="4326355" y="1073127"/>
                    <a:pt x="4403350" y="1131897"/>
                    <a:pt x="4415542" y="1136469"/>
                  </a:cubicBezTo>
                  <a:cubicBezTo>
                    <a:pt x="4436331" y="1144265"/>
                    <a:pt x="4459085" y="1145178"/>
                    <a:pt x="4480856" y="1149532"/>
                  </a:cubicBezTo>
                  <a:cubicBezTo>
                    <a:pt x="4514907" y="1183583"/>
                    <a:pt x="4542154" y="1219369"/>
                    <a:pt x="4585359" y="1240972"/>
                  </a:cubicBezTo>
                  <a:cubicBezTo>
                    <a:pt x="4597675" y="1247130"/>
                    <a:pt x="4611484" y="1249681"/>
                    <a:pt x="4624547" y="1254035"/>
                  </a:cubicBezTo>
                  <a:cubicBezTo>
                    <a:pt x="4658796" y="1288283"/>
                    <a:pt x="4689406" y="1316006"/>
                    <a:pt x="4715987" y="1358537"/>
                  </a:cubicBezTo>
                  <a:cubicBezTo>
                    <a:pt x="4723285" y="1370214"/>
                    <a:pt x="4722892" y="1385410"/>
                    <a:pt x="4729050" y="1397726"/>
                  </a:cubicBezTo>
                  <a:cubicBezTo>
                    <a:pt x="4736071" y="1411768"/>
                    <a:pt x="4746467" y="1423852"/>
                    <a:pt x="4755176" y="1436915"/>
                  </a:cubicBezTo>
                  <a:cubicBezTo>
                    <a:pt x="4750822" y="1454332"/>
                    <a:pt x="4747045" y="1471904"/>
                    <a:pt x="4742113" y="1489166"/>
                  </a:cubicBezTo>
                  <a:cubicBezTo>
                    <a:pt x="4738330" y="1502406"/>
                    <a:pt x="4731513" y="1514808"/>
                    <a:pt x="4729050" y="1528355"/>
                  </a:cubicBezTo>
                  <a:cubicBezTo>
                    <a:pt x="4723898" y="1556692"/>
                    <a:pt x="4719316" y="1646863"/>
                    <a:pt x="4702925" y="1685109"/>
                  </a:cubicBezTo>
                  <a:cubicBezTo>
                    <a:pt x="4696741" y="1699539"/>
                    <a:pt x="4685508" y="1711234"/>
                    <a:pt x="4676799" y="1724297"/>
                  </a:cubicBezTo>
                  <a:cubicBezTo>
                    <a:pt x="4649521" y="1806130"/>
                    <a:pt x="4644848" y="1777973"/>
                    <a:pt x="4611485" y="1789612"/>
                  </a:cubicBezTo>
                  <a:cubicBezTo>
                    <a:pt x="4578123" y="1801251"/>
                    <a:pt x="4601914" y="1710603"/>
                    <a:pt x="4476624" y="1794132"/>
                  </a:cubicBezTo>
                  <a:cubicBezTo>
                    <a:pt x="4461588" y="1819191"/>
                    <a:pt x="4398244" y="1860178"/>
                    <a:pt x="4365586" y="1876871"/>
                  </a:cubicBezTo>
                  <a:cubicBezTo>
                    <a:pt x="4332928" y="1893564"/>
                    <a:pt x="4321680" y="1887032"/>
                    <a:pt x="4280676" y="1894290"/>
                  </a:cubicBezTo>
                  <a:cubicBezTo>
                    <a:pt x="4239672" y="1901548"/>
                    <a:pt x="4162381" y="1906628"/>
                    <a:pt x="4119563" y="1920418"/>
                  </a:cubicBezTo>
                  <a:cubicBezTo>
                    <a:pt x="4076745" y="1934208"/>
                    <a:pt x="4085471" y="1948755"/>
                    <a:pt x="4023766" y="1977028"/>
                  </a:cubicBezTo>
                  <a:cubicBezTo>
                    <a:pt x="3962061" y="2005301"/>
                    <a:pt x="3969888" y="2081574"/>
                    <a:pt x="3749336" y="2090057"/>
                  </a:cubicBezTo>
                  <a:lnTo>
                    <a:pt x="3461953" y="2103120"/>
                  </a:lnTo>
                  <a:cubicBezTo>
                    <a:pt x="3400993" y="2111829"/>
                    <a:pt x="3339814" y="2119122"/>
                    <a:pt x="3279073" y="2129246"/>
                  </a:cubicBezTo>
                  <a:cubicBezTo>
                    <a:pt x="3261364" y="2132198"/>
                    <a:pt x="3244426" y="2138788"/>
                    <a:pt x="3226822" y="2142309"/>
                  </a:cubicBezTo>
                  <a:cubicBezTo>
                    <a:pt x="3200850" y="2147503"/>
                    <a:pt x="3174571" y="2151018"/>
                    <a:pt x="3148445" y="2155372"/>
                  </a:cubicBezTo>
                  <a:cubicBezTo>
                    <a:pt x="3080046" y="2223769"/>
                    <a:pt x="3126782" y="2188718"/>
                    <a:pt x="2991690" y="2233749"/>
                  </a:cubicBezTo>
                  <a:lnTo>
                    <a:pt x="2952502" y="2246812"/>
                  </a:lnTo>
                  <a:cubicBezTo>
                    <a:pt x="2900250" y="2242458"/>
                    <a:pt x="2848180" y="2233749"/>
                    <a:pt x="2795747" y="2233749"/>
                  </a:cubicBezTo>
                  <a:cubicBezTo>
                    <a:pt x="2734632" y="2233749"/>
                    <a:pt x="2673888" y="2250202"/>
                    <a:pt x="2612867" y="2246812"/>
                  </a:cubicBezTo>
                  <a:cubicBezTo>
                    <a:pt x="2593424" y="2245732"/>
                    <a:pt x="2578514" y="2228357"/>
                    <a:pt x="2560616" y="2220686"/>
                  </a:cubicBezTo>
                  <a:cubicBezTo>
                    <a:pt x="2547960" y="2215262"/>
                    <a:pt x="2534490" y="2211977"/>
                    <a:pt x="2521427" y="2207623"/>
                  </a:cubicBezTo>
                  <a:cubicBezTo>
                    <a:pt x="2504010" y="2216332"/>
                    <a:pt x="2487074" y="2226078"/>
                    <a:pt x="2469176" y="2233749"/>
                  </a:cubicBezTo>
                  <a:cubicBezTo>
                    <a:pt x="2346766" y="2286211"/>
                    <a:pt x="2198718" y="2229681"/>
                    <a:pt x="2077290" y="2220686"/>
                  </a:cubicBezTo>
                  <a:cubicBezTo>
                    <a:pt x="2046810" y="2225040"/>
                    <a:pt x="2016639" y="2233749"/>
                    <a:pt x="1985850" y="2233749"/>
                  </a:cubicBezTo>
                  <a:cubicBezTo>
                    <a:pt x="1950745" y="2233749"/>
                    <a:pt x="1915886" y="2226966"/>
                    <a:pt x="1881347" y="2220686"/>
                  </a:cubicBezTo>
                  <a:cubicBezTo>
                    <a:pt x="1867800" y="2218223"/>
                    <a:pt x="1855398" y="2211406"/>
                    <a:pt x="1842159" y="2207623"/>
                  </a:cubicBezTo>
                  <a:cubicBezTo>
                    <a:pt x="1824896" y="2202691"/>
                    <a:pt x="1807324" y="2198914"/>
                    <a:pt x="1789907" y="2194560"/>
                  </a:cubicBezTo>
                  <a:cubicBezTo>
                    <a:pt x="1776844" y="2185852"/>
                    <a:pt x="1766205" y="2171016"/>
                    <a:pt x="1750719" y="2168435"/>
                  </a:cubicBezTo>
                  <a:cubicBezTo>
                    <a:pt x="1737137" y="2166171"/>
                    <a:pt x="1724770" y="2177714"/>
                    <a:pt x="1711530" y="2181497"/>
                  </a:cubicBezTo>
                  <a:cubicBezTo>
                    <a:pt x="1694268" y="2186429"/>
                    <a:pt x="1676959" y="2191440"/>
                    <a:pt x="1659279" y="2194560"/>
                  </a:cubicBezTo>
                  <a:cubicBezTo>
                    <a:pt x="1602879" y="2204513"/>
                    <a:pt x="1546068" y="2211977"/>
                    <a:pt x="1489462" y="2220686"/>
                  </a:cubicBezTo>
                  <a:cubicBezTo>
                    <a:pt x="1476399" y="2216332"/>
                    <a:pt x="1463775" y="2210323"/>
                    <a:pt x="1450273" y="2207623"/>
                  </a:cubicBezTo>
                  <a:cubicBezTo>
                    <a:pt x="1420081" y="2201585"/>
                    <a:pt x="1388324" y="2203407"/>
                    <a:pt x="1358833" y="2194560"/>
                  </a:cubicBezTo>
                  <a:cubicBezTo>
                    <a:pt x="1343796" y="2190049"/>
                    <a:pt x="1334791" y="2172566"/>
                    <a:pt x="1319645" y="2168435"/>
                  </a:cubicBezTo>
                  <a:cubicBezTo>
                    <a:pt x="1285777" y="2159198"/>
                    <a:pt x="1249976" y="2159726"/>
                    <a:pt x="1215142" y="2155372"/>
                  </a:cubicBezTo>
                  <a:cubicBezTo>
                    <a:pt x="1197725" y="2142309"/>
                    <a:pt x="1183927" y="2121793"/>
                    <a:pt x="1162890" y="2116183"/>
                  </a:cubicBezTo>
                  <a:cubicBezTo>
                    <a:pt x="933551" y="2055025"/>
                    <a:pt x="1082071" y="2145033"/>
                    <a:pt x="980010" y="2076995"/>
                  </a:cubicBezTo>
                  <a:cubicBezTo>
                    <a:pt x="905987" y="2085703"/>
                    <a:pt x="863553" y="2042317"/>
                    <a:pt x="823279" y="2027107"/>
                  </a:cubicBezTo>
                  <a:cubicBezTo>
                    <a:pt x="783005" y="2011897"/>
                    <a:pt x="773565" y="1996988"/>
                    <a:pt x="738367" y="1985738"/>
                  </a:cubicBezTo>
                  <a:cubicBezTo>
                    <a:pt x="703169" y="1974489"/>
                    <a:pt x="712239" y="1968319"/>
                    <a:pt x="612091" y="1959610"/>
                  </a:cubicBezTo>
                  <a:cubicBezTo>
                    <a:pt x="558761" y="1948945"/>
                    <a:pt x="523562" y="1944555"/>
                    <a:pt x="492355" y="1929313"/>
                  </a:cubicBezTo>
                  <a:cubicBezTo>
                    <a:pt x="461148" y="1914072"/>
                    <a:pt x="469486" y="1888514"/>
                    <a:pt x="424851" y="1868161"/>
                  </a:cubicBezTo>
                  <a:cubicBezTo>
                    <a:pt x="380216" y="1847808"/>
                    <a:pt x="233256" y="1820259"/>
                    <a:pt x="224547" y="1807196"/>
                  </a:cubicBezTo>
                  <a:cubicBezTo>
                    <a:pt x="220193" y="1789779"/>
                    <a:pt x="227089" y="1773112"/>
                    <a:pt x="222371" y="1776713"/>
                  </a:cubicBezTo>
                  <a:cubicBezTo>
                    <a:pt x="217653" y="1780314"/>
                    <a:pt x="204949" y="1846245"/>
                    <a:pt x="196239" y="1828800"/>
                  </a:cubicBezTo>
                  <a:cubicBezTo>
                    <a:pt x="187529" y="1811356"/>
                    <a:pt x="179319" y="1724212"/>
                    <a:pt x="170113" y="1672046"/>
                  </a:cubicBezTo>
                  <a:cubicBezTo>
                    <a:pt x="166254" y="1650181"/>
                    <a:pt x="160426" y="1628676"/>
                    <a:pt x="157050" y="1606732"/>
                  </a:cubicBezTo>
                  <a:cubicBezTo>
                    <a:pt x="155417" y="1596118"/>
                    <a:pt x="145516" y="1479160"/>
                    <a:pt x="130925" y="1449977"/>
                  </a:cubicBezTo>
                  <a:cubicBezTo>
                    <a:pt x="121189" y="1430504"/>
                    <a:pt x="104390" y="1415442"/>
                    <a:pt x="91736" y="1397726"/>
                  </a:cubicBezTo>
                  <a:cubicBezTo>
                    <a:pt x="82611" y="1384951"/>
                    <a:pt x="77869" y="1368345"/>
                    <a:pt x="65610" y="1358537"/>
                  </a:cubicBezTo>
                  <a:cubicBezTo>
                    <a:pt x="54858" y="1349935"/>
                    <a:pt x="39485" y="1349829"/>
                    <a:pt x="26422" y="1345475"/>
                  </a:cubicBezTo>
                  <a:cubicBezTo>
                    <a:pt x="22068" y="1332412"/>
                    <a:pt x="11651" y="1319949"/>
                    <a:pt x="13359" y="1306286"/>
                  </a:cubicBezTo>
                  <a:cubicBezTo>
                    <a:pt x="16138" y="1284052"/>
                    <a:pt x="54393" y="1211154"/>
                    <a:pt x="65610" y="1188720"/>
                  </a:cubicBezTo>
                  <a:cubicBezTo>
                    <a:pt x="56902" y="1175657"/>
                    <a:pt x="50586" y="1160633"/>
                    <a:pt x="39485" y="1149532"/>
                  </a:cubicBezTo>
                  <a:cubicBezTo>
                    <a:pt x="28384" y="1138431"/>
                    <a:pt x="4104" y="1138637"/>
                    <a:pt x="296" y="1123406"/>
                  </a:cubicBezTo>
                  <a:cubicBezTo>
                    <a:pt x="-2691" y="1111458"/>
                    <a:pt x="17713" y="1105989"/>
                    <a:pt x="26422" y="1097280"/>
                  </a:cubicBezTo>
                </a:path>
              </a:pathLst>
            </a:cu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0000"/>
                </a:solidFill>
              </a:endParaRPr>
            </a:p>
          </p:txBody>
        </p:sp>
        <p:sp>
          <p:nvSpPr>
            <p:cNvPr id="13325" name="Freeform 6"/>
            <p:cNvSpPr>
              <a:spLocks/>
            </p:cNvSpPr>
            <p:nvPr/>
          </p:nvSpPr>
          <p:spPr bwMode="auto">
            <a:xfrm>
              <a:off x="3505292" y="5410117"/>
              <a:ext cx="1965271" cy="685781"/>
            </a:xfrm>
            <a:custGeom>
              <a:avLst/>
              <a:gdLst>
                <a:gd name="T0" fmla="*/ 0 w 1392"/>
                <a:gd name="T1" fmla="*/ 2147483647 h 536"/>
                <a:gd name="T2" fmla="*/ 2147483647 w 1392"/>
                <a:gd name="T3" fmla="*/ 2147483647 h 536"/>
                <a:gd name="T4" fmla="*/ 2147483647 w 1392"/>
                <a:gd name="T5" fmla="*/ 2147483647 h 536"/>
                <a:gd name="T6" fmla="*/ 0 60000 65536"/>
                <a:gd name="T7" fmla="*/ 0 60000 65536"/>
                <a:gd name="T8" fmla="*/ 0 60000 65536"/>
                <a:gd name="T9" fmla="*/ 0 w 1392"/>
                <a:gd name="T10" fmla="*/ 0 h 536"/>
                <a:gd name="T11" fmla="*/ 1392 w 1392"/>
                <a:gd name="T12" fmla="*/ 536 h 536"/>
              </a:gdLst>
              <a:ahLst/>
              <a:cxnLst>
                <a:cxn ang="T6">
                  <a:pos x="T0" y="T1"/>
                </a:cxn>
                <a:cxn ang="T7">
                  <a:pos x="T2" y="T3"/>
                </a:cxn>
                <a:cxn ang="T8">
                  <a:pos x="T4" y="T5"/>
                </a:cxn>
              </a:cxnLst>
              <a:rect l="T9" t="T10" r="T11" b="T12"/>
              <a:pathLst>
                <a:path w="1392" h="536">
                  <a:moveTo>
                    <a:pt x="0" y="536"/>
                  </a:moveTo>
                  <a:cubicBezTo>
                    <a:pt x="220" y="276"/>
                    <a:pt x="440" y="16"/>
                    <a:pt x="672" y="8"/>
                  </a:cubicBezTo>
                  <a:cubicBezTo>
                    <a:pt x="904" y="0"/>
                    <a:pt x="1148" y="244"/>
                    <a:pt x="1392" y="48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13326" name="Text Box 8"/>
            <p:cNvSpPr txBox="1">
              <a:spLocks noChangeArrowheads="1"/>
            </p:cNvSpPr>
            <p:nvPr/>
          </p:nvSpPr>
          <p:spPr bwMode="auto">
            <a:xfrm>
              <a:off x="4038677" y="5638711"/>
              <a:ext cx="838177" cy="76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smtClean="0">
                  <a:solidFill>
                    <a:srgbClr val="CC00CC"/>
                  </a:solidFill>
                  <a:latin typeface="Calibri" pitchFamily="34" charset="0"/>
                  <a:ea typeface="Calibri" pitchFamily="34" charset="0"/>
                  <a:cs typeface="Calibri" pitchFamily="34" charset="0"/>
                </a:rPr>
                <a:t>P</a:t>
              </a:r>
            </a:p>
          </p:txBody>
        </p:sp>
        <p:sp>
          <p:nvSpPr>
            <p:cNvPr id="13327" name="Text Box 13"/>
            <p:cNvSpPr txBox="1">
              <a:spLocks noChangeArrowheads="1"/>
            </p:cNvSpPr>
            <p:nvPr/>
          </p:nvSpPr>
          <p:spPr bwMode="auto">
            <a:xfrm>
              <a:off x="4191073" y="4952930"/>
              <a:ext cx="1676354" cy="49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CA" altLang="en-US" sz="2600" smtClean="0">
                  <a:solidFill>
                    <a:srgbClr val="000000"/>
                  </a:solidFill>
                  <a:latin typeface="Calibri" pitchFamily="34" charset="0"/>
                  <a:ea typeface="Calibri" pitchFamily="34" charset="0"/>
                  <a:cs typeface="Calibri" pitchFamily="34" charset="0"/>
                </a:rPr>
                <a:t>Factoring</a:t>
              </a:r>
            </a:p>
          </p:txBody>
        </p:sp>
        <p:sp>
          <p:nvSpPr>
            <p:cNvPr id="13328" name="Oval 5"/>
            <p:cNvSpPr>
              <a:spLocks noChangeArrowheads="1"/>
            </p:cNvSpPr>
            <p:nvPr/>
          </p:nvSpPr>
          <p:spPr bwMode="auto">
            <a:xfrm>
              <a:off x="2924282" y="2438400"/>
              <a:ext cx="3005055" cy="419088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smtClean="0">
                <a:solidFill>
                  <a:srgbClr val="000000"/>
                </a:solidFill>
              </a:endParaRPr>
            </a:p>
          </p:txBody>
        </p:sp>
        <p:sp>
          <p:nvSpPr>
            <p:cNvPr id="13329" name="Text Box 9"/>
            <p:cNvSpPr txBox="1">
              <a:spLocks noChangeArrowheads="1"/>
            </p:cNvSpPr>
            <p:nvPr/>
          </p:nvSpPr>
          <p:spPr bwMode="auto">
            <a:xfrm>
              <a:off x="2362323" y="5181523"/>
              <a:ext cx="1600156" cy="76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smtClean="0">
                  <a:solidFill>
                    <a:srgbClr val="CC00CC"/>
                  </a:solidFill>
                  <a:latin typeface="Calibri" pitchFamily="34" charset="0"/>
                  <a:ea typeface="Calibri" pitchFamily="34" charset="0"/>
                  <a:cs typeface="Calibri" pitchFamily="34" charset="0"/>
                </a:rPr>
                <a:t>BQP</a:t>
              </a:r>
            </a:p>
          </p:txBody>
        </p:sp>
        <p:sp>
          <p:nvSpPr>
            <p:cNvPr id="18" name="Oval 5"/>
            <p:cNvSpPr>
              <a:spLocks noChangeArrowheads="1"/>
            </p:cNvSpPr>
            <p:nvPr/>
          </p:nvSpPr>
          <p:spPr bwMode="auto">
            <a:xfrm>
              <a:off x="838200" y="2428876"/>
              <a:ext cx="7216775" cy="435280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smtClean="0">
                <a:solidFill>
                  <a:srgbClr val="000000"/>
                </a:solidFill>
              </a:endParaRPr>
            </a:p>
          </p:txBody>
        </p:sp>
        <p:sp>
          <p:nvSpPr>
            <p:cNvPr id="19" name="Text Box 9"/>
            <p:cNvSpPr txBox="1">
              <a:spLocks noChangeArrowheads="1"/>
            </p:cNvSpPr>
            <p:nvPr/>
          </p:nvSpPr>
          <p:spPr bwMode="auto">
            <a:xfrm>
              <a:off x="1552719" y="3196595"/>
              <a:ext cx="1371563" cy="86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000" b="1" dirty="0" smtClean="0">
                  <a:solidFill>
                    <a:srgbClr val="CC00CC"/>
                  </a:solidFill>
                  <a:latin typeface="Calibri" pitchFamily="34" charset="0"/>
                  <a:ea typeface="Calibri" pitchFamily="34" charset="0"/>
                  <a:cs typeface="Calibri" pitchFamily="34" charset="0"/>
                </a:rPr>
                <a:t>P</a:t>
              </a:r>
              <a:r>
                <a:rPr lang="en-US" altLang="en-US" sz="5000" b="1" baseline="30000" dirty="0" smtClean="0">
                  <a:solidFill>
                    <a:srgbClr val="CC00CC"/>
                  </a:solidFill>
                  <a:latin typeface="Calibri" pitchFamily="34" charset="0"/>
                  <a:ea typeface="Calibri" pitchFamily="34" charset="0"/>
                  <a:cs typeface="Calibri" pitchFamily="34" charset="0"/>
                </a:rPr>
                <a:t>#P</a:t>
              </a:r>
              <a:endParaRPr lang="en-US" altLang="en-US" sz="5000" b="1" baseline="30000" dirty="0" smtClean="0">
                <a:solidFill>
                  <a:srgbClr val="CC00CC"/>
                </a:solidFill>
                <a:latin typeface="Calibri" pitchFamily="34" charset="0"/>
                <a:ea typeface="Calibri" pitchFamily="34" charset="0"/>
                <a:cs typeface="Calibri" pitchFamily="34" charset="0"/>
              </a:endParaRPr>
            </a:p>
          </p:txBody>
        </p:sp>
      </p:grpSp>
    </p:spTree>
    <p:extLst>
      <p:ext uri="{BB962C8B-B14F-4D97-AF65-F5344CB8AC3E}">
        <p14:creationId xmlns:p14="http://schemas.microsoft.com/office/powerpoint/2010/main" val="738265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228600"/>
            <a:ext cx="8458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b="1" dirty="0">
                <a:solidFill>
                  <a:srgbClr val="0070C0"/>
                </a:solidFill>
                <a:latin typeface="Calibri" pitchFamily="34" charset="0"/>
              </a:rPr>
              <a:t>So </a:t>
            </a:r>
            <a:r>
              <a:rPr lang="en-US" altLang="en-US" sz="3800" b="1" dirty="0" smtClean="0">
                <a:solidFill>
                  <a:srgbClr val="0070C0"/>
                </a:solidFill>
                <a:latin typeface="Calibri" pitchFamily="34" charset="0"/>
              </a:rPr>
              <a:t>quantum computers refute the ECT </a:t>
            </a:r>
            <a:r>
              <a:rPr lang="en-US" altLang="en-US" sz="3800" b="1" dirty="0">
                <a:solidFill>
                  <a:srgbClr val="0070C0"/>
                </a:solidFill>
                <a:latin typeface="Calibri" pitchFamily="34" charset="0"/>
              </a:rPr>
              <a:t>… what more </a:t>
            </a:r>
            <a:r>
              <a:rPr lang="en-US" altLang="en-US" sz="3800" b="1" dirty="0" smtClean="0">
                <a:solidFill>
                  <a:srgbClr val="0070C0"/>
                </a:solidFill>
                <a:latin typeface="Calibri" pitchFamily="34" charset="0"/>
              </a:rPr>
              <a:t>proof could </a:t>
            </a:r>
            <a:r>
              <a:rPr lang="en-US" altLang="en-US" sz="3800" b="1" dirty="0">
                <a:solidFill>
                  <a:srgbClr val="0070C0"/>
                </a:solidFill>
                <a:latin typeface="Calibri" pitchFamily="34" charset="0"/>
              </a:rPr>
              <a:t>anyone want?</a:t>
            </a:r>
            <a:endParaRPr lang="en-US" altLang="en-US" sz="3800" dirty="0">
              <a:solidFill>
                <a:srgbClr val="0070C0"/>
              </a:solidFill>
              <a:latin typeface="Calibri" pitchFamily="34" charset="0"/>
              <a:sym typeface="Symbol" pitchFamily="18" charset="2"/>
            </a:endParaRPr>
          </a:p>
        </p:txBody>
      </p:sp>
      <p:sp>
        <p:nvSpPr>
          <p:cNvPr id="6" name="Text Box 16"/>
          <p:cNvSpPr txBox="1">
            <a:spLocks noChangeArrowheads="1"/>
          </p:cNvSpPr>
          <p:nvPr/>
        </p:nvSpPr>
        <p:spPr bwMode="auto">
          <a:xfrm>
            <a:off x="304800" y="1490484"/>
            <a:ext cx="8534400" cy="2931572"/>
          </a:xfrm>
          <a:prstGeom prst="rect">
            <a:avLst/>
          </a:prstGeom>
          <a:noFill/>
          <a:ln w="9525">
            <a:noFill/>
            <a:miter lim="800000"/>
            <a:headEnd/>
            <a:tailEnd/>
          </a:ln>
        </p:spPr>
        <p:txBody>
          <a:bodyPr>
            <a:spAutoFit/>
          </a:bodyPr>
          <a:lstStyle/>
          <a:p>
            <a:pPr>
              <a:spcBef>
                <a:spcPct val="50000"/>
              </a:spcBef>
              <a:defRPr/>
            </a:pPr>
            <a:r>
              <a:rPr lang="en-US" sz="3000" dirty="0">
                <a:latin typeface="Calibri" pitchFamily="34" charset="0"/>
                <a:cs typeface="+mn-cs"/>
                <a:sym typeface="Symbol" pitchFamily="18" charset="2"/>
              </a:rPr>
              <a:t>Building a </a:t>
            </a:r>
            <a:r>
              <a:rPr lang="en-US" sz="3000" dirty="0" smtClean="0">
                <a:latin typeface="Calibri" pitchFamily="34" charset="0"/>
                <a:cs typeface="+mn-cs"/>
                <a:sym typeface="Symbol" pitchFamily="18" charset="2"/>
              </a:rPr>
              <a:t>scalable quantum computer </a:t>
            </a:r>
            <a:r>
              <a:rPr lang="en-US" sz="3000" dirty="0">
                <a:latin typeface="Calibri" pitchFamily="34" charset="0"/>
                <a:cs typeface="+mn-cs"/>
                <a:sym typeface="Symbol" pitchFamily="18" charset="2"/>
              </a:rPr>
              <a:t>is </a:t>
            </a:r>
            <a:r>
              <a:rPr lang="en-US" sz="3000" b="1" dirty="0" smtClean="0">
                <a:solidFill>
                  <a:srgbClr val="FF0000"/>
                </a:solidFill>
                <a:latin typeface="Calibri" pitchFamily="34" charset="0"/>
                <a:cs typeface="+mn-cs"/>
                <a:sym typeface="Symbol" pitchFamily="18" charset="2"/>
              </a:rPr>
              <a:t>hard</a:t>
            </a:r>
            <a:r>
              <a:rPr lang="en-US" sz="3000" dirty="0" smtClean="0">
                <a:latin typeface="Calibri" pitchFamily="34" charset="0"/>
                <a:cs typeface="+mn-cs"/>
                <a:sym typeface="Symbol" pitchFamily="18" charset="2"/>
              </a:rPr>
              <a:t>!  </a:t>
            </a:r>
            <a:r>
              <a:rPr lang="en-US" sz="3000" dirty="0">
                <a:latin typeface="Calibri" pitchFamily="34" charset="0"/>
                <a:cs typeface="+mn-cs"/>
                <a:sym typeface="Symbol" pitchFamily="18" charset="2"/>
              </a:rPr>
              <a:t>After </a:t>
            </a:r>
            <a:r>
              <a:rPr lang="en-US" sz="3000" dirty="0" smtClean="0">
                <a:latin typeface="Calibri" pitchFamily="34" charset="0"/>
                <a:cs typeface="+mn-cs"/>
                <a:sym typeface="Symbol" pitchFamily="18" charset="2"/>
              </a:rPr>
              <a:t>20+ </a:t>
            </a:r>
            <a:r>
              <a:rPr lang="en-US" sz="3000" dirty="0">
                <a:latin typeface="Calibri" pitchFamily="34" charset="0"/>
                <a:cs typeface="+mn-cs"/>
                <a:sym typeface="Symbol" pitchFamily="18" charset="2"/>
              </a:rPr>
              <a:t>years, no fundamental obstacle has been </a:t>
            </a:r>
            <a:r>
              <a:rPr lang="en-US" sz="3000" dirty="0" smtClean="0">
                <a:latin typeface="Calibri" pitchFamily="34" charset="0"/>
                <a:cs typeface="+mn-cs"/>
                <a:sym typeface="Symbol" pitchFamily="18" charset="2"/>
              </a:rPr>
              <a:t>found … but can’t we just refute </a:t>
            </a:r>
            <a:r>
              <a:rPr lang="en-US" sz="3000" dirty="0" smtClean="0">
                <a:latin typeface="Calibri" pitchFamily="34" charset="0"/>
                <a:cs typeface="+mn-cs"/>
                <a:sym typeface="Symbol" pitchFamily="18" charset="2"/>
              </a:rPr>
              <a:t>the skeptics today?</a:t>
            </a:r>
            <a:endParaRPr lang="en-US" sz="3000" dirty="0">
              <a:latin typeface="Calibri" pitchFamily="34" charset="0"/>
              <a:cs typeface="+mn-cs"/>
              <a:sym typeface="Symbol" pitchFamily="18" charset="2"/>
            </a:endParaRPr>
          </a:p>
          <a:p>
            <a:pPr lvl="1">
              <a:spcBef>
                <a:spcPct val="50000"/>
              </a:spcBef>
              <a:defRPr/>
            </a:pPr>
            <a:r>
              <a:rPr lang="en-US" sz="2700" b="1" dirty="0" smtClean="0">
                <a:solidFill>
                  <a:srgbClr val="008000"/>
                </a:solidFill>
                <a:latin typeface="Calibri" pitchFamily="34" charset="0"/>
                <a:cs typeface="+mn-cs"/>
                <a:sym typeface="Symbol" pitchFamily="18" charset="2"/>
              </a:rPr>
              <a:t>Can </a:t>
            </a:r>
            <a:r>
              <a:rPr lang="en-US" sz="2700" b="1" dirty="0">
                <a:solidFill>
                  <a:srgbClr val="008000"/>
                </a:solidFill>
                <a:latin typeface="Calibri" pitchFamily="34" charset="0"/>
                <a:cs typeface="+mn-cs"/>
                <a:sym typeface="Symbol" pitchFamily="18" charset="2"/>
              </a:rPr>
              <a:t>we “meet the </a:t>
            </a:r>
            <a:r>
              <a:rPr lang="en-US" sz="2700" b="1" dirty="0" smtClean="0">
                <a:solidFill>
                  <a:srgbClr val="008000"/>
                </a:solidFill>
                <a:latin typeface="Calibri" pitchFamily="34" charset="0"/>
                <a:cs typeface="+mn-cs"/>
                <a:sym typeface="Symbol" pitchFamily="18" charset="2"/>
              </a:rPr>
              <a:t>experimentalists </a:t>
            </a:r>
            <a:r>
              <a:rPr lang="en-US" sz="2700" b="1" dirty="0">
                <a:solidFill>
                  <a:srgbClr val="008000"/>
                </a:solidFill>
                <a:latin typeface="Calibri" pitchFamily="34" charset="0"/>
                <a:cs typeface="+mn-cs"/>
                <a:sym typeface="Symbol" pitchFamily="18" charset="2"/>
              </a:rPr>
              <a:t>halfway,” and show computational hardness for quantum systems closer to what </a:t>
            </a:r>
            <a:r>
              <a:rPr lang="en-US" sz="2700" b="1" dirty="0" smtClean="0">
                <a:solidFill>
                  <a:srgbClr val="008000"/>
                </a:solidFill>
                <a:latin typeface="Calibri" pitchFamily="34" charset="0"/>
                <a:cs typeface="+mn-cs"/>
                <a:sym typeface="Symbol" pitchFamily="18" charset="2"/>
              </a:rPr>
              <a:t>they’re </a:t>
            </a:r>
            <a:r>
              <a:rPr lang="en-US" sz="2700" b="1" dirty="0">
                <a:solidFill>
                  <a:srgbClr val="008000"/>
                </a:solidFill>
                <a:latin typeface="Calibri" pitchFamily="34" charset="0"/>
                <a:cs typeface="+mn-cs"/>
                <a:sym typeface="Symbol" pitchFamily="18" charset="2"/>
              </a:rPr>
              <a:t>actually </a:t>
            </a:r>
            <a:r>
              <a:rPr lang="en-US" sz="2700" b="1" dirty="0" smtClean="0">
                <a:solidFill>
                  <a:srgbClr val="008000"/>
                </a:solidFill>
                <a:latin typeface="Calibri" pitchFamily="34" charset="0"/>
                <a:cs typeface="+mn-cs"/>
                <a:sym typeface="Symbol" pitchFamily="18" charset="2"/>
              </a:rPr>
              <a:t>working with?</a:t>
            </a:r>
            <a:endParaRPr lang="en-US" sz="2700" b="1" dirty="0">
              <a:solidFill>
                <a:srgbClr val="008000"/>
              </a:solidFill>
              <a:latin typeface="Calibri" pitchFamily="34" charset="0"/>
              <a:cs typeface="+mn-cs"/>
              <a:sym typeface="Symbol" pitchFamily="18" charset="2"/>
            </a:endParaRPr>
          </a:p>
        </p:txBody>
      </p:sp>
      <p:sp>
        <p:nvSpPr>
          <p:cNvPr id="7" name="Text Box 16"/>
          <p:cNvSpPr txBox="1">
            <a:spLocks noChangeArrowheads="1"/>
          </p:cNvSpPr>
          <p:nvPr/>
        </p:nvSpPr>
        <p:spPr bwMode="auto">
          <a:xfrm>
            <a:off x="304800" y="4541659"/>
            <a:ext cx="8763000" cy="2054409"/>
          </a:xfrm>
          <a:prstGeom prst="rect">
            <a:avLst/>
          </a:prstGeom>
          <a:noFill/>
          <a:ln w="9525">
            <a:noFill/>
            <a:miter lim="800000"/>
            <a:headEnd/>
            <a:tailEnd/>
          </a:ln>
        </p:spPr>
        <p:txBody>
          <a:bodyPr wrap="square">
            <a:spAutoFit/>
          </a:bodyPr>
          <a:lstStyle/>
          <a:p>
            <a:pPr>
              <a:spcBef>
                <a:spcPct val="50000"/>
              </a:spcBef>
              <a:defRPr/>
            </a:pPr>
            <a:r>
              <a:rPr lang="en-US" sz="3000" cap="small" dirty="0">
                <a:latin typeface="Calibri" pitchFamily="34" charset="0"/>
                <a:cs typeface="+mn-cs"/>
                <a:sym typeface="Symbol" pitchFamily="18" charset="2"/>
              </a:rPr>
              <a:t>Factoring</a:t>
            </a:r>
            <a:r>
              <a:rPr lang="en-US" sz="3000" dirty="0">
                <a:latin typeface="Calibri" pitchFamily="34" charset="0"/>
                <a:cs typeface="+mn-cs"/>
                <a:sym typeface="Symbol" pitchFamily="18" charset="2"/>
              </a:rPr>
              <a:t> </a:t>
            </a:r>
            <a:r>
              <a:rPr lang="en-US" sz="3000" dirty="0" smtClean="0">
                <a:latin typeface="Calibri" pitchFamily="34" charset="0"/>
                <a:cs typeface="+mn-cs"/>
                <a:sym typeface="Symbol" pitchFamily="18" charset="2"/>
              </a:rPr>
              <a:t>might </a:t>
            </a:r>
            <a:r>
              <a:rPr lang="en-US" sz="3000" dirty="0">
                <a:latin typeface="Calibri" pitchFamily="34" charset="0"/>
                <a:cs typeface="+mn-cs"/>
                <a:sym typeface="Symbol" pitchFamily="18" charset="2"/>
              </a:rPr>
              <a:t>have a fast classical algorithm!  At any rate, it’s an extremely “special” problem</a:t>
            </a:r>
          </a:p>
          <a:p>
            <a:pPr lvl="1">
              <a:spcBef>
                <a:spcPct val="50000"/>
              </a:spcBef>
              <a:defRPr/>
            </a:pPr>
            <a:r>
              <a:rPr lang="en-US" sz="2700" b="1" dirty="0">
                <a:solidFill>
                  <a:srgbClr val="008000"/>
                </a:solidFill>
                <a:latin typeface="Calibri" pitchFamily="34" charset="0"/>
                <a:cs typeface="+mn-cs"/>
                <a:sym typeface="Symbol" pitchFamily="18" charset="2"/>
              </a:rPr>
              <a:t>Wouldn’t it be great to show that if, quantum computers can be simulated classically, then (say) </a:t>
            </a:r>
            <a:r>
              <a:rPr lang="en-US" sz="2700" b="1" dirty="0">
                <a:solidFill>
                  <a:srgbClr val="990099"/>
                </a:solidFill>
                <a:latin typeface="Calibri" pitchFamily="34" charset="0"/>
                <a:cs typeface="+mn-cs"/>
                <a:sym typeface="Symbol" pitchFamily="18" charset="2"/>
              </a:rPr>
              <a:t>P</a:t>
            </a:r>
            <a:r>
              <a:rPr lang="en-US" sz="2700" b="1" dirty="0">
                <a:solidFill>
                  <a:srgbClr val="008000"/>
                </a:solidFill>
                <a:latin typeface="Calibri" pitchFamily="34" charset="0"/>
                <a:cs typeface="+mn-cs"/>
                <a:sym typeface="Symbol" pitchFamily="18" charset="2"/>
              </a:rPr>
              <a:t>=</a:t>
            </a:r>
            <a:r>
              <a:rPr lang="en-US" sz="2700" b="1" dirty="0">
                <a:solidFill>
                  <a:srgbClr val="990099"/>
                </a:solidFill>
                <a:latin typeface="Calibri" pitchFamily="34" charset="0"/>
                <a:cs typeface="+mn-cs"/>
                <a:sym typeface="Symbol" pitchFamily="18" charset="2"/>
              </a:rPr>
              <a:t>NP</a:t>
            </a:r>
            <a:r>
              <a:rPr lang="en-US" sz="2700" b="1" dirty="0">
                <a:solidFill>
                  <a:srgbClr val="008000"/>
                </a:solidFill>
                <a:latin typeface="Calibri" pitchFamily="34" charset="0"/>
                <a:cs typeface="+mn-cs"/>
                <a:sym typeface="Symbol" pitchFamily="18" charset="2"/>
              </a:rPr>
              <a:t>?</a:t>
            </a:r>
          </a:p>
        </p:txBody>
      </p:sp>
    </p:spTree>
    <p:extLst>
      <p:ext uri="{BB962C8B-B14F-4D97-AF65-F5344CB8AC3E}">
        <p14:creationId xmlns:p14="http://schemas.microsoft.com/office/powerpoint/2010/main" val="7210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t1.gstatic.com/images?q=tbn:ANd9GcTpQhhb-wR9UnKezKsAcrfZEfreq749WCFqdiiyrikbrk7V0Dq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2400"/>
            <a:ext cx="1656990" cy="195072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2"/>
          <p:cNvSpPr txBox="1">
            <a:spLocks noChangeArrowheads="1"/>
          </p:cNvSpPr>
          <p:nvPr/>
        </p:nvSpPr>
        <p:spPr bwMode="auto">
          <a:xfrm>
            <a:off x="30480" y="206096"/>
            <a:ext cx="7262351" cy="1754326"/>
          </a:xfrm>
          <a:prstGeom prst="rect">
            <a:avLst/>
          </a:prstGeom>
          <a:noFill/>
          <a:ln w="9525">
            <a:noFill/>
            <a:miter lim="800000"/>
            <a:headEnd/>
            <a:tailEnd/>
          </a:ln>
        </p:spPr>
        <p:txBody>
          <a:bodyPr wrap="square">
            <a:spAutoFit/>
          </a:bodyPr>
          <a:lstStyle/>
          <a:p>
            <a:pPr algn="ctr">
              <a:spcBef>
                <a:spcPct val="50000"/>
              </a:spcBef>
              <a:defRPr/>
            </a:pPr>
            <a:r>
              <a:rPr lang="en-US" sz="3600" b="1" dirty="0" smtClean="0">
                <a:solidFill>
                  <a:srgbClr val="0070C0"/>
                </a:solidFill>
                <a:latin typeface="Calibri" pitchFamily="34" charset="0"/>
              </a:rPr>
              <a:t>Motivates “Quantum Supremacy” … a.k.a., physicists learning to think like applied cryptographers!</a:t>
            </a:r>
            <a:endParaRPr lang="en-US" sz="3600" b="1" dirty="0" smtClean="0">
              <a:solidFill>
                <a:srgbClr val="0070C0"/>
              </a:solidFill>
              <a:latin typeface="Calibri" pitchFamily="34" charset="0"/>
            </a:endParaRPr>
          </a:p>
        </p:txBody>
      </p:sp>
      <p:sp>
        <p:nvSpPr>
          <p:cNvPr id="13" name="Text Box 2"/>
          <p:cNvSpPr txBox="1">
            <a:spLocks noChangeArrowheads="1"/>
          </p:cNvSpPr>
          <p:nvPr/>
        </p:nvSpPr>
        <p:spPr bwMode="auto">
          <a:xfrm>
            <a:off x="351430" y="2286000"/>
            <a:ext cx="854456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hangingPunct="1">
              <a:spcBef>
                <a:spcPct val="50000"/>
              </a:spcBef>
              <a:buFont typeface="Arial" charset="0"/>
              <a:buChar char="•"/>
            </a:pPr>
            <a:r>
              <a:rPr lang="en-US" altLang="en-US" sz="2600" dirty="0" smtClean="0">
                <a:solidFill>
                  <a:srgbClr val="000000"/>
                </a:solidFill>
                <a:latin typeface="Calibri" pitchFamily="34" charset="0"/>
              </a:rPr>
              <a:t>Define </a:t>
            </a:r>
            <a:r>
              <a:rPr lang="en-US" altLang="en-US" sz="2600" dirty="0" smtClean="0">
                <a:solidFill>
                  <a:srgbClr val="000000"/>
                </a:solidFill>
                <a:latin typeface="Calibri" pitchFamily="34" charset="0"/>
              </a:rPr>
              <a:t>a </a:t>
            </a:r>
            <a:r>
              <a:rPr lang="en-US" altLang="en-US" sz="2600" b="1" dirty="0" smtClean="0">
                <a:solidFill>
                  <a:srgbClr val="FF0000"/>
                </a:solidFill>
                <a:latin typeface="Calibri" pitchFamily="34" charset="0"/>
              </a:rPr>
              <a:t>clear mathematical t</a:t>
            </a:r>
            <a:r>
              <a:rPr lang="en-US" altLang="en-US" sz="2600" b="1" dirty="0" smtClean="0">
                <a:solidFill>
                  <a:srgbClr val="FF0000"/>
                </a:solidFill>
                <a:latin typeface="Calibri" pitchFamily="34" charset="0"/>
              </a:rPr>
              <a:t>ask</a:t>
            </a:r>
            <a:r>
              <a:rPr lang="en-US" altLang="en-US" sz="2600" dirty="0" smtClean="0">
                <a:solidFill>
                  <a:srgbClr val="000000"/>
                </a:solidFill>
                <a:latin typeface="Calibri" pitchFamily="34" charset="0"/>
              </a:rPr>
              <a:t> </a:t>
            </a:r>
            <a:r>
              <a:rPr lang="en-US" altLang="en-US" sz="2600" dirty="0" smtClean="0">
                <a:solidFill>
                  <a:srgbClr val="000000"/>
                </a:solidFill>
                <a:latin typeface="Calibri" pitchFamily="34" charset="0"/>
              </a:rPr>
              <a:t>that </a:t>
            </a:r>
            <a:r>
              <a:rPr lang="en-US" altLang="en-US" sz="2600" dirty="0" smtClean="0">
                <a:solidFill>
                  <a:srgbClr val="000000"/>
                </a:solidFill>
                <a:latin typeface="Calibri" pitchFamily="34" charset="0"/>
              </a:rPr>
              <a:t>you can perform with quantum hardware of the near future</a:t>
            </a:r>
            <a:endParaRPr lang="en-US" altLang="en-US" sz="2600" dirty="0" smtClean="0">
              <a:solidFill>
                <a:srgbClr val="000000"/>
              </a:solidFill>
              <a:latin typeface="Calibri" pitchFamily="34" charset="0"/>
            </a:endParaRPr>
          </a:p>
          <a:p>
            <a:pPr marL="457200" indent="-457200" eaLnBrk="1" hangingPunct="1">
              <a:spcBef>
                <a:spcPct val="50000"/>
              </a:spcBef>
              <a:buFont typeface="Arial" charset="0"/>
              <a:buChar char="•"/>
            </a:pPr>
            <a:r>
              <a:rPr lang="en-US" altLang="en-US" sz="2600" dirty="0" smtClean="0">
                <a:solidFill>
                  <a:srgbClr val="000000"/>
                </a:solidFill>
                <a:latin typeface="Calibri" pitchFamily="34" charset="0"/>
              </a:rPr>
              <a:t>Think hard about how your worst enemy would perform that task (or appear to…) using classical resources only</a:t>
            </a:r>
            <a:br>
              <a:rPr lang="en-US" altLang="en-US" sz="2600" dirty="0" smtClean="0">
                <a:solidFill>
                  <a:srgbClr val="000000"/>
                </a:solidFill>
                <a:latin typeface="Calibri" pitchFamily="34" charset="0"/>
              </a:rPr>
            </a:br>
            <a:r>
              <a:rPr lang="en-US" altLang="en-US" sz="2600" b="1" dirty="0" smtClean="0">
                <a:solidFill>
                  <a:srgbClr val="006600"/>
                </a:solidFill>
                <a:latin typeface="Calibri" pitchFamily="34" charset="0"/>
              </a:rPr>
              <a:t>Closest historical analogue in physics: the Bell inequality</a:t>
            </a:r>
          </a:p>
          <a:p>
            <a:pPr marL="457200" indent="-457200" eaLnBrk="1" hangingPunct="1">
              <a:spcBef>
                <a:spcPct val="50000"/>
              </a:spcBef>
              <a:buFont typeface="Arial" charset="0"/>
              <a:buChar char="•"/>
            </a:pPr>
            <a:r>
              <a:rPr lang="en-US" altLang="en-US" sz="2600" dirty="0" smtClean="0">
                <a:solidFill>
                  <a:srgbClr val="000000"/>
                </a:solidFill>
                <a:latin typeface="Calibri" pitchFamily="34" charset="0"/>
                <a:cs typeface="Courier New" pitchFamily="49" charset="0"/>
              </a:rPr>
              <a:t>Publish benchmark challenges for classical skeptics</a:t>
            </a:r>
          </a:p>
          <a:p>
            <a:pPr marL="457200" indent="-457200" eaLnBrk="1" hangingPunct="1">
              <a:spcBef>
                <a:spcPct val="50000"/>
              </a:spcBef>
              <a:buFont typeface="Arial" charset="0"/>
              <a:buChar char="•"/>
            </a:pPr>
            <a:r>
              <a:rPr lang="en-US" altLang="en-US" sz="2600" dirty="0" smtClean="0">
                <a:solidFill>
                  <a:srgbClr val="000000"/>
                </a:solidFill>
                <a:latin typeface="Calibri" pitchFamily="34" charset="0"/>
                <a:cs typeface="Courier New" pitchFamily="49" charset="0"/>
              </a:rPr>
              <a:t>Isolate the cleanest possible hardness assumption that implies what you want</a:t>
            </a:r>
          </a:p>
          <a:p>
            <a:pPr marL="457200" indent="-457200" eaLnBrk="1" hangingPunct="1">
              <a:spcBef>
                <a:spcPct val="50000"/>
              </a:spcBef>
              <a:buFont typeface="Arial" charset="0"/>
              <a:buChar char="•"/>
            </a:pPr>
            <a:r>
              <a:rPr lang="en-US" altLang="en-US" sz="2600" dirty="0" smtClean="0">
                <a:solidFill>
                  <a:srgbClr val="000000"/>
                </a:solidFill>
                <a:latin typeface="Calibri" pitchFamily="34" charset="0"/>
                <a:cs typeface="Courier New" pitchFamily="49" charset="0"/>
              </a:rPr>
              <a:t>Leave a safety margin!</a:t>
            </a:r>
            <a:endParaRPr lang="en-US" altLang="en-US" sz="2600" dirty="0" smtClean="0">
              <a:solidFill>
                <a:srgbClr val="000000"/>
              </a:solidFill>
              <a:latin typeface="Courier New" pitchFamily="49" charset="0"/>
              <a:cs typeface="Courier New" pitchFamily="49" charset="0"/>
            </a:endParaRPr>
          </a:p>
        </p:txBody>
      </p:sp>
    </p:spTree>
    <p:extLst>
      <p:ext uri="{BB962C8B-B14F-4D97-AF65-F5344CB8AC3E}">
        <p14:creationId xmlns:p14="http://schemas.microsoft.com/office/powerpoint/2010/main" val="353305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457200" y="152400"/>
            <a:ext cx="8229600" cy="1200329"/>
          </a:xfrm>
          <a:prstGeom prst="rect">
            <a:avLst/>
          </a:prstGeom>
          <a:noFill/>
          <a:ln w="9525">
            <a:noFill/>
            <a:miter lim="800000"/>
            <a:headEnd/>
            <a:tailEnd/>
          </a:ln>
        </p:spPr>
        <p:txBody>
          <a:bodyPr>
            <a:spAutoFit/>
          </a:bodyPr>
          <a:lstStyle/>
          <a:p>
            <a:pPr algn="ctr">
              <a:spcBef>
                <a:spcPct val="50000"/>
              </a:spcBef>
              <a:defRPr/>
            </a:pPr>
            <a:r>
              <a:rPr lang="en-US" sz="4400" b="1" dirty="0" smtClean="0">
                <a:solidFill>
                  <a:srgbClr val="0070C0"/>
                </a:solidFill>
                <a:latin typeface="Calibri" pitchFamily="34" charset="0"/>
              </a:rPr>
              <a:t>The Sampling Approach</a:t>
            </a:r>
            <a:r>
              <a:rPr lang="en-US" sz="4400" b="1" cap="small" dirty="0">
                <a:solidFill>
                  <a:srgbClr val="0070C0"/>
                </a:solidFill>
                <a:latin typeface="Calibri" pitchFamily="34" charset="0"/>
              </a:rPr>
              <a:t/>
            </a:r>
            <a:br>
              <a:rPr lang="en-US" sz="4400" b="1" cap="small" dirty="0">
                <a:solidFill>
                  <a:srgbClr val="0070C0"/>
                </a:solidFill>
                <a:latin typeface="Calibri" pitchFamily="34" charset="0"/>
              </a:rPr>
            </a:br>
            <a:r>
              <a:rPr lang="en-US" sz="2800" b="1" dirty="0" smtClean="0">
                <a:solidFill>
                  <a:srgbClr val="0070C0"/>
                </a:solidFill>
                <a:latin typeface="Calibri" pitchFamily="34" charset="0"/>
              </a:rPr>
              <a:t>A.-</a:t>
            </a:r>
            <a:r>
              <a:rPr lang="en-US" sz="2800" b="1" dirty="0" err="1" smtClean="0">
                <a:solidFill>
                  <a:srgbClr val="0070C0"/>
                </a:solidFill>
                <a:latin typeface="Calibri" pitchFamily="34" charset="0"/>
              </a:rPr>
              <a:t>Arkhipov</a:t>
            </a:r>
            <a:r>
              <a:rPr lang="en-US" sz="2800" b="1" dirty="0" smtClean="0">
                <a:solidFill>
                  <a:srgbClr val="0070C0"/>
                </a:solidFill>
                <a:latin typeface="Calibri" pitchFamily="34" charset="0"/>
              </a:rPr>
              <a:t> 2011, </a:t>
            </a:r>
            <a:r>
              <a:rPr lang="en-US" sz="2800" b="1" dirty="0" err="1" smtClean="0">
                <a:solidFill>
                  <a:srgbClr val="0070C0"/>
                </a:solidFill>
                <a:latin typeface="Calibri" pitchFamily="34" charset="0"/>
              </a:rPr>
              <a:t>Bremner</a:t>
            </a:r>
            <a:r>
              <a:rPr lang="en-US" sz="2800" b="1" dirty="0" smtClean="0">
                <a:solidFill>
                  <a:srgbClr val="0070C0"/>
                </a:solidFill>
                <a:latin typeface="Calibri" pitchFamily="34" charset="0"/>
              </a:rPr>
              <a:t>-</a:t>
            </a:r>
            <a:r>
              <a:rPr lang="en-US" sz="2800" b="1" dirty="0" err="1" smtClean="0">
                <a:solidFill>
                  <a:srgbClr val="0070C0"/>
                </a:solidFill>
                <a:latin typeface="Calibri" pitchFamily="34" charset="0"/>
              </a:rPr>
              <a:t>Jozsa</a:t>
            </a:r>
            <a:r>
              <a:rPr lang="en-US" sz="2800" b="1" dirty="0" smtClean="0">
                <a:solidFill>
                  <a:srgbClr val="0070C0"/>
                </a:solidFill>
                <a:latin typeface="Calibri" pitchFamily="34" charset="0"/>
              </a:rPr>
              <a:t>-Shepherd 2011</a:t>
            </a:r>
          </a:p>
        </p:txBody>
      </p:sp>
      <p:sp>
        <p:nvSpPr>
          <p:cNvPr id="26" name="Oval 11"/>
          <p:cNvSpPr>
            <a:spLocks noChangeArrowheads="1"/>
          </p:cNvSpPr>
          <p:nvPr/>
        </p:nvSpPr>
        <p:spPr bwMode="auto">
          <a:xfrm>
            <a:off x="609600" y="7344330"/>
            <a:ext cx="2286000" cy="1981200"/>
          </a:xfrm>
          <a:prstGeom prst="ellipse">
            <a:avLst/>
          </a:prstGeom>
          <a:solidFill>
            <a:srgbClr val="FFFFBB"/>
          </a:solidFill>
          <a:ln w="9525" algn="ctr">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7" name="TextBox 8"/>
          <p:cNvSpPr txBox="1">
            <a:spLocks noChangeArrowheads="1"/>
          </p:cNvSpPr>
          <p:nvPr/>
        </p:nvSpPr>
        <p:spPr bwMode="auto">
          <a:xfrm>
            <a:off x="711200" y="7521912"/>
            <a:ext cx="210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err="1" smtClean="0">
                <a:solidFill>
                  <a:srgbClr val="990099"/>
                </a:solidFill>
                <a:latin typeface="+mn-lt"/>
              </a:rPr>
              <a:t>PostBQP</a:t>
            </a:r>
            <a:endParaRPr lang="en-US" altLang="en-US" sz="3600" b="1" dirty="0">
              <a:solidFill>
                <a:srgbClr val="990099"/>
              </a:solidFill>
              <a:latin typeface="+mn-lt"/>
            </a:endParaRPr>
          </a:p>
        </p:txBody>
      </p:sp>
      <p:sp>
        <p:nvSpPr>
          <p:cNvPr id="28" name="Oval 10"/>
          <p:cNvSpPr>
            <a:spLocks noChangeArrowheads="1"/>
          </p:cNvSpPr>
          <p:nvPr/>
        </p:nvSpPr>
        <p:spPr bwMode="auto">
          <a:xfrm>
            <a:off x="838200" y="8182530"/>
            <a:ext cx="1828800" cy="1066800"/>
          </a:xfrm>
          <a:prstGeom prst="ellipse">
            <a:avLst/>
          </a:prstGeom>
          <a:solidFill>
            <a:srgbClr val="CCFFCC"/>
          </a:solidFill>
          <a:ln w="9525" algn="ctr">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 name="TextBox 7"/>
          <p:cNvSpPr txBox="1">
            <a:spLocks noChangeArrowheads="1"/>
          </p:cNvSpPr>
          <p:nvPr/>
        </p:nvSpPr>
        <p:spPr bwMode="auto">
          <a:xfrm>
            <a:off x="914400" y="8411130"/>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err="1" smtClean="0">
                <a:solidFill>
                  <a:srgbClr val="990099"/>
                </a:solidFill>
                <a:latin typeface="+mn-lt"/>
              </a:rPr>
              <a:t>PostBPP</a:t>
            </a:r>
            <a:endParaRPr lang="en-US" altLang="en-US" sz="3600" b="1" dirty="0">
              <a:solidFill>
                <a:srgbClr val="990099"/>
              </a:solidFill>
              <a:latin typeface="+mn-lt"/>
            </a:endParaRPr>
          </a:p>
        </p:txBody>
      </p:sp>
      <p:sp>
        <p:nvSpPr>
          <p:cNvPr id="34" name="Text Box 2"/>
          <p:cNvSpPr txBox="1">
            <a:spLocks noChangeArrowheads="1"/>
          </p:cNvSpPr>
          <p:nvPr/>
        </p:nvSpPr>
        <p:spPr bwMode="auto">
          <a:xfrm>
            <a:off x="3154680" y="7164635"/>
            <a:ext cx="57912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err="1" smtClean="0">
                <a:solidFill>
                  <a:srgbClr val="7030A0"/>
                </a:solidFill>
                <a:latin typeface="Calibri" pitchFamily="34" charset="0"/>
              </a:rPr>
              <a:t>PostBQP</a:t>
            </a:r>
            <a:r>
              <a:rPr lang="en-US" altLang="en-US" sz="2600" dirty="0" smtClean="0">
                <a:solidFill>
                  <a:srgbClr val="000000"/>
                </a:solidFill>
                <a:latin typeface="Calibri" pitchFamily="34" charset="0"/>
              </a:rPr>
              <a:t>: where we allow </a:t>
            </a:r>
            <a:r>
              <a:rPr lang="en-US" altLang="en-US" sz="2600" dirty="0" err="1" smtClean="0">
                <a:solidFill>
                  <a:srgbClr val="000000"/>
                </a:solidFill>
                <a:latin typeface="Calibri" pitchFamily="34" charset="0"/>
              </a:rPr>
              <a:t>postselection</a:t>
            </a:r>
            <a:r>
              <a:rPr lang="en-US" altLang="en-US" sz="2600" dirty="0" smtClean="0">
                <a:solidFill>
                  <a:srgbClr val="000000"/>
                </a:solidFill>
                <a:latin typeface="Calibri" pitchFamily="34" charset="0"/>
              </a:rPr>
              <a:t> on exponentially-unlikely measurement outcomes</a:t>
            </a:r>
          </a:p>
          <a:p>
            <a:pPr eaLnBrk="1" hangingPunct="1">
              <a:spcBef>
                <a:spcPct val="50000"/>
              </a:spcBef>
              <a:buFontTx/>
              <a:buNone/>
            </a:pPr>
            <a:r>
              <a:rPr lang="en-US" altLang="en-US" sz="2600" b="1" dirty="0" err="1" smtClean="0">
                <a:solidFill>
                  <a:srgbClr val="7030A0"/>
                </a:solidFill>
                <a:latin typeface="Calibri" pitchFamily="34" charset="0"/>
                <a:cs typeface="Courier New" pitchFamily="49" charset="0"/>
              </a:rPr>
              <a:t>PostBPP</a:t>
            </a:r>
            <a:r>
              <a:rPr lang="en-US" altLang="en-US" sz="2600" dirty="0" smtClean="0">
                <a:solidFill>
                  <a:srgbClr val="000000"/>
                </a:solidFill>
                <a:latin typeface="Calibri" pitchFamily="34" charset="0"/>
                <a:cs typeface="Courier New" pitchFamily="49" charset="0"/>
              </a:rPr>
              <a:t>: Classical randomized subclass</a:t>
            </a:r>
          </a:p>
          <a:p>
            <a:pPr eaLnBrk="1" hangingPunct="1">
              <a:spcBef>
                <a:spcPct val="50000"/>
              </a:spcBef>
              <a:buFontTx/>
              <a:buNone/>
            </a:pPr>
            <a:r>
              <a:rPr lang="en-US" altLang="en-US" sz="2600" b="1" dirty="0" smtClean="0">
                <a:solidFill>
                  <a:srgbClr val="FF0000"/>
                </a:solidFill>
                <a:latin typeface="Calibri" pitchFamily="34" charset="0"/>
                <a:cs typeface="Courier New" pitchFamily="49" charset="0"/>
              </a:rPr>
              <a:t>Theorem (A. 2004):</a:t>
            </a:r>
            <a:r>
              <a:rPr lang="en-US" altLang="en-US" sz="2600" dirty="0" smtClean="0">
                <a:solidFill>
                  <a:srgbClr val="000000"/>
                </a:solidFill>
                <a:latin typeface="Calibri" pitchFamily="34" charset="0"/>
                <a:cs typeface="Courier New" pitchFamily="49" charset="0"/>
              </a:rPr>
              <a:t> </a:t>
            </a:r>
            <a:r>
              <a:rPr lang="en-US" altLang="en-US" sz="2600" dirty="0" err="1" smtClean="0">
                <a:solidFill>
                  <a:srgbClr val="000000"/>
                </a:solidFill>
                <a:latin typeface="Calibri" pitchFamily="34" charset="0"/>
                <a:cs typeface="Courier New" pitchFamily="49" charset="0"/>
              </a:rPr>
              <a:t>PostBQP</a:t>
            </a:r>
            <a:r>
              <a:rPr lang="en-US" altLang="en-US" sz="2600" dirty="0" smtClean="0">
                <a:solidFill>
                  <a:srgbClr val="000000"/>
                </a:solidFill>
                <a:latin typeface="Calibri" pitchFamily="34" charset="0"/>
                <a:cs typeface="Courier New" pitchFamily="49" charset="0"/>
              </a:rPr>
              <a:t> = PP</a:t>
            </a:r>
          </a:p>
          <a:p>
            <a:pPr eaLnBrk="1" hangingPunct="1">
              <a:spcBef>
                <a:spcPct val="50000"/>
              </a:spcBef>
              <a:buFontTx/>
              <a:buNone/>
            </a:pPr>
            <a:r>
              <a:rPr lang="en-US" altLang="en-US" sz="2600" dirty="0" err="1" smtClean="0">
                <a:solidFill>
                  <a:srgbClr val="000000"/>
                </a:solidFill>
                <a:latin typeface="Calibri" pitchFamily="34" charset="0"/>
                <a:cs typeface="Courier New" pitchFamily="49" charset="0"/>
              </a:rPr>
              <a:t>PostBPP</a:t>
            </a:r>
            <a:r>
              <a:rPr lang="en-US" altLang="en-US" sz="2600" dirty="0" smtClean="0">
                <a:solidFill>
                  <a:srgbClr val="000000"/>
                </a:solidFill>
                <a:latin typeface="Calibri" pitchFamily="34" charset="0"/>
                <a:cs typeface="Courier New" pitchFamily="49" charset="0"/>
              </a:rPr>
              <a:t> is in the polynomial hierarchy</a:t>
            </a:r>
            <a:endParaRPr lang="en-US" altLang="en-US" sz="2600" dirty="0" smtClean="0">
              <a:solidFill>
                <a:srgbClr val="000000"/>
              </a:solidFill>
              <a:latin typeface="Courier New" pitchFamily="49" charset="0"/>
              <a:cs typeface="Courier New" pitchFamily="49" charset="0"/>
            </a:endParaRPr>
          </a:p>
        </p:txBody>
      </p:sp>
      <p:sp>
        <p:nvSpPr>
          <p:cNvPr id="13" name="Text Box 2"/>
          <p:cNvSpPr txBox="1">
            <a:spLocks noChangeArrowheads="1"/>
          </p:cNvSpPr>
          <p:nvPr/>
        </p:nvSpPr>
        <p:spPr bwMode="auto">
          <a:xfrm>
            <a:off x="457200" y="1553202"/>
            <a:ext cx="821436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dirty="0" smtClean="0">
                <a:solidFill>
                  <a:srgbClr val="000000"/>
                </a:solidFill>
                <a:latin typeface="Calibri" pitchFamily="34" charset="0"/>
              </a:rPr>
              <a:t>Consider </a:t>
            </a:r>
            <a:r>
              <a:rPr lang="en-US" altLang="en-US" sz="2600" b="1" dirty="0" smtClean="0">
                <a:solidFill>
                  <a:srgbClr val="FF0000"/>
                </a:solidFill>
                <a:latin typeface="Calibri" pitchFamily="34" charset="0"/>
              </a:rPr>
              <a:t>sampling problems</a:t>
            </a:r>
            <a:r>
              <a:rPr lang="en-US" altLang="en-US" sz="2600" dirty="0" smtClean="0">
                <a:solidFill>
                  <a:srgbClr val="000000"/>
                </a:solidFill>
                <a:latin typeface="Calibri" pitchFamily="34" charset="0"/>
              </a:rPr>
              <a:t>, where given an input x, we’re asked to output a sample (exactly or approximately) from a probability distribution </a:t>
            </a:r>
            <a:r>
              <a:rPr lang="en-US" altLang="en-US" sz="2600" dirty="0" err="1" smtClean="0">
                <a:solidFill>
                  <a:srgbClr val="000000"/>
                </a:solidFill>
                <a:latin typeface="Calibri" pitchFamily="34" charset="0"/>
              </a:rPr>
              <a:t>D</a:t>
            </a:r>
            <a:r>
              <a:rPr lang="en-US" altLang="en-US" sz="2600" baseline="-25000" dirty="0" err="1" smtClean="0">
                <a:solidFill>
                  <a:srgbClr val="000000"/>
                </a:solidFill>
                <a:latin typeface="Calibri" pitchFamily="34" charset="0"/>
              </a:rPr>
              <a:t>x</a:t>
            </a:r>
            <a:r>
              <a:rPr lang="en-US" altLang="en-US" sz="2600" dirty="0" smtClean="0">
                <a:solidFill>
                  <a:srgbClr val="000000"/>
                </a:solidFill>
                <a:latin typeface="Calibri" pitchFamily="34" charset="0"/>
              </a:rPr>
              <a:t> over n-bit strings</a:t>
            </a:r>
            <a:endParaRPr lang="en-US" altLang="en-US" sz="2600" dirty="0" smtClean="0">
              <a:solidFill>
                <a:srgbClr val="000000"/>
              </a:solidFill>
              <a:latin typeface="Courier New" pitchFamily="49" charset="0"/>
              <a:cs typeface="Courier New" pitchFamily="49" charset="0"/>
            </a:endParaRPr>
          </a:p>
        </p:txBody>
      </p:sp>
      <p:sp>
        <p:nvSpPr>
          <p:cNvPr id="14" name="Text Box 2"/>
          <p:cNvSpPr txBox="1">
            <a:spLocks noChangeArrowheads="1"/>
          </p:cNvSpPr>
          <p:nvPr/>
        </p:nvSpPr>
        <p:spPr bwMode="auto">
          <a:xfrm>
            <a:off x="457200" y="3047999"/>
            <a:ext cx="821436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dirty="0" smtClean="0">
                <a:solidFill>
                  <a:srgbClr val="000000"/>
                </a:solidFill>
                <a:latin typeface="Calibri" pitchFamily="34" charset="0"/>
              </a:rPr>
              <a:t>Compared to problems with a single valid output (like </a:t>
            </a:r>
            <a:r>
              <a:rPr lang="en-US" altLang="en-US" sz="2600" cap="small" dirty="0" smtClean="0">
                <a:solidFill>
                  <a:srgbClr val="000000"/>
                </a:solidFill>
                <a:latin typeface="Calibri" pitchFamily="34" charset="0"/>
              </a:rPr>
              <a:t>Factoring</a:t>
            </a:r>
            <a:r>
              <a:rPr lang="en-US" altLang="en-US" sz="2600" dirty="0" smtClean="0">
                <a:solidFill>
                  <a:srgbClr val="000000"/>
                </a:solidFill>
                <a:latin typeface="Calibri" pitchFamily="34" charset="0"/>
              </a:rPr>
              <a:t>), sampling problems can be</a:t>
            </a:r>
          </a:p>
          <a:p>
            <a:pPr marL="514350" indent="-514350" eaLnBrk="1" hangingPunct="1">
              <a:spcBef>
                <a:spcPct val="50000"/>
              </a:spcBef>
              <a:buFontTx/>
              <a:buAutoNum type="arabicParenBoth"/>
            </a:pPr>
            <a:r>
              <a:rPr lang="en-US" altLang="en-US" sz="2600" dirty="0" smtClean="0">
                <a:solidFill>
                  <a:srgbClr val="000000"/>
                </a:solidFill>
                <a:latin typeface="Calibri" pitchFamily="34" charset="0"/>
                <a:cs typeface="Courier New" pitchFamily="49" charset="0"/>
              </a:rPr>
              <a:t>Easier to solve with near-future quantum devices, and</a:t>
            </a:r>
          </a:p>
          <a:p>
            <a:pPr marL="514350" indent="-514350" eaLnBrk="1" hangingPunct="1">
              <a:spcBef>
                <a:spcPct val="50000"/>
              </a:spcBef>
              <a:buFontTx/>
              <a:buAutoNum type="arabicParenBoth"/>
            </a:pPr>
            <a:r>
              <a:rPr lang="en-US" altLang="en-US" sz="2600" dirty="0" smtClean="0">
                <a:solidFill>
                  <a:srgbClr val="000000"/>
                </a:solidFill>
                <a:latin typeface="Calibri" pitchFamily="34" charset="0"/>
                <a:cs typeface="Courier New" pitchFamily="49" charset="0"/>
              </a:rPr>
              <a:t>Easier to argue are hard for classical computers!</a:t>
            </a:r>
            <a:endParaRPr lang="en-US" altLang="en-US" sz="2600" dirty="0" smtClean="0">
              <a:solidFill>
                <a:srgbClr val="000000"/>
              </a:solidFill>
              <a:latin typeface="Courier New" pitchFamily="49" charset="0"/>
              <a:cs typeface="Courier New" pitchFamily="49" charset="0"/>
            </a:endParaRPr>
          </a:p>
        </p:txBody>
      </p:sp>
      <p:sp>
        <p:nvSpPr>
          <p:cNvPr id="15" name="Text Box 2"/>
          <p:cNvSpPr txBox="1">
            <a:spLocks noChangeArrowheads="1"/>
          </p:cNvSpPr>
          <p:nvPr/>
        </p:nvSpPr>
        <p:spPr bwMode="auto">
          <a:xfrm>
            <a:off x="838200" y="5334000"/>
            <a:ext cx="780288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smtClean="0">
                <a:solidFill>
                  <a:srgbClr val="006600"/>
                </a:solidFill>
                <a:latin typeface="Calibri" pitchFamily="34" charset="0"/>
              </a:rPr>
              <a:t>(We “merely” give up on: practical applications, fast classical way to verify the result)</a:t>
            </a:r>
            <a:endParaRPr lang="en-US" altLang="en-US" sz="2600" b="1" dirty="0" smtClean="0">
              <a:solidFill>
                <a:srgbClr val="006600"/>
              </a:solidFill>
              <a:latin typeface="Courier New" pitchFamily="49" charset="0"/>
              <a:cs typeface="Courier New" pitchFamily="49" charset="0"/>
            </a:endParaRPr>
          </a:p>
        </p:txBody>
      </p:sp>
    </p:spTree>
    <p:extLst>
      <p:ext uri="{BB962C8B-B14F-4D97-AF65-F5344CB8AC3E}">
        <p14:creationId xmlns:p14="http://schemas.microsoft.com/office/powerpoint/2010/main" val="28260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47177</TotalTime>
  <Words>2476</Words>
  <Application>Microsoft Office PowerPoint</Application>
  <PresentationFormat>On-screen Show (4:3)</PresentationFormat>
  <Paragraphs>202</Paragraphs>
  <Slides>30</Slides>
  <Notes>30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30</vt:i4>
      </vt:variant>
    </vt:vector>
  </HeadingPairs>
  <TitlesOfParts>
    <vt:vector size="35" baseType="lpstr">
      <vt:lpstr>Office Theme</vt:lpstr>
      <vt:lpstr>1_Default Design</vt:lpstr>
      <vt:lpstr>Default Design</vt:lpstr>
      <vt:lpstr>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BQP and the Polynomial Hierarchy</dc:title>
  <dc:creator>Scott Aaronson</dc:creator>
  <cp:lastModifiedBy>Scott</cp:lastModifiedBy>
  <cp:revision>310</cp:revision>
  <dcterms:created xsi:type="dcterms:W3CDTF">2009-10-10T05:28:27Z</dcterms:created>
  <dcterms:modified xsi:type="dcterms:W3CDTF">2016-05-24T12:49:27Z</dcterms:modified>
</cp:coreProperties>
</file>