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9" r:id="rId3"/>
    <p:sldId id="327" r:id="rId4"/>
    <p:sldId id="330" r:id="rId5"/>
    <p:sldId id="311" r:id="rId6"/>
    <p:sldId id="312" r:id="rId7"/>
    <p:sldId id="319" r:id="rId8"/>
    <p:sldId id="331" r:id="rId9"/>
    <p:sldId id="320" r:id="rId10"/>
    <p:sldId id="305" r:id="rId11"/>
    <p:sldId id="315" r:id="rId12"/>
    <p:sldId id="316" r:id="rId13"/>
    <p:sldId id="303" r:id="rId14"/>
    <p:sldId id="332" r:id="rId15"/>
    <p:sldId id="334" r:id="rId16"/>
    <p:sldId id="300" r:id="rId17"/>
    <p:sldId id="33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D5"/>
    <a:srgbClr val="CCFFCC"/>
    <a:srgbClr val="FF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174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896620" y="4876800"/>
            <a:ext cx="7391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(MIT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MSR, Redmond, July 15, </a:t>
            </a:r>
            <a:r>
              <a:rPr lang="en-US" altLang="en-US" dirty="0" smtClean="0">
                <a:solidFill>
                  <a:schemeClr val="tx1"/>
                </a:solidFill>
              </a:rPr>
              <a:t>2016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477520" y="457200"/>
            <a:ext cx="822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  <a:endParaRPr lang="en-US" altLang="en-US" sz="6000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10388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257800" y="2126396"/>
            <a:ext cx="22860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486400" y="2303978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486400" y="3287761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3516361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(for </a:t>
            </a:r>
            <a:r>
              <a:rPr lang="en-US" altLang="en-US" sz="2600" dirty="0" smtClean="0">
                <a:sym typeface="Symbol"/>
              </a:rPr>
              <a:t>=ln 2, c=0.6</a:t>
            </a:r>
            <a:r>
              <a:rPr lang="en-US" altLang="en-US" sz="2600" dirty="0" smtClean="0"/>
              <a:t>)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994136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5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79591"/>
              </p:ext>
            </p:extLst>
          </p:nvPr>
        </p:nvGraphicFramePr>
        <p:xfrm>
          <a:off x="3048000" y="5029200"/>
          <a:ext cx="2738120" cy="847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6" name="Equation" r:id="rId6" imgW="1269720" imgH="393480" progId="Equation.3">
                  <p:embed/>
                </p:oleObj>
              </mc:Choice>
              <mc:Fallback>
                <p:oleObj name="Equation" r:id="rId6" imgW="1269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029200"/>
                        <a:ext cx="2738120" cy="847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340066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7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5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73443" y="304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smtClean="0">
                <a:sym typeface="Symbol"/>
              </a:rPr>
              <a:t>) space.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49635" y="34252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690861"/>
              </p:ext>
            </p:extLst>
          </p:nvPr>
        </p:nvGraphicFramePr>
        <p:xfrm>
          <a:off x="2171696" y="45151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4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1696" y="45151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329497"/>
              </p:ext>
            </p:extLst>
          </p:nvPr>
        </p:nvGraphicFramePr>
        <p:xfrm>
          <a:off x="2295525" y="5522366"/>
          <a:ext cx="5732463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5" name="Equation" r:id="rId6" imgW="2222280" imgH="457200" progId="Equation.3">
                  <p:embed/>
                </p:oleObj>
              </mc:Choice>
              <mc:Fallback>
                <p:oleObj name="Equation" r:id="rId6" imgW="22222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95525" y="5522366"/>
                        <a:ext cx="5732463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3443" y="5635078"/>
            <a:ext cx="18160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Evaluation time: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56460" y="17641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228599"/>
            <a:ext cx="868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Comments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72440" y="4330005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Is our </a:t>
            </a:r>
            <a:r>
              <a:rPr lang="en-US" altLang="en-US" sz="2800" dirty="0" err="1" smtClean="0"/>
              <a:t>d</a:t>
            </a:r>
            <a:r>
              <a:rPr lang="en-US" altLang="en-US" sz="2800" baseline="30000" dirty="0" err="1" smtClean="0"/>
              <a:t>O</a:t>
            </a:r>
            <a:r>
              <a:rPr lang="en-US" altLang="en-US" sz="2800" baseline="30000" dirty="0" smtClean="0"/>
              <a:t>(n)</a:t>
            </a:r>
            <a:r>
              <a:rPr lang="en-US" altLang="en-US" sz="2800" dirty="0" smtClean="0"/>
              <a:t> algorithm optimal?  Open problem!  Related to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L</a:t>
            </a:r>
            <a:r>
              <a:rPr lang="en-US" altLang="en-US" sz="2800" dirty="0" smtClean="0"/>
              <a:t> vs.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NL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998040"/>
            <a:ext cx="8305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Time/Space Tradeoff:</a:t>
            </a:r>
            <a:r>
              <a:rPr lang="en-US" altLang="en-US" sz="2800" dirty="0" smtClean="0"/>
              <a:t> Starting with the “naïve, ~2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-time and -memory Schrödinger simulation,” every time you halve the available memory, multiply the running time by the circuit depth d and you can still simulate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97840" y="2843012"/>
            <a:ext cx="7772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If the gates are nearest-neighbor on a </a:t>
            </a:r>
            <a:r>
              <a:rPr lang="en-US" altLang="en-US" sz="2800" dirty="0" smtClean="0">
                <a:sym typeface="Symbol"/>
              </a:rPr>
              <a:t>nn grid, can replace the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 by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/n, by switching to tensor networks when the depth is small enough</a:t>
            </a:r>
            <a:endParaRPr lang="en-US" alt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7840" y="5410200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We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don’t</a:t>
            </a:r>
            <a:r>
              <a:rPr lang="en-US" altLang="en-US" sz="2800" dirty="0" smtClean="0"/>
              <a:t> get a </a:t>
            </a:r>
            <a:r>
              <a:rPr lang="en-US" altLang="en-US" sz="2800" dirty="0" err="1" smtClean="0"/>
              <a:t>polytime</a:t>
            </a:r>
            <a:r>
              <a:rPr lang="en-US" altLang="en-US" sz="2800" dirty="0" smtClean="0"/>
              <a:t> algorithm to guess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 with greater than 4</a:t>
            </a:r>
            <a:r>
              <a:rPr lang="en-US" altLang="en-US" sz="2800" baseline="30000" dirty="0" smtClean="0">
                <a:sym typeface="Symbol"/>
              </a:rPr>
              <a:t>-m</a:t>
            </a:r>
            <a:r>
              <a:rPr lang="en-US" altLang="en-US" sz="2800" dirty="0" smtClean="0">
                <a:sym typeface="Symbol"/>
              </a:rPr>
              <a:t> success probability (why not?)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437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3520" y="103258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Non-Relativizing Techniques Will Be Needed for Strong Quantum Supremacy Theorems</a:t>
            </a:r>
            <a:endParaRPr lang="en-US" sz="36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8460" y="1303587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Fortnow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-Rogers 1998):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3343880"/>
            <a:ext cx="788416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: Class of distribution families {</a:t>
            </a:r>
            <a:r>
              <a:rPr lang="en-US" altLang="en-US" sz="2800" dirty="0" err="1" smtClean="0"/>
              <a:t>D</a:t>
            </a:r>
            <a:r>
              <a:rPr lang="en-US" altLang="en-US" sz="2800" baseline="-25000" dirty="0" err="1" smtClean="0"/>
              <a:t>n</a:t>
            </a:r>
            <a:r>
              <a:rPr lang="en-US" altLang="en-US" sz="2800" dirty="0" smtClean="0"/>
              <a:t>}</a:t>
            </a:r>
            <a:r>
              <a:rPr lang="en-US" altLang="en-US" sz="2800" baseline="-25000" dirty="0" smtClean="0"/>
              <a:t>n</a:t>
            </a:r>
            <a:r>
              <a:rPr lang="en-US" altLang="en-US" sz="2800" dirty="0" smtClean="0"/>
              <a:t> that can be approximately sampled by a polynomial-time randomized algorithm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: Same but for quantum algorithms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2304653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Improvement: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 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5392290"/>
            <a:ext cx="89204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“The sort of thing we </a:t>
            </a:r>
            <a:r>
              <a:rPr lang="en-US" altLang="en-US" sz="2800" i="1" dirty="0" smtClean="0"/>
              <a:t>conjecture</a:t>
            </a:r>
            <a:r>
              <a:rPr lang="en-US" altLang="en-US" sz="2800" dirty="0" smtClean="0"/>
              <a:t> holds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—i.e., fast approximate classical sampling collapses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—doesn’t hold in complete black-box generality”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73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/>
      <p:bldP spid="9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5920" y="2317415"/>
            <a:ext cx="83870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800" dirty="0" smtClean="0"/>
              <a:t> Have one part of the oracle encode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PSPACE</a:t>
            </a:r>
            <a:r>
              <a:rPr lang="en-US" altLang="en-US" sz="2800" dirty="0" smtClean="0"/>
              <a:t>-complete language (collapsing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 with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), while a second part encodes exponentially many random bits that each require an exponential search to find.  This second part makes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infinite by </a:t>
            </a:r>
            <a:r>
              <a:rPr lang="en-US" altLang="en-US" sz="2800" dirty="0" smtClean="0">
                <a:solidFill>
                  <a:srgbClr val="006600"/>
                </a:solidFill>
              </a:rPr>
              <a:t>[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Rossman</a:t>
            </a:r>
            <a:r>
              <a:rPr lang="en-US" altLang="en-US" sz="2800" dirty="0" smtClean="0">
                <a:solidFill>
                  <a:srgbClr val="006600"/>
                </a:solidFill>
              </a:rPr>
              <a:t>-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Servedio</a:t>
            </a:r>
            <a:r>
              <a:rPr lang="en-US" altLang="en-US" sz="2800" dirty="0" smtClean="0">
                <a:solidFill>
                  <a:srgbClr val="006600"/>
                </a:solidFill>
              </a:rPr>
              <a:t>-Tan 2015]</a:t>
            </a:r>
            <a:r>
              <a:rPr lang="en-US" altLang="en-US" sz="2800" dirty="0" smtClean="0"/>
              <a:t>, and doesn’t re-separate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 and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 by the BBBV lower bound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1143000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 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7089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839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 smtClean="0">
                <a:solidFill>
                  <a:srgbClr val="0070C0"/>
                </a:solidFill>
              </a:rPr>
              <a:t>Two More “Structural Supremacy Results”</a:t>
            </a:r>
            <a:endParaRPr lang="en-US" altLang="en-US" sz="3800" b="1" dirty="0">
              <a:solidFill>
                <a:srgbClr val="0070C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7340" y="975360"/>
            <a:ext cx="868426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Suppose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and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dirty="0" smtClean="0"/>
              <a:t>.  Then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SampBPP</a:t>
            </a:r>
            <a:r>
              <a:rPr lang="en-US" altLang="en-US" sz="2800" baseline="30000" dirty="0" err="1" smtClean="0"/>
              <a:t>A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SampBQP</a:t>
            </a:r>
            <a:r>
              <a:rPr lang="en-US" altLang="en-US" sz="2800" baseline="30000" dirty="0" err="1" smtClean="0"/>
              <a:t>A</a:t>
            </a:r>
            <a:r>
              <a:rPr lang="en-US" altLang="en-US" sz="2800" dirty="0" smtClean="0"/>
              <a:t> for all A</a:t>
            </a:r>
            <a:r>
              <a:rPr lang="en-US" altLang="en-US" sz="2800" dirty="0" smtClean="0">
                <a:sym typeface="Symbol"/>
              </a:rPr>
              <a:t></a:t>
            </a:r>
            <a:r>
              <a:rPr lang="en-US" altLang="en-US" sz="2800" b="1" dirty="0" smtClean="0">
                <a:solidFill>
                  <a:srgbClr val="7030A0"/>
                </a:solidFill>
                <a:sym typeface="Symbol"/>
              </a:rPr>
              <a:t>P/poly</a:t>
            </a:r>
            <a:r>
              <a:rPr lang="en-US" altLang="en-US" sz="2800" dirty="0" smtClean="0"/>
              <a:t>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(Even to prove a quantum supremacy theorem relative to an oracle, some computational assumption is needed—</a:t>
            </a:r>
            <a:r>
              <a:rPr lang="en-US" altLang="en-US" sz="2400" i="1" dirty="0" smtClean="0">
                <a:solidFill>
                  <a:srgbClr val="006600"/>
                </a:solidFill>
              </a:rPr>
              <a:t>if</a:t>
            </a:r>
            <a:r>
              <a:rPr lang="en-US" altLang="en-US" sz="2400" dirty="0" smtClean="0">
                <a:solidFill>
                  <a:srgbClr val="006600"/>
                </a:solidFill>
              </a:rPr>
              <a:t> we demand that the oracle be efficiently computable)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7340" y="3505200"/>
            <a:ext cx="838708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Suppose </a:t>
            </a:r>
            <a:r>
              <a:rPr lang="en-US" altLang="en-US" sz="2800" dirty="0" smtClean="0"/>
              <a:t>that, </a:t>
            </a:r>
            <a:r>
              <a:rPr lang="en-US" altLang="en-US" sz="2800" dirty="0"/>
              <a:t>for all </a:t>
            </a:r>
            <a:r>
              <a:rPr lang="en-US" altLang="en-US" sz="2800" dirty="0" err="1"/>
              <a:t>f</a:t>
            </a:r>
            <a:r>
              <a:rPr lang="en-US" altLang="en-US" sz="2800" dirty="0" err="1">
                <a:sym typeface="Symbol"/>
              </a:rPr>
              <a:t></a:t>
            </a:r>
            <a:r>
              <a:rPr lang="en-US" altLang="en-US" sz="2800" b="1" dirty="0" err="1">
                <a:solidFill>
                  <a:srgbClr val="7030A0"/>
                </a:solidFill>
                <a:sym typeface="Symbol"/>
              </a:rPr>
              <a:t>P</a:t>
            </a:r>
            <a:r>
              <a:rPr lang="en-US" altLang="en-US" sz="2800" b="1" dirty="0">
                <a:solidFill>
                  <a:srgbClr val="7030A0"/>
                </a:solidFill>
                <a:sym typeface="Symbol"/>
              </a:rPr>
              <a:t>/poly</a:t>
            </a:r>
            <a:r>
              <a:rPr lang="en-US" altLang="en-US" sz="2800" dirty="0" smtClean="0"/>
              <a:t>, there’s </a:t>
            </a:r>
            <a:r>
              <a:rPr lang="en-US" altLang="en-US" sz="2800" dirty="0" smtClean="0"/>
              <a:t>a polynomial-time classical </a:t>
            </a:r>
            <a:r>
              <a:rPr lang="en-US" altLang="en-US" sz="2800" dirty="0" smtClean="0"/>
              <a:t>algorithm that accesses f only as a black box, and passes </a:t>
            </a:r>
            <a:r>
              <a:rPr lang="en-US" altLang="en-US" sz="2800" dirty="0" smtClean="0"/>
              <a:t>a standard statistical test for </a:t>
            </a:r>
            <a:r>
              <a:rPr lang="en-US" altLang="en-US" sz="2800" dirty="0" smtClean="0"/>
              <a:t>sampling from f’s Fourier distribution.  </a:t>
            </a:r>
            <a:r>
              <a:rPr lang="en-US" altLang="en-US" sz="2800" dirty="0" smtClean="0"/>
              <a:t>Then all one-way functions can be inverted in                </a:t>
            </a:r>
            <a:r>
              <a:rPr lang="en-US" altLang="en-US" sz="2800" dirty="0" smtClean="0"/>
              <a:t>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(With a modest computational assumption, one can indeed get quantum supremacy relative to an efficiently computable oracle)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876097"/>
              </p:ext>
            </p:extLst>
          </p:nvPr>
        </p:nvGraphicFramePr>
        <p:xfrm>
          <a:off x="4536440" y="5181600"/>
          <a:ext cx="10130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3" name="Equation" r:id="rId4" imgW="304560" imgH="215640" progId="Equation.3">
                  <p:embed/>
                </p:oleObj>
              </mc:Choice>
              <mc:Fallback>
                <p:oleObj name="Equation" r:id="rId4" imgW="304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36440" y="5181600"/>
                        <a:ext cx="1013012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24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Conclusions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</a:t>
            </a:r>
            <a:r>
              <a:rPr lang="en-US" altLang="en-US" sz="2800" dirty="0" smtClean="0"/>
              <a:t>sampling </a:t>
            </a:r>
            <a:r>
              <a:rPr lang="en-US" altLang="en-US" sz="2800" dirty="0" smtClean="0"/>
              <a:t>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There’s no “direct physical signature” of quantum supremacy, because supremacy just means the nonexistence of a fast classical algorithm to do the same thing.  That’s what makes complexity theory unavoidable!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49530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As quantum computing theorists, we’d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12775" y="6881813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http://t1.gstatic.com/images?q=tbn:ANd9GcTpQhhb-wR9UnKezKsAcrfZEfreq749WCFqdiiyrikbrk7V0Dq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56990" cy="195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30480" y="206096"/>
            <a:ext cx="726235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Physicists will need to think like applied cryptographers!</a:t>
            </a:r>
            <a:endParaRPr lang="en-US" sz="2800" b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51430" y="2286000"/>
            <a:ext cx="854456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Define a clear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task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that your quantum device performs</a:t>
            </a:r>
          </a:p>
          <a:p>
            <a:pPr marL="457200" indent="-4572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Think hard about how your worst enemy would perform that task (or appear to…) using classical resources only</a:t>
            </a:r>
            <a:b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altLang="en-US" sz="2400" b="1" dirty="0" smtClean="0">
                <a:solidFill>
                  <a:srgbClr val="006600"/>
                </a:solidFill>
                <a:latin typeface="Calibri" pitchFamily="34" charset="0"/>
              </a:rPr>
              <a:t>Closest historical analogue in physics: the Bell inequality</a:t>
            </a:r>
          </a:p>
          <a:p>
            <a:pPr marL="457200" indent="-4572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Publish benchmark challenges for classical skeptics</a:t>
            </a:r>
          </a:p>
          <a:p>
            <a:pPr marL="457200" indent="-4572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Isolate the cleanest possible hardness assumption that implies what you want</a:t>
            </a:r>
          </a:p>
          <a:p>
            <a:pPr marL="457200" indent="-4572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Leave a safety margin!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QAOA, stabilizer circuits with magic states…</a:t>
            </a:r>
            <a:endParaRPr lang="en-US" sz="2800" b="1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92760" y="2214503"/>
            <a:ext cx="82143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sampling problems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, where given an input x, we’re asked to output a sample (exactly or approximately) from a probability distribution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en-US" altLang="en-US" sz="2600" baseline="-25000" dirty="0" err="1" smtClean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This Talk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5760" y="921841"/>
            <a:ext cx="5882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dozens of high-quality qubits with controllable couplings, in superconducting and/or ion-trap architectures</a:t>
            </a:r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80" y="882792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5760" y="2895600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5760" y="4267200"/>
            <a:ext cx="82448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duty as complexity theorists:</a:t>
            </a:r>
            <a:r>
              <a:rPr lang="en-US" altLang="en-US" sz="2800" dirty="0" smtClean="0"/>
              <a:t> Tell experimenters what they can do with their existing or planned hardware, how to verify it, and what can be said about the hardness of simulating it classically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(taking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4" name="Group 63493"/>
          <p:cNvGrpSpPr/>
          <p:nvPr/>
        </p:nvGrpSpPr>
        <p:grpSpPr>
          <a:xfrm>
            <a:off x="914400" y="911384"/>
            <a:ext cx="6276975" cy="3883776"/>
            <a:chOff x="914400" y="911384"/>
            <a:chExt cx="6276975" cy="3883776"/>
          </a:xfrm>
        </p:grpSpPr>
        <p:pic>
          <p:nvPicPr>
            <p:cNvPr id="6349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911384"/>
              <a:ext cx="6276975" cy="388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5017638"/>
                </p:ext>
              </p:extLst>
            </p:nvPr>
          </p:nvGraphicFramePr>
          <p:xfrm>
            <a:off x="5538788" y="3502184"/>
            <a:ext cx="8382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1" name="Equation" r:id="rId5" imgW="304560" imgH="203040" progId="Equation.3">
                    <p:embed/>
                  </p:oleObj>
                </mc:Choice>
                <mc:Fallback>
                  <p:oleObj name="Equation" r:id="rId5" imgW="3045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538788" y="3502184"/>
                          <a:ext cx="8382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476626"/>
                </p:ext>
              </p:extLst>
            </p:nvPr>
          </p:nvGraphicFramePr>
          <p:xfrm>
            <a:off x="1383665" y="1076008"/>
            <a:ext cx="62865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2" name="Equation" r:id="rId7" imgW="228600" imgH="203040" progId="Equation.3">
                    <p:embed/>
                  </p:oleObj>
                </mc:Choice>
                <mc:Fallback>
                  <p:oleObj name="Equation" r:id="rId7" imgW="22860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83665" y="1076008"/>
                          <a:ext cx="62865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" name="Straight Connector 3"/>
            <p:cNvCxnSpPr/>
            <p:nvPr/>
          </p:nvCxnSpPr>
          <p:spPr>
            <a:xfrm flipV="1">
              <a:off x="1737360" y="3657600"/>
              <a:ext cx="0" cy="11375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133600" y="3352800"/>
              <a:ext cx="0" cy="14423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529840" y="3429000"/>
              <a:ext cx="0" cy="13661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926080" y="3505193"/>
              <a:ext cx="0" cy="12899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276600" y="3429000"/>
              <a:ext cx="0" cy="136615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677920" y="3657600"/>
              <a:ext cx="0" cy="11375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052887" y="3886200"/>
              <a:ext cx="0" cy="90895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419600" y="3810000"/>
              <a:ext cx="0" cy="985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800600" y="4073979"/>
              <a:ext cx="0" cy="721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181600" y="3962400"/>
              <a:ext cx="0" cy="8327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5562600" y="4150179"/>
              <a:ext cx="0" cy="6449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943600" y="4340676"/>
              <a:ext cx="0" cy="4544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400800" y="4434569"/>
              <a:ext cx="0" cy="3605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781800" y="4340677"/>
              <a:ext cx="0" cy="4544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295400" y="3886200"/>
              <a:ext cx="0" cy="9089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200" b="1" dirty="0" smtClean="0">
                <a:solidFill>
                  <a:srgbClr val="0070C0"/>
                </a:solidFill>
                <a:latin typeface="Calibri" pitchFamily="34" charset="0"/>
              </a:rPr>
              <a:t>What statistical test should we use?</a:t>
            </a:r>
            <a:endParaRPr lang="en-US" sz="42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0800" y="911384"/>
            <a:ext cx="6248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Simplest: </a:t>
            </a:r>
            <a:r>
              <a:rPr lang="en-US" altLang="en-US" sz="2800" dirty="0" smtClean="0"/>
              <a:t>Just check whether the histogram of probabilities of the observed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matches the theoretical prediction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(assuming probabilities are exponentially distributed, as with a </a:t>
            </a:r>
            <a:r>
              <a:rPr lang="en-US" altLang="en-US" sz="2400" b="1" dirty="0" err="1" smtClean="0">
                <a:solidFill>
                  <a:srgbClr val="006600"/>
                </a:solidFill>
              </a:rPr>
              <a:t>Haar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-random state)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94640" y="4953000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Brandao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-Harrow-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Horodecki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2012):</a:t>
            </a:r>
            <a:r>
              <a:rPr lang="en-US" altLang="en-US" sz="2800" dirty="0" smtClean="0"/>
              <a:t> A random local circuit on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qubits produces nearly Gaussian amplitudes </a:t>
            </a:r>
            <a:r>
              <a:rPr lang="en-US" altLang="en-US" sz="2300" b="1" dirty="0" smtClean="0">
                <a:solidFill>
                  <a:srgbClr val="006600"/>
                </a:solidFill>
              </a:rPr>
              <a:t>(hence nearly exponentially-distributed probabilities)</a:t>
            </a:r>
            <a:r>
              <a:rPr lang="en-US" altLang="en-US" sz="2300" dirty="0" smtClean="0"/>
              <a:t> </a:t>
            </a:r>
            <a:r>
              <a:rPr lang="en-US" altLang="en-US" sz="2800" dirty="0" smtClean="0"/>
              <a:t>after d=O(n) depth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(right answer should be d=O(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n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))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1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95300" y="4724400"/>
            <a:ext cx="8153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Log-likelihood test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doesn’t</a:t>
            </a:r>
            <a:r>
              <a:rPr lang="en-US" altLang="en-US" sz="2800" dirty="0" smtClean="0"/>
              <a:t> work with the hardness assumption we’ll adopt!</a:t>
            </a:r>
            <a:endParaRPr lang="en-US" alt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455872"/>
              </p:ext>
            </p:extLst>
          </p:nvPr>
        </p:nvGraphicFramePr>
        <p:xfrm>
          <a:off x="5562600" y="5295900"/>
          <a:ext cx="25495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5" name="Equation" r:id="rId4" imgW="927000" imgH="457200" progId="Equation.3">
                  <p:embed/>
                </p:oleObj>
              </mc:Choice>
              <mc:Fallback>
                <p:oleObj name="Equation" r:id="rId4" imgW="9270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295900"/>
                        <a:ext cx="2549525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95300" y="228600"/>
            <a:ext cx="8153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For </a:t>
            </a:r>
            <a:r>
              <a:rPr lang="en-US" altLang="en-US" sz="2800" dirty="0" smtClean="0"/>
              <a:t>constants </a:t>
            </a:r>
            <a:r>
              <a:rPr lang="en-US" altLang="en-US" sz="2800" dirty="0" smtClean="0">
                <a:sym typeface="Symbol"/>
              </a:rPr>
              <a:t> and c(e</a:t>
            </a:r>
            <a:r>
              <a:rPr lang="en-US" altLang="en-US" sz="2800" baseline="30000" dirty="0" smtClean="0">
                <a:sym typeface="Symbol"/>
              </a:rPr>
              <a:t>-</a:t>
            </a:r>
            <a:r>
              <a:rPr lang="en-US" altLang="en-US" sz="2800" dirty="0" smtClean="0">
                <a:sym typeface="Symbol"/>
              </a:rPr>
              <a:t>,(</a:t>
            </a:r>
            <a:r>
              <a:rPr lang="en-US" altLang="en-US" sz="2800" dirty="0">
                <a:sym typeface="Symbol"/>
              </a:rPr>
              <a:t>1</a:t>
            </a:r>
            <a:r>
              <a:rPr lang="en-US" altLang="en-US" sz="2800" dirty="0" smtClean="0">
                <a:sym typeface="Symbol"/>
              </a:rPr>
              <a:t>+)e</a:t>
            </a:r>
            <a:r>
              <a:rPr lang="en-US" altLang="en-US" sz="2800" baseline="30000" dirty="0" smtClean="0">
                <a:sym typeface="Symbol"/>
              </a:rPr>
              <a:t>-</a:t>
            </a:r>
            <a:r>
              <a:rPr lang="en-US" altLang="en-US" sz="2800" baseline="30000" dirty="0">
                <a:sym typeface="Symbol"/>
              </a:rPr>
              <a:t></a:t>
            </a:r>
            <a:r>
              <a:rPr lang="en-US" altLang="en-US" sz="2800" dirty="0" smtClean="0">
                <a:sym typeface="Symbol"/>
              </a:rPr>
              <a:t>) can also just check whether</a:t>
            </a:r>
            <a:r>
              <a:rPr lang="en-US" altLang="en-US" sz="2800" dirty="0" smtClean="0"/>
              <a:t> a </a:t>
            </a:r>
            <a:r>
              <a:rPr lang="en-US" altLang="en-US" sz="2800" dirty="0" smtClean="0">
                <a:sym typeface="Symbol"/>
              </a:rPr>
              <a:t></a:t>
            </a:r>
            <a:r>
              <a:rPr lang="en-US" altLang="en-US" sz="2800" dirty="0" smtClean="0"/>
              <a:t>c fraction of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have</a:t>
            </a:r>
            <a:endParaRPr lang="en-US" altLang="en-US" sz="28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782551"/>
              </p:ext>
            </p:extLst>
          </p:nvPr>
        </p:nvGraphicFramePr>
        <p:xfrm>
          <a:off x="6591300" y="641369"/>
          <a:ext cx="15367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6" name="Equation" r:id="rId6" imgW="558720" imgH="393480" progId="Equation.3">
                  <p:embed/>
                </p:oleObj>
              </mc:Choice>
              <mc:Fallback>
                <p:oleObj name="Equation" r:id="rId6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641369"/>
                        <a:ext cx="15367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95300" y="1853407"/>
            <a:ext cx="8153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A random quantum circuit, of any depth, will cause a </a:t>
            </a:r>
            <a:r>
              <a:rPr lang="en-US" altLang="en-US" sz="2800" dirty="0" smtClean="0">
                <a:sym typeface="Symbol"/>
              </a:rPr>
              <a:t></a:t>
            </a:r>
            <a:r>
              <a:rPr lang="en-US" altLang="en-US" sz="2800" dirty="0" smtClean="0"/>
              <a:t>1-</a:t>
            </a:r>
            <a:r>
              <a:rPr lang="en-US" altLang="en-US" sz="2800" dirty="0" smtClean="0">
                <a:sym typeface="Symbol"/>
              </a:rPr>
              <a:t>/2 fraction of </a:t>
            </a:r>
            <a:r>
              <a:rPr lang="en-US" altLang="en-US" sz="2800" dirty="0" smtClean="0">
                <a:sym typeface="Symbol"/>
              </a:rPr>
              <a:t>x’s </a:t>
            </a:r>
            <a:r>
              <a:rPr lang="en-US" altLang="en-US" sz="2800" dirty="0" smtClean="0">
                <a:sym typeface="Symbol"/>
              </a:rPr>
              <a:t>(in expectation) to have</a:t>
            </a:r>
            <a:endParaRPr lang="en-US" altLang="en-US" sz="28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90099"/>
              </p:ext>
            </p:extLst>
          </p:nvPr>
        </p:nvGraphicFramePr>
        <p:xfrm>
          <a:off x="1066483" y="2691607"/>
          <a:ext cx="14668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7" name="Equation" r:id="rId8" imgW="533160" imgH="393480" progId="Equation.3">
                  <p:embed/>
                </p:oleObj>
              </mc:Choice>
              <mc:Fallback>
                <p:oleObj name="Equation" r:id="rId8" imgW="53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483" y="2691607"/>
                        <a:ext cx="146685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334000" y="5448300"/>
            <a:ext cx="3048000" cy="1295400"/>
            <a:chOff x="5334000" y="5448300"/>
            <a:chExt cx="3048000" cy="1295400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334000" y="5448300"/>
              <a:ext cx="3048000" cy="1295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5638800" y="5448300"/>
              <a:ext cx="2743200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887980" y="2827834"/>
            <a:ext cx="5791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Provable by looking at the last gate only!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Means: we just need to choose any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1.59, to produce a statistical test that distinguishes quantum from classical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450545"/>
              </p:ext>
            </p:extLst>
          </p:nvPr>
        </p:nvGraphicFramePr>
        <p:xfrm>
          <a:off x="274638" y="2505075"/>
          <a:ext cx="85947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24" name="Equation" r:id="rId4" imgW="3682800" imgH="431640" progId="Equation.3">
                  <p:embed/>
                </p:oleObj>
              </mc:Choice>
              <mc:Fallback>
                <p:oleObj name="Equation" r:id="rId4" imgW="3682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638" y="2505075"/>
                        <a:ext cx="8594725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25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46566</TotalTime>
  <Words>1413</Words>
  <Application>Microsoft Office PowerPoint</Application>
  <PresentationFormat>On-screen Show (4:3)</PresentationFormat>
  <Paragraphs>115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277</cp:revision>
  <dcterms:created xsi:type="dcterms:W3CDTF">2009-10-10T05:28:27Z</dcterms:created>
  <dcterms:modified xsi:type="dcterms:W3CDTF">2016-07-15T20:39:21Z</dcterms:modified>
</cp:coreProperties>
</file>