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9" r:id="rId3"/>
    <p:sldId id="330" r:id="rId4"/>
    <p:sldId id="339" r:id="rId5"/>
    <p:sldId id="338" r:id="rId6"/>
    <p:sldId id="337" r:id="rId7"/>
    <p:sldId id="311" r:id="rId8"/>
    <p:sldId id="312" r:id="rId9"/>
    <p:sldId id="320" r:id="rId10"/>
    <p:sldId id="336" r:id="rId11"/>
    <p:sldId id="315" r:id="rId12"/>
    <p:sldId id="316" r:id="rId13"/>
    <p:sldId id="335" r:id="rId14"/>
    <p:sldId id="33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CC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18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91903F-ECFE-43DF-B511-838E7CC93E9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jpe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762000" y="419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Caltech Physics Colloquium, February 9, </a:t>
            </a:r>
            <a:r>
              <a:rPr lang="en-US" altLang="en-US" dirty="0" smtClean="0">
                <a:solidFill>
                  <a:schemeClr val="tx1"/>
                </a:solidFill>
              </a:rPr>
              <a:t>2017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 (</a:t>
            </a:r>
            <a:r>
              <a:rPr lang="en-US" altLang="en-US" dirty="0" smtClean="0">
                <a:solidFill>
                  <a:schemeClr val="tx1"/>
                </a:solidFill>
              </a:rPr>
              <a:t>Tsinghua)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arXiv:1612.05903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  <a:endParaRPr lang="en-US" altLang="en-US" sz="6000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156684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364480" y="1371600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669280" y="1549182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608320" y="2532965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45480" y="2761565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64239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2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893870"/>
              </p:ext>
            </p:extLst>
          </p:nvPr>
        </p:nvGraphicFramePr>
        <p:xfrm>
          <a:off x="2828925" y="5068888"/>
          <a:ext cx="317658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3" name="Equation" r:id="rId6" imgW="1473120" imgH="355320" progId="Equation.3">
                  <p:embed/>
                </p:oleObj>
              </mc:Choice>
              <mc:Fallback>
                <p:oleObj name="Equation" r:id="rId6" imgW="14731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5068888"/>
                        <a:ext cx="3176588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1252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4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7251" y="1524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dirty="0" smtClean="0">
                <a:sym typeface="Symbol"/>
              </a:rPr>
              <a:t>) memory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73443" y="32728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2573"/>
              </p:ext>
            </p:extLst>
          </p:nvPr>
        </p:nvGraphicFramePr>
        <p:xfrm>
          <a:off x="2095504" y="43627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3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95504" y="43627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880268" y="16117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97251" y="5282724"/>
            <a:ext cx="8382008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Can do better for nearest-neighbor circuits, or when more memory is available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This algorithm still doesn’t falsify the SHA!  Why not?</a:t>
            </a:r>
          </a:p>
        </p:txBody>
      </p: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72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Other Things We Showed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9420" y="1053920"/>
            <a:ext cx="838708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Any </a:t>
            </a:r>
            <a:r>
              <a:rPr lang="en-US" altLang="en-US" sz="2800" b="1" dirty="0" smtClean="0"/>
              <a:t>strong</a:t>
            </a:r>
            <a:r>
              <a:rPr lang="en-US" altLang="en-US" sz="2800" dirty="0" smtClean="0"/>
              <a:t> quantum supremacy theorem (“</a:t>
            </a:r>
            <a:r>
              <a:rPr lang="en-US" altLang="en-US" sz="2800" dirty="0"/>
              <a:t>fast approximate classical sampling </a:t>
            </a:r>
            <a:r>
              <a:rPr lang="en-US" altLang="en-US" sz="2800" dirty="0" smtClean="0"/>
              <a:t>of this experiment would collapse the polynomial hierarchy”)—of the sort we sought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—will require </a:t>
            </a:r>
            <a:r>
              <a:rPr lang="en-US" altLang="en-US" sz="2800" i="1" dirty="0" smtClean="0"/>
              <a:t>non-relativizing techniques</a:t>
            </a:r>
            <a:r>
              <a:rPr lang="en-US" altLang="en-US" sz="2800" i="1" dirty="0"/>
              <a:t> </a:t>
            </a:r>
            <a:r>
              <a:rPr lang="en-US" altLang="en-US" sz="2800" i="1" dirty="0" smtClean="0"/>
              <a:t>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(It doesn’t hold in black-box generality; there’s an oracle that makes it false)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4020" y="382242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one-way functions exist, then quantum supremacy is possible with </a:t>
            </a:r>
            <a:r>
              <a:rPr lang="en-US" altLang="en-US" sz="2800" b="1" dirty="0" smtClean="0"/>
              <a:t>efficiently </a:t>
            </a:r>
            <a:r>
              <a:rPr lang="en-US" altLang="en-US" sz="2800" b="1" dirty="0" smtClean="0"/>
              <a:t>computable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P/poly</a:t>
            </a:r>
            <a:r>
              <a:rPr lang="en-US" altLang="en-US" sz="2800" dirty="0" smtClean="0"/>
              <a:t>) oracles</a:t>
            </a:r>
            <a:endParaRPr lang="en-US" altLang="en-US" sz="28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9420" y="4889221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you want to prove quantum supremacy possible relative to efficiently computable oracles, then you’ll need to show either that it’s possible in the </a:t>
            </a:r>
            <a:r>
              <a:rPr lang="en-US" altLang="en-US" sz="2800" dirty="0" err="1" smtClean="0"/>
              <a:t>unrelativized</a:t>
            </a:r>
            <a:r>
              <a:rPr lang="en-US" altLang="en-US" sz="2800" dirty="0" smtClean="0"/>
              <a:t> world, or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>
                <a:sym typeface="Symbol"/>
              </a:rPr>
              <a:t>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Summary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computing theorists would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52400" y="284480"/>
            <a:ext cx="85267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QAOA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Farhi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et al.),…</a:t>
            </a:r>
            <a:endParaRPr lang="en-US" sz="2800" b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87680" y="2514600"/>
            <a:ext cx="821436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problems where the goal is to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sample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from a desired distribution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433731" y="1105086"/>
            <a:ext cx="4241367" cy="2227888"/>
            <a:chOff x="2133600" y="1143000"/>
            <a:chExt cx="4241800" cy="222726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667062" y="2286305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667062" y="2971913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667062" y="1600698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30480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30480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595" y="1295983"/>
              <a:ext cx="533454" cy="190446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48768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21" name="TextBox 10"/>
            <p:cNvSpPr txBox="1">
              <a:spLocks noChangeArrowheads="1"/>
            </p:cNvSpPr>
            <p:nvPr/>
          </p:nvSpPr>
          <p:spPr bwMode="auto">
            <a:xfrm>
              <a:off x="48768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48768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23" name="Group 49"/>
            <p:cNvGrpSpPr>
              <a:grpSpLocks/>
            </p:cNvGrpSpPr>
            <p:nvPr/>
          </p:nvGrpSpPr>
          <p:grpSpPr bwMode="auto">
            <a:xfrm>
              <a:off x="5791200" y="1143000"/>
              <a:ext cx="584200" cy="855663"/>
              <a:chOff x="6209270" y="1075768"/>
              <a:chExt cx="584538" cy="856433"/>
            </a:xfrm>
          </p:grpSpPr>
          <p:sp>
            <p:nvSpPr>
              <p:cNvPr id="34" name="Chord 33"/>
              <p:cNvSpPr/>
              <p:nvPr/>
            </p:nvSpPr>
            <p:spPr>
              <a:xfrm rot="7220675">
                <a:off x="6198550" y="1336887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5" name="Straight Arrow Connector 34"/>
              <p:cNvCxnSpPr>
                <a:stCxn id="34" idx="2"/>
              </p:cNvCxnSpPr>
              <p:nvPr/>
            </p:nvCxnSpPr>
            <p:spPr>
              <a:xfrm rot="5400000" flipH="1" flipV="1">
                <a:off x="6271625" y="1305131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5791200" y="18288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550" y="1336695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625" y="1304939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3"/>
            <p:cNvGrpSpPr>
              <a:grpSpLocks/>
            </p:cNvGrpSpPr>
            <p:nvPr/>
          </p:nvGrpSpPr>
          <p:grpSpPr bwMode="auto">
            <a:xfrm>
              <a:off x="5791200" y="25146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550" y="1336502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625" y="1304746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3962400" y="19812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2133600" y="19812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2133600" y="26670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</p:grp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Simple Example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: Fourier Sampling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32740" y="3581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a Boolean function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217944"/>
              </p:ext>
            </p:extLst>
          </p:nvPr>
        </p:nvGraphicFramePr>
        <p:xfrm>
          <a:off x="4352230" y="3449994"/>
          <a:ext cx="3529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Equation" r:id="rId4" imgW="1117600" imgH="241300" progId="Equation.3">
                  <p:embed/>
                </p:oleObj>
              </mc:Choice>
              <mc:Fallback>
                <p:oleObj name="Equation" r:id="rId4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230" y="3449994"/>
                        <a:ext cx="35290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42900" y="44196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t</a:t>
            </a:r>
            <a:r>
              <a:rPr lang="en-US" altLang="en-US" sz="2800" dirty="0" smtClean="0"/>
              <a:t>he above circuit samples each z</a:t>
            </a:r>
            <a:r>
              <a:rPr lang="en-US" altLang="en-US" sz="2800" dirty="0" smtClean="0">
                <a:sym typeface="Symbol"/>
              </a:rPr>
              <a:t></a:t>
            </a:r>
            <a:r>
              <a:rPr lang="en-US" altLang="en-US" sz="2800" dirty="0" smtClean="0"/>
              <a:t>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with probability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43261"/>
              </p:ext>
            </p:extLst>
          </p:nvPr>
        </p:nvGraphicFramePr>
        <p:xfrm>
          <a:off x="457200" y="4973955"/>
          <a:ext cx="488120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9" name="Equation" r:id="rId6" imgW="1841400" imgH="545760" progId="Equation.3">
                  <p:embed/>
                </p:oleObj>
              </mc:Choice>
              <mc:Fallback>
                <p:oleObj name="Equation" r:id="rId6" imgW="18414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73955"/>
                        <a:ext cx="488120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915734" y="5105400"/>
            <a:ext cx="2875206" cy="138499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 to approximate, even for z=0…0</a:t>
            </a:r>
            <a:endParaRPr lang="en-US" altLang="en-US" sz="2800" dirty="0"/>
          </a:p>
        </p:txBody>
      </p:sp>
      <p:cxnSp>
        <p:nvCxnSpPr>
          <p:cNvPr id="4" name="Straight Arrow Connector 3"/>
          <p:cNvCxnSpPr>
            <a:stCxn id="40" idx="1"/>
            <a:endCxn id="2" idx="3"/>
          </p:cNvCxnSpPr>
          <p:nvPr/>
        </p:nvCxnSpPr>
        <p:spPr>
          <a:xfrm flipH="1" flipV="1">
            <a:off x="5338408" y="5697855"/>
            <a:ext cx="577326" cy="1000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838200" y="2077741"/>
            <a:ext cx="7162800" cy="224676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Using the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-hardness, one can show that if the quantum computer’s output distribution could be exactly sampled in classical polynomial time, then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and hence the polynomial hierarchy would collapse to the third level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350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185738"/>
            <a:ext cx="8382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altLang="en-US" sz="44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(A.-</a:t>
            </a:r>
            <a:r>
              <a:rPr lang="en-US" altLang="en-US" sz="2800" b="1" dirty="0" err="1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 2011)</a:t>
            </a:r>
            <a:endParaRPr lang="en-US" alt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381000" y="1028700"/>
            <a:ext cx="8077200" cy="457200"/>
          </a:xfrm>
        </p:spPr>
        <p:txBody>
          <a:bodyPr/>
          <a:lstStyle/>
          <a:p>
            <a:r>
              <a:rPr lang="en-US" altLang="en-US" sz="28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rudimentary type of quantum computing, involving only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non-interacting photons</a:t>
            </a:r>
          </a:p>
        </p:txBody>
      </p:sp>
      <p:sp>
        <p:nvSpPr>
          <p:cNvPr id="22" name="Subtitle 4"/>
          <p:cNvSpPr txBox="1">
            <a:spLocks/>
          </p:cNvSpPr>
          <p:nvPr/>
        </p:nvSpPr>
        <p:spPr bwMode="auto">
          <a:xfrm>
            <a:off x="76200" y="2128838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Classical counterpart:</a:t>
            </a:r>
            <a:r>
              <a:rPr lang="en-US" sz="2600" kern="0" dirty="0">
                <a:latin typeface="Calibri" pitchFamily="34" charset="0"/>
                <a:cs typeface="Calibri" pitchFamily="34" charset="0"/>
              </a:rPr>
              <a:t> Galton’s Board</a:t>
            </a:r>
          </a:p>
        </p:txBody>
      </p:sp>
      <p:sp>
        <p:nvSpPr>
          <p:cNvPr id="23" name="Subtitle 4"/>
          <p:cNvSpPr txBox="1">
            <a:spLocks/>
          </p:cNvSpPr>
          <p:nvPr/>
        </p:nvSpPr>
        <p:spPr bwMode="auto">
          <a:xfrm>
            <a:off x="3505200" y="2128838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kern="0" dirty="0">
                <a:latin typeface="Calibri" pitchFamily="34" charset="0"/>
                <a:cs typeface="Calibri" pitchFamily="34" charset="0"/>
              </a:rPr>
              <a:t>Replacing the balls by photons leads to famously counterintuitive phenomena, like the 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Hong-</a:t>
            </a:r>
            <a:r>
              <a:rPr lang="en-US" sz="2600" b="1" kern="0" dirty="0" err="1">
                <a:latin typeface="Calibri" pitchFamily="34" charset="0"/>
                <a:cs typeface="Calibri" pitchFamily="34" charset="0"/>
              </a:rPr>
              <a:t>Ou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-Mandel dip</a:t>
            </a:r>
          </a:p>
        </p:txBody>
      </p:sp>
      <p:pic>
        <p:nvPicPr>
          <p:cNvPr id="52226" name="Picture 2" descr="http://mathworld.wolfram.com/images/eps-gif/GaltonBoard_10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35313"/>
            <a:ext cx="2819400" cy="337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8"/>
          <p:cNvCxnSpPr>
            <a:cxnSpLocks noChangeShapeType="1"/>
          </p:cNvCxnSpPr>
          <p:nvPr/>
        </p:nvCxnSpPr>
        <p:spPr bwMode="auto">
          <a:xfrm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9"/>
          <p:cNvCxnSpPr>
            <a:cxnSpLocks noChangeShapeType="1"/>
          </p:cNvCxnSpPr>
          <p:nvPr/>
        </p:nvCxnSpPr>
        <p:spPr bwMode="auto">
          <a:xfrm flipH="1"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6"/>
          <p:cNvSpPr>
            <a:spLocks noChangeArrowheads="1"/>
          </p:cNvSpPr>
          <p:nvPr/>
        </p:nvSpPr>
        <p:spPr bwMode="auto">
          <a:xfrm rot="-5400000">
            <a:off x="5562600" y="5067300"/>
            <a:ext cx="1219200" cy="152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1910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8486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9739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L -0.19167 0.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100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01667 0.3666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833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0.2 L 0.375 0.3888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0.2 L 0 0.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100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38333 0.388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15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2819400"/>
            <a:ext cx="892048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Theorem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>
                <a:sym typeface="Symbol"/>
              </a:rPr>
              <a:t>Suppose one can sample a linear-optical device’s output distribution in classical polynomial time, even to 1/</a:t>
            </a:r>
            <a:r>
              <a:rPr lang="en-US" altLang="en-US" sz="2800" dirty="0" err="1" smtClean="0">
                <a:sym typeface="Symbol"/>
              </a:rPr>
              <a:t>n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(1)</a:t>
            </a:r>
            <a:r>
              <a:rPr lang="en-US" altLang="en-US" sz="2800" dirty="0" smtClean="0">
                <a:sym typeface="Symbol"/>
              </a:rPr>
              <a:t> error in variation distance</a:t>
            </a:r>
            <a:r>
              <a:rPr lang="en-US" altLang="en-US" sz="2800" dirty="0" smtClean="0">
                <a:sym typeface="Symbol"/>
              </a:rPr>
              <a:t>.  Then one can also estimate </a:t>
            </a:r>
            <a:r>
              <a:rPr lang="en-US" altLang="en-US" sz="2800" dirty="0" smtClean="0">
                <a:sym typeface="Symbol"/>
              </a:rPr>
              <a:t>the permanent of a matrix of </a:t>
            </a:r>
            <a:r>
              <a:rPr lang="en-US" altLang="en-US" sz="2800" dirty="0" err="1" smtClean="0">
                <a:sym typeface="Symbol"/>
              </a:rPr>
              <a:t>i.i.d</a:t>
            </a:r>
            <a:r>
              <a:rPr lang="en-US" altLang="en-US" sz="2800" dirty="0" smtClean="0">
                <a:sym typeface="Symbol"/>
              </a:rPr>
              <a:t>. N(0,1) Gaussians in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5181600"/>
            <a:ext cx="892048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Conjecture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Gaussian permanent estimation </a:t>
            </a:r>
            <a:r>
              <a:rPr lang="en-US" altLang="en-US" sz="2800" dirty="0" smtClean="0"/>
              <a:t>is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dirty="0" smtClean="0"/>
              <a:t>-hard problem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so, then </a:t>
            </a:r>
            <a:r>
              <a:rPr lang="en-US" altLang="en-US" sz="2800" dirty="0" smtClean="0"/>
              <a:t>fast classical simulation would collapse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endParaRPr lang="en-US" alt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29000" y="205105"/>
            <a:ext cx="5410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ym typeface="Symbol"/>
              </a:rPr>
              <a:t>With n identical photons, transition amplitudes are given by </a:t>
            </a:r>
            <a:r>
              <a:rPr lang="en-US" altLang="en-US" sz="2800" b="1" dirty="0" smtClean="0">
                <a:sym typeface="Symbol"/>
              </a:rPr>
              <a:t>permanents</a:t>
            </a:r>
            <a:r>
              <a:rPr lang="en-US" altLang="en-US" sz="2800" dirty="0" smtClean="0">
                <a:sym typeface="Symbol"/>
              </a:rPr>
              <a:t> of </a:t>
            </a:r>
            <a:r>
              <a:rPr lang="en-US" altLang="en-US" sz="2800" dirty="0" err="1" smtClean="0">
                <a:sym typeface="Symbol"/>
              </a:rPr>
              <a:t>nn</a:t>
            </a:r>
            <a:r>
              <a:rPr lang="en-US" altLang="en-US" sz="2800" dirty="0" smtClean="0">
                <a:sym typeface="Symbol"/>
              </a:rPr>
              <a:t> matrices 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60525"/>
              </p:ext>
            </p:extLst>
          </p:nvPr>
        </p:nvGraphicFramePr>
        <p:xfrm>
          <a:off x="3962400" y="1524000"/>
          <a:ext cx="3814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6" name="Equation" r:id="rId5" imgW="1346200" imgH="457200" progId="Equation.3">
                  <p:embed/>
                </p:oleObj>
              </mc:Choice>
              <mc:Fallback>
                <p:oleObj name="Equation" r:id="rId5" imgW="1346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3814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42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7040" y="1752600"/>
            <a:ext cx="588264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Meantime, though,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40-50 high-quality qubits with controllable couplings, in superconducting and/or </a:t>
            </a:r>
            <a:r>
              <a:rPr lang="en-US" altLang="en-US" sz="2800" dirty="0" smtClean="0"/>
              <a:t>ion-trap architectures (Google, </a:t>
            </a:r>
            <a:r>
              <a:rPr lang="en-US" altLang="en-US" sz="2800" dirty="0" err="1" smtClean="0"/>
              <a:t>ionQ</a:t>
            </a:r>
            <a:r>
              <a:rPr lang="en-US" altLang="en-US" sz="2800" dirty="0" smtClean="0"/>
              <a:t>, …)</a:t>
            </a:r>
            <a:endParaRPr lang="en-US" altLang="en-US" sz="2800" dirty="0" smtClean="0"/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60" y="1561151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1640" y="4075093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47040" y="5105400"/>
            <a:ext cx="82448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What exactly should the experimenters do, how should they verify it, and what can be said about the hardness of simulating it classically?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47040" y="228600"/>
            <a:ext cx="82194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>
                <a:solidFill>
                  <a:srgbClr val="FF0000"/>
                </a:solidFill>
              </a:rPr>
              <a:t>C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arolan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 2015:</a:t>
            </a:r>
            <a:r>
              <a:rPr lang="en-US" altLang="en-US" sz="2800" dirty="0" smtClean="0"/>
              <a:t> Demonstrated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 with 6 photons!  Many optics groups are thinking about the challenges of scaling up to 20 or 30…</a:t>
            </a:r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: check whether at least 2/3 of them have more the median probability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(takes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55147"/>
              </p:ext>
            </p:extLst>
          </p:nvPr>
        </p:nvGraphicFramePr>
        <p:xfrm>
          <a:off x="114300" y="2482275"/>
          <a:ext cx="8915400" cy="93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0" name="Equation" r:id="rId4" imgW="3886200" imgH="406080" progId="Equation.3">
                  <p:embed/>
                </p:oleObj>
              </mc:Choice>
              <mc:Fallback>
                <p:oleObj name="Equation" r:id="rId4" imgW="3886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82275"/>
                        <a:ext cx="8915400" cy="93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1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84420</TotalTime>
  <Words>1019</Words>
  <Application>Microsoft Office PowerPoint</Application>
  <PresentationFormat>On-screen Show (4:3)</PresentationFormat>
  <Paragraphs>103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313</cp:revision>
  <dcterms:created xsi:type="dcterms:W3CDTF">2009-10-10T05:28:27Z</dcterms:created>
  <dcterms:modified xsi:type="dcterms:W3CDTF">2017-02-09T23:44:30Z</dcterms:modified>
</cp:coreProperties>
</file>