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9" r:id="rId3"/>
    <p:sldId id="330" r:id="rId4"/>
    <p:sldId id="332" r:id="rId5"/>
    <p:sldId id="336" r:id="rId6"/>
    <p:sldId id="337" r:id="rId7"/>
    <p:sldId id="311" r:id="rId8"/>
    <p:sldId id="312" r:id="rId9"/>
    <p:sldId id="319" r:id="rId10"/>
    <p:sldId id="320" r:id="rId11"/>
    <p:sldId id="305" r:id="rId12"/>
    <p:sldId id="315" r:id="rId13"/>
    <p:sldId id="316" r:id="rId14"/>
    <p:sldId id="303" r:id="rId15"/>
    <p:sldId id="335" r:id="rId16"/>
    <p:sldId id="334" r:id="rId17"/>
    <p:sldId id="338" r:id="rId18"/>
    <p:sldId id="300" r:id="rId19"/>
    <p:sldId id="33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00"/>
    <a:srgbClr val="FFFFD5"/>
    <a:srgbClr val="CCFFCC"/>
    <a:srgbClr val="F9F8FA"/>
    <a:srgbClr val="FFCC66"/>
    <a:srgbClr val="FFCC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504" y="-7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896620" y="4876800"/>
            <a:ext cx="73914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</a:t>
            </a:r>
            <a:r>
              <a:rPr lang="en-US" altLang="en-US" b="1" dirty="0">
                <a:solidFill>
                  <a:schemeClr val="tx1"/>
                </a:solidFill>
              </a:rPr>
              <a:t>(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UT 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Austin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Banff, September 8, </a:t>
            </a:r>
            <a:r>
              <a:rPr lang="en-US" altLang="en-US" dirty="0" smtClean="0">
                <a:solidFill>
                  <a:schemeClr val="tx1"/>
                </a:solidFill>
              </a:rPr>
              <a:t>2016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Joint work with </a:t>
            </a:r>
            <a:r>
              <a:rPr lang="en-US" altLang="en-US" dirty="0" err="1" smtClean="0">
                <a:solidFill>
                  <a:schemeClr val="tx1"/>
                </a:solidFill>
              </a:rPr>
              <a:t>Lijie</a:t>
            </a:r>
            <a:r>
              <a:rPr lang="en-US" altLang="en-US" dirty="0" smtClean="0">
                <a:solidFill>
                  <a:schemeClr val="tx1"/>
                </a:solidFill>
              </a:rPr>
              <a:t> Chen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+mn-lt"/>
              </a:rPr>
              <a:t>Complexity-Theoretic Foundations of Quantum Supremacy Experiments</a:t>
            </a:r>
            <a:endParaRPr lang="en-US" altLang="en-US" sz="4400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2466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" y="2580799"/>
            <a:ext cx="2819399" cy="19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5186680" y="2396807"/>
            <a:ext cx="2743200" cy="2311182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491480" y="2574389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QSamp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430520" y="3558172"/>
            <a:ext cx="219456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7680" y="3786772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Strong Hardness Assumption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no polynomial-time classical algorithm A such that, given a uniformly-random quantum circuit C with n qubits and m&gt;&gt;n gates,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450545"/>
              </p:ext>
            </p:extLst>
          </p:nvPr>
        </p:nvGraphicFramePr>
        <p:xfrm>
          <a:off x="274638" y="2505075"/>
          <a:ext cx="85947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8" name="Equation" r:id="rId4" imgW="3682800" imgH="431640" progId="Equation.3">
                  <p:embed/>
                </p:oleObj>
              </mc:Choice>
              <mc:Fallback>
                <p:oleObj name="Equation" r:id="rId4" imgW="3682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638" y="2505075"/>
                        <a:ext cx="8594725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3060" y="39624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Note: </a:t>
            </a:r>
            <a:r>
              <a:rPr lang="en-US" altLang="en-US" sz="2800" dirty="0" smtClean="0"/>
              <a:t>There </a:t>
            </a:r>
            <a:r>
              <a:rPr lang="en-US" altLang="en-US" sz="2800" i="1" dirty="0" smtClean="0"/>
              <a:t>is</a:t>
            </a:r>
            <a:r>
              <a:rPr lang="en-US" altLang="en-US" sz="2800" dirty="0" smtClean="0"/>
              <a:t> a polynomial-time classical algorithm that guesses with probability</a:t>
            </a:r>
            <a:endParaRPr lang="en-US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00015"/>
              </p:ext>
            </p:extLst>
          </p:nvPr>
        </p:nvGraphicFramePr>
        <p:xfrm>
          <a:off x="4038600" y="4439453"/>
          <a:ext cx="13922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9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4439453"/>
                        <a:ext cx="13922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5486399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(just expand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0|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C|0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out as a sum of 4</a:t>
            </a:r>
            <a:r>
              <a:rPr lang="en-US" altLang="en-US" sz="2400" b="1" baseline="30000" dirty="0" smtClean="0">
                <a:solidFill>
                  <a:srgbClr val="006600"/>
                </a:solidFill>
              </a:rPr>
              <a:t>m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terms, then sample a few random ones)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0192" y="228600"/>
            <a:ext cx="86614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600" dirty="0" smtClean="0"/>
              <a:t>Assume SHA.  Then given as input a random quantum circuit C, with n qubits and m&gt;&gt;n gates, there’s no polynomial-time classical algorithm that even </a:t>
            </a:r>
            <a:r>
              <a:rPr lang="en-US" altLang="en-US" sz="2600" b="1" dirty="0" smtClean="0"/>
              <a:t>passes our statistical test for C-sampling</a:t>
            </a:r>
            <a:r>
              <a:rPr lang="en-US" altLang="en-US" sz="2600" dirty="0" smtClean="0"/>
              <a:t> (for </a:t>
            </a:r>
            <a:r>
              <a:rPr lang="en-US" altLang="en-US" sz="2600" dirty="0" smtClean="0">
                <a:sym typeface="Symbol"/>
              </a:rPr>
              <a:t>=ln 2, c=0.6</a:t>
            </a:r>
            <a:r>
              <a:rPr lang="en-US" altLang="en-US" sz="2600" dirty="0" smtClean="0"/>
              <a:t>) </a:t>
            </a:r>
            <a:r>
              <a:rPr lang="en-US" altLang="en-US" sz="2600" dirty="0" err="1" smtClean="0"/>
              <a:t>w.h.p</a:t>
            </a:r>
            <a:r>
              <a:rPr lang="en-US" altLang="en-US" sz="2600" dirty="0" smtClean="0"/>
              <a:t>.</a:t>
            </a:r>
            <a:endParaRPr lang="en-US" altLang="en-US" sz="26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80996" y="20574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600" dirty="0" smtClean="0"/>
              <a:t> Given a circuit C, first “hide” which amplitude we care about by applying a random XOR-mask to the outputs, producing a C’ such that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994136"/>
              </p:ext>
            </p:extLst>
          </p:nvPr>
        </p:nvGraphicFramePr>
        <p:xfrm>
          <a:off x="5079048" y="3013124"/>
          <a:ext cx="3683956" cy="67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71" name="Equation" r:id="rId4" imgW="1523880" imgH="279360" progId="Equation.3">
                  <p:embed/>
                </p:oleObj>
              </mc:Choice>
              <mc:Fallback>
                <p:oleObj name="Equation" r:id="rId4" imgW="1523880" imgH="279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048" y="3013124"/>
                        <a:ext cx="3683956" cy="673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0512" y="38100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Now let A be a poly-time classical algorithm that passes the test for C’ with probability </a:t>
            </a:r>
            <a:r>
              <a:rPr lang="en-US" altLang="en-US" sz="2600" dirty="0" smtClean="0">
                <a:sym typeface="Symbol"/>
              </a:rPr>
              <a:t>0.99</a:t>
            </a:r>
            <a:r>
              <a:rPr lang="en-US" altLang="en-US" sz="2600" dirty="0" smtClean="0"/>
              <a:t>.  Suppose A outputs samples x</a:t>
            </a:r>
            <a:r>
              <a:rPr lang="en-US" altLang="en-US" sz="2600" baseline="-25000" dirty="0" smtClean="0"/>
              <a:t>1</a:t>
            </a:r>
            <a:r>
              <a:rPr lang="en-US" altLang="en-US" sz="2600" dirty="0" smtClean="0"/>
              <a:t>,…,</a:t>
            </a:r>
            <a:r>
              <a:rPr lang="en-US" altLang="en-US" sz="2600" dirty="0" err="1" smtClean="0"/>
              <a:t>x</a:t>
            </a:r>
            <a:r>
              <a:rPr lang="en-US" altLang="en-US" sz="2600" baseline="-25000" dirty="0" err="1" smtClean="0"/>
              <a:t>T</a:t>
            </a:r>
            <a:r>
              <a:rPr lang="en-US" altLang="en-US" sz="2600" dirty="0" err="1" smtClean="0"/>
              <a:t>.</a:t>
            </a:r>
            <a:r>
              <a:rPr lang="en-US" altLang="en-US" sz="2600" dirty="0" smtClean="0"/>
              <a:t>  Then </a:t>
            </a:r>
            <a:r>
              <a:rPr lang="en-US" altLang="en-US" sz="2600" dirty="0"/>
              <a:t>if x</a:t>
            </a:r>
            <a:r>
              <a:rPr lang="en-US" altLang="en-US" sz="2600" baseline="-25000" dirty="0"/>
              <a:t>i </a:t>
            </a:r>
            <a:r>
              <a:rPr lang="en-US" altLang="en-US" sz="2600" dirty="0" smtClean="0"/>
              <a:t>=z for some 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>
                <a:sym typeface="Symbol"/>
              </a:rPr>
              <a:t></a:t>
            </a:r>
            <a:r>
              <a:rPr lang="en-US" altLang="en-US" sz="2600" dirty="0" smtClean="0"/>
              <a:t>[T], guess that 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679591"/>
              </p:ext>
            </p:extLst>
          </p:nvPr>
        </p:nvGraphicFramePr>
        <p:xfrm>
          <a:off x="3048000" y="5029200"/>
          <a:ext cx="2738120" cy="847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72" name="Equation" r:id="rId6" imgW="1269720" imgH="393480" progId="Equation.3">
                  <p:embed/>
                </p:oleObj>
              </mc:Choice>
              <mc:Fallback>
                <p:oleObj name="Equation" r:id="rId6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2738120" cy="847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996" y="5943600"/>
            <a:ext cx="54102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Otherwise, guess that with probability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340066"/>
              </p:ext>
            </p:extLst>
          </p:nvPr>
        </p:nvGraphicFramePr>
        <p:xfrm>
          <a:off x="5715000" y="5867400"/>
          <a:ext cx="117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73" name="Equation" r:id="rId8" imgW="545760" imgH="393480" progId="Equation.3">
                  <p:embed/>
                </p:oleObj>
              </mc:Choice>
              <mc:Fallback>
                <p:oleObj name="Equation" r:id="rId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67400"/>
                        <a:ext cx="11779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62800" y="5358825"/>
            <a:ext cx="1696724" cy="1077218"/>
          </a:xfrm>
          <a:prstGeom prst="rect">
            <a:avLst/>
          </a:prstGeom>
          <a:solidFill>
            <a:srgbClr val="FFFFD5"/>
          </a:solidFill>
          <a:ln w="19050">
            <a:solidFill>
              <a:srgbClr val="00660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Violates SHA!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5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/>
      <p:bldP spid="7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Time-Space Tradeoffs for Simulating Quantum Circuits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61922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Given a general quantum circuit with n qubits and m&gt;&gt;n two-qubit gates, how should we simulate it classically?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448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“Schrödinger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Store whole </a:t>
            </a:r>
            <a:r>
              <a:rPr lang="en-US" altLang="en-US" sz="2800" dirty="0" err="1" smtClean="0"/>
              <a:t>wavefunction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memory, O(m2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n=40, m=1000: Feasible but requires TB of RAM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424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“Feynman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Sum over paths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</a:t>
            </a:r>
            <a:r>
              <a:rPr lang="en-US" altLang="en-US" sz="2800" dirty="0" err="1" smtClean="0"/>
              <a:t>m+n</a:t>
            </a:r>
            <a:r>
              <a:rPr lang="en-US" altLang="en-US" sz="2800" dirty="0" smtClean="0"/>
              <a:t>) memory, O(4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=40, m=1000: Infeasible but requires little RAM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83760" y="2697163"/>
            <a:ext cx="0" cy="344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86400" y="6248400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Best of both worlds?</a:t>
            </a:r>
            <a:endParaRPr lang="en-US" altLang="en-US" sz="2800" dirty="0"/>
          </a:p>
        </p:txBody>
      </p:sp>
      <p:sp>
        <p:nvSpPr>
          <p:cNvPr id="7" name="AutoShape 2" descr="Image result for erwin schrodi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rwin schrodin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://www.malaspina.com/jpg/schrodin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34154"/>
            <a:ext cx="963157" cy="11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155575" y="-2484438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457200" y="-2179639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70" name="Picture 14" descr="http://doorofperception.com/wp-content/uploads/doorofperception.com-richard_feynma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1"/>
            <a:ext cx="8875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6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3443" y="304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Let C be a quantum circuit with n qubits and d layers of gates.  Then we can compute each transition amplitude,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, in </a:t>
            </a:r>
            <a:r>
              <a:rPr lang="en-US" altLang="en-US" sz="2800" dirty="0" err="1">
                <a:sym typeface="Symbol"/>
              </a:rPr>
              <a:t>d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(n)</a:t>
            </a:r>
            <a:r>
              <a:rPr lang="en-US" altLang="en-US" sz="2800" dirty="0" smtClean="0">
                <a:sym typeface="Symbol"/>
              </a:rPr>
              <a:t> time and poly(</a:t>
            </a:r>
            <a:r>
              <a:rPr lang="en-US" altLang="en-US" sz="2800" dirty="0" err="1" smtClean="0">
                <a:sym typeface="Symbol"/>
              </a:rPr>
              <a:t>n,d</a:t>
            </a:r>
            <a:r>
              <a:rPr lang="en-US" altLang="en-US" sz="2800" smtClean="0">
                <a:sym typeface="Symbol"/>
              </a:rPr>
              <a:t>) space.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449635" y="3425278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Savitch’s</a:t>
            </a:r>
            <a:r>
              <a:rPr lang="en-US" altLang="en-US" sz="2800" dirty="0" smtClean="0"/>
              <a:t> Theorem!  Recursively divide C into two chunks, C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and C</a:t>
            </a:r>
            <a:r>
              <a:rPr lang="en-US" altLang="en-US" sz="2800" baseline="-25000" dirty="0"/>
              <a:t>2</a:t>
            </a:r>
            <a:r>
              <a:rPr lang="en-US" altLang="en-US" sz="2800" dirty="0" smtClean="0"/>
              <a:t>, with d/2 layers each.  Then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690861"/>
              </p:ext>
            </p:extLst>
          </p:nvPr>
        </p:nvGraphicFramePr>
        <p:xfrm>
          <a:off x="2171696" y="4515146"/>
          <a:ext cx="5568731" cy="94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8" name="Equation" r:id="rId4" imgW="2158920" imgH="368280" progId="Equation.3">
                  <p:embed/>
                </p:oleObj>
              </mc:Choice>
              <mc:Fallback>
                <p:oleObj name="Equation" r:id="rId4" imgW="21589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1696" y="4515146"/>
                        <a:ext cx="5568731" cy="949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29497"/>
              </p:ext>
            </p:extLst>
          </p:nvPr>
        </p:nvGraphicFramePr>
        <p:xfrm>
          <a:off x="2295525" y="5522366"/>
          <a:ext cx="5732463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9" name="Equation" r:id="rId6" imgW="2222280" imgH="457200" progId="Equation.3">
                  <p:embed/>
                </p:oleObj>
              </mc:Choice>
              <mc:Fallback>
                <p:oleObj name="Equation" r:id="rId6" imgW="22222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95525" y="5522366"/>
                        <a:ext cx="5732463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3443" y="5635078"/>
            <a:ext cx="18160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Evaluation time: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56460" y="1764134"/>
            <a:ext cx="3627194" cy="1586805"/>
            <a:chOff x="2788946" y="1689795"/>
            <a:chExt cx="3627194" cy="1586805"/>
          </a:xfrm>
        </p:grpSpPr>
        <p:pic>
          <p:nvPicPr>
            <p:cNvPr id="61468" name="Picture 28" descr="http://cdn.iopscience.com/images/0295-5075/87/6/60008/Full/epl12145fig1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946" y="1838474"/>
              <a:ext cx="3627194" cy="14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3200400" y="1689795"/>
              <a:ext cx="1219200" cy="1586805"/>
            </a:xfrm>
            <a:prstGeom prst="roundRect">
              <a:avLst/>
            </a:prstGeom>
            <a:solidFill>
              <a:srgbClr val="00B0F0">
                <a:alpha val="2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29760" y="1689795"/>
              <a:ext cx="1437640" cy="1586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7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657600" y="2483197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 smtClean="0"/>
                <a:t>1</a:t>
              </a:r>
              <a:endParaRPr lang="en-US" altLang="en-US" b="1" baseline="-25000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148580" y="1972762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2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228599"/>
            <a:ext cx="868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Comments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72440" y="4330005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Is our </a:t>
            </a:r>
            <a:r>
              <a:rPr lang="en-US" altLang="en-US" sz="2800" dirty="0" err="1" smtClean="0"/>
              <a:t>d</a:t>
            </a:r>
            <a:r>
              <a:rPr lang="en-US" altLang="en-US" sz="2800" baseline="30000" dirty="0" err="1" smtClean="0"/>
              <a:t>O</a:t>
            </a:r>
            <a:r>
              <a:rPr lang="en-US" altLang="en-US" sz="2800" baseline="30000" dirty="0" smtClean="0"/>
              <a:t>(n)</a:t>
            </a:r>
            <a:r>
              <a:rPr lang="en-US" altLang="en-US" sz="2800" dirty="0" smtClean="0"/>
              <a:t> algorithm optimal?  Open problem!  Related to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L</a:t>
            </a:r>
            <a:r>
              <a:rPr lang="en-US" altLang="en-US" sz="2800" dirty="0" smtClean="0"/>
              <a:t> vs.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NL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998040"/>
            <a:ext cx="8305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Time/Space Tradeoff:</a:t>
            </a:r>
            <a:r>
              <a:rPr lang="en-US" altLang="en-US" sz="2800" dirty="0" smtClean="0"/>
              <a:t> Starting with the “naïve, ~2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-time and -memory Schrödinger simulation,” every time you halve the available memory, multiply the running time by the circuit depth d and you can still simulate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97840" y="2843012"/>
            <a:ext cx="7772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If the gates are nearest-neighbor on a </a:t>
            </a:r>
            <a:r>
              <a:rPr lang="en-US" altLang="en-US" sz="2800" dirty="0" smtClean="0">
                <a:sym typeface="Symbol"/>
              </a:rPr>
              <a:t>nn grid, can replace the </a:t>
            </a:r>
            <a:r>
              <a:rPr lang="en-US" altLang="en-US" sz="2800" dirty="0">
                <a:sym typeface="Symbol"/>
              </a:rPr>
              <a:t>d</a:t>
            </a:r>
            <a:r>
              <a:rPr lang="en-US" altLang="en-US" sz="2800" dirty="0" smtClean="0">
                <a:sym typeface="Symbol"/>
              </a:rPr>
              <a:t> by </a:t>
            </a:r>
            <a:r>
              <a:rPr lang="en-US" altLang="en-US" sz="2800" dirty="0">
                <a:sym typeface="Symbol"/>
              </a:rPr>
              <a:t>d</a:t>
            </a:r>
            <a:r>
              <a:rPr lang="en-US" altLang="en-US" sz="2800" dirty="0" smtClean="0">
                <a:sym typeface="Symbol"/>
              </a:rPr>
              <a:t>/n, by switching to tensor networks when the depth is small enough</a:t>
            </a:r>
            <a:endParaRPr lang="en-US" altLang="en-US" sz="2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7840" y="5410200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We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don’t</a:t>
            </a:r>
            <a:r>
              <a:rPr lang="en-US" altLang="en-US" sz="2800" dirty="0" smtClean="0"/>
              <a:t> get a </a:t>
            </a:r>
            <a:r>
              <a:rPr lang="en-US" altLang="en-US" sz="2800" dirty="0" err="1" smtClean="0"/>
              <a:t>polytime</a:t>
            </a:r>
            <a:r>
              <a:rPr lang="en-US" altLang="en-US" sz="2800" dirty="0" smtClean="0"/>
              <a:t> algorithm to guess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 with greater than 4</a:t>
            </a:r>
            <a:r>
              <a:rPr lang="en-US" altLang="en-US" sz="2800" baseline="30000" dirty="0" smtClean="0">
                <a:sym typeface="Symbol"/>
              </a:rPr>
              <a:t>-m</a:t>
            </a:r>
            <a:r>
              <a:rPr lang="en-US" altLang="en-US" sz="2800" dirty="0" smtClean="0">
                <a:sym typeface="Symbol"/>
              </a:rPr>
              <a:t> success probability (why not?)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437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11760" y="334555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Another Thing We Show: Non-Relativizing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Techniques Will Be Needed for Strong Quantum Supremacy Theorems</a:t>
            </a:r>
            <a:endParaRPr lang="en-US" sz="36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8460" y="2088881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 (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Fortnow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-Rogers 1998):</a:t>
            </a:r>
            <a:r>
              <a:rPr lang="en-US" altLang="en-US" sz="2800" dirty="0" smtClean="0"/>
              <a:t> There’s an oracle relative to which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and yet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is infinite.</a:t>
            </a:r>
            <a:endParaRPr lang="en-US" altLang="en-US" sz="28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1480" y="3089947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Improvement:</a:t>
            </a:r>
            <a:r>
              <a:rPr lang="en-US" altLang="en-US" sz="2800" dirty="0" smtClean="0"/>
              <a:t> There’s an oracle relative to which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and yet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is infinite.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8460" y="4178734"/>
            <a:ext cx="89204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“The sort of thing we </a:t>
            </a:r>
            <a:r>
              <a:rPr lang="en-US" altLang="en-US" sz="2800" i="1" dirty="0" smtClean="0"/>
              <a:t>conjecture</a:t>
            </a:r>
            <a:r>
              <a:rPr lang="en-US" altLang="en-US" sz="2800" dirty="0" smtClean="0"/>
              <a:t> holds for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—i.e., fast approximate classical sampling collapses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—doesn’t hold in complete black-box generality”</a:t>
            </a:r>
            <a:endParaRPr lang="en-US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47800" y="5670281"/>
            <a:ext cx="6019800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Note: [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QSamp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/>
              </a:rPr>
              <a:t> </a:t>
            </a:r>
            <a:r>
              <a:rPr lang="en-US" altLang="en-US" sz="2800" b="1" dirty="0" smtClean="0">
                <a:solidFill>
                  <a:srgbClr val="7030A0"/>
                </a:solidFill>
                <a:sym typeface="Symbol"/>
              </a:rPr>
              <a:t>PH</a:t>
            </a:r>
            <a:r>
              <a:rPr lang="en-US" altLang="en-US" sz="2800" dirty="0" smtClean="0">
                <a:sym typeface="Symbol"/>
              </a:rPr>
              <a:t> collapses ] holds relative to all oracles</a:t>
            </a:r>
            <a:r>
              <a:rPr lang="en-US" altLang="en-US" sz="2800" dirty="0">
                <a:sym typeface="Symbol"/>
              </a:rPr>
              <a:t>!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00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9" grpId="0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5920" y="2317415"/>
            <a:ext cx="838708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800" dirty="0" smtClean="0"/>
              <a:t> Have one part of the oracle encode a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PSPACE</a:t>
            </a:r>
            <a:r>
              <a:rPr lang="en-US" altLang="en-US" sz="2800" dirty="0" smtClean="0"/>
              <a:t>-complete language (collapsing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with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800" dirty="0" smtClean="0"/>
              <a:t>), </a:t>
            </a:r>
            <a:r>
              <a:rPr lang="en-US" altLang="en-US" sz="2800" dirty="0" smtClean="0"/>
              <a:t>while a second part encodes exponentially many random bits that each require an exponential search to find.  This second part makes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infinite by </a:t>
            </a:r>
            <a:r>
              <a:rPr lang="en-US" altLang="en-US" sz="2800" dirty="0" smtClean="0">
                <a:solidFill>
                  <a:srgbClr val="006600"/>
                </a:solidFill>
              </a:rPr>
              <a:t>[</a:t>
            </a:r>
            <a:r>
              <a:rPr lang="en-US" altLang="en-US" sz="2800" dirty="0" err="1" smtClean="0">
                <a:solidFill>
                  <a:srgbClr val="006600"/>
                </a:solidFill>
              </a:rPr>
              <a:t>Rossman</a:t>
            </a:r>
            <a:r>
              <a:rPr lang="en-US" altLang="en-US" sz="2800" dirty="0" smtClean="0">
                <a:solidFill>
                  <a:srgbClr val="006600"/>
                </a:solidFill>
              </a:rPr>
              <a:t>-</a:t>
            </a:r>
            <a:r>
              <a:rPr lang="en-US" altLang="en-US" sz="2800" dirty="0" err="1" smtClean="0">
                <a:solidFill>
                  <a:srgbClr val="006600"/>
                </a:solidFill>
              </a:rPr>
              <a:t>Servedio</a:t>
            </a:r>
            <a:r>
              <a:rPr lang="en-US" altLang="en-US" sz="2800" dirty="0" smtClean="0">
                <a:solidFill>
                  <a:srgbClr val="006600"/>
                </a:solidFill>
              </a:rPr>
              <a:t>-Tan 2015]</a:t>
            </a:r>
            <a:r>
              <a:rPr lang="en-US" altLang="en-US" sz="2800" dirty="0" smtClean="0"/>
              <a:t>, and doesn’t re-separate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and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by the BBBV lower bound</a:t>
            </a:r>
            <a:endParaRPr lang="en-US" altLang="en-US" sz="28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1480" y="1143000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800" dirty="0" smtClean="0"/>
              <a:t> There’s an oracle relative to which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800" dirty="0" smtClean="0"/>
              <a:t>=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and yet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is infinite.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708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35025" y="752818"/>
            <a:ext cx="4045017" cy="4926622"/>
            <a:chOff x="2590800" y="788378"/>
            <a:chExt cx="4045017" cy="4926622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788378"/>
              <a:ext cx="4045017" cy="4926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 rot="21409302">
              <a:off x="4103324" y="1908175"/>
              <a:ext cx="2360613" cy="2400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altLang="en-US" sz="3000" b="1" dirty="0">
                  <a:solidFill>
                    <a:srgbClr val="FF0000"/>
                  </a:solidFill>
                </a:rPr>
                <a:t>SCOTT &amp; </a:t>
              </a:r>
              <a:r>
                <a:rPr lang="en-CA" altLang="en-US" sz="3000" b="1" dirty="0" smtClean="0">
                  <a:solidFill>
                    <a:srgbClr val="FF0000"/>
                  </a:solidFill>
                </a:rPr>
                <a:t>LIJIE</a:t>
              </a:r>
              <a:r>
                <a:rPr lang="en-CA" altLang="en-US" sz="3000" b="1" dirty="0"/>
                <a:t/>
              </a:r>
              <a:br>
                <a:rPr lang="en-CA" altLang="en-US" sz="3000" b="1" dirty="0"/>
              </a:br>
              <a:r>
                <a:rPr lang="en-CA" altLang="en-US" sz="3000" b="1" dirty="0">
                  <a:solidFill>
                    <a:schemeClr val="bg1"/>
                  </a:solidFill>
                </a:rPr>
                <a:t>A NEW KIND OF </a:t>
              </a:r>
              <a:r>
                <a:rPr lang="en-CA" altLang="en-US" sz="3000" b="1" dirty="0" smtClean="0">
                  <a:solidFill>
                    <a:schemeClr val="bg1"/>
                  </a:solidFill>
                </a:rPr>
                <a:t>HARDNESS</a:t>
              </a:r>
              <a:endParaRPr lang="en-CA" altLang="en-US" sz="3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3845" y="752818"/>
            <a:ext cx="41910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Isn’t there something more informative than query complexity, but easier than computational complexity?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0070C0"/>
                </a:solidFill>
              </a:rPr>
              <a:t>Our 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Proposal: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Complexity relative to oracles that are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P/poly</a:t>
            </a:r>
            <a:r>
              <a:rPr lang="en-US" altLang="en-US" sz="2800" dirty="0" smtClean="0"/>
              <a:t> computable (i.e</a:t>
            </a:r>
            <a:r>
              <a:rPr lang="en-US" altLang="en-US" sz="2800" dirty="0" smtClean="0"/>
              <a:t>., black boxes that we can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actually instantiate </a:t>
            </a:r>
            <a:r>
              <a:rPr lang="en-US" altLang="en-US" sz="2800" dirty="0" smtClean="0"/>
              <a:t>using small circuits)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1013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 smtClean="0">
                <a:solidFill>
                  <a:srgbClr val="0070C0"/>
                </a:solidFill>
              </a:rPr>
              <a:t>Two More “Structural Supremacy Results”</a:t>
            </a:r>
            <a:endParaRPr lang="en-US" altLang="en-US" sz="3800" b="1" dirty="0">
              <a:solidFill>
                <a:srgbClr val="0070C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7340" y="975360"/>
            <a:ext cx="868426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700" b="1" dirty="0" smtClean="0">
                <a:solidFill>
                  <a:srgbClr val="FF0000"/>
                </a:solidFill>
              </a:rPr>
              <a:t>Theorem:</a:t>
            </a:r>
            <a:r>
              <a:rPr lang="en-US" altLang="en-US" sz="2700" dirty="0" smtClean="0"/>
              <a:t> Suppose </a:t>
            </a:r>
            <a:r>
              <a:rPr lang="en-US" altLang="en-US" sz="27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700" dirty="0" smtClean="0"/>
              <a:t>=</a:t>
            </a:r>
            <a:r>
              <a:rPr lang="en-US" altLang="en-US" sz="2700" b="1" dirty="0" smtClean="0">
                <a:solidFill>
                  <a:srgbClr val="7030A0"/>
                </a:solidFill>
              </a:rPr>
              <a:t>NP</a:t>
            </a:r>
            <a:r>
              <a:rPr lang="en-US" altLang="en-US" sz="2700" dirty="0" smtClean="0"/>
              <a:t> and </a:t>
            </a:r>
            <a:r>
              <a:rPr lang="en-US" altLang="en-US" sz="27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700" dirty="0" smtClean="0"/>
              <a:t>=</a:t>
            </a:r>
            <a:r>
              <a:rPr lang="en-US" altLang="en-US" sz="27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700" dirty="0" smtClean="0"/>
              <a:t>.  </a:t>
            </a:r>
            <a:r>
              <a:rPr lang="en-US" altLang="en-US" sz="2700" dirty="0" smtClean="0"/>
              <a:t>Then </a:t>
            </a:r>
            <a:r>
              <a:rPr lang="en-US" altLang="en-US" sz="27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700" baseline="30000" dirty="0" err="1" smtClean="0"/>
              <a:t>A</a:t>
            </a:r>
            <a:r>
              <a:rPr lang="en-US" altLang="en-US" sz="2700" dirty="0" smtClean="0"/>
              <a:t>=</a:t>
            </a:r>
            <a:r>
              <a:rPr lang="en-US" altLang="en-US" sz="27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700" baseline="30000" dirty="0" err="1" smtClean="0"/>
              <a:t>A</a:t>
            </a:r>
            <a:r>
              <a:rPr lang="en-US" altLang="en-US" sz="2700" dirty="0" smtClean="0"/>
              <a:t> </a:t>
            </a:r>
            <a:r>
              <a:rPr lang="en-US" altLang="en-US" sz="2700" dirty="0" smtClean="0"/>
              <a:t>for all A</a:t>
            </a:r>
            <a:r>
              <a:rPr lang="en-US" altLang="en-US" sz="2700" dirty="0" smtClean="0">
                <a:sym typeface="Symbol"/>
              </a:rPr>
              <a:t></a:t>
            </a:r>
            <a:r>
              <a:rPr lang="en-US" altLang="en-US" sz="2700" b="1" dirty="0" smtClean="0">
                <a:solidFill>
                  <a:srgbClr val="7030A0"/>
                </a:solidFill>
                <a:sym typeface="Symbol"/>
              </a:rPr>
              <a:t>P/poly</a:t>
            </a:r>
            <a:r>
              <a:rPr lang="en-US" altLang="en-US" sz="2700" dirty="0" smtClean="0"/>
              <a:t>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dirty="0" smtClean="0">
                <a:solidFill>
                  <a:srgbClr val="006600"/>
                </a:solidFill>
              </a:rPr>
              <a:t>(Even to prove a quantum supremacy theorem relative to an oracle, some computational assumption is needed—</a:t>
            </a:r>
            <a:r>
              <a:rPr lang="en-US" altLang="en-US" sz="2400" i="1" dirty="0" smtClean="0">
                <a:solidFill>
                  <a:srgbClr val="006600"/>
                </a:solidFill>
              </a:rPr>
              <a:t>if</a:t>
            </a:r>
            <a:r>
              <a:rPr lang="en-US" altLang="en-US" sz="2400" dirty="0" smtClean="0">
                <a:solidFill>
                  <a:srgbClr val="006600"/>
                </a:solidFill>
              </a:rPr>
              <a:t> we demand that the oracle be efficiently computable)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7340" y="3505200"/>
            <a:ext cx="838708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(builds on </a:t>
            </a:r>
            <a:r>
              <a:rPr lang="en-US" altLang="en-US" sz="2000" b="1" dirty="0" err="1" smtClean="0">
                <a:solidFill>
                  <a:srgbClr val="FF0000"/>
                </a:solidFill>
              </a:rPr>
              <a:t>Zhandry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)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Suppose that, </a:t>
            </a:r>
            <a:r>
              <a:rPr lang="en-US" altLang="en-US" sz="2800" dirty="0"/>
              <a:t>for all </a:t>
            </a:r>
            <a:r>
              <a:rPr lang="en-US" altLang="en-US" sz="2800" dirty="0" err="1"/>
              <a:t>f</a:t>
            </a:r>
            <a:r>
              <a:rPr lang="en-US" altLang="en-US" sz="2800" dirty="0" err="1">
                <a:sym typeface="Symbol"/>
              </a:rPr>
              <a:t></a:t>
            </a:r>
            <a:r>
              <a:rPr lang="en-US" altLang="en-US" sz="2800" b="1" dirty="0" err="1">
                <a:solidFill>
                  <a:srgbClr val="7030A0"/>
                </a:solidFill>
                <a:sym typeface="Symbol"/>
              </a:rPr>
              <a:t>P</a:t>
            </a:r>
            <a:r>
              <a:rPr lang="en-US" altLang="en-US" sz="2800" b="1" dirty="0">
                <a:solidFill>
                  <a:srgbClr val="7030A0"/>
                </a:solidFill>
                <a:sym typeface="Symbol"/>
              </a:rPr>
              <a:t>/poly</a:t>
            </a:r>
            <a:r>
              <a:rPr lang="en-US" altLang="en-US" sz="2800" dirty="0" smtClean="0"/>
              <a:t>, there’s a </a:t>
            </a:r>
            <a:r>
              <a:rPr lang="en-US" altLang="en-US" sz="2800" dirty="0" smtClean="0"/>
              <a:t>poly-time </a:t>
            </a:r>
            <a:r>
              <a:rPr lang="en-US" altLang="en-US" sz="2800" dirty="0" smtClean="0"/>
              <a:t>classical algorithm that accesses f only as a black box, and passes a standard statistical test for sampling from f’s Fourier distribution.  Then all one-way functions can be inverted in               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400" dirty="0" smtClean="0">
                <a:solidFill>
                  <a:srgbClr val="006600"/>
                </a:solidFill>
              </a:rPr>
              <a:t>(With a modest computational assumption, one can indeed get quantum supremacy relative to an efficiently computable oracle)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425652"/>
              </p:ext>
            </p:extLst>
          </p:nvPr>
        </p:nvGraphicFramePr>
        <p:xfrm>
          <a:off x="5181600" y="5181600"/>
          <a:ext cx="10130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6" name="Equation" r:id="rId4" imgW="304560" imgH="215640" progId="Equation.3">
                  <p:embed/>
                </p:oleObj>
              </mc:Choice>
              <mc:Fallback>
                <p:oleObj name="Equation" r:id="rId4" imgW="304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5181600"/>
                        <a:ext cx="1013012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24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Conclusions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7820" y="1066800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In the near future, we might be able to perform random quantum circuit sampling with ~40 qubits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" y="2192692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question:</a:t>
            </a:r>
            <a:r>
              <a:rPr lang="en-US" altLang="en-US" sz="2800" dirty="0" smtClean="0"/>
              <a:t> how do we verify that something classically hard was done</a:t>
            </a:r>
            <a:r>
              <a:rPr lang="en-US" altLang="en-US" sz="2800" dirty="0" smtClean="0"/>
              <a:t>?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42900" y="3352800"/>
            <a:ext cx="84683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 </a:t>
            </a:r>
            <a:r>
              <a:rPr lang="en-US" altLang="en-US" sz="2800" dirty="0" smtClean="0"/>
              <a:t>computing </a:t>
            </a:r>
            <a:r>
              <a:rPr lang="en-US" altLang="en-US" sz="2800" dirty="0" smtClean="0"/>
              <a:t>theorists would </a:t>
            </a:r>
            <a:r>
              <a:rPr lang="en-US" altLang="en-US" sz="2800" dirty="0" smtClean="0"/>
              <a:t>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urgently called upon</a:t>
            </a:r>
            <a:r>
              <a:rPr lang="en-US" altLang="en-US" sz="2800" dirty="0" smtClean="0"/>
              <a:t> to think about this, even if there were nothing theoretically interesting to say. 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ut there is!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06615" y="6955947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984741" y="3921030"/>
            <a:ext cx="74676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#1 Application of QC: Disprove the QC skeptics (and the Extended Church-Turing Thesis)!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0" name="Text Box 368"/>
          <p:cNvSpPr txBox="1">
            <a:spLocks noChangeArrowheads="1"/>
          </p:cNvSpPr>
          <p:nvPr/>
        </p:nvSpPr>
        <p:spPr bwMode="auto">
          <a:xfrm>
            <a:off x="984741" y="5158566"/>
            <a:ext cx="7467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Forget for now about applications.  Just concentrate on certainty of a quantum speedup over the best classical algorithm for some task</a:t>
            </a:r>
            <a:endParaRPr lang="en-CA" altLang="en-US" sz="2800" b="1" dirty="0">
              <a:latin typeface="+mn-lt"/>
            </a:endParaRPr>
          </a:p>
        </p:txBody>
      </p:sp>
      <p:sp>
        <p:nvSpPr>
          <p:cNvPr id="51" name="TextBox 3"/>
          <p:cNvSpPr txBox="1">
            <a:spLocks noChangeArrowheads="1"/>
          </p:cNvSpPr>
          <p:nvPr/>
        </p:nvSpPr>
        <p:spPr bwMode="auto">
          <a:xfrm>
            <a:off x="303859" y="376594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  <a:endParaRPr lang="en-US" altLang="en-US" sz="6000" b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Sampling Approach</a:t>
            </a: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Examples: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(A.-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2011),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FourierSampling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/IQP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Bremner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Jozsa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-Shepherd 2011), QAOA, stabilizer circuits with magic states…</a:t>
            </a: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92760" y="2214503"/>
            <a:ext cx="821436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Consider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sampling problems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, where given an input x, we’re asked to output a sample (exactly or approximately) from a probability distribution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D</a:t>
            </a:r>
            <a:r>
              <a:rPr lang="en-US" altLang="en-US" sz="2600" baseline="-25000" dirty="0" err="1" smtClean="0">
                <a:solidFill>
                  <a:srgbClr val="000000"/>
                </a:solidFill>
                <a:latin typeface="Calibri" pitchFamily="34" charset="0"/>
              </a:rPr>
              <a:t>x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over n-bit strings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4820" y="3507165"/>
            <a:ext cx="821436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Compared to problems with a single valid output (like </a:t>
            </a:r>
            <a:r>
              <a:rPr lang="en-US" altLang="en-US" sz="2600" cap="small" dirty="0" smtClean="0">
                <a:solidFill>
                  <a:srgbClr val="000000"/>
                </a:solidFill>
                <a:latin typeface="Calibri" pitchFamily="34" charset="0"/>
              </a:rPr>
              <a:t>Factoring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), sampling problems can be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solve with near-future quantum devices, and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argue are hard for classical computers!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5800596"/>
            <a:ext cx="78028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006600"/>
                </a:solidFill>
                <a:latin typeface="Calibri" pitchFamily="34" charset="0"/>
              </a:rPr>
              <a:t>(We “merely” give up on: practical applications, fast classical way to verify the result)</a:t>
            </a:r>
            <a:endParaRPr lang="en-US" altLang="en-US" sz="2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Underlying all the recent quantum supremacy ideas…</a:t>
            </a:r>
            <a:endParaRPr lang="en-US" sz="36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8140" y="1453020"/>
            <a:ext cx="83870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</a:rPr>
              <a:t>Samp</a:t>
            </a:r>
            <a:r>
              <a:rPr lang="en-US" altLang="en-US" sz="2800" dirty="0" smtClean="0"/>
              <a:t>: poly(n)-time </a:t>
            </a:r>
            <a:r>
              <a:rPr lang="en-US" altLang="en-US" sz="2800" dirty="0" err="1" smtClean="0"/>
              <a:t>samplable</a:t>
            </a:r>
            <a:r>
              <a:rPr lang="en-US" altLang="en-US" sz="2800" dirty="0" smtClean="0"/>
              <a:t> distribution families {</a:t>
            </a:r>
            <a:r>
              <a:rPr lang="en-US" altLang="en-US" sz="2800" dirty="0" err="1" smtClean="0"/>
              <a:t>D</a:t>
            </a:r>
            <a:r>
              <a:rPr lang="en-US" altLang="en-US" sz="2800" baseline="-25000" dirty="0" err="1" smtClean="0"/>
              <a:t>n</a:t>
            </a:r>
            <a:r>
              <a:rPr lang="en-US" altLang="en-US" sz="2800" dirty="0" smtClean="0"/>
              <a:t>}</a:t>
            </a:r>
            <a:r>
              <a:rPr lang="en-US" altLang="en-US" sz="2800" baseline="-25000" dirty="0" smtClean="0"/>
              <a:t>n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b="1" dirty="0" err="1" smtClean="0">
                <a:solidFill>
                  <a:srgbClr val="7030A0"/>
                </a:solidFill>
              </a:rPr>
              <a:t>QSamp</a:t>
            </a:r>
            <a:r>
              <a:rPr lang="en-US" altLang="en-US" sz="2800" dirty="0" smtClean="0"/>
              <a:t>: Same except we allow quantum sampling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800" dirty="0" smtClean="0"/>
              <a:t>: poly(n,1/</a:t>
            </a:r>
            <a:r>
              <a:rPr lang="en-US" altLang="en-US" sz="2800" dirty="0" smtClean="0">
                <a:sym typeface="Symbol"/>
              </a:rPr>
              <a:t>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samplable</a:t>
            </a:r>
            <a:r>
              <a:rPr lang="en-US" altLang="en-US" sz="2800" dirty="0" smtClean="0"/>
              <a:t> distribution families</a:t>
            </a:r>
            <a:br>
              <a:rPr lang="en-US" altLang="en-US" sz="2800" dirty="0" smtClean="0"/>
            </a:br>
            <a:r>
              <a:rPr lang="en-US" altLang="en-US" sz="2800" b="1" dirty="0" err="1" smtClean="0">
                <a:solidFill>
                  <a:srgbClr val="7030A0"/>
                </a:solidFill>
              </a:rPr>
              <a:t>ApproxQSamp</a:t>
            </a:r>
            <a:endParaRPr lang="en-US" alt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1760" y="3429000"/>
            <a:ext cx="892048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 (easy):</a:t>
            </a:r>
            <a:r>
              <a:rPr lang="en-US" altLang="en-US" sz="2800" dirty="0" smtClean="0"/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</a:t>
            </a:r>
            <a:r>
              <a:rPr lang="en-US" altLang="en-US" sz="2800" dirty="0" smtClean="0"/>
              <a:t> =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QSamp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/>
              </a:rPr>
              <a:t>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collapses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It’s not hard to set up a quantum circuit C for which approximating (say) p=</a:t>
            </a:r>
            <a:r>
              <a:rPr lang="en-US" altLang="en-US" sz="2800" dirty="0" err="1" smtClean="0"/>
              <a:t>Pr</a:t>
            </a:r>
            <a:r>
              <a:rPr lang="en-US" altLang="en-US" sz="2800" dirty="0" smtClean="0"/>
              <a:t>[C outputs 0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] is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-complete.  Suppose we could sample C’s output distribution classically.  Then we could also estimate p in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/>
              <a:t> using approximate counting.  So we’d have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/>
              <a:t> which collapses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073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459129" y="1104460"/>
            <a:ext cx="4241367" cy="2227888"/>
            <a:chOff x="2133600" y="1143000"/>
            <a:chExt cx="4241800" cy="2227263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667062" y="2286305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667062" y="2971913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667062" y="1600698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3048000" y="1295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3048000" y="19812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3048000" y="26670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2595" y="1295983"/>
              <a:ext cx="533454" cy="190446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4876800" y="1295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21" name="TextBox 10"/>
            <p:cNvSpPr txBox="1">
              <a:spLocks noChangeArrowheads="1"/>
            </p:cNvSpPr>
            <p:nvPr/>
          </p:nvSpPr>
          <p:spPr bwMode="auto">
            <a:xfrm>
              <a:off x="4876800" y="19812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4876800" y="26670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23" name="Group 49"/>
            <p:cNvGrpSpPr>
              <a:grpSpLocks/>
            </p:cNvGrpSpPr>
            <p:nvPr/>
          </p:nvGrpSpPr>
          <p:grpSpPr bwMode="auto">
            <a:xfrm>
              <a:off x="5791200" y="1143000"/>
              <a:ext cx="584200" cy="855663"/>
              <a:chOff x="6209270" y="1075768"/>
              <a:chExt cx="584538" cy="856433"/>
            </a:xfrm>
          </p:grpSpPr>
          <p:sp>
            <p:nvSpPr>
              <p:cNvPr id="34" name="Chord 33"/>
              <p:cNvSpPr/>
              <p:nvPr/>
            </p:nvSpPr>
            <p:spPr>
              <a:xfrm rot="7220675">
                <a:off x="6198550" y="1336887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4" idx="2"/>
              </p:cNvCxnSpPr>
              <p:nvPr/>
            </p:nvCxnSpPr>
            <p:spPr>
              <a:xfrm rot="5400000" flipH="1" flipV="1">
                <a:off x="6271625" y="1305131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50"/>
            <p:cNvGrpSpPr>
              <a:grpSpLocks/>
            </p:cNvGrpSpPr>
            <p:nvPr/>
          </p:nvGrpSpPr>
          <p:grpSpPr bwMode="auto">
            <a:xfrm>
              <a:off x="5791200" y="1828800"/>
              <a:ext cx="584200" cy="855663"/>
              <a:chOff x="6209270" y="1075768"/>
              <a:chExt cx="584538" cy="856433"/>
            </a:xfrm>
          </p:grpSpPr>
          <p:sp>
            <p:nvSpPr>
              <p:cNvPr id="32" name="Chord 31"/>
              <p:cNvSpPr/>
              <p:nvPr/>
            </p:nvSpPr>
            <p:spPr>
              <a:xfrm rot="7220675">
                <a:off x="6198550" y="1336695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3" name="Straight Arrow Connector 32"/>
              <p:cNvCxnSpPr>
                <a:stCxn id="32" idx="2"/>
              </p:cNvCxnSpPr>
              <p:nvPr/>
            </p:nvCxnSpPr>
            <p:spPr>
              <a:xfrm rot="5400000" flipH="1" flipV="1">
                <a:off x="6271625" y="1304939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53"/>
            <p:cNvGrpSpPr>
              <a:grpSpLocks/>
            </p:cNvGrpSpPr>
            <p:nvPr/>
          </p:nvGrpSpPr>
          <p:grpSpPr bwMode="auto">
            <a:xfrm>
              <a:off x="5791200" y="2514600"/>
              <a:ext cx="584200" cy="855663"/>
              <a:chOff x="6209270" y="1075768"/>
              <a:chExt cx="584538" cy="856433"/>
            </a:xfrm>
          </p:grpSpPr>
          <p:sp>
            <p:nvSpPr>
              <p:cNvPr id="30" name="Chord 29"/>
              <p:cNvSpPr/>
              <p:nvPr/>
            </p:nvSpPr>
            <p:spPr>
              <a:xfrm rot="7220675">
                <a:off x="6198550" y="1336502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1" name="Straight Arrow Connector 30"/>
              <p:cNvCxnSpPr>
                <a:stCxn id="30" idx="2"/>
              </p:cNvCxnSpPr>
              <p:nvPr/>
            </p:nvCxnSpPr>
            <p:spPr>
              <a:xfrm rot="5400000" flipH="1" flipV="1">
                <a:off x="6271625" y="1304746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3962400" y="19812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2133600" y="19812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</p:grp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Example: Fourier Sampling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32740" y="35814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a Boolean function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850471"/>
              </p:ext>
            </p:extLst>
          </p:nvPr>
        </p:nvGraphicFramePr>
        <p:xfrm>
          <a:off x="4352230" y="3449994"/>
          <a:ext cx="3529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1" name="Equation" r:id="rId4" imgW="1117600" imgH="241300" progId="Equation.3">
                  <p:embed/>
                </p:oleObj>
              </mc:Choice>
              <mc:Fallback>
                <p:oleObj name="Equation" r:id="rId4" imgW="1117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230" y="3449994"/>
                        <a:ext cx="35290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42900" y="44196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800" dirty="0" smtClean="0"/>
              <a:t>he above circuit samples each z</a:t>
            </a:r>
            <a:r>
              <a:rPr lang="en-US" altLang="en-US" sz="2800" dirty="0" smtClean="0">
                <a:sym typeface="Symbol"/>
              </a:rPr>
              <a:t></a:t>
            </a:r>
            <a:r>
              <a:rPr lang="en-US" altLang="en-US" sz="2800" dirty="0" smtClean="0"/>
              <a:t>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with probability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458717"/>
              </p:ext>
            </p:extLst>
          </p:nvPr>
        </p:nvGraphicFramePr>
        <p:xfrm>
          <a:off x="457200" y="4973955"/>
          <a:ext cx="488120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2" name="Equation" r:id="rId6" imgW="1841400" imgH="545760" progId="Equation.3">
                  <p:embed/>
                </p:oleObj>
              </mc:Choice>
              <mc:Fallback>
                <p:oleObj name="Equation" r:id="rId6" imgW="184140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73955"/>
                        <a:ext cx="488120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915734" y="5105400"/>
            <a:ext cx="2875206" cy="138499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-complete to approximate, even for z=0…0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000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3520" y="2590800"/>
            <a:ext cx="89204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Theorem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b="1" dirty="0" err="1" smtClean="0">
                <a:solidFill>
                  <a:srgbClr val="7030A0"/>
                </a:solidFill>
              </a:rPr>
              <a:t>ApproxS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amp</a:t>
            </a:r>
            <a:r>
              <a:rPr lang="en-US" altLang="en-US" sz="2800" dirty="0" smtClean="0"/>
              <a:t> =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ApproxQ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Samp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/>
              </a:rPr>
              <a:t> one could estimate the permanent of a matrix of </a:t>
            </a:r>
            <a:r>
              <a:rPr lang="en-US" altLang="en-US" sz="2800" dirty="0" err="1" smtClean="0">
                <a:sym typeface="Symbol"/>
              </a:rPr>
              <a:t>i.i.d</a:t>
            </a:r>
            <a:r>
              <a:rPr lang="en-US" altLang="en-US" sz="2800" dirty="0" smtClean="0">
                <a:sym typeface="Symbol"/>
              </a:rPr>
              <a:t>. Gaussians in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			(and this even relativizes…)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520" y="4648200"/>
            <a:ext cx="89204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Conjecture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Gaussian permanent estimation is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-complete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so, then even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ApproxSamp</a:t>
            </a:r>
            <a:r>
              <a:rPr lang="en-US" altLang="en-US" sz="2800" dirty="0" smtClean="0"/>
              <a:t> = </a:t>
            </a:r>
            <a:r>
              <a:rPr lang="en-US" altLang="en-US" sz="2800" b="1" dirty="0" err="1" smtClean="0">
                <a:solidFill>
                  <a:srgbClr val="7030A0"/>
                </a:solidFill>
              </a:rPr>
              <a:t>ApproxQSamp</a:t>
            </a:r>
            <a:r>
              <a:rPr lang="en-US" altLang="en-US" sz="2800" dirty="0" smtClean="0"/>
              <a:t> would imply that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r>
              <a:rPr lang="en-US" altLang="en-US" sz="2800" dirty="0" smtClean="0"/>
              <a:t> collapses</a:t>
            </a:r>
            <a:endParaRPr lang="en-US" altLang="en-US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105"/>
            <a:ext cx="25098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http://www.photonics.com/images2/Spectra/Features/2013/06/Quantum_Figure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"/>
            <a:ext cx="29575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49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This Talk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5760" y="921841"/>
            <a:ext cx="588264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In 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few years</a:t>
            </a:r>
            <a:r>
              <a:rPr lang="en-US" altLang="en-US" sz="2800" dirty="0" smtClean="0"/>
              <a:t>, we might have </a:t>
            </a:r>
            <a:r>
              <a:rPr lang="en-US" altLang="en-US" sz="2800" dirty="0" smtClean="0"/>
              <a:t>40-50 </a:t>
            </a:r>
            <a:r>
              <a:rPr lang="en-US" altLang="en-US" sz="2800" dirty="0" smtClean="0"/>
              <a:t>high-quality qubits with controllable couplings, in superconducting and/or ion-trap </a:t>
            </a:r>
            <a:r>
              <a:rPr lang="en-US" altLang="en-US" sz="2800" dirty="0" smtClean="0"/>
              <a:t>architectures (e.g. from Martinis group at Google and Monroe group at Maryland/NIST)</a:t>
            </a:r>
            <a:endParaRPr lang="en-US" altLang="en-US" sz="2800" dirty="0" smtClean="0"/>
          </a:p>
        </p:txBody>
      </p:sp>
      <p:pic>
        <p:nvPicPr>
          <p:cNvPr id="4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080" y="882792"/>
            <a:ext cx="2722880" cy="18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5760" y="3718560"/>
            <a:ext cx="8244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Still won’t be enough for most QC applications.  But should suffice for a quantum supremacy experiment!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5920" y="4785360"/>
            <a:ext cx="82448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duty as complexity theorists:</a:t>
            </a:r>
            <a:r>
              <a:rPr lang="en-US" altLang="en-US" sz="2800" dirty="0" smtClean="0"/>
              <a:t> Tell experimenters what they can do with their existing or planned hardware, how to verify it, and what can be said about the hardness of simulating it classically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2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293641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Random Quantum Circuit Proposal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Generate a quantum circuit C on n qubits in a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lattice, with d layers of random nearest-neighbor gates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C to |0</a:t>
            </a:r>
            <a:r>
              <a:rPr lang="en-US" altLang="en-US" sz="2800" dirty="0" smtClean="0">
                <a:sym typeface="Symbol"/>
              </a:rPr>
              <a:t></a:t>
            </a:r>
            <a:r>
              <a:rPr lang="en-US" altLang="en-US" sz="2800" baseline="30000" dirty="0" smtClean="0">
                <a:sym typeface="Symbol"/>
              </a:rPr>
              <a:t>n</a:t>
            </a:r>
            <a:r>
              <a:rPr lang="en-US" altLang="en-US" sz="2800" dirty="0" smtClean="0"/>
              <a:t> and measure.  Repeat t times, to obtain samples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from 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a statistical test to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(taking classical exponential time, which is OK for 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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40)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Publish C.  Challenge skeptics to generate samples passing the test in a reasonable amount of time</a:t>
            </a: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62636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208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636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8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36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8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636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08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6" idx="6"/>
          </p:cNvCxnSpPr>
          <p:nvPr/>
        </p:nvCxnSpPr>
        <p:spPr>
          <a:xfrm>
            <a:off x="633984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968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1952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936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831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03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31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03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831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3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31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403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8" idx="6"/>
          </p:cNvCxnSpPr>
          <p:nvPr/>
        </p:nvCxnSpPr>
        <p:spPr>
          <a:xfrm>
            <a:off x="725932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4916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884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4" name="Group 63493"/>
          <p:cNvGrpSpPr/>
          <p:nvPr/>
        </p:nvGrpSpPr>
        <p:grpSpPr>
          <a:xfrm>
            <a:off x="914400" y="911384"/>
            <a:ext cx="6276975" cy="3883776"/>
            <a:chOff x="914400" y="911384"/>
            <a:chExt cx="6276975" cy="3883776"/>
          </a:xfrm>
        </p:grpSpPr>
        <p:pic>
          <p:nvPicPr>
            <p:cNvPr id="6349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911384"/>
              <a:ext cx="6276975" cy="3883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017638"/>
                </p:ext>
              </p:extLst>
            </p:nvPr>
          </p:nvGraphicFramePr>
          <p:xfrm>
            <a:off x="5538788" y="3502184"/>
            <a:ext cx="8382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5" name="Equation" r:id="rId5" imgW="304560" imgH="203040" progId="Equation.3">
                    <p:embed/>
                  </p:oleObj>
                </mc:Choice>
                <mc:Fallback>
                  <p:oleObj name="Equation" r:id="rId5" imgW="3045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538788" y="3502184"/>
                          <a:ext cx="8382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6476626"/>
                </p:ext>
              </p:extLst>
            </p:nvPr>
          </p:nvGraphicFramePr>
          <p:xfrm>
            <a:off x="1383665" y="1076008"/>
            <a:ext cx="62865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6" name="Equation" r:id="rId7" imgW="228600" imgH="203040" progId="Equation.3">
                    <p:embed/>
                  </p:oleObj>
                </mc:Choice>
                <mc:Fallback>
                  <p:oleObj name="Equation" r:id="rId7" imgW="2286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383665" y="1076008"/>
                          <a:ext cx="62865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Connector 3"/>
            <p:cNvCxnSpPr/>
            <p:nvPr/>
          </p:nvCxnSpPr>
          <p:spPr>
            <a:xfrm flipV="1">
              <a:off x="1737360" y="3657600"/>
              <a:ext cx="0" cy="11375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133600" y="3352800"/>
              <a:ext cx="0" cy="14423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529840" y="3429000"/>
              <a:ext cx="0" cy="13661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926080" y="3505193"/>
              <a:ext cx="0" cy="128996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276600" y="3429000"/>
              <a:ext cx="0" cy="136615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677920" y="3657600"/>
              <a:ext cx="0" cy="113755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052887" y="3886200"/>
              <a:ext cx="0" cy="90895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419600" y="3810000"/>
              <a:ext cx="0" cy="9851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800600" y="4073979"/>
              <a:ext cx="0" cy="72118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181600" y="3962400"/>
              <a:ext cx="0" cy="83276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562600" y="4150179"/>
              <a:ext cx="0" cy="64498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943600" y="4340676"/>
              <a:ext cx="0" cy="45448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400800" y="4434569"/>
              <a:ext cx="0" cy="3605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781800" y="4340677"/>
              <a:ext cx="0" cy="4544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295400" y="3886200"/>
              <a:ext cx="0" cy="9089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200" b="1" dirty="0" smtClean="0">
                <a:solidFill>
                  <a:srgbClr val="0070C0"/>
                </a:solidFill>
                <a:latin typeface="Calibri" pitchFamily="34" charset="0"/>
              </a:rPr>
              <a:t>What statistical test should we use?</a:t>
            </a:r>
            <a:endParaRPr lang="en-US" sz="42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90800" y="911384"/>
            <a:ext cx="6248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Simplest: </a:t>
            </a:r>
            <a:r>
              <a:rPr lang="en-US" altLang="en-US" sz="2800" dirty="0" smtClean="0"/>
              <a:t>Just check whether the histogram of probabilities of the observed x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’s matches the theoretical prediction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(assuming probabilities are exponentially distributed, as with a </a:t>
            </a:r>
            <a:r>
              <a:rPr lang="en-US" altLang="en-US" sz="2400" b="1" dirty="0" err="1" smtClean="0">
                <a:solidFill>
                  <a:srgbClr val="006600"/>
                </a:solidFill>
              </a:rPr>
              <a:t>Haar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-random state)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94640" y="4953000"/>
            <a:ext cx="8686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 (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Brandao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-Harrow-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Horodecki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2012):</a:t>
            </a:r>
            <a:r>
              <a:rPr lang="en-US" altLang="en-US" sz="2800" dirty="0" smtClean="0"/>
              <a:t> A random local circuit on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qubits produces nearly Gaussian amplitudes </a:t>
            </a:r>
            <a:r>
              <a:rPr lang="en-US" altLang="en-US" sz="2300" b="1" dirty="0" smtClean="0">
                <a:solidFill>
                  <a:srgbClr val="006600"/>
                </a:solidFill>
              </a:rPr>
              <a:t>(hence nearly exponentially-distributed probabilities)</a:t>
            </a:r>
            <a:r>
              <a:rPr lang="en-US" altLang="en-US" sz="2300" dirty="0" smtClean="0"/>
              <a:t> </a:t>
            </a:r>
            <a:r>
              <a:rPr lang="en-US" altLang="en-US" sz="2800" dirty="0" smtClean="0"/>
              <a:t>after d=O(n) depth 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(right answer should be d=O(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n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))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6250" y="2057400"/>
            <a:ext cx="8267700" cy="1752600"/>
            <a:chOff x="381000" y="152400"/>
            <a:chExt cx="8267700" cy="1752600"/>
          </a:xfrm>
        </p:grpSpPr>
        <p:sp>
          <p:nvSpPr>
            <p:cNvPr id="25" name="Rectangle 24"/>
            <p:cNvSpPr/>
            <p:nvPr/>
          </p:nvSpPr>
          <p:spPr>
            <a:xfrm>
              <a:off x="381000" y="152400"/>
              <a:ext cx="7848600" cy="17526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495300" y="228600"/>
              <a:ext cx="81534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None/>
              </a:pPr>
              <a:r>
                <a:rPr lang="en-US" altLang="en-US" sz="2800" dirty="0" smtClean="0"/>
                <a:t>For constants </a:t>
              </a:r>
              <a:r>
                <a:rPr lang="en-US" altLang="en-US" sz="2800" dirty="0" smtClean="0">
                  <a:sym typeface="Symbol"/>
                </a:rPr>
                <a:t> and c(e</a:t>
              </a:r>
              <a:r>
                <a:rPr lang="en-US" altLang="en-US" sz="2800" baseline="30000" dirty="0" smtClean="0">
                  <a:sym typeface="Symbol"/>
                </a:rPr>
                <a:t>-</a:t>
              </a:r>
              <a:r>
                <a:rPr lang="en-US" altLang="en-US" sz="2800" dirty="0" smtClean="0">
                  <a:sym typeface="Symbol"/>
                </a:rPr>
                <a:t>,(</a:t>
              </a:r>
              <a:r>
                <a:rPr lang="en-US" altLang="en-US" sz="2800" dirty="0">
                  <a:sym typeface="Symbol"/>
                </a:rPr>
                <a:t>1</a:t>
              </a:r>
              <a:r>
                <a:rPr lang="en-US" altLang="en-US" sz="2800" dirty="0" smtClean="0">
                  <a:sym typeface="Symbol"/>
                </a:rPr>
                <a:t>+)e</a:t>
              </a:r>
              <a:r>
                <a:rPr lang="en-US" altLang="en-US" sz="2800" baseline="30000" dirty="0" smtClean="0">
                  <a:sym typeface="Symbol"/>
                </a:rPr>
                <a:t>-</a:t>
              </a:r>
              <a:r>
                <a:rPr lang="en-US" altLang="en-US" sz="2800" baseline="30000" dirty="0">
                  <a:sym typeface="Symbol"/>
                </a:rPr>
                <a:t></a:t>
              </a:r>
              <a:r>
                <a:rPr lang="en-US" altLang="en-US" sz="2800" dirty="0" smtClean="0">
                  <a:sym typeface="Symbol"/>
                </a:rPr>
                <a:t>) can also just check whether</a:t>
              </a:r>
              <a:r>
                <a:rPr lang="en-US" altLang="en-US" sz="2800" dirty="0" smtClean="0"/>
                <a:t> a </a:t>
              </a:r>
              <a:r>
                <a:rPr lang="en-US" altLang="en-US" sz="2800" dirty="0" smtClean="0">
                  <a:sym typeface="Symbol"/>
                </a:rPr>
                <a:t></a:t>
              </a:r>
              <a:r>
                <a:rPr lang="en-US" altLang="en-US" sz="2800" dirty="0" smtClean="0"/>
                <a:t>c fraction of x</a:t>
              </a:r>
              <a:r>
                <a:rPr lang="en-US" altLang="en-US" sz="2800" baseline="-25000" dirty="0" smtClean="0"/>
                <a:t>i</a:t>
              </a:r>
              <a:r>
                <a:rPr lang="en-US" altLang="en-US" sz="2800" dirty="0" smtClean="0"/>
                <a:t>’s have</a:t>
              </a:r>
              <a:endParaRPr lang="en-US" altLang="en-US" sz="2800" dirty="0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062583"/>
                </p:ext>
              </p:extLst>
            </p:nvPr>
          </p:nvGraphicFramePr>
          <p:xfrm>
            <a:off x="6591300" y="641369"/>
            <a:ext cx="1536700" cy="1082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7" name="Equation" r:id="rId9" imgW="558720" imgH="393480" progId="Equation.3">
                    <p:embed/>
                  </p:oleObj>
                </mc:Choice>
                <mc:Fallback>
                  <p:oleObj name="Equation" r:id="rId9" imgW="5587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1300" y="641369"/>
                          <a:ext cx="1536700" cy="1082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170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57446</TotalTime>
  <Words>1409</Words>
  <Application>Microsoft Office PowerPoint</Application>
  <PresentationFormat>On-screen Show (4:3)</PresentationFormat>
  <Paragraphs>124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288</cp:revision>
  <dcterms:created xsi:type="dcterms:W3CDTF">2009-10-10T05:28:27Z</dcterms:created>
  <dcterms:modified xsi:type="dcterms:W3CDTF">2016-09-08T23:45:04Z</dcterms:modified>
</cp:coreProperties>
</file>