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30" r:id="rId4"/>
    <p:sldId id="332" r:id="rId5"/>
    <p:sldId id="336" r:id="rId6"/>
    <p:sldId id="337" r:id="rId7"/>
    <p:sldId id="311" r:id="rId8"/>
    <p:sldId id="312" r:id="rId9"/>
    <p:sldId id="319" r:id="rId10"/>
    <p:sldId id="320" r:id="rId11"/>
    <p:sldId id="305" r:id="rId12"/>
    <p:sldId id="315" r:id="rId13"/>
    <p:sldId id="316" r:id="rId14"/>
    <p:sldId id="303" r:id="rId15"/>
    <p:sldId id="335" r:id="rId16"/>
    <p:sldId id="334" r:id="rId17"/>
    <p:sldId id="338" r:id="rId18"/>
    <p:sldId id="300" r:id="rId19"/>
    <p:sldId id="33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00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-7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896620" y="4876800"/>
            <a:ext cx="7391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Banff, September 8, </a:t>
            </a:r>
            <a:r>
              <a:rPr lang="en-US" altLang="en-US" dirty="0" smtClean="0">
                <a:solidFill>
                  <a:schemeClr val="tx1"/>
                </a:solidFill>
              </a:rPr>
              <a:t>2016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+mn-lt"/>
              </a:rPr>
              <a:t>Complexity-Theoretic Foundations of Quantum Supremacy Experiments</a:t>
            </a:r>
            <a:endParaRPr lang="en-US" altLang="en-US" sz="4400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" y="258079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186680" y="2396807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491480" y="2574389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430520" y="3558172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7680" y="3786772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450545"/>
              </p:ext>
            </p:extLst>
          </p:nvPr>
        </p:nvGraphicFramePr>
        <p:xfrm>
          <a:off x="274638" y="2505075"/>
          <a:ext cx="85947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8" name="Equation" r:id="rId4" imgW="3682800" imgH="431640" progId="Equation.3">
                  <p:embed/>
                </p:oleObj>
              </mc:Choice>
              <mc:Fallback>
                <p:oleObj name="Equation" r:id="rId4" imgW="3682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638" y="2505075"/>
                        <a:ext cx="8594725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9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(for </a:t>
            </a:r>
            <a:r>
              <a:rPr lang="en-US" altLang="en-US" sz="2600" dirty="0" smtClean="0">
                <a:sym typeface="Symbol"/>
              </a:rPr>
              <a:t>=ln 2, c=0.6</a:t>
            </a:r>
            <a:r>
              <a:rPr lang="en-US" altLang="en-US" sz="2600" dirty="0" smtClean="0"/>
              <a:t>)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994136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71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79591"/>
              </p:ext>
            </p:extLst>
          </p:nvPr>
        </p:nvGraphicFramePr>
        <p:xfrm>
          <a:off x="3048000" y="5029200"/>
          <a:ext cx="2738120" cy="847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72" name="Equation" r:id="rId6" imgW="1269720" imgH="393480" progId="Equation.3">
                  <p:embed/>
                </p:oleObj>
              </mc:Choice>
              <mc:Fallback>
                <p:oleObj name="Equation" r:id="rId6" imgW="1269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029200"/>
                        <a:ext cx="2738120" cy="847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340066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73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5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73443" y="304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smtClean="0">
                <a:sym typeface="Symbol"/>
              </a:rPr>
              <a:t>) space.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49635" y="34252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690861"/>
              </p:ext>
            </p:extLst>
          </p:nvPr>
        </p:nvGraphicFramePr>
        <p:xfrm>
          <a:off x="2171696" y="45151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8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1696" y="45151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329497"/>
              </p:ext>
            </p:extLst>
          </p:nvPr>
        </p:nvGraphicFramePr>
        <p:xfrm>
          <a:off x="2295525" y="5522366"/>
          <a:ext cx="5732463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9" name="Equation" r:id="rId6" imgW="2222280" imgH="457200" progId="Equation.3">
                  <p:embed/>
                </p:oleObj>
              </mc:Choice>
              <mc:Fallback>
                <p:oleObj name="Equation" r:id="rId6" imgW="22222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95525" y="5522366"/>
                        <a:ext cx="5732463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3443" y="5635078"/>
            <a:ext cx="18160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Evaluation time: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56460" y="17641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228599"/>
            <a:ext cx="868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Comments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72440" y="4330005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Is our </a:t>
            </a:r>
            <a:r>
              <a:rPr lang="en-US" altLang="en-US" sz="2800" dirty="0" err="1" smtClean="0"/>
              <a:t>d</a:t>
            </a:r>
            <a:r>
              <a:rPr lang="en-US" altLang="en-US" sz="2800" baseline="30000" dirty="0" err="1" smtClean="0"/>
              <a:t>O</a:t>
            </a:r>
            <a:r>
              <a:rPr lang="en-US" altLang="en-US" sz="2800" baseline="30000" dirty="0" smtClean="0"/>
              <a:t>(n)</a:t>
            </a:r>
            <a:r>
              <a:rPr lang="en-US" altLang="en-US" sz="2800" dirty="0" smtClean="0"/>
              <a:t> algorithm optimal?  Open problem!  Related to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L</a:t>
            </a:r>
            <a:r>
              <a:rPr lang="en-US" altLang="en-US" sz="2800" dirty="0" smtClean="0"/>
              <a:t> vs.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NL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998040"/>
            <a:ext cx="8305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Time/Space Tradeoff:</a:t>
            </a:r>
            <a:r>
              <a:rPr lang="en-US" altLang="en-US" sz="2800" dirty="0" smtClean="0"/>
              <a:t> Starting with the “naïve, ~2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-time and -memory Schrödinger simulation,” every time you halve the available memory, multiply the running time by the circuit depth d and you can still simulate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97840" y="2843012"/>
            <a:ext cx="7772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If the gates are nearest-neighbor on a </a:t>
            </a:r>
            <a:r>
              <a:rPr lang="en-US" altLang="en-US" sz="2800" dirty="0" smtClean="0">
                <a:sym typeface="Symbol"/>
              </a:rPr>
              <a:t>nn grid, can replace the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 by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/n, by switching to tensor networks when the depth is small enough</a:t>
            </a:r>
            <a:endParaRPr lang="en-US" alt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7840" y="5410200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We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don’t</a:t>
            </a:r>
            <a:r>
              <a:rPr lang="en-US" altLang="en-US" sz="2800" dirty="0" smtClean="0"/>
              <a:t> get a </a:t>
            </a:r>
            <a:r>
              <a:rPr lang="en-US" altLang="en-US" sz="2800" dirty="0" err="1" smtClean="0"/>
              <a:t>polytime</a:t>
            </a:r>
            <a:r>
              <a:rPr lang="en-US" altLang="en-US" sz="2800" dirty="0" smtClean="0"/>
              <a:t> algorithm to guess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 with greater than 4</a:t>
            </a:r>
            <a:r>
              <a:rPr lang="en-US" altLang="en-US" sz="2800" baseline="30000" dirty="0" smtClean="0">
                <a:sym typeface="Symbol"/>
              </a:rPr>
              <a:t>-m</a:t>
            </a:r>
            <a:r>
              <a:rPr lang="en-US" altLang="en-US" sz="2800" dirty="0" smtClean="0">
                <a:sym typeface="Symbol"/>
              </a:rPr>
              <a:t> success probability (why not?)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437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11760" y="334555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Another Thing We Show: Non-Relativizing </a:t>
            </a: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Techniques Will Be Needed for Strong Quantum Supremacy Theorems</a:t>
            </a:r>
            <a:endParaRPr lang="en-US" sz="36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8460" y="208888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Fortnow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-Rogers 1998):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3089947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Improvement: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8460" y="4178734"/>
            <a:ext cx="89204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“The sort of thing we </a:t>
            </a:r>
            <a:r>
              <a:rPr lang="en-US" altLang="en-US" sz="2800" i="1" dirty="0" smtClean="0"/>
              <a:t>conjecture</a:t>
            </a:r>
            <a:r>
              <a:rPr lang="en-US" altLang="en-US" sz="2800" dirty="0" smtClean="0"/>
              <a:t> holds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—i.e., fast approximate classical sampling collapses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—doesn’t hold in complete black-box generality”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47800" y="5670281"/>
            <a:ext cx="6019800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Note: [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 </a:t>
            </a:r>
            <a:r>
              <a:rPr lang="en-US" altLang="en-US" sz="2800" b="1" dirty="0" smtClean="0">
                <a:solidFill>
                  <a:srgbClr val="7030A0"/>
                </a:solidFill>
                <a:sym typeface="Symbol"/>
              </a:rPr>
              <a:t>PH</a:t>
            </a:r>
            <a:r>
              <a:rPr lang="en-US" altLang="en-US" sz="2800" dirty="0" smtClean="0">
                <a:sym typeface="Symbol"/>
              </a:rPr>
              <a:t> collapses ] holds relative to all oracles</a:t>
            </a:r>
            <a:r>
              <a:rPr lang="en-US" altLang="en-US" sz="2800" dirty="0">
                <a:sym typeface="Symbol"/>
              </a:rPr>
              <a:t>!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9" grpId="0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5920" y="2317415"/>
            <a:ext cx="838708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800" dirty="0" smtClean="0"/>
              <a:t> Have one part of the oracle encode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PSPACE</a:t>
            </a:r>
            <a:r>
              <a:rPr lang="en-US" altLang="en-US" sz="2800" dirty="0" smtClean="0"/>
              <a:t>-complete language (collapsing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with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), </a:t>
            </a:r>
            <a:r>
              <a:rPr lang="en-US" altLang="en-US" sz="2800" dirty="0" smtClean="0"/>
              <a:t>while a second part encodes exponentially many random bits that each require an exponential search to find.  This second part makes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infinite by </a:t>
            </a:r>
            <a:r>
              <a:rPr lang="en-US" altLang="en-US" sz="2800" dirty="0" smtClean="0">
                <a:solidFill>
                  <a:srgbClr val="006600"/>
                </a:solidFill>
              </a:rPr>
              <a:t>[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Rossman</a:t>
            </a:r>
            <a:r>
              <a:rPr lang="en-US" altLang="en-US" sz="2800" dirty="0" smtClean="0">
                <a:solidFill>
                  <a:srgbClr val="006600"/>
                </a:solidFill>
              </a:rPr>
              <a:t>-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Servedio</a:t>
            </a:r>
            <a:r>
              <a:rPr lang="en-US" altLang="en-US" sz="2800" dirty="0" smtClean="0">
                <a:solidFill>
                  <a:srgbClr val="006600"/>
                </a:solidFill>
              </a:rPr>
              <a:t>-Tan 2015]</a:t>
            </a:r>
            <a:r>
              <a:rPr lang="en-US" altLang="en-US" sz="2800" dirty="0" smtClean="0"/>
              <a:t>, and doesn’t re-separate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and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by the BBBV lower bound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1143000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7089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35025" y="752818"/>
            <a:ext cx="4045017" cy="4926622"/>
            <a:chOff x="2590800" y="788378"/>
            <a:chExt cx="4045017" cy="4926622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788378"/>
              <a:ext cx="4045017" cy="4926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 rot="21409302">
              <a:off x="4103324" y="1908175"/>
              <a:ext cx="2360613" cy="2400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altLang="en-US" sz="3000" b="1" dirty="0">
                  <a:solidFill>
                    <a:srgbClr val="FF0000"/>
                  </a:solidFill>
                </a:rPr>
                <a:t>SCOTT &amp; </a:t>
              </a:r>
              <a:r>
                <a:rPr lang="en-CA" altLang="en-US" sz="3000" b="1" dirty="0" smtClean="0">
                  <a:solidFill>
                    <a:srgbClr val="FF0000"/>
                  </a:solidFill>
                </a:rPr>
                <a:t>LIJIE</a:t>
              </a:r>
              <a:r>
                <a:rPr lang="en-CA" altLang="en-US" sz="3000" b="1" dirty="0"/>
                <a:t/>
              </a:r>
              <a:br>
                <a:rPr lang="en-CA" altLang="en-US" sz="3000" b="1" dirty="0"/>
              </a:br>
              <a:r>
                <a:rPr lang="en-CA" altLang="en-US" sz="3000" b="1" dirty="0">
                  <a:solidFill>
                    <a:schemeClr val="bg1"/>
                  </a:solidFill>
                </a:rPr>
                <a:t>A NEW KIND OF </a:t>
              </a:r>
              <a:r>
                <a:rPr lang="en-CA" altLang="en-US" sz="3000" b="1" dirty="0" smtClean="0">
                  <a:solidFill>
                    <a:schemeClr val="bg1"/>
                  </a:solidFill>
                </a:rPr>
                <a:t>HARDNESS</a:t>
              </a:r>
              <a:endParaRPr lang="en-CA" altLang="en-US" sz="3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3845" y="752818"/>
            <a:ext cx="419100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Isn’t there something more informative than query complexity, but easier than computational complexity?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0070C0"/>
                </a:solidFill>
              </a:rPr>
              <a:t>Our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Proposal: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Complexity relative to oracles that are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P/poly</a:t>
            </a:r>
            <a:r>
              <a:rPr lang="en-US" altLang="en-US" sz="2800" dirty="0" smtClean="0"/>
              <a:t> computable (i.e</a:t>
            </a:r>
            <a:r>
              <a:rPr lang="en-US" altLang="en-US" sz="2800" dirty="0" smtClean="0"/>
              <a:t>., black boxes that we can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actually instantiate </a:t>
            </a:r>
            <a:r>
              <a:rPr lang="en-US" altLang="en-US" sz="2800" dirty="0" smtClean="0"/>
              <a:t>using small circuits)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1013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839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 smtClean="0">
                <a:solidFill>
                  <a:srgbClr val="0070C0"/>
                </a:solidFill>
              </a:rPr>
              <a:t>Two More “Structural Supremacy Results”</a:t>
            </a:r>
            <a:endParaRPr lang="en-US" altLang="en-US" sz="3800" b="1" dirty="0">
              <a:solidFill>
                <a:srgbClr val="0070C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7340" y="975360"/>
            <a:ext cx="868426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700" dirty="0" smtClean="0"/>
              <a:t> Suppose </a:t>
            </a:r>
            <a:r>
              <a:rPr lang="en-US" altLang="en-US" sz="27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700" dirty="0" smtClean="0"/>
              <a:t>=</a:t>
            </a:r>
            <a:r>
              <a:rPr lang="en-US" altLang="en-US" sz="27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700" dirty="0" smtClean="0"/>
              <a:t> and 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700" dirty="0" smtClean="0"/>
              <a:t>=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700" dirty="0" smtClean="0"/>
              <a:t>.  </a:t>
            </a:r>
            <a:r>
              <a:rPr lang="en-US" altLang="en-US" sz="2700" dirty="0" smtClean="0"/>
              <a:t>Then 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700" baseline="30000" dirty="0" err="1" smtClean="0"/>
              <a:t>A</a:t>
            </a:r>
            <a:r>
              <a:rPr lang="en-US" altLang="en-US" sz="2700" dirty="0" smtClean="0"/>
              <a:t>=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700" baseline="30000" dirty="0" err="1" smtClean="0"/>
              <a:t>A</a:t>
            </a:r>
            <a:r>
              <a:rPr lang="en-US" altLang="en-US" sz="2700" dirty="0" smtClean="0"/>
              <a:t> </a:t>
            </a:r>
            <a:r>
              <a:rPr lang="en-US" altLang="en-US" sz="2700" dirty="0" smtClean="0"/>
              <a:t>for all A</a:t>
            </a:r>
            <a:r>
              <a:rPr lang="en-US" altLang="en-US" sz="2700" dirty="0" smtClean="0">
                <a:sym typeface="Symbol"/>
              </a:rPr>
              <a:t></a:t>
            </a:r>
            <a:r>
              <a:rPr lang="en-US" altLang="en-US" sz="2700" b="1" dirty="0" smtClean="0">
                <a:solidFill>
                  <a:srgbClr val="7030A0"/>
                </a:solidFill>
                <a:sym typeface="Symbol"/>
              </a:rPr>
              <a:t>P/poly</a:t>
            </a:r>
            <a:r>
              <a:rPr lang="en-US" altLang="en-US" sz="2700" dirty="0" smtClean="0"/>
              <a:t>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(Even to prove a quantum supremacy theorem relative to an oracle, some computational assumption is needed—</a:t>
            </a:r>
            <a:r>
              <a:rPr lang="en-US" altLang="en-US" sz="2400" i="1" dirty="0" smtClean="0">
                <a:solidFill>
                  <a:srgbClr val="006600"/>
                </a:solidFill>
              </a:rPr>
              <a:t>if</a:t>
            </a:r>
            <a:r>
              <a:rPr lang="en-US" altLang="en-US" sz="2400" dirty="0" smtClean="0">
                <a:solidFill>
                  <a:srgbClr val="006600"/>
                </a:solidFill>
              </a:rPr>
              <a:t> we demand that the oracle be efficiently computable)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7340" y="3505200"/>
            <a:ext cx="838708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(builds on </a:t>
            </a:r>
            <a:r>
              <a:rPr lang="en-US" altLang="en-US" sz="2000" b="1" dirty="0" err="1" smtClean="0">
                <a:solidFill>
                  <a:srgbClr val="FF0000"/>
                </a:solidFill>
              </a:rPr>
              <a:t>Zhandry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Suppose that, </a:t>
            </a:r>
            <a:r>
              <a:rPr lang="en-US" altLang="en-US" sz="2800" dirty="0"/>
              <a:t>for all </a:t>
            </a:r>
            <a:r>
              <a:rPr lang="en-US" altLang="en-US" sz="2800" dirty="0" err="1"/>
              <a:t>f</a:t>
            </a:r>
            <a:r>
              <a:rPr lang="en-US" altLang="en-US" sz="2800" dirty="0" err="1">
                <a:sym typeface="Symbol"/>
              </a:rPr>
              <a:t></a:t>
            </a:r>
            <a:r>
              <a:rPr lang="en-US" altLang="en-US" sz="2800" b="1" dirty="0" err="1">
                <a:solidFill>
                  <a:srgbClr val="7030A0"/>
                </a:solidFill>
                <a:sym typeface="Symbol"/>
              </a:rPr>
              <a:t>P</a:t>
            </a:r>
            <a:r>
              <a:rPr lang="en-US" altLang="en-US" sz="2800" b="1" dirty="0">
                <a:solidFill>
                  <a:srgbClr val="7030A0"/>
                </a:solidFill>
                <a:sym typeface="Symbol"/>
              </a:rPr>
              <a:t>/poly</a:t>
            </a:r>
            <a:r>
              <a:rPr lang="en-US" altLang="en-US" sz="2800" dirty="0" smtClean="0"/>
              <a:t>, there’s a </a:t>
            </a:r>
            <a:r>
              <a:rPr lang="en-US" altLang="en-US" sz="2800" dirty="0" smtClean="0"/>
              <a:t>poly-time </a:t>
            </a:r>
            <a:r>
              <a:rPr lang="en-US" altLang="en-US" sz="2800" dirty="0" smtClean="0"/>
              <a:t>classical algorithm that accesses f only as a black box, and passes a standard statistical test for sampling from f’s Fourier distribution.  Then all one-way functions can be inverted in               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(With a modest computational assumption, one can indeed get quantum supremacy relative to an efficiently computable oracle)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425652"/>
              </p:ext>
            </p:extLst>
          </p:nvPr>
        </p:nvGraphicFramePr>
        <p:xfrm>
          <a:off x="5181600" y="5181600"/>
          <a:ext cx="10130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6" name="Equation" r:id="rId4" imgW="304560" imgH="215640" progId="Equation.3">
                  <p:embed/>
                </p:oleObj>
              </mc:Choice>
              <mc:Fallback>
                <p:oleObj name="Equation" r:id="rId4" imgW="304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81600" y="5181600"/>
                        <a:ext cx="1013012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24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Conclusions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</a:t>
            </a:r>
            <a:r>
              <a:rPr lang="en-US" altLang="en-US" sz="2800" dirty="0" smtClean="0"/>
              <a:t>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</a:t>
            </a:r>
            <a:r>
              <a:rPr lang="en-US" altLang="en-US" sz="2800" dirty="0" smtClean="0"/>
              <a:t>computing </a:t>
            </a:r>
            <a:r>
              <a:rPr lang="en-US" altLang="en-US" sz="2800" dirty="0" smtClean="0"/>
              <a:t>theorists would </a:t>
            </a:r>
            <a:r>
              <a:rPr lang="en-US" altLang="en-US" sz="2800" dirty="0" smtClean="0"/>
              <a:t>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  <a:endParaRPr lang="en-US" altLang="en-US" sz="6000" b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QAOA, stabilizer circuits with magic states…</a:t>
            </a: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92760" y="2214503"/>
            <a:ext cx="82143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sampling problems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, where given an input x, we’re asked to output a sample (exactly or approximately) from a probability distribution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en-US" altLang="en-US" sz="2600" baseline="-25000" dirty="0" err="1" smtClean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Underlying all the recent quantum supremacy ideas…</a:t>
            </a:r>
            <a:endParaRPr lang="en-US" sz="36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8140" y="1453020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: poly(n)-time </a:t>
            </a:r>
            <a:r>
              <a:rPr lang="en-US" altLang="en-US" sz="2800" dirty="0" err="1" smtClean="0"/>
              <a:t>samplable</a:t>
            </a:r>
            <a:r>
              <a:rPr lang="en-US" altLang="en-US" sz="2800" dirty="0" smtClean="0"/>
              <a:t> distribution families {</a:t>
            </a:r>
            <a:r>
              <a:rPr lang="en-US" altLang="en-US" sz="2800" dirty="0" err="1" smtClean="0"/>
              <a:t>D</a:t>
            </a:r>
            <a:r>
              <a:rPr lang="en-US" altLang="en-US" sz="2800" baseline="-25000" dirty="0" err="1" smtClean="0"/>
              <a:t>n</a:t>
            </a:r>
            <a:r>
              <a:rPr lang="en-US" altLang="en-US" sz="2800" dirty="0" smtClean="0"/>
              <a:t>}</a:t>
            </a:r>
            <a:r>
              <a:rPr lang="en-US" altLang="en-US" sz="2800" baseline="-25000" dirty="0" smtClean="0"/>
              <a:t>n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: Same except we allow quantum sampling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: poly(n,1/</a:t>
            </a:r>
            <a:r>
              <a:rPr lang="en-US" altLang="en-US" sz="2800" dirty="0" smtClean="0">
                <a:sym typeface="Symbol"/>
              </a:rPr>
              <a:t>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samplable</a:t>
            </a:r>
            <a:r>
              <a:rPr lang="en-US" altLang="en-US" sz="2800" dirty="0" smtClean="0"/>
              <a:t> distribution families</a:t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endParaRPr lang="en-US" alt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1760" y="3429000"/>
            <a:ext cx="892048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(easy):</a:t>
            </a:r>
            <a:r>
              <a:rPr lang="en-US" altLang="en-US" sz="2800" dirty="0" smtClean="0"/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collapses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It’s not hard to set up a quantum circuit C for which approximating (say) p=</a:t>
            </a:r>
            <a:r>
              <a:rPr lang="en-US" altLang="en-US" sz="2800" dirty="0" err="1" smtClean="0"/>
              <a:t>Pr</a:t>
            </a:r>
            <a:r>
              <a:rPr lang="en-US" altLang="en-US" sz="2800" dirty="0" smtClean="0"/>
              <a:t>[C outputs 0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] 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-complete.  Suppose we could sample C’s output distribution classically.  Then we could also estimate p in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using approximate counting.  So we’d have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which collapses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73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459129" y="1104460"/>
            <a:ext cx="4241367" cy="2227888"/>
            <a:chOff x="2133600" y="1143000"/>
            <a:chExt cx="4241800" cy="222726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667062" y="2286305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667062" y="2971913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667062" y="1600698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30480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30480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595" y="1295983"/>
              <a:ext cx="533454" cy="190446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48768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21" name="TextBox 10"/>
            <p:cNvSpPr txBox="1">
              <a:spLocks noChangeArrowheads="1"/>
            </p:cNvSpPr>
            <p:nvPr/>
          </p:nvSpPr>
          <p:spPr bwMode="auto">
            <a:xfrm>
              <a:off x="48768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48768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23" name="Group 49"/>
            <p:cNvGrpSpPr>
              <a:grpSpLocks/>
            </p:cNvGrpSpPr>
            <p:nvPr/>
          </p:nvGrpSpPr>
          <p:grpSpPr bwMode="auto">
            <a:xfrm>
              <a:off x="5791200" y="1143000"/>
              <a:ext cx="584200" cy="855663"/>
              <a:chOff x="6209270" y="1075768"/>
              <a:chExt cx="584538" cy="856433"/>
            </a:xfrm>
          </p:grpSpPr>
          <p:sp>
            <p:nvSpPr>
              <p:cNvPr id="34" name="Chord 33"/>
              <p:cNvSpPr/>
              <p:nvPr/>
            </p:nvSpPr>
            <p:spPr>
              <a:xfrm rot="7220675">
                <a:off x="6198550" y="1336887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5" name="Straight Arrow Connector 34"/>
              <p:cNvCxnSpPr>
                <a:stCxn id="34" idx="2"/>
              </p:cNvCxnSpPr>
              <p:nvPr/>
            </p:nvCxnSpPr>
            <p:spPr>
              <a:xfrm rot="5400000" flipH="1" flipV="1">
                <a:off x="6271625" y="1305131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5791200" y="18288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550" y="1336695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625" y="1304939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3"/>
            <p:cNvGrpSpPr>
              <a:grpSpLocks/>
            </p:cNvGrpSpPr>
            <p:nvPr/>
          </p:nvGrpSpPr>
          <p:grpSpPr bwMode="auto">
            <a:xfrm>
              <a:off x="5791200" y="25146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550" y="1336502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625" y="1304746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3962400" y="19812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2133600" y="19812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2133600" y="26670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</p:grp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Example: Fourier Sampling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32740" y="3581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a Boolean function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850471"/>
              </p:ext>
            </p:extLst>
          </p:nvPr>
        </p:nvGraphicFramePr>
        <p:xfrm>
          <a:off x="4352230" y="3449994"/>
          <a:ext cx="3529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1" name="Equation" r:id="rId4" imgW="1117600" imgH="241300" progId="Equation.3">
                  <p:embed/>
                </p:oleObj>
              </mc:Choice>
              <mc:Fallback>
                <p:oleObj name="Equation" r:id="rId4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230" y="3449994"/>
                        <a:ext cx="35290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42900" y="44196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t</a:t>
            </a:r>
            <a:r>
              <a:rPr lang="en-US" altLang="en-US" sz="2800" dirty="0" smtClean="0"/>
              <a:t>he above circuit samples each z</a:t>
            </a:r>
            <a:r>
              <a:rPr lang="en-US" altLang="en-US" sz="2800" dirty="0" smtClean="0">
                <a:sym typeface="Symbol"/>
              </a:rPr>
              <a:t></a:t>
            </a:r>
            <a:r>
              <a:rPr lang="en-US" altLang="en-US" sz="2800" dirty="0" smtClean="0"/>
              <a:t>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with probability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458717"/>
              </p:ext>
            </p:extLst>
          </p:nvPr>
        </p:nvGraphicFramePr>
        <p:xfrm>
          <a:off x="457200" y="4973955"/>
          <a:ext cx="488120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2" name="Equation" r:id="rId6" imgW="1841400" imgH="545760" progId="Equation.3">
                  <p:embed/>
                </p:oleObj>
              </mc:Choice>
              <mc:Fallback>
                <p:oleObj name="Equation" r:id="rId6" imgW="184140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73955"/>
                        <a:ext cx="488120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915734" y="5105400"/>
            <a:ext cx="2875206" cy="138499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-complete to approximate, even for z=0…0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000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2590800"/>
            <a:ext cx="89204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Theorem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ApproxS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 one could estimate the permanent of a matrix of </a:t>
            </a:r>
            <a:r>
              <a:rPr lang="en-US" altLang="en-US" sz="2800" dirty="0" err="1" smtClean="0">
                <a:sym typeface="Symbol"/>
              </a:rPr>
              <a:t>i.i.d</a:t>
            </a:r>
            <a:r>
              <a:rPr lang="en-US" altLang="en-US" sz="2800" dirty="0" smtClean="0">
                <a:sym typeface="Symbol"/>
              </a:rPr>
              <a:t>. Gaussians in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			(and this even relativizes…)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3520" y="4648200"/>
            <a:ext cx="892048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Conjecture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Gaussian permanent estimation 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-complete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so, then even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would imply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collapses</a:t>
            </a:r>
            <a:endParaRPr lang="en-US" alt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http://www.photonics.com/images2/Spectra/Features/2013/06/Quantum_Figure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"/>
            <a:ext cx="295751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49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This Talk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5760" y="921841"/>
            <a:ext cx="588264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</a:t>
            </a:r>
            <a:r>
              <a:rPr lang="en-US" altLang="en-US" sz="2800" dirty="0" smtClean="0"/>
              <a:t>40-50 </a:t>
            </a:r>
            <a:r>
              <a:rPr lang="en-US" altLang="en-US" sz="2800" dirty="0" smtClean="0"/>
              <a:t>high-quality qubits with controllable couplings, in superconducting and/or ion-trap </a:t>
            </a:r>
            <a:r>
              <a:rPr lang="en-US" altLang="en-US" sz="2800" dirty="0" smtClean="0"/>
              <a:t>architectures (e.g. from Martinis group at Google and Monroe group at Maryland/NIST)</a:t>
            </a:r>
            <a:endParaRPr lang="en-US" altLang="en-US" sz="2800" dirty="0" smtClean="0"/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80" y="882792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5760" y="3718560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5920" y="4785360"/>
            <a:ext cx="82448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duty as complexity theorists:</a:t>
            </a:r>
            <a:r>
              <a:rPr lang="en-US" altLang="en-US" sz="2800" dirty="0" smtClean="0"/>
              <a:t> Tell experimenters what they can do with their existing or planned hardware, how to verify it, and what can be said about the hardness of simulating it classically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(taking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4" name="Group 63493"/>
          <p:cNvGrpSpPr/>
          <p:nvPr/>
        </p:nvGrpSpPr>
        <p:grpSpPr>
          <a:xfrm>
            <a:off x="914400" y="911384"/>
            <a:ext cx="6276975" cy="3883776"/>
            <a:chOff x="914400" y="911384"/>
            <a:chExt cx="6276975" cy="3883776"/>
          </a:xfrm>
        </p:grpSpPr>
        <p:pic>
          <p:nvPicPr>
            <p:cNvPr id="6349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911384"/>
              <a:ext cx="6276975" cy="388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5017638"/>
                </p:ext>
              </p:extLst>
            </p:nvPr>
          </p:nvGraphicFramePr>
          <p:xfrm>
            <a:off x="5538788" y="3502184"/>
            <a:ext cx="8382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5" name="Equation" r:id="rId5" imgW="304560" imgH="203040" progId="Equation.3">
                    <p:embed/>
                  </p:oleObj>
                </mc:Choice>
                <mc:Fallback>
                  <p:oleObj name="Equation" r:id="rId5" imgW="3045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538788" y="3502184"/>
                          <a:ext cx="8382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476626"/>
                </p:ext>
              </p:extLst>
            </p:nvPr>
          </p:nvGraphicFramePr>
          <p:xfrm>
            <a:off x="1383665" y="1076008"/>
            <a:ext cx="62865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6" name="Equation" r:id="rId7" imgW="228600" imgH="203040" progId="Equation.3">
                    <p:embed/>
                  </p:oleObj>
                </mc:Choice>
                <mc:Fallback>
                  <p:oleObj name="Equation" r:id="rId7" imgW="22860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83665" y="1076008"/>
                          <a:ext cx="62865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" name="Straight Connector 3"/>
            <p:cNvCxnSpPr/>
            <p:nvPr/>
          </p:nvCxnSpPr>
          <p:spPr>
            <a:xfrm flipV="1">
              <a:off x="1737360" y="3657600"/>
              <a:ext cx="0" cy="11375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133600" y="3352800"/>
              <a:ext cx="0" cy="14423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529840" y="3429000"/>
              <a:ext cx="0" cy="13661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926080" y="3505193"/>
              <a:ext cx="0" cy="12899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276600" y="3429000"/>
              <a:ext cx="0" cy="136615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677920" y="3657600"/>
              <a:ext cx="0" cy="11375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052887" y="3886200"/>
              <a:ext cx="0" cy="90895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419600" y="3810000"/>
              <a:ext cx="0" cy="985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800600" y="4073979"/>
              <a:ext cx="0" cy="721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181600" y="3962400"/>
              <a:ext cx="0" cy="8327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5562600" y="4150179"/>
              <a:ext cx="0" cy="6449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943600" y="4340676"/>
              <a:ext cx="0" cy="4544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400800" y="4434569"/>
              <a:ext cx="0" cy="3605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781800" y="4340677"/>
              <a:ext cx="0" cy="4544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295400" y="3886200"/>
              <a:ext cx="0" cy="9089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200" b="1" dirty="0" smtClean="0">
                <a:solidFill>
                  <a:srgbClr val="0070C0"/>
                </a:solidFill>
                <a:latin typeface="Calibri" pitchFamily="34" charset="0"/>
              </a:rPr>
              <a:t>What statistical test should we use?</a:t>
            </a:r>
            <a:endParaRPr lang="en-US" sz="42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0800" y="911384"/>
            <a:ext cx="6248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Simplest: </a:t>
            </a:r>
            <a:r>
              <a:rPr lang="en-US" altLang="en-US" sz="2800" dirty="0" smtClean="0"/>
              <a:t>Just check whether the histogram of probabilities of the observed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matches the theoretical prediction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(assuming probabilities are exponentially distributed, as with a </a:t>
            </a:r>
            <a:r>
              <a:rPr lang="en-US" altLang="en-US" sz="2400" b="1" dirty="0" err="1" smtClean="0">
                <a:solidFill>
                  <a:srgbClr val="006600"/>
                </a:solidFill>
              </a:rPr>
              <a:t>Haar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-random state)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94640" y="4953000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Brandao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-Harrow-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Horodecki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2012):</a:t>
            </a:r>
            <a:r>
              <a:rPr lang="en-US" altLang="en-US" sz="2800" dirty="0" smtClean="0"/>
              <a:t> A random local circuit on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qubits produces nearly Gaussian amplitudes </a:t>
            </a:r>
            <a:r>
              <a:rPr lang="en-US" altLang="en-US" sz="2300" b="1" dirty="0" smtClean="0">
                <a:solidFill>
                  <a:srgbClr val="006600"/>
                </a:solidFill>
              </a:rPr>
              <a:t>(hence nearly exponentially-distributed probabilities)</a:t>
            </a:r>
            <a:r>
              <a:rPr lang="en-US" altLang="en-US" sz="2300" dirty="0" smtClean="0"/>
              <a:t> </a:t>
            </a:r>
            <a:r>
              <a:rPr lang="en-US" altLang="en-US" sz="2800" dirty="0" smtClean="0"/>
              <a:t>after d=O(n) depth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(right answer should be d=O(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n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))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6250" y="2057400"/>
            <a:ext cx="8267700" cy="1752600"/>
            <a:chOff x="381000" y="152400"/>
            <a:chExt cx="8267700" cy="1752600"/>
          </a:xfrm>
        </p:grpSpPr>
        <p:sp>
          <p:nvSpPr>
            <p:cNvPr id="25" name="Rectangle 24"/>
            <p:cNvSpPr/>
            <p:nvPr/>
          </p:nvSpPr>
          <p:spPr>
            <a:xfrm>
              <a:off x="381000" y="152400"/>
              <a:ext cx="7848600" cy="17526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495300" y="228600"/>
              <a:ext cx="815340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None/>
              </a:pPr>
              <a:r>
                <a:rPr lang="en-US" altLang="en-US" sz="2800" dirty="0" smtClean="0"/>
                <a:t>For constants </a:t>
              </a:r>
              <a:r>
                <a:rPr lang="en-US" altLang="en-US" sz="2800" dirty="0" smtClean="0">
                  <a:sym typeface="Symbol"/>
                </a:rPr>
                <a:t> and c(e</a:t>
              </a:r>
              <a:r>
                <a:rPr lang="en-US" altLang="en-US" sz="2800" baseline="30000" dirty="0" smtClean="0">
                  <a:sym typeface="Symbol"/>
                </a:rPr>
                <a:t>-</a:t>
              </a:r>
              <a:r>
                <a:rPr lang="en-US" altLang="en-US" sz="2800" dirty="0" smtClean="0">
                  <a:sym typeface="Symbol"/>
                </a:rPr>
                <a:t>,(</a:t>
              </a:r>
              <a:r>
                <a:rPr lang="en-US" altLang="en-US" sz="2800" dirty="0">
                  <a:sym typeface="Symbol"/>
                </a:rPr>
                <a:t>1</a:t>
              </a:r>
              <a:r>
                <a:rPr lang="en-US" altLang="en-US" sz="2800" dirty="0" smtClean="0">
                  <a:sym typeface="Symbol"/>
                </a:rPr>
                <a:t>+)e</a:t>
              </a:r>
              <a:r>
                <a:rPr lang="en-US" altLang="en-US" sz="2800" baseline="30000" dirty="0" smtClean="0">
                  <a:sym typeface="Symbol"/>
                </a:rPr>
                <a:t>-</a:t>
              </a:r>
              <a:r>
                <a:rPr lang="en-US" altLang="en-US" sz="2800" baseline="30000" dirty="0">
                  <a:sym typeface="Symbol"/>
                </a:rPr>
                <a:t></a:t>
              </a:r>
              <a:r>
                <a:rPr lang="en-US" altLang="en-US" sz="2800" dirty="0" smtClean="0">
                  <a:sym typeface="Symbol"/>
                </a:rPr>
                <a:t>) can also just check whether</a:t>
              </a:r>
              <a:r>
                <a:rPr lang="en-US" altLang="en-US" sz="2800" dirty="0" smtClean="0"/>
                <a:t> a </a:t>
              </a:r>
              <a:r>
                <a:rPr lang="en-US" altLang="en-US" sz="2800" dirty="0" smtClean="0">
                  <a:sym typeface="Symbol"/>
                </a:rPr>
                <a:t></a:t>
              </a:r>
              <a:r>
                <a:rPr lang="en-US" altLang="en-US" sz="2800" dirty="0" smtClean="0"/>
                <a:t>c fraction of x</a:t>
              </a:r>
              <a:r>
                <a:rPr lang="en-US" altLang="en-US" sz="2800" baseline="-25000" dirty="0" smtClean="0"/>
                <a:t>i</a:t>
              </a:r>
              <a:r>
                <a:rPr lang="en-US" altLang="en-US" sz="2800" dirty="0" smtClean="0"/>
                <a:t>’s have</a:t>
              </a:r>
              <a:endParaRPr lang="en-US" altLang="en-US" sz="2800" dirty="0"/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062583"/>
                </p:ext>
              </p:extLst>
            </p:nvPr>
          </p:nvGraphicFramePr>
          <p:xfrm>
            <a:off x="6591300" y="641369"/>
            <a:ext cx="1536700" cy="1082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7" name="Equation" r:id="rId9" imgW="558720" imgH="393480" progId="Equation.3">
                    <p:embed/>
                  </p:oleObj>
                </mc:Choice>
                <mc:Fallback>
                  <p:oleObj name="Equation" r:id="rId9" imgW="5587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1300" y="641369"/>
                          <a:ext cx="1536700" cy="1082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1701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57446</TotalTime>
  <Words>1409</Words>
  <Application>Microsoft Office PowerPoint</Application>
  <PresentationFormat>On-screen Show (4:3)</PresentationFormat>
  <Paragraphs>124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288</cp:revision>
  <dcterms:created xsi:type="dcterms:W3CDTF">2009-10-10T05:28:27Z</dcterms:created>
  <dcterms:modified xsi:type="dcterms:W3CDTF">2016-09-08T23:45:04Z</dcterms:modified>
</cp:coreProperties>
</file>