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327" r:id="rId4"/>
    <p:sldId id="510" r:id="rId5"/>
    <p:sldId id="328" r:id="rId6"/>
    <p:sldId id="352" r:id="rId7"/>
    <p:sldId id="514" r:id="rId8"/>
    <p:sldId id="496" r:id="rId9"/>
    <p:sldId id="499" r:id="rId10"/>
    <p:sldId id="502" r:id="rId11"/>
    <p:sldId id="498" r:id="rId12"/>
    <p:sldId id="500" r:id="rId13"/>
    <p:sldId id="511" r:id="rId14"/>
    <p:sldId id="501" r:id="rId15"/>
    <p:sldId id="507" r:id="rId16"/>
    <p:sldId id="351" r:id="rId17"/>
    <p:sldId id="508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B"/>
    <a:srgbClr val="E4F2F4"/>
    <a:srgbClr val="990099"/>
    <a:srgbClr val="008000"/>
    <a:srgbClr val="FF0000"/>
    <a:srgbClr val="FFD1D1"/>
    <a:srgbClr val="ECD9FF"/>
    <a:srgbClr val="D5E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>
        <p:scale>
          <a:sx n="82" d="100"/>
          <a:sy n="82" d="100"/>
        </p:scale>
        <p:origin x="150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1502CDA-84DF-4E68-ABAB-FD70C4C9021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8AC9923-80C1-4198-82C0-8FCE073956F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C083B0D-190B-41C3-B8ED-6BBF4857DDB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0A113F83-4152-4EC6-9B6F-E45D8609B2F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D8D870DB-8EE7-4C83-A75C-362E3B2B1EE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>
            <a:extLst>
              <a:ext uri="{FF2B5EF4-FFF2-40B4-BE49-F238E27FC236}">
                <a16:creationId xmlns:a16="http://schemas.microsoft.com/office/drawing/2014/main" id="{BBF32F05-CABF-4C32-9EFE-6DE1B81E2A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670AEE9-D029-4175-8EFC-17CDF686B0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44576B23-4822-4152-BC29-2120E8D2DC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B306C6-7DF3-4A99-975B-E931B6C82BB0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E6F4F95-FE08-40A4-B244-21157EEA9F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97C04423-7016-4FCB-B8CA-55646B0B6B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863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712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248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134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021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242C6A46-FDAC-402D-A9A1-D8B656557A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A57804-E021-4693-82F8-DE8D394751F9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1E8809B8-794A-4536-AD36-8E98AD2D8B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906AA68D-01B2-465C-A41B-DD521725B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96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96FDE97-2B59-4CB4-820A-6708F318E1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489062-6679-4E5A-B622-6CB8BCE1901B}" type="slidenum">
              <a:rPr lang="en-CA" altLang="en-US" smtClean="0"/>
              <a:pPr>
                <a:spcBef>
                  <a:spcPct val="0"/>
                </a:spcBef>
              </a:pPr>
              <a:t>2</a:t>
            </a:fld>
            <a:endParaRPr lang="en-CA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8EF72584-95CE-49CC-B25F-D937798F9B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CFDF6147-8D0B-4C92-A5AF-102E74B80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A96FDE97-2B59-4CB4-820A-6708F318E1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489062-6679-4E5A-B622-6CB8BCE1901B}" type="slidenum">
              <a:rPr lang="en-CA" altLang="en-US" smtClean="0"/>
              <a:pPr>
                <a:spcBef>
                  <a:spcPct val="0"/>
                </a:spcBef>
              </a:pPr>
              <a:t>3</a:t>
            </a:fld>
            <a:endParaRPr lang="en-CA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8EF72584-95CE-49CC-B25F-D937798F9B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CFDF6147-8D0B-4C92-A5AF-102E74B80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164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ABDCC8EA-193E-4EF1-81F0-ED3B274D45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B87FE9-8906-4BDC-A8BB-E9EA43569940}" type="slidenum">
              <a:rPr lang="en-CA" altLang="en-US" smtClean="0"/>
              <a:pPr>
                <a:spcBef>
                  <a:spcPct val="0"/>
                </a:spcBef>
              </a:pPr>
              <a:t>4</a:t>
            </a:fld>
            <a:endParaRPr lang="en-CA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0E64A17-A1ED-483B-907D-6A1C3F3F45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F4E71CA7-433D-4A1D-A702-8FA191F1A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C756CD06-34DD-4299-8503-27E57B863A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F70A406-F7BC-48E9-8875-DBB3175011FC}" type="slidenum">
              <a:rPr lang="en-CA" altLang="en-US" smtClean="0"/>
              <a:pPr>
                <a:spcBef>
                  <a:spcPct val="0"/>
                </a:spcBef>
              </a:pPr>
              <a:t>5</a:t>
            </a:fld>
            <a:endParaRPr lang="en-CA" altLang="en-U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34778886-8527-4A14-B095-F95B0C9F26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A241CAB1-8125-4178-B79C-0A998047C4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04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11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662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4593885B-CE6C-4143-96EC-C17C9A58BE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EB42F58-ACFA-428B-AD78-CC6E1E1685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76873A0-297D-4E2A-A738-EC28824DE2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F7F1F2-C79F-443F-851E-B4CCC0F844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345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E45BF0-F4B3-4C7D-9101-07837FD573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1C06A5-1D85-4694-9E20-0FB62BA6FC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E9D6DD-6643-4404-8ECE-F917D5D02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1A91F-C110-49A6-9BF6-FA5D547D9A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432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FBE9EA-EA6B-471A-ABEA-53658991AB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CAD96F-3968-4704-8142-01C7FC711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A55785-47CD-4F76-A299-B808B8B23B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62E3E-7D02-42B3-8517-21E164D30D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646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99D0C4-DAD7-4B7B-84E9-8CA50F79A5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03FCCB-B071-446A-A0F0-4D36F89CAE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66DC2E-FAE7-4D80-8D46-FF6D15FFC8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DBFA1-79C1-4B22-A7D6-1993D3D724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636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38B11-AD93-4EBF-B973-C1684172B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83E9B-20ED-49F1-9714-118B6B34AA85}" type="datetimeFigureOut">
              <a:rPr lang="en-US"/>
              <a:pPr>
                <a:defRPr/>
              </a:pPr>
              <a:t>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2E969-DC58-4437-BD60-7A31698C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4A942-3E6B-4BBC-A0FD-0A250FF0E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F0893-74C1-410D-8F2E-0280BC2BDC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83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CCECB-77E4-40DC-9325-25B0C70B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304E0-5669-40F2-AC82-9F3B1D34A95B}" type="datetimeFigureOut">
              <a:rPr lang="en-US"/>
              <a:pPr>
                <a:defRPr/>
              </a:pPr>
              <a:t>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F7D33-2A37-4674-B584-24A390116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97F52-FE5D-4C6C-861B-E7FB000E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85A4D-2025-4B2F-8420-7B7B443813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124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F9337-EF60-485F-BD30-545170EDD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5BCE9-B846-4390-9AAA-D00BFD455068}" type="datetimeFigureOut">
              <a:rPr lang="en-US"/>
              <a:pPr>
                <a:defRPr/>
              </a:pPr>
              <a:t>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1801A-D3AE-4459-A10F-E5C61A08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BA8D9-D283-42E4-AC21-E056F29A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5082B-BF8C-44DC-9FCB-51C7DA0785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686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06ECB9-7CD3-4E1F-9C41-DB94C1A38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AC2FE-9637-43DB-AE2F-E6BE021D1603}" type="datetimeFigureOut">
              <a:rPr lang="en-US"/>
              <a:pPr>
                <a:defRPr/>
              </a:pPr>
              <a:t>2/17/2024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02820C-F58D-46CF-ACC1-0115872C0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847008-B40C-4A83-92BA-E31C57A49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DA662-10F0-48E4-887B-E115AEAE4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766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6D9A62A-00B9-4947-A248-927D6558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9AB13-EB7F-448B-AA6F-E3293F513615}" type="datetimeFigureOut">
              <a:rPr lang="en-US"/>
              <a:pPr>
                <a:defRPr/>
              </a:pPr>
              <a:t>2/17/2024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D93898F-6E23-4A3C-884F-4122959A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3D4285-BF33-47B5-B377-E5B1E5D0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DF4F8-B13B-4434-B3EB-647E4112C1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748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E196E84-923C-4A60-A01D-6855DD36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DC0AB-A843-4DBB-9CEA-ECA9C5F9569D}" type="datetimeFigureOut">
              <a:rPr lang="en-US"/>
              <a:pPr>
                <a:defRPr/>
              </a:pPr>
              <a:t>2/17/2024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9933DC0-1852-4CF7-9144-3153E2DC6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84C090-3F1E-4290-A4EB-3FA7F2ABD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B9FFA-277A-4B71-A4F7-D82C689AFC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752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CC1CC59-639D-4930-85CD-D591BFDD8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6B553-0ECF-4425-9CB9-F32BD80F26A3}" type="datetimeFigureOut">
              <a:rPr lang="en-US"/>
              <a:pPr>
                <a:defRPr/>
              </a:pPr>
              <a:t>2/17/2024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1F6B3AD-5A37-4115-9227-91BF25433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8819E30-DC95-4DE1-8CB6-11F7C8E7A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9712A-3CB4-492D-98C8-9D6361B21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40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2570C7-2AA7-4DFD-BD46-E04617B17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9903D-EA9A-4BA8-8676-06E92C87FD13}" type="datetimeFigureOut">
              <a:rPr lang="en-US"/>
              <a:pPr>
                <a:defRPr/>
              </a:pPr>
              <a:t>2/17/2024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905940-8DC3-4171-B5EA-F8C286BF3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FC10DD-8AF3-4AB7-A4ED-6A84D639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FA5E1-FA3F-4395-9B2B-C846084A5E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44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EA2984-04B0-4BF6-960E-768760DB70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47F245-F488-4AE8-8D6A-05F5BF60C8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A77266-0064-4EE0-AD1B-D0A0F2FB32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CC31A-004F-4116-968D-275973F609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012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82B2C27-2915-4575-BB9E-4F578A7D2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0FB39-E95D-4D5A-84F2-AE58C24A7AEB}" type="datetimeFigureOut">
              <a:rPr lang="en-US"/>
              <a:pPr>
                <a:defRPr/>
              </a:pPr>
              <a:t>2/17/2024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EE3192-DE4C-4585-A663-BBB3BA4BE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66C301-B224-4C9B-AD1C-56E6826BD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3EEE1-A814-4D30-A105-E4FDBD731B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319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EBA81-53BB-475E-B57F-DF7A1DE34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3980-2B78-4CFF-9DBD-0B698E5C7BA1}" type="datetimeFigureOut">
              <a:rPr lang="en-US"/>
              <a:pPr>
                <a:defRPr/>
              </a:pPr>
              <a:t>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B2510-FB77-472F-ABB8-802A952A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E18F-57A9-4382-9667-43905CA08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34E21-20A6-40ED-B07D-A3FF27FD60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281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314AA-AA13-4F03-B96B-806B3ABC3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D4A5D-5801-407A-BBAC-3975DD48D99D}" type="datetimeFigureOut">
              <a:rPr lang="en-US"/>
              <a:pPr>
                <a:defRPr/>
              </a:pPr>
              <a:t>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F3292-63C0-4A5E-8E92-2643CA6C6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6AA0E-73ED-45B9-B7A6-0CA1F43B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8823A-241D-4AE5-B61E-56F8C0C821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6135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781774-95E4-44E5-A849-A251EE273C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C2D48F-8FFA-4A6E-806E-F1477C7DD4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868994-5DA3-4E81-B866-129D55B92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CD55E-DABC-4185-9301-EEC64159B7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57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4D0F50-DB49-43BD-A852-37FADA24EE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BE821C-C1CB-4900-9BE8-74306E01D8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93721B-9B30-4D4C-B6CA-C61B225B7E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C2484-5672-4D99-A529-99FF20BB28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29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01B3EBF-DEFE-4203-B6A0-B0C0462108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8785BB9-A4B5-49A7-858B-4286A9731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091DDA5-11CE-45A1-83C3-52F8948A92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43138-A201-45F2-9E0F-31D2BD62EB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53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BC13219-DE32-492E-8184-A0D67D149D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9DBE451-F146-4BDA-BA03-3B24104BAA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2F28778-409E-4B13-AB56-7738F2ECB1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1406A-53A6-4353-B598-3A4469EBBA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1264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F52573-3021-4145-AA34-DDC9015120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66FA3C-E60E-4BF1-9529-72032F707A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EE7219C-0047-430F-A9DF-FC34FD6801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FD8D6-94AE-48F3-A787-729734A612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688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5A5574-EC5D-48D9-8233-C9F5AB1BD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E46271-8FE8-4844-B357-1FEC2007BF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82C06D-CE96-4F69-AFA8-B0BB6F4618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58D3E-476C-4780-AAC4-EE5DCC2C9D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16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CEA4E3-B635-444E-86D0-EE0148DE1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6832C9-13C1-4C5E-A19A-4394214172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600630-A966-4FFB-A17F-BE713C3D89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D5539-335E-4E1B-A6D4-5DD0EA3EA3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029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E3C78EF-8B56-4E5C-92CF-500C92047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6FCD9F4-B7FE-46D4-A20D-00898E8246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242F8F7-90F7-442F-A66B-551AAB8008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03ABB87-03D5-4348-A55D-15CA84D6562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A5D42C6-AB0E-4310-8B41-B1FA2D4DFD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4D5E88-FFC9-4981-A542-0C7F453E09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5451F15-DC8D-4BF7-B597-9CACB244ED7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F11830F-43FB-4665-A0F9-1D323782FA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85EBF-4EDC-4FFB-8CC5-6DFE3DDDD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E15CE7-542E-4562-8F54-74826D3E5CCB}" type="datetimeFigureOut">
              <a:rPr lang="en-US"/>
              <a:pPr>
                <a:defRPr/>
              </a:pPr>
              <a:t>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DEEDF-FD72-4C2B-A4D4-F297C7267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2DBD7-E8B6-4EF8-B6A1-1DC6FDA22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EF55621-6A61-42C7-A0DB-EF8E46EF8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79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E4F389A-A244-4A45-879C-584131B531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35902" y="201385"/>
            <a:ext cx="8610600" cy="1470025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CC3300"/>
                </a:solidFill>
                <a:latin typeface="Calibri" panose="020F0502020204030204" pitchFamily="34" charset="0"/>
              </a:rPr>
              <a:t>The Problem of Human Specialness in the Age of AI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CB95680-8349-438D-AAC7-6DB4FD0D124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5503506"/>
            <a:ext cx="8534400" cy="1142223"/>
          </a:xfrm>
        </p:spPr>
        <p:txBody>
          <a:bodyPr/>
          <a:lstStyle/>
          <a:p>
            <a:pPr eaLnBrk="1" hangingPunct="1"/>
            <a:r>
              <a:rPr lang="en-US" altLang="en-US" sz="2900" dirty="0">
                <a:latin typeface="Calibri" panose="020F0502020204030204" pitchFamily="34" charset="0"/>
              </a:rPr>
              <a:t>Scott Aaronson (UT Austin / </a:t>
            </a:r>
            <a:r>
              <a:rPr lang="en-US" altLang="en-US" sz="2900" dirty="0" err="1">
                <a:latin typeface="Calibri" panose="020F0502020204030204" pitchFamily="34" charset="0"/>
              </a:rPr>
              <a:t>OpenAI</a:t>
            </a:r>
            <a:r>
              <a:rPr lang="en-US" altLang="en-US" sz="2900" dirty="0">
                <a:latin typeface="Calibri" panose="020F0502020204030204" pitchFamily="34" charset="0"/>
              </a:rPr>
              <a:t>)</a:t>
            </a:r>
          </a:p>
          <a:p>
            <a:pPr eaLnBrk="1" hangingPunct="1"/>
            <a:r>
              <a:rPr lang="en-US" altLang="en-US" sz="2900" dirty="0" err="1">
                <a:latin typeface="Calibri" panose="020F0502020204030204" pitchFamily="34" charset="0"/>
              </a:rPr>
              <a:t>TEDxPaloAlto</a:t>
            </a:r>
            <a:r>
              <a:rPr lang="en-US" altLang="en-US" sz="2900" dirty="0">
                <a:latin typeface="Calibri" panose="020F0502020204030204" pitchFamily="34" charset="0"/>
              </a:rPr>
              <a:t>, February 18, 2024</a:t>
            </a:r>
          </a:p>
        </p:txBody>
      </p:sp>
      <p:pic>
        <p:nvPicPr>
          <p:cNvPr id="7" name="Picture 6" descr="Watch South Park Season 26 Episode 4 Online - Stream Full Episodes">
            <a:extLst>
              <a:ext uri="{FF2B5EF4-FFF2-40B4-BE49-F238E27FC236}">
                <a16:creationId xmlns:a16="http://schemas.microsoft.com/office/drawing/2014/main" id="{1C382262-C34D-4CB8-8DCE-EF961C526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3818E0-8192-49B0-BBB5-A484FE6C5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33400"/>
            <a:ext cx="1485900" cy="198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838112-D1E8-4F4F-8F78-7CCBAC3AE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229" y="2743200"/>
            <a:ext cx="1676642" cy="1796267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068E086-CBC9-4385-B230-DDC6A76061FA}"/>
              </a:ext>
            </a:extLst>
          </p:cNvPr>
          <p:cNvSpPr/>
          <p:nvPr/>
        </p:nvSpPr>
        <p:spPr>
          <a:xfrm>
            <a:off x="27992" y="1576873"/>
            <a:ext cx="7063273" cy="5234474"/>
          </a:xfrm>
          <a:custGeom>
            <a:avLst/>
            <a:gdLst>
              <a:gd name="connsiteX0" fmla="*/ 0 w 7063273"/>
              <a:gd name="connsiteY0" fmla="*/ 5234474 h 5234474"/>
              <a:gd name="connsiteX1" fmla="*/ 1642188 w 7063273"/>
              <a:gd name="connsiteY1" fmla="*/ 3275045 h 5234474"/>
              <a:gd name="connsiteX2" fmla="*/ 5253135 w 7063273"/>
              <a:gd name="connsiteY2" fmla="*/ 2155372 h 5234474"/>
              <a:gd name="connsiteX3" fmla="*/ 7063273 w 7063273"/>
              <a:gd name="connsiteY3" fmla="*/ 0 h 5234474"/>
              <a:gd name="connsiteX0" fmla="*/ 0 w 7063273"/>
              <a:gd name="connsiteY0" fmla="*/ 5234474 h 5234474"/>
              <a:gd name="connsiteX1" fmla="*/ 1679510 w 7063273"/>
              <a:gd name="connsiteY1" fmla="*/ 3498980 h 5234474"/>
              <a:gd name="connsiteX2" fmla="*/ 5253135 w 7063273"/>
              <a:gd name="connsiteY2" fmla="*/ 2155372 h 5234474"/>
              <a:gd name="connsiteX3" fmla="*/ 7063273 w 7063273"/>
              <a:gd name="connsiteY3" fmla="*/ 0 h 523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63273" h="5234474">
                <a:moveTo>
                  <a:pt x="0" y="5234474"/>
                </a:moveTo>
                <a:cubicBezTo>
                  <a:pt x="383333" y="4511351"/>
                  <a:pt x="803988" y="4012164"/>
                  <a:pt x="1679510" y="3498980"/>
                </a:cubicBezTo>
                <a:cubicBezTo>
                  <a:pt x="2555032" y="2985796"/>
                  <a:pt x="4355841" y="2738535"/>
                  <a:pt x="5253135" y="2155372"/>
                </a:cubicBezTo>
                <a:cubicBezTo>
                  <a:pt x="6150429" y="1572209"/>
                  <a:pt x="6609961" y="804765"/>
                  <a:pt x="7063273" y="0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8AB4D3B-3F47-4D5F-A75F-2D56B76540BC}"/>
              </a:ext>
            </a:extLst>
          </p:cNvPr>
          <p:cNvSpPr/>
          <p:nvPr/>
        </p:nvSpPr>
        <p:spPr>
          <a:xfrm>
            <a:off x="46653" y="3069771"/>
            <a:ext cx="6932645" cy="3732245"/>
          </a:xfrm>
          <a:custGeom>
            <a:avLst/>
            <a:gdLst>
              <a:gd name="connsiteX0" fmla="*/ 0 w 6932645"/>
              <a:gd name="connsiteY0" fmla="*/ 3732245 h 3732245"/>
              <a:gd name="connsiteX1" fmla="*/ 1502229 w 6932645"/>
              <a:gd name="connsiteY1" fmla="*/ 2603241 h 3732245"/>
              <a:gd name="connsiteX2" fmla="*/ 2976465 w 6932645"/>
              <a:gd name="connsiteY2" fmla="*/ 1045029 h 3732245"/>
              <a:gd name="connsiteX3" fmla="*/ 6932645 w 6932645"/>
              <a:gd name="connsiteY3" fmla="*/ 0 h 373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32645" h="3732245">
                <a:moveTo>
                  <a:pt x="0" y="3732245"/>
                </a:moveTo>
                <a:cubicBezTo>
                  <a:pt x="503076" y="3391677"/>
                  <a:pt x="1006152" y="3051110"/>
                  <a:pt x="1502229" y="2603241"/>
                </a:cubicBezTo>
                <a:cubicBezTo>
                  <a:pt x="1998306" y="2155372"/>
                  <a:pt x="2071396" y="1478902"/>
                  <a:pt x="2976465" y="1045029"/>
                </a:cubicBezTo>
                <a:cubicBezTo>
                  <a:pt x="3881534" y="611156"/>
                  <a:pt x="5407089" y="305578"/>
                  <a:pt x="693264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135BC5-D625-4B5E-9CB1-944FF7BCA680}"/>
              </a:ext>
            </a:extLst>
          </p:cNvPr>
          <p:cNvSpPr txBox="1"/>
          <p:nvPr/>
        </p:nvSpPr>
        <p:spPr>
          <a:xfrm>
            <a:off x="6261826" y="1170057"/>
            <a:ext cx="7072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+mj-lt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226186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e Beatles - Photo: Jeff Hochberg/Getty Images">
            <a:extLst>
              <a:ext uri="{FF2B5EF4-FFF2-40B4-BE49-F238E27FC236}">
                <a16:creationId xmlns:a16="http://schemas.microsoft.com/office/drawing/2014/main" id="{0E34E8A0-3A37-4C8F-A266-FB87B6AB1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1600200"/>
            <a:ext cx="5842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DD2FB77-4396-4DD4-823B-FDD471C4E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381000"/>
            <a:ext cx="8915400" cy="107791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What Made the Beatles Good?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438A9-542A-429D-81F0-E1CDA379BD24}"/>
              </a:ext>
            </a:extLst>
          </p:cNvPr>
          <p:cNvSpPr txBox="1"/>
          <p:nvPr/>
        </p:nvSpPr>
        <p:spPr>
          <a:xfrm>
            <a:off x="990600" y="5399782"/>
            <a:ext cx="41400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arenBoth"/>
            </a:pPr>
            <a:r>
              <a:rPr lang="en-US" sz="3200" dirty="0">
                <a:latin typeface="+mn-lt"/>
              </a:rPr>
              <a:t>Ideas?</a:t>
            </a:r>
          </a:p>
          <a:p>
            <a:pPr marL="514350" indent="-514350">
              <a:buAutoNum type="arabicParenBoth"/>
            </a:pPr>
            <a:r>
              <a:rPr lang="en-US" sz="3200" dirty="0">
                <a:latin typeface="+mn-lt"/>
              </a:rPr>
              <a:t>Technical execution?</a:t>
            </a:r>
          </a:p>
        </p:txBody>
      </p:sp>
    </p:spTree>
    <p:extLst>
      <p:ext uri="{BB962C8B-B14F-4D97-AF65-F5344CB8AC3E}">
        <p14:creationId xmlns:p14="http://schemas.microsoft.com/office/powerpoint/2010/main" val="2528266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8E8168D-BBE4-454D-8479-8BFF069413C2}"/>
              </a:ext>
            </a:extLst>
          </p:cNvPr>
          <p:cNvSpPr/>
          <p:nvPr/>
        </p:nvSpPr>
        <p:spPr>
          <a:xfrm>
            <a:off x="205273" y="27992"/>
            <a:ext cx="4366727" cy="6774024"/>
          </a:xfrm>
          <a:custGeom>
            <a:avLst/>
            <a:gdLst>
              <a:gd name="connsiteX0" fmla="*/ 4366727 w 4366727"/>
              <a:gd name="connsiteY0" fmla="*/ 0 h 6774024"/>
              <a:gd name="connsiteX1" fmla="*/ 3498980 w 4366727"/>
              <a:gd name="connsiteY1" fmla="*/ 3396343 h 6774024"/>
              <a:gd name="connsiteX2" fmla="*/ 0 w 4366727"/>
              <a:gd name="connsiteY2" fmla="*/ 6774024 h 677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66727" h="6774024">
                <a:moveTo>
                  <a:pt x="4366727" y="0"/>
                </a:moveTo>
                <a:cubicBezTo>
                  <a:pt x="4296747" y="1133669"/>
                  <a:pt x="4226768" y="2267339"/>
                  <a:pt x="3498980" y="3396343"/>
                </a:cubicBezTo>
                <a:cubicBezTo>
                  <a:pt x="2771192" y="4525347"/>
                  <a:pt x="1385596" y="5649685"/>
                  <a:pt x="0" y="67740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A4B4398-5FC3-49BC-819C-63CB17BF488B}"/>
              </a:ext>
            </a:extLst>
          </p:cNvPr>
          <p:cNvSpPr/>
          <p:nvPr/>
        </p:nvSpPr>
        <p:spPr>
          <a:xfrm>
            <a:off x="4460033" y="1222310"/>
            <a:ext cx="4721289" cy="2892490"/>
          </a:xfrm>
          <a:custGeom>
            <a:avLst/>
            <a:gdLst>
              <a:gd name="connsiteX0" fmla="*/ 0 w 4721289"/>
              <a:gd name="connsiteY0" fmla="*/ 0 h 2892490"/>
              <a:gd name="connsiteX1" fmla="*/ 1810138 w 4721289"/>
              <a:gd name="connsiteY1" fmla="*/ 2230017 h 2892490"/>
              <a:gd name="connsiteX2" fmla="*/ 4721289 w 4721289"/>
              <a:gd name="connsiteY2" fmla="*/ 2892490 h 289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21289" h="2892490">
                <a:moveTo>
                  <a:pt x="0" y="0"/>
                </a:moveTo>
                <a:cubicBezTo>
                  <a:pt x="511628" y="873967"/>
                  <a:pt x="1023257" y="1747935"/>
                  <a:pt x="1810138" y="2230017"/>
                </a:cubicBezTo>
                <a:cubicBezTo>
                  <a:pt x="2597019" y="2712099"/>
                  <a:pt x="3659154" y="2802294"/>
                  <a:pt x="4721289" y="28924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A623014-509F-416B-A47B-95A7F757C784}"/>
              </a:ext>
            </a:extLst>
          </p:cNvPr>
          <p:cNvSpPr/>
          <p:nvPr/>
        </p:nvSpPr>
        <p:spPr>
          <a:xfrm>
            <a:off x="1856792" y="2985796"/>
            <a:ext cx="3834881" cy="3872204"/>
          </a:xfrm>
          <a:custGeom>
            <a:avLst/>
            <a:gdLst>
              <a:gd name="connsiteX0" fmla="*/ 3834881 w 3834881"/>
              <a:gd name="connsiteY0" fmla="*/ 0 h 3872204"/>
              <a:gd name="connsiteX1" fmla="*/ 2575249 w 3834881"/>
              <a:gd name="connsiteY1" fmla="*/ 1763486 h 3872204"/>
              <a:gd name="connsiteX2" fmla="*/ 0 w 3834881"/>
              <a:gd name="connsiteY2" fmla="*/ 3872204 h 3872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4881" h="3872204">
                <a:moveTo>
                  <a:pt x="3834881" y="0"/>
                </a:moveTo>
                <a:cubicBezTo>
                  <a:pt x="3524638" y="559059"/>
                  <a:pt x="3214396" y="1118119"/>
                  <a:pt x="2575249" y="1763486"/>
                </a:cubicBezTo>
                <a:cubicBezTo>
                  <a:pt x="1936102" y="2408853"/>
                  <a:pt x="968051" y="3140528"/>
                  <a:pt x="0" y="387220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5C82334-4BBF-48B0-AC18-F708E0C4DA18}"/>
              </a:ext>
            </a:extLst>
          </p:cNvPr>
          <p:cNvSpPr/>
          <p:nvPr/>
        </p:nvSpPr>
        <p:spPr>
          <a:xfrm>
            <a:off x="5066522" y="3984171"/>
            <a:ext cx="3088433" cy="2864498"/>
          </a:xfrm>
          <a:custGeom>
            <a:avLst/>
            <a:gdLst>
              <a:gd name="connsiteX0" fmla="*/ 0 w 3088433"/>
              <a:gd name="connsiteY0" fmla="*/ 0 h 2864498"/>
              <a:gd name="connsiteX1" fmla="*/ 1334278 w 3088433"/>
              <a:gd name="connsiteY1" fmla="*/ 1660849 h 2864498"/>
              <a:gd name="connsiteX2" fmla="*/ 3088433 w 3088433"/>
              <a:gd name="connsiteY2" fmla="*/ 2864498 h 2864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8433" h="2864498">
                <a:moveTo>
                  <a:pt x="0" y="0"/>
                </a:moveTo>
                <a:cubicBezTo>
                  <a:pt x="409769" y="591716"/>
                  <a:pt x="819539" y="1183433"/>
                  <a:pt x="1334278" y="1660849"/>
                </a:cubicBezTo>
                <a:cubicBezTo>
                  <a:pt x="1849017" y="2138265"/>
                  <a:pt x="2468725" y="2501381"/>
                  <a:pt x="3088433" y="286449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FD88BD-A968-40C0-9784-5A233A1817CF}"/>
              </a:ext>
            </a:extLst>
          </p:cNvPr>
          <p:cNvSpPr/>
          <p:nvPr/>
        </p:nvSpPr>
        <p:spPr>
          <a:xfrm>
            <a:off x="4749282" y="5393094"/>
            <a:ext cx="1380930" cy="1567543"/>
          </a:xfrm>
          <a:custGeom>
            <a:avLst/>
            <a:gdLst>
              <a:gd name="connsiteX0" fmla="*/ 1380930 w 1380930"/>
              <a:gd name="connsiteY0" fmla="*/ 0 h 1567543"/>
              <a:gd name="connsiteX1" fmla="*/ 0 w 1380930"/>
              <a:gd name="connsiteY1" fmla="*/ 1567543 h 1567543"/>
              <a:gd name="connsiteX2" fmla="*/ 0 w 1380930"/>
              <a:gd name="connsiteY2" fmla="*/ 1567543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0930" h="1567543">
                <a:moveTo>
                  <a:pt x="1380930" y="0"/>
                </a:moveTo>
                <a:lnTo>
                  <a:pt x="0" y="1567543"/>
                </a:lnTo>
                <a:lnTo>
                  <a:pt x="0" y="156754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FFB840-D1BA-4735-8E00-DDA23502DF7A}"/>
              </a:ext>
            </a:extLst>
          </p:cNvPr>
          <p:cNvSpPr/>
          <p:nvPr/>
        </p:nvSpPr>
        <p:spPr>
          <a:xfrm>
            <a:off x="4497355" y="37322"/>
            <a:ext cx="3769567" cy="6867331"/>
          </a:xfrm>
          <a:custGeom>
            <a:avLst/>
            <a:gdLst>
              <a:gd name="connsiteX0" fmla="*/ 102637 w 3769567"/>
              <a:gd name="connsiteY0" fmla="*/ 0 h 6867331"/>
              <a:gd name="connsiteX1" fmla="*/ 74645 w 3769567"/>
              <a:gd name="connsiteY1" fmla="*/ 149290 h 6867331"/>
              <a:gd name="connsiteX2" fmla="*/ 55984 w 3769567"/>
              <a:gd name="connsiteY2" fmla="*/ 438539 h 6867331"/>
              <a:gd name="connsiteX3" fmla="*/ 27992 w 3769567"/>
              <a:gd name="connsiteY3" fmla="*/ 578498 h 6867331"/>
              <a:gd name="connsiteX4" fmla="*/ 18661 w 3769567"/>
              <a:gd name="connsiteY4" fmla="*/ 989045 h 6867331"/>
              <a:gd name="connsiteX5" fmla="*/ 0 w 3769567"/>
              <a:gd name="connsiteY5" fmla="*/ 1119674 h 6867331"/>
              <a:gd name="connsiteX6" fmla="*/ 9331 w 3769567"/>
              <a:gd name="connsiteY6" fmla="*/ 1268964 h 6867331"/>
              <a:gd name="connsiteX7" fmla="*/ 18661 w 3769567"/>
              <a:gd name="connsiteY7" fmla="*/ 1296956 h 6867331"/>
              <a:gd name="connsiteX8" fmla="*/ 37323 w 3769567"/>
              <a:gd name="connsiteY8" fmla="*/ 1315617 h 6867331"/>
              <a:gd name="connsiteX9" fmla="*/ 55984 w 3769567"/>
              <a:gd name="connsiteY9" fmla="*/ 1380931 h 6867331"/>
              <a:gd name="connsiteX10" fmla="*/ 74645 w 3769567"/>
              <a:gd name="connsiteY10" fmla="*/ 1408923 h 6867331"/>
              <a:gd name="connsiteX11" fmla="*/ 83976 w 3769567"/>
              <a:gd name="connsiteY11" fmla="*/ 1436915 h 6867331"/>
              <a:gd name="connsiteX12" fmla="*/ 121298 w 3769567"/>
              <a:gd name="connsiteY12" fmla="*/ 1492898 h 6867331"/>
              <a:gd name="connsiteX13" fmla="*/ 149290 w 3769567"/>
              <a:gd name="connsiteY13" fmla="*/ 1558213 h 6867331"/>
              <a:gd name="connsiteX14" fmla="*/ 177282 w 3769567"/>
              <a:gd name="connsiteY14" fmla="*/ 1567543 h 6867331"/>
              <a:gd name="connsiteX15" fmla="*/ 205274 w 3769567"/>
              <a:gd name="connsiteY15" fmla="*/ 1642188 h 6867331"/>
              <a:gd name="connsiteX16" fmla="*/ 223935 w 3769567"/>
              <a:gd name="connsiteY16" fmla="*/ 1688841 h 6867331"/>
              <a:gd name="connsiteX17" fmla="*/ 233265 w 3769567"/>
              <a:gd name="connsiteY17" fmla="*/ 1744825 h 6867331"/>
              <a:gd name="connsiteX18" fmla="*/ 251927 w 3769567"/>
              <a:gd name="connsiteY18" fmla="*/ 1763486 h 6867331"/>
              <a:gd name="connsiteX19" fmla="*/ 261257 w 3769567"/>
              <a:gd name="connsiteY19" fmla="*/ 1810139 h 6867331"/>
              <a:gd name="connsiteX20" fmla="*/ 279918 w 3769567"/>
              <a:gd name="connsiteY20" fmla="*/ 1838131 h 6867331"/>
              <a:gd name="connsiteX21" fmla="*/ 345233 w 3769567"/>
              <a:gd name="connsiteY21" fmla="*/ 1894115 h 6867331"/>
              <a:gd name="connsiteX22" fmla="*/ 373225 w 3769567"/>
              <a:gd name="connsiteY22" fmla="*/ 1903445 h 6867331"/>
              <a:gd name="connsiteX23" fmla="*/ 391886 w 3769567"/>
              <a:gd name="connsiteY23" fmla="*/ 1922107 h 6867331"/>
              <a:gd name="connsiteX24" fmla="*/ 401216 w 3769567"/>
              <a:gd name="connsiteY24" fmla="*/ 1950098 h 6867331"/>
              <a:gd name="connsiteX25" fmla="*/ 429208 w 3769567"/>
              <a:gd name="connsiteY25" fmla="*/ 1959429 h 6867331"/>
              <a:gd name="connsiteX26" fmla="*/ 466531 w 3769567"/>
              <a:gd name="connsiteY26" fmla="*/ 2006082 h 6867331"/>
              <a:gd name="connsiteX27" fmla="*/ 494523 w 3769567"/>
              <a:gd name="connsiteY27" fmla="*/ 2024743 h 6867331"/>
              <a:gd name="connsiteX28" fmla="*/ 541176 w 3769567"/>
              <a:gd name="connsiteY28" fmla="*/ 2052735 h 6867331"/>
              <a:gd name="connsiteX29" fmla="*/ 597159 w 3769567"/>
              <a:gd name="connsiteY29" fmla="*/ 2146041 h 6867331"/>
              <a:gd name="connsiteX30" fmla="*/ 625151 w 3769567"/>
              <a:gd name="connsiteY30" fmla="*/ 2211356 h 6867331"/>
              <a:gd name="connsiteX31" fmla="*/ 643812 w 3769567"/>
              <a:gd name="connsiteY31" fmla="*/ 2239347 h 6867331"/>
              <a:gd name="connsiteX32" fmla="*/ 653143 w 3769567"/>
              <a:gd name="connsiteY32" fmla="*/ 2267339 h 6867331"/>
              <a:gd name="connsiteX33" fmla="*/ 699796 w 3769567"/>
              <a:gd name="connsiteY33" fmla="*/ 2323323 h 6867331"/>
              <a:gd name="connsiteX34" fmla="*/ 718457 w 3769567"/>
              <a:gd name="connsiteY34" fmla="*/ 2379307 h 6867331"/>
              <a:gd name="connsiteX35" fmla="*/ 774441 w 3769567"/>
              <a:gd name="connsiteY35" fmla="*/ 2425960 h 6867331"/>
              <a:gd name="connsiteX36" fmla="*/ 821094 w 3769567"/>
              <a:gd name="connsiteY36" fmla="*/ 2491274 h 6867331"/>
              <a:gd name="connsiteX37" fmla="*/ 867747 w 3769567"/>
              <a:gd name="connsiteY37" fmla="*/ 2547258 h 6867331"/>
              <a:gd name="connsiteX38" fmla="*/ 895739 w 3769567"/>
              <a:gd name="connsiteY38" fmla="*/ 2565919 h 6867331"/>
              <a:gd name="connsiteX39" fmla="*/ 933061 w 3769567"/>
              <a:gd name="connsiteY39" fmla="*/ 2621902 h 6867331"/>
              <a:gd name="connsiteX40" fmla="*/ 951723 w 3769567"/>
              <a:gd name="connsiteY40" fmla="*/ 2649894 h 6867331"/>
              <a:gd name="connsiteX41" fmla="*/ 970384 w 3769567"/>
              <a:gd name="connsiteY41" fmla="*/ 2668556 h 6867331"/>
              <a:gd name="connsiteX42" fmla="*/ 989045 w 3769567"/>
              <a:gd name="connsiteY42" fmla="*/ 2696547 h 6867331"/>
              <a:gd name="connsiteX43" fmla="*/ 1035698 w 3769567"/>
              <a:gd name="connsiteY43" fmla="*/ 2733870 h 6867331"/>
              <a:gd name="connsiteX44" fmla="*/ 1082351 w 3769567"/>
              <a:gd name="connsiteY44" fmla="*/ 2817845 h 6867331"/>
              <a:gd name="connsiteX45" fmla="*/ 1138335 w 3769567"/>
              <a:gd name="connsiteY45" fmla="*/ 2855168 h 6867331"/>
              <a:gd name="connsiteX46" fmla="*/ 1184988 w 3769567"/>
              <a:gd name="connsiteY46" fmla="*/ 2901821 h 6867331"/>
              <a:gd name="connsiteX47" fmla="*/ 1212980 w 3769567"/>
              <a:gd name="connsiteY47" fmla="*/ 2957805 h 6867331"/>
              <a:gd name="connsiteX48" fmla="*/ 1203649 w 3769567"/>
              <a:gd name="connsiteY48" fmla="*/ 3051111 h 6867331"/>
              <a:gd name="connsiteX49" fmla="*/ 1194318 w 3769567"/>
              <a:gd name="connsiteY49" fmla="*/ 3079102 h 6867331"/>
              <a:gd name="connsiteX50" fmla="*/ 1147665 w 3769567"/>
              <a:gd name="connsiteY50" fmla="*/ 3125756 h 6867331"/>
              <a:gd name="connsiteX51" fmla="*/ 1101012 w 3769567"/>
              <a:gd name="connsiteY51" fmla="*/ 3200400 h 6867331"/>
              <a:gd name="connsiteX52" fmla="*/ 1091682 w 3769567"/>
              <a:gd name="connsiteY52" fmla="*/ 3228392 h 6867331"/>
              <a:gd name="connsiteX53" fmla="*/ 1073021 w 3769567"/>
              <a:gd name="connsiteY53" fmla="*/ 3247054 h 6867331"/>
              <a:gd name="connsiteX54" fmla="*/ 1026367 w 3769567"/>
              <a:gd name="connsiteY54" fmla="*/ 3321698 h 6867331"/>
              <a:gd name="connsiteX55" fmla="*/ 989045 w 3769567"/>
              <a:gd name="connsiteY55" fmla="*/ 3377682 h 6867331"/>
              <a:gd name="connsiteX56" fmla="*/ 942392 w 3769567"/>
              <a:gd name="connsiteY56" fmla="*/ 3415005 h 6867331"/>
              <a:gd name="connsiteX57" fmla="*/ 933061 w 3769567"/>
              <a:gd name="connsiteY57" fmla="*/ 3442996 h 6867331"/>
              <a:gd name="connsiteX58" fmla="*/ 877078 w 3769567"/>
              <a:gd name="connsiteY58" fmla="*/ 3480319 h 6867331"/>
              <a:gd name="connsiteX59" fmla="*/ 867747 w 3769567"/>
              <a:gd name="connsiteY59" fmla="*/ 3508311 h 6867331"/>
              <a:gd name="connsiteX60" fmla="*/ 811763 w 3769567"/>
              <a:gd name="connsiteY60" fmla="*/ 3582956 h 6867331"/>
              <a:gd name="connsiteX61" fmla="*/ 793102 w 3769567"/>
              <a:gd name="connsiteY61" fmla="*/ 3638939 h 6867331"/>
              <a:gd name="connsiteX62" fmla="*/ 737118 w 3769567"/>
              <a:gd name="connsiteY62" fmla="*/ 3713584 h 6867331"/>
              <a:gd name="connsiteX63" fmla="*/ 709127 w 3769567"/>
              <a:gd name="connsiteY63" fmla="*/ 3769568 h 6867331"/>
              <a:gd name="connsiteX64" fmla="*/ 690465 w 3769567"/>
              <a:gd name="connsiteY64" fmla="*/ 3788229 h 6867331"/>
              <a:gd name="connsiteX65" fmla="*/ 634482 w 3769567"/>
              <a:gd name="connsiteY65" fmla="*/ 3872205 h 6867331"/>
              <a:gd name="connsiteX66" fmla="*/ 615821 w 3769567"/>
              <a:gd name="connsiteY66" fmla="*/ 3900196 h 6867331"/>
              <a:gd name="connsiteX67" fmla="*/ 597159 w 3769567"/>
              <a:gd name="connsiteY67" fmla="*/ 3956180 h 6867331"/>
              <a:gd name="connsiteX68" fmla="*/ 606490 w 3769567"/>
              <a:gd name="connsiteY68" fmla="*/ 4114800 h 6867331"/>
              <a:gd name="connsiteX69" fmla="*/ 634482 w 3769567"/>
              <a:gd name="connsiteY69" fmla="*/ 4124131 h 6867331"/>
              <a:gd name="connsiteX70" fmla="*/ 653143 w 3769567"/>
              <a:gd name="connsiteY70" fmla="*/ 4152123 h 6867331"/>
              <a:gd name="connsiteX71" fmla="*/ 709127 w 3769567"/>
              <a:gd name="connsiteY71" fmla="*/ 4180115 h 6867331"/>
              <a:gd name="connsiteX72" fmla="*/ 690465 w 3769567"/>
              <a:gd name="connsiteY72" fmla="*/ 4198776 h 6867331"/>
              <a:gd name="connsiteX73" fmla="*/ 709127 w 3769567"/>
              <a:gd name="connsiteY73" fmla="*/ 4273421 h 6867331"/>
              <a:gd name="connsiteX74" fmla="*/ 718457 w 3769567"/>
              <a:gd name="connsiteY74" fmla="*/ 4320074 h 6867331"/>
              <a:gd name="connsiteX75" fmla="*/ 755780 w 3769567"/>
              <a:gd name="connsiteY75" fmla="*/ 4366727 h 6867331"/>
              <a:gd name="connsiteX76" fmla="*/ 783772 w 3769567"/>
              <a:gd name="connsiteY76" fmla="*/ 4413380 h 6867331"/>
              <a:gd name="connsiteX77" fmla="*/ 811763 w 3769567"/>
              <a:gd name="connsiteY77" fmla="*/ 4450702 h 6867331"/>
              <a:gd name="connsiteX78" fmla="*/ 839755 w 3769567"/>
              <a:gd name="connsiteY78" fmla="*/ 4460033 h 6867331"/>
              <a:gd name="connsiteX79" fmla="*/ 867747 w 3769567"/>
              <a:gd name="connsiteY79" fmla="*/ 4488025 h 6867331"/>
              <a:gd name="connsiteX80" fmla="*/ 877078 w 3769567"/>
              <a:gd name="connsiteY80" fmla="*/ 4516017 h 6867331"/>
              <a:gd name="connsiteX81" fmla="*/ 905069 w 3769567"/>
              <a:gd name="connsiteY81" fmla="*/ 4525347 h 6867331"/>
              <a:gd name="connsiteX82" fmla="*/ 933061 w 3769567"/>
              <a:gd name="connsiteY82" fmla="*/ 4572000 h 6867331"/>
              <a:gd name="connsiteX83" fmla="*/ 979714 w 3769567"/>
              <a:gd name="connsiteY83" fmla="*/ 4609323 h 6867331"/>
              <a:gd name="connsiteX84" fmla="*/ 998376 w 3769567"/>
              <a:gd name="connsiteY84" fmla="*/ 4627984 h 6867331"/>
              <a:gd name="connsiteX85" fmla="*/ 1017037 w 3769567"/>
              <a:gd name="connsiteY85" fmla="*/ 4655976 h 6867331"/>
              <a:gd name="connsiteX86" fmla="*/ 1045029 w 3769567"/>
              <a:gd name="connsiteY86" fmla="*/ 4665307 h 6867331"/>
              <a:gd name="connsiteX87" fmla="*/ 1110343 w 3769567"/>
              <a:gd name="connsiteY87" fmla="*/ 4693298 h 6867331"/>
              <a:gd name="connsiteX88" fmla="*/ 1138335 w 3769567"/>
              <a:gd name="connsiteY88" fmla="*/ 4739951 h 6867331"/>
              <a:gd name="connsiteX89" fmla="*/ 1156996 w 3769567"/>
              <a:gd name="connsiteY89" fmla="*/ 4758613 h 6867331"/>
              <a:gd name="connsiteX90" fmla="*/ 1212980 w 3769567"/>
              <a:gd name="connsiteY90" fmla="*/ 4814596 h 6867331"/>
              <a:gd name="connsiteX91" fmla="*/ 1259633 w 3769567"/>
              <a:gd name="connsiteY91" fmla="*/ 4879911 h 6867331"/>
              <a:gd name="connsiteX92" fmla="*/ 1287625 w 3769567"/>
              <a:gd name="connsiteY92" fmla="*/ 4907902 h 6867331"/>
              <a:gd name="connsiteX93" fmla="*/ 1324947 w 3769567"/>
              <a:gd name="connsiteY93" fmla="*/ 4954556 h 6867331"/>
              <a:gd name="connsiteX94" fmla="*/ 1343608 w 3769567"/>
              <a:gd name="connsiteY94" fmla="*/ 4982547 h 6867331"/>
              <a:gd name="connsiteX95" fmla="*/ 1380931 w 3769567"/>
              <a:gd name="connsiteY95" fmla="*/ 5019870 h 6867331"/>
              <a:gd name="connsiteX96" fmla="*/ 1399592 w 3769567"/>
              <a:gd name="connsiteY96" fmla="*/ 5057192 h 6867331"/>
              <a:gd name="connsiteX97" fmla="*/ 1418253 w 3769567"/>
              <a:gd name="connsiteY97" fmla="*/ 5075854 h 6867331"/>
              <a:gd name="connsiteX98" fmla="*/ 1427584 w 3769567"/>
              <a:gd name="connsiteY98" fmla="*/ 5103845 h 6867331"/>
              <a:gd name="connsiteX99" fmla="*/ 1446245 w 3769567"/>
              <a:gd name="connsiteY99" fmla="*/ 5122507 h 6867331"/>
              <a:gd name="connsiteX100" fmla="*/ 1483567 w 3769567"/>
              <a:gd name="connsiteY100" fmla="*/ 5169160 h 6867331"/>
              <a:gd name="connsiteX101" fmla="*/ 1520890 w 3769567"/>
              <a:gd name="connsiteY101" fmla="*/ 5206482 h 6867331"/>
              <a:gd name="connsiteX102" fmla="*/ 1530221 w 3769567"/>
              <a:gd name="connsiteY102" fmla="*/ 5234474 h 6867331"/>
              <a:gd name="connsiteX103" fmla="*/ 1576874 w 3769567"/>
              <a:gd name="connsiteY103" fmla="*/ 5281127 h 6867331"/>
              <a:gd name="connsiteX104" fmla="*/ 1595535 w 3769567"/>
              <a:gd name="connsiteY104" fmla="*/ 5309119 h 6867331"/>
              <a:gd name="connsiteX105" fmla="*/ 1651518 w 3769567"/>
              <a:gd name="connsiteY105" fmla="*/ 5383764 h 6867331"/>
              <a:gd name="connsiteX106" fmla="*/ 1688841 w 3769567"/>
              <a:gd name="connsiteY106" fmla="*/ 5439747 h 6867331"/>
              <a:gd name="connsiteX107" fmla="*/ 1707502 w 3769567"/>
              <a:gd name="connsiteY107" fmla="*/ 5458409 h 6867331"/>
              <a:gd name="connsiteX108" fmla="*/ 1726163 w 3769567"/>
              <a:gd name="connsiteY108" fmla="*/ 5486400 h 6867331"/>
              <a:gd name="connsiteX109" fmla="*/ 1754155 w 3769567"/>
              <a:gd name="connsiteY109" fmla="*/ 5505062 h 6867331"/>
              <a:gd name="connsiteX110" fmla="*/ 1791478 w 3769567"/>
              <a:gd name="connsiteY110" fmla="*/ 5551715 h 6867331"/>
              <a:gd name="connsiteX111" fmla="*/ 1819469 w 3769567"/>
              <a:gd name="connsiteY111" fmla="*/ 5561045 h 6867331"/>
              <a:gd name="connsiteX112" fmla="*/ 1838131 w 3769567"/>
              <a:gd name="connsiteY112" fmla="*/ 5579707 h 6867331"/>
              <a:gd name="connsiteX113" fmla="*/ 1866123 w 3769567"/>
              <a:gd name="connsiteY113" fmla="*/ 5589037 h 6867331"/>
              <a:gd name="connsiteX114" fmla="*/ 1884784 w 3769567"/>
              <a:gd name="connsiteY114" fmla="*/ 5617029 h 6867331"/>
              <a:gd name="connsiteX115" fmla="*/ 1940767 w 3769567"/>
              <a:gd name="connsiteY115" fmla="*/ 5635690 h 6867331"/>
              <a:gd name="connsiteX116" fmla="*/ 1950098 w 3769567"/>
              <a:gd name="connsiteY116" fmla="*/ 5663682 h 6867331"/>
              <a:gd name="connsiteX117" fmla="*/ 1978090 w 3769567"/>
              <a:gd name="connsiteY117" fmla="*/ 5673013 h 6867331"/>
              <a:gd name="connsiteX118" fmla="*/ 2006082 w 3769567"/>
              <a:gd name="connsiteY118" fmla="*/ 5691674 h 6867331"/>
              <a:gd name="connsiteX119" fmla="*/ 2062065 w 3769567"/>
              <a:gd name="connsiteY119" fmla="*/ 5710335 h 6867331"/>
              <a:gd name="connsiteX120" fmla="*/ 2118049 w 3769567"/>
              <a:gd name="connsiteY120" fmla="*/ 5738327 h 6867331"/>
              <a:gd name="connsiteX121" fmla="*/ 2164702 w 3769567"/>
              <a:gd name="connsiteY121" fmla="*/ 5775649 h 6867331"/>
              <a:gd name="connsiteX122" fmla="*/ 2192694 w 3769567"/>
              <a:gd name="connsiteY122" fmla="*/ 5794311 h 6867331"/>
              <a:gd name="connsiteX123" fmla="*/ 2239347 w 3769567"/>
              <a:gd name="connsiteY123" fmla="*/ 5840964 h 6867331"/>
              <a:gd name="connsiteX124" fmla="*/ 2258008 w 3769567"/>
              <a:gd name="connsiteY124" fmla="*/ 5868956 h 6867331"/>
              <a:gd name="connsiteX125" fmla="*/ 2286000 w 3769567"/>
              <a:gd name="connsiteY125" fmla="*/ 5878286 h 6867331"/>
              <a:gd name="connsiteX126" fmla="*/ 2332653 w 3769567"/>
              <a:gd name="connsiteY126" fmla="*/ 5915609 h 6867331"/>
              <a:gd name="connsiteX127" fmla="*/ 2341984 w 3769567"/>
              <a:gd name="connsiteY127" fmla="*/ 5943600 h 6867331"/>
              <a:gd name="connsiteX128" fmla="*/ 2388637 w 3769567"/>
              <a:gd name="connsiteY128" fmla="*/ 5980923 h 6867331"/>
              <a:gd name="connsiteX129" fmla="*/ 2435290 w 3769567"/>
              <a:gd name="connsiteY129" fmla="*/ 6018245 h 6867331"/>
              <a:gd name="connsiteX130" fmla="*/ 2481943 w 3769567"/>
              <a:gd name="connsiteY130" fmla="*/ 6046237 h 6867331"/>
              <a:gd name="connsiteX131" fmla="*/ 2509935 w 3769567"/>
              <a:gd name="connsiteY131" fmla="*/ 6064898 h 6867331"/>
              <a:gd name="connsiteX132" fmla="*/ 2528596 w 3769567"/>
              <a:gd name="connsiteY132" fmla="*/ 6083560 h 6867331"/>
              <a:gd name="connsiteX133" fmla="*/ 2556588 w 3769567"/>
              <a:gd name="connsiteY133" fmla="*/ 6092890 h 6867331"/>
              <a:gd name="connsiteX134" fmla="*/ 2631233 w 3769567"/>
              <a:gd name="connsiteY134" fmla="*/ 6083560 h 6867331"/>
              <a:gd name="connsiteX135" fmla="*/ 2659225 w 3769567"/>
              <a:gd name="connsiteY135" fmla="*/ 6074229 h 6867331"/>
              <a:gd name="connsiteX136" fmla="*/ 2687216 w 3769567"/>
              <a:gd name="connsiteY136" fmla="*/ 6130213 h 6867331"/>
              <a:gd name="connsiteX137" fmla="*/ 2696547 w 3769567"/>
              <a:gd name="connsiteY137" fmla="*/ 6158205 h 6867331"/>
              <a:gd name="connsiteX138" fmla="*/ 2724539 w 3769567"/>
              <a:gd name="connsiteY138" fmla="*/ 6167535 h 6867331"/>
              <a:gd name="connsiteX139" fmla="*/ 2752531 w 3769567"/>
              <a:gd name="connsiteY139" fmla="*/ 6186196 h 6867331"/>
              <a:gd name="connsiteX140" fmla="*/ 2771192 w 3769567"/>
              <a:gd name="connsiteY140" fmla="*/ 6214188 h 6867331"/>
              <a:gd name="connsiteX141" fmla="*/ 2808514 w 3769567"/>
              <a:gd name="connsiteY141" fmla="*/ 6223519 h 6867331"/>
              <a:gd name="connsiteX142" fmla="*/ 2836506 w 3769567"/>
              <a:gd name="connsiteY142" fmla="*/ 6242180 h 6867331"/>
              <a:gd name="connsiteX143" fmla="*/ 2864498 w 3769567"/>
              <a:gd name="connsiteY143" fmla="*/ 6251511 h 6867331"/>
              <a:gd name="connsiteX144" fmla="*/ 2892490 w 3769567"/>
              <a:gd name="connsiteY144" fmla="*/ 6279502 h 6867331"/>
              <a:gd name="connsiteX145" fmla="*/ 2911151 w 3769567"/>
              <a:gd name="connsiteY145" fmla="*/ 6307494 h 6867331"/>
              <a:gd name="connsiteX146" fmla="*/ 2939143 w 3769567"/>
              <a:gd name="connsiteY146" fmla="*/ 6316825 h 6867331"/>
              <a:gd name="connsiteX147" fmla="*/ 2967135 w 3769567"/>
              <a:gd name="connsiteY147" fmla="*/ 6344817 h 6867331"/>
              <a:gd name="connsiteX148" fmla="*/ 2985796 w 3769567"/>
              <a:gd name="connsiteY148" fmla="*/ 6372809 h 6867331"/>
              <a:gd name="connsiteX149" fmla="*/ 3013788 w 3769567"/>
              <a:gd name="connsiteY149" fmla="*/ 6391470 h 6867331"/>
              <a:gd name="connsiteX150" fmla="*/ 3023118 w 3769567"/>
              <a:gd name="connsiteY150" fmla="*/ 6419462 h 6867331"/>
              <a:gd name="connsiteX151" fmla="*/ 3069772 w 3769567"/>
              <a:gd name="connsiteY151" fmla="*/ 6447454 h 6867331"/>
              <a:gd name="connsiteX152" fmla="*/ 3097763 w 3769567"/>
              <a:gd name="connsiteY152" fmla="*/ 6466115 h 6867331"/>
              <a:gd name="connsiteX153" fmla="*/ 3135086 w 3769567"/>
              <a:gd name="connsiteY153" fmla="*/ 6503437 h 6867331"/>
              <a:gd name="connsiteX154" fmla="*/ 3153747 w 3769567"/>
              <a:gd name="connsiteY154" fmla="*/ 6531429 h 6867331"/>
              <a:gd name="connsiteX155" fmla="*/ 3209731 w 3769567"/>
              <a:gd name="connsiteY155" fmla="*/ 6568751 h 6867331"/>
              <a:gd name="connsiteX156" fmla="*/ 3228392 w 3769567"/>
              <a:gd name="connsiteY156" fmla="*/ 6587413 h 6867331"/>
              <a:gd name="connsiteX157" fmla="*/ 3256384 w 3769567"/>
              <a:gd name="connsiteY157" fmla="*/ 6596743 h 6867331"/>
              <a:gd name="connsiteX158" fmla="*/ 3303037 w 3769567"/>
              <a:gd name="connsiteY158" fmla="*/ 6643396 h 6867331"/>
              <a:gd name="connsiteX159" fmla="*/ 3359021 w 3769567"/>
              <a:gd name="connsiteY159" fmla="*/ 6662058 h 6867331"/>
              <a:gd name="connsiteX160" fmla="*/ 3377682 w 3769567"/>
              <a:gd name="connsiteY160" fmla="*/ 6690049 h 6867331"/>
              <a:gd name="connsiteX161" fmla="*/ 3405674 w 3769567"/>
              <a:gd name="connsiteY161" fmla="*/ 6699380 h 6867331"/>
              <a:gd name="connsiteX162" fmla="*/ 3433665 w 3769567"/>
              <a:gd name="connsiteY162" fmla="*/ 6718041 h 6867331"/>
              <a:gd name="connsiteX163" fmla="*/ 3470988 w 3769567"/>
              <a:gd name="connsiteY163" fmla="*/ 6727372 h 6867331"/>
              <a:gd name="connsiteX164" fmla="*/ 3498980 w 3769567"/>
              <a:gd name="connsiteY164" fmla="*/ 6736702 h 6867331"/>
              <a:gd name="connsiteX165" fmla="*/ 3545633 w 3769567"/>
              <a:gd name="connsiteY165" fmla="*/ 6764694 h 6867331"/>
              <a:gd name="connsiteX166" fmla="*/ 3620278 w 3769567"/>
              <a:gd name="connsiteY166" fmla="*/ 6820678 h 6867331"/>
              <a:gd name="connsiteX167" fmla="*/ 3648269 w 3769567"/>
              <a:gd name="connsiteY167" fmla="*/ 6830009 h 6867331"/>
              <a:gd name="connsiteX168" fmla="*/ 3685592 w 3769567"/>
              <a:gd name="connsiteY168" fmla="*/ 6839339 h 6867331"/>
              <a:gd name="connsiteX169" fmla="*/ 3741576 w 3769567"/>
              <a:gd name="connsiteY169" fmla="*/ 6858000 h 6867331"/>
              <a:gd name="connsiteX170" fmla="*/ 3769567 w 3769567"/>
              <a:gd name="connsiteY170" fmla="*/ 6867331 h 686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</a:cxnLst>
            <a:rect l="l" t="t" r="r" b="b"/>
            <a:pathLst>
              <a:path w="3769567" h="6867331">
                <a:moveTo>
                  <a:pt x="102637" y="0"/>
                </a:moveTo>
                <a:cubicBezTo>
                  <a:pt x="80266" y="111858"/>
                  <a:pt x="89191" y="62020"/>
                  <a:pt x="74645" y="149290"/>
                </a:cubicBezTo>
                <a:cubicBezTo>
                  <a:pt x="58278" y="591184"/>
                  <a:pt x="86695" y="292659"/>
                  <a:pt x="55984" y="438539"/>
                </a:cubicBezTo>
                <a:cubicBezTo>
                  <a:pt x="46183" y="485095"/>
                  <a:pt x="27992" y="578498"/>
                  <a:pt x="27992" y="578498"/>
                </a:cubicBezTo>
                <a:cubicBezTo>
                  <a:pt x="24882" y="715347"/>
                  <a:pt x="23922" y="852262"/>
                  <a:pt x="18661" y="989045"/>
                </a:cubicBezTo>
                <a:cubicBezTo>
                  <a:pt x="17493" y="1019415"/>
                  <a:pt x="5525" y="1086524"/>
                  <a:pt x="0" y="1119674"/>
                </a:cubicBezTo>
                <a:cubicBezTo>
                  <a:pt x="3110" y="1169437"/>
                  <a:pt x="4111" y="1219378"/>
                  <a:pt x="9331" y="1268964"/>
                </a:cubicBezTo>
                <a:cubicBezTo>
                  <a:pt x="10361" y="1278745"/>
                  <a:pt x="13601" y="1288522"/>
                  <a:pt x="18661" y="1296956"/>
                </a:cubicBezTo>
                <a:cubicBezTo>
                  <a:pt x="23187" y="1304499"/>
                  <a:pt x="31102" y="1309397"/>
                  <a:pt x="37323" y="1315617"/>
                </a:cubicBezTo>
                <a:cubicBezTo>
                  <a:pt x="40314" y="1327580"/>
                  <a:pt x="49289" y="1367542"/>
                  <a:pt x="55984" y="1380931"/>
                </a:cubicBezTo>
                <a:cubicBezTo>
                  <a:pt x="60999" y="1390961"/>
                  <a:pt x="69630" y="1398893"/>
                  <a:pt x="74645" y="1408923"/>
                </a:cubicBezTo>
                <a:cubicBezTo>
                  <a:pt x="79044" y="1417720"/>
                  <a:pt x="79199" y="1428317"/>
                  <a:pt x="83976" y="1436915"/>
                </a:cubicBezTo>
                <a:cubicBezTo>
                  <a:pt x="94868" y="1456520"/>
                  <a:pt x="121298" y="1492898"/>
                  <a:pt x="121298" y="1492898"/>
                </a:cubicBezTo>
                <a:cubicBezTo>
                  <a:pt x="127457" y="1523694"/>
                  <a:pt x="122132" y="1541918"/>
                  <a:pt x="149290" y="1558213"/>
                </a:cubicBezTo>
                <a:cubicBezTo>
                  <a:pt x="157724" y="1563273"/>
                  <a:pt x="167951" y="1564433"/>
                  <a:pt x="177282" y="1567543"/>
                </a:cubicBezTo>
                <a:cubicBezTo>
                  <a:pt x="213705" y="1603968"/>
                  <a:pt x="185067" y="1568098"/>
                  <a:pt x="205274" y="1642188"/>
                </a:cubicBezTo>
                <a:cubicBezTo>
                  <a:pt x="209681" y="1658347"/>
                  <a:pt x="217715" y="1673290"/>
                  <a:pt x="223935" y="1688841"/>
                </a:cubicBezTo>
                <a:cubicBezTo>
                  <a:pt x="227045" y="1707502"/>
                  <a:pt x="226622" y="1727111"/>
                  <a:pt x="233265" y="1744825"/>
                </a:cubicBezTo>
                <a:cubicBezTo>
                  <a:pt x="236354" y="1753062"/>
                  <a:pt x="248462" y="1755400"/>
                  <a:pt x="251927" y="1763486"/>
                </a:cubicBezTo>
                <a:cubicBezTo>
                  <a:pt x="258174" y="1778063"/>
                  <a:pt x="255689" y="1795290"/>
                  <a:pt x="261257" y="1810139"/>
                </a:cubicBezTo>
                <a:cubicBezTo>
                  <a:pt x="265194" y="1820639"/>
                  <a:pt x="272620" y="1829617"/>
                  <a:pt x="279918" y="1838131"/>
                </a:cubicBezTo>
                <a:cubicBezTo>
                  <a:pt x="297136" y="1858218"/>
                  <a:pt x="320470" y="1881734"/>
                  <a:pt x="345233" y="1894115"/>
                </a:cubicBezTo>
                <a:cubicBezTo>
                  <a:pt x="354030" y="1898513"/>
                  <a:pt x="363894" y="1900335"/>
                  <a:pt x="373225" y="1903445"/>
                </a:cubicBezTo>
                <a:cubicBezTo>
                  <a:pt x="379445" y="1909666"/>
                  <a:pt x="387360" y="1914563"/>
                  <a:pt x="391886" y="1922107"/>
                </a:cubicBezTo>
                <a:cubicBezTo>
                  <a:pt x="396946" y="1930541"/>
                  <a:pt x="394262" y="1943144"/>
                  <a:pt x="401216" y="1950098"/>
                </a:cubicBezTo>
                <a:cubicBezTo>
                  <a:pt x="408171" y="1957053"/>
                  <a:pt x="419877" y="1956319"/>
                  <a:pt x="429208" y="1959429"/>
                </a:cubicBezTo>
                <a:cubicBezTo>
                  <a:pt x="443066" y="1980216"/>
                  <a:pt x="447535" y="1990886"/>
                  <a:pt x="466531" y="2006082"/>
                </a:cubicBezTo>
                <a:cubicBezTo>
                  <a:pt x="475288" y="2013087"/>
                  <a:pt x="485766" y="2017738"/>
                  <a:pt x="494523" y="2024743"/>
                </a:cubicBezTo>
                <a:cubicBezTo>
                  <a:pt x="531118" y="2054019"/>
                  <a:pt x="492563" y="2036532"/>
                  <a:pt x="541176" y="2052735"/>
                </a:cubicBezTo>
                <a:cubicBezTo>
                  <a:pt x="567708" y="2092534"/>
                  <a:pt x="579944" y="2105874"/>
                  <a:pt x="597159" y="2146041"/>
                </a:cubicBezTo>
                <a:cubicBezTo>
                  <a:pt x="619589" y="2198377"/>
                  <a:pt x="589787" y="2149469"/>
                  <a:pt x="625151" y="2211356"/>
                </a:cubicBezTo>
                <a:cubicBezTo>
                  <a:pt x="630715" y="2221092"/>
                  <a:pt x="638797" y="2229317"/>
                  <a:pt x="643812" y="2239347"/>
                </a:cubicBezTo>
                <a:cubicBezTo>
                  <a:pt x="648211" y="2248144"/>
                  <a:pt x="648744" y="2258542"/>
                  <a:pt x="653143" y="2267339"/>
                </a:cubicBezTo>
                <a:cubicBezTo>
                  <a:pt x="666134" y="2293321"/>
                  <a:pt x="679159" y="2302686"/>
                  <a:pt x="699796" y="2323323"/>
                </a:cubicBezTo>
                <a:cubicBezTo>
                  <a:pt x="706016" y="2341984"/>
                  <a:pt x="702090" y="2368396"/>
                  <a:pt x="718457" y="2379307"/>
                </a:cubicBezTo>
                <a:cubicBezTo>
                  <a:pt x="757428" y="2405287"/>
                  <a:pt x="738520" y="2390039"/>
                  <a:pt x="774441" y="2425960"/>
                </a:cubicBezTo>
                <a:cubicBezTo>
                  <a:pt x="796212" y="2491274"/>
                  <a:pt x="774441" y="2475722"/>
                  <a:pt x="821094" y="2491274"/>
                </a:cubicBezTo>
                <a:cubicBezTo>
                  <a:pt x="839443" y="2518798"/>
                  <a:pt x="840806" y="2524807"/>
                  <a:pt x="867747" y="2547258"/>
                </a:cubicBezTo>
                <a:cubicBezTo>
                  <a:pt x="876362" y="2554437"/>
                  <a:pt x="886408" y="2559699"/>
                  <a:pt x="895739" y="2565919"/>
                </a:cubicBezTo>
                <a:lnTo>
                  <a:pt x="933061" y="2621902"/>
                </a:lnTo>
                <a:cubicBezTo>
                  <a:pt x="939282" y="2631233"/>
                  <a:pt x="943794" y="2641964"/>
                  <a:pt x="951723" y="2649894"/>
                </a:cubicBezTo>
                <a:cubicBezTo>
                  <a:pt x="957943" y="2656115"/>
                  <a:pt x="964889" y="2661687"/>
                  <a:pt x="970384" y="2668556"/>
                </a:cubicBezTo>
                <a:cubicBezTo>
                  <a:pt x="977389" y="2677312"/>
                  <a:pt x="982040" y="2687791"/>
                  <a:pt x="989045" y="2696547"/>
                </a:cubicBezTo>
                <a:cubicBezTo>
                  <a:pt x="1004242" y="2715543"/>
                  <a:pt x="1014910" y="2720012"/>
                  <a:pt x="1035698" y="2733870"/>
                </a:cubicBezTo>
                <a:cubicBezTo>
                  <a:pt x="1045421" y="2763039"/>
                  <a:pt x="1054852" y="2799512"/>
                  <a:pt x="1082351" y="2817845"/>
                </a:cubicBezTo>
                <a:lnTo>
                  <a:pt x="1138335" y="2855168"/>
                </a:lnTo>
                <a:cubicBezTo>
                  <a:pt x="1188098" y="2929813"/>
                  <a:pt x="1122784" y="2839617"/>
                  <a:pt x="1184988" y="2901821"/>
                </a:cubicBezTo>
                <a:cubicBezTo>
                  <a:pt x="1203075" y="2919908"/>
                  <a:pt x="1205391" y="2935040"/>
                  <a:pt x="1212980" y="2957805"/>
                </a:cubicBezTo>
                <a:cubicBezTo>
                  <a:pt x="1209870" y="2988907"/>
                  <a:pt x="1208402" y="3020217"/>
                  <a:pt x="1203649" y="3051111"/>
                </a:cubicBezTo>
                <a:cubicBezTo>
                  <a:pt x="1202153" y="3060832"/>
                  <a:pt x="1200219" y="3071234"/>
                  <a:pt x="1194318" y="3079102"/>
                </a:cubicBezTo>
                <a:cubicBezTo>
                  <a:pt x="1181122" y="3096696"/>
                  <a:pt x="1147665" y="3125756"/>
                  <a:pt x="1147665" y="3125756"/>
                </a:cubicBezTo>
                <a:cubicBezTo>
                  <a:pt x="1125458" y="3192378"/>
                  <a:pt x="1145371" y="3170828"/>
                  <a:pt x="1101012" y="3200400"/>
                </a:cubicBezTo>
                <a:cubicBezTo>
                  <a:pt x="1097902" y="3209731"/>
                  <a:pt x="1096742" y="3219958"/>
                  <a:pt x="1091682" y="3228392"/>
                </a:cubicBezTo>
                <a:cubicBezTo>
                  <a:pt x="1087156" y="3235936"/>
                  <a:pt x="1076955" y="3239186"/>
                  <a:pt x="1073021" y="3247054"/>
                </a:cubicBezTo>
                <a:cubicBezTo>
                  <a:pt x="1034158" y="3324778"/>
                  <a:pt x="1080220" y="3285796"/>
                  <a:pt x="1026367" y="3321698"/>
                </a:cubicBezTo>
                <a:cubicBezTo>
                  <a:pt x="1013926" y="3340359"/>
                  <a:pt x="1007706" y="3365241"/>
                  <a:pt x="989045" y="3377682"/>
                </a:cubicBezTo>
                <a:cubicBezTo>
                  <a:pt x="953733" y="3401223"/>
                  <a:pt x="968982" y="3388413"/>
                  <a:pt x="942392" y="3415005"/>
                </a:cubicBezTo>
                <a:cubicBezTo>
                  <a:pt x="939282" y="3424335"/>
                  <a:pt x="940015" y="3436042"/>
                  <a:pt x="933061" y="3442996"/>
                </a:cubicBezTo>
                <a:cubicBezTo>
                  <a:pt x="917202" y="3458855"/>
                  <a:pt x="877078" y="3480319"/>
                  <a:pt x="877078" y="3480319"/>
                </a:cubicBezTo>
                <a:cubicBezTo>
                  <a:pt x="873968" y="3489650"/>
                  <a:pt x="872524" y="3499713"/>
                  <a:pt x="867747" y="3508311"/>
                </a:cubicBezTo>
                <a:cubicBezTo>
                  <a:pt x="841371" y="3555788"/>
                  <a:pt x="840076" y="3554643"/>
                  <a:pt x="811763" y="3582956"/>
                </a:cubicBezTo>
                <a:cubicBezTo>
                  <a:pt x="805543" y="3601617"/>
                  <a:pt x="804013" y="3622572"/>
                  <a:pt x="793102" y="3638939"/>
                </a:cubicBezTo>
                <a:cubicBezTo>
                  <a:pt x="750900" y="3702243"/>
                  <a:pt x="771639" y="3679064"/>
                  <a:pt x="737118" y="3713584"/>
                </a:cubicBezTo>
                <a:cubicBezTo>
                  <a:pt x="727264" y="3743149"/>
                  <a:pt x="729798" y="3743729"/>
                  <a:pt x="709127" y="3769568"/>
                </a:cubicBezTo>
                <a:cubicBezTo>
                  <a:pt x="703631" y="3776437"/>
                  <a:pt x="695743" y="3781191"/>
                  <a:pt x="690465" y="3788229"/>
                </a:cubicBezTo>
                <a:cubicBezTo>
                  <a:pt x="690462" y="3788233"/>
                  <a:pt x="643814" y="3858207"/>
                  <a:pt x="634482" y="3872205"/>
                </a:cubicBezTo>
                <a:cubicBezTo>
                  <a:pt x="628262" y="3881535"/>
                  <a:pt x="619367" y="3889558"/>
                  <a:pt x="615821" y="3900196"/>
                </a:cubicBezTo>
                <a:lnTo>
                  <a:pt x="597159" y="3956180"/>
                </a:lnTo>
                <a:cubicBezTo>
                  <a:pt x="600269" y="4009053"/>
                  <a:pt x="595000" y="4063097"/>
                  <a:pt x="606490" y="4114800"/>
                </a:cubicBezTo>
                <a:cubicBezTo>
                  <a:pt x="608624" y="4124401"/>
                  <a:pt x="626802" y="4117987"/>
                  <a:pt x="634482" y="4124131"/>
                </a:cubicBezTo>
                <a:cubicBezTo>
                  <a:pt x="643239" y="4131136"/>
                  <a:pt x="645214" y="4144194"/>
                  <a:pt x="653143" y="4152123"/>
                </a:cubicBezTo>
                <a:cubicBezTo>
                  <a:pt x="671230" y="4170210"/>
                  <a:pt x="686362" y="4172526"/>
                  <a:pt x="709127" y="4180115"/>
                </a:cubicBezTo>
                <a:cubicBezTo>
                  <a:pt x="702906" y="4186335"/>
                  <a:pt x="691709" y="4190067"/>
                  <a:pt x="690465" y="4198776"/>
                </a:cubicBezTo>
                <a:cubicBezTo>
                  <a:pt x="687338" y="4220662"/>
                  <a:pt x="703703" y="4251725"/>
                  <a:pt x="709127" y="4273421"/>
                </a:cubicBezTo>
                <a:cubicBezTo>
                  <a:pt x="712973" y="4288806"/>
                  <a:pt x="712889" y="4305225"/>
                  <a:pt x="718457" y="4320074"/>
                </a:cubicBezTo>
                <a:cubicBezTo>
                  <a:pt x="725520" y="4338909"/>
                  <a:pt x="742115" y="4353063"/>
                  <a:pt x="755780" y="4366727"/>
                </a:cubicBezTo>
                <a:cubicBezTo>
                  <a:pt x="771074" y="4412613"/>
                  <a:pt x="755309" y="4379224"/>
                  <a:pt x="783772" y="4413380"/>
                </a:cubicBezTo>
                <a:cubicBezTo>
                  <a:pt x="793727" y="4425326"/>
                  <a:pt x="799817" y="4440747"/>
                  <a:pt x="811763" y="4450702"/>
                </a:cubicBezTo>
                <a:cubicBezTo>
                  <a:pt x="819319" y="4456999"/>
                  <a:pt x="830424" y="4456923"/>
                  <a:pt x="839755" y="4460033"/>
                </a:cubicBezTo>
                <a:cubicBezTo>
                  <a:pt x="849086" y="4469364"/>
                  <a:pt x="860427" y="4477046"/>
                  <a:pt x="867747" y="4488025"/>
                </a:cubicBezTo>
                <a:cubicBezTo>
                  <a:pt x="873203" y="4496209"/>
                  <a:pt x="870123" y="4509062"/>
                  <a:pt x="877078" y="4516017"/>
                </a:cubicBezTo>
                <a:cubicBezTo>
                  <a:pt x="884032" y="4522971"/>
                  <a:pt x="895739" y="4522237"/>
                  <a:pt x="905069" y="4525347"/>
                </a:cubicBezTo>
                <a:cubicBezTo>
                  <a:pt x="952356" y="4572634"/>
                  <a:pt x="896723" y="4511437"/>
                  <a:pt x="933061" y="4572000"/>
                </a:cubicBezTo>
                <a:cubicBezTo>
                  <a:pt x="943459" y="4589330"/>
                  <a:pt x="965044" y="4597587"/>
                  <a:pt x="979714" y="4609323"/>
                </a:cubicBezTo>
                <a:cubicBezTo>
                  <a:pt x="986583" y="4614818"/>
                  <a:pt x="992880" y="4621115"/>
                  <a:pt x="998376" y="4627984"/>
                </a:cubicBezTo>
                <a:cubicBezTo>
                  <a:pt x="1005381" y="4636741"/>
                  <a:pt x="1008280" y="4648971"/>
                  <a:pt x="1017037" y="4655976"/>
                </a:cubicBezTo>
                <a:cubicBezTo>
                  <a:pt x="1024717" y="4662120"/>
                  <a:pt x="1036232" y="4660908"/>
                  <a:pt x="1045029" y="4665307"/>
                </a:cubicBezTo>
                <a:cubicBezTo>
                  <a:pt x="1109462" y="4697524"/>
                  <a:pt x="1032672" y="4673881"/>
                  <a:pt x="1110343" y="4693298"/>
                </a:cubicBezTo>
                <a:cubicBezTo>
                  <a:pt x="1157626" y="4740584"/>
                  <a:pt x="1101997" y="4679388"/>
                  <a:pt x="1138335" y="4739951"/>
                </a:cubicBezTo>
                <a:cubicBezTo>
                  <a:pt x="1142861" y="4747494"/>
                  <a:pt x="1151364" y="4751855"/>
                  <a:pt x="1156996" y="4758613"/>
                </a:cubicBezTo>
                <a:cubicBezTo>
                  <a:pt x="1200394" y="4810691"/>
                  <a:pt x="1165791" y="4783137"/>
                  <a:pt x="1212980" y="4814596"/>
                </a:cubicBezTo>
                <a:cubicBezTo>
                  <a:pt x="1227873" y="4859279"/>
                  <a:pt x="1215356" y="4835634"/>
                  <a:pt x="1259633" y="4879911"/>
                </a:cubicBezTo>
                <a:lnTo>
                  <a:pt x="1287625" y="4907902"/>
                </a:lnTo>
                <a:cubicBezTo>
                  <a:pt x="1305788" y="4962395"/>
                  <a:pt x="1282743" y="4912352"/>
                  <a:pt x="1324947" y="4954556"/>
                </a:cubicBezTo>
                <a:cubicBezTo>
                  <a:pt x="1332876" y="4962485"/>
                  <a:pt x="1336310" y="4974033"/>
                  <a:pt x="1343608" y="4982547"/>
                </a:cubicBezTo>
                <a:cubicBezTo>
                  <a:pt x="1355058" y="4995905"/>
                  <a:pt x="1380931" y="5019870"/>
                  <a:pt x="1380931" y="5019870"/>
                </a:cubicBezTo>
                <a:cubicBezTo>
                  <a:pt x="1387151" y="5032311"/>
                  <a:pt x="1391877" y="5045619"/>
                  <a:pt x="1399592" y="5057192"/>
                </a:cubicBezTo>
                <a:cubicBezTo>
                  <a:pt x="1404472" y="5064512"/>
                  <a:pt x="1413727" y="5068311"/>
                  <a:pt x="1418253" y="5075854"/>
                </a:cubicBezTo>
                <a:cubicBezTo>
                  <a:pt x="1423313" y="5084288"/>
                  <a:pt x="1422524" y="5095411"/>
                  <a:pt x="1427584" y="5103845"/>
                </a:cubicBezTo>
                <a:cubicBezTo>
                  <a:pt x="1432110" y="5111388"/>
                  <a:pt x="1440750" y="5115638"/>
                  <a:pt x="1446245" y="5122507"/>
                </a:cubicBezTo>
                <a:cubicBezTo>
                  <a:pt x="1493327" y="5181360"/>
                  <a:pt x="1438509" y="5124100"/>
                  <a:pt x="1483567" y="5169160"/>
                </a:cubicBezTo>
                <a:cubicBezTo>
                  <a:pt x="1508450" y="5243803"/>
                  <a:pt x="1471126" y="5156718"/>
                  <a:pt x="1520890" y="5206482"/>
                </a:cubicBezTo>
                <a:cubicBezTo>
                  <a:pt x="1527845" y="5213437"/>
                  <a:pt x="1524320" y="5226606"/>
                  <a:pt x="1530221" y="5234474"/>
                </a:cubicBezTo>
                <a:cubicBezTo>
                  <a:pt x="1543416" y="5252068"/>
                  <a:pt x="1564675" y="5262828"/>
                  <a:pt x="1576874" y="5281127"/>
                </a:cubicBezTo>
                <a:lnTo>
                  <a:pt x="1595535" y="5309119"/>
                </a:lnTo>
                <a:cubicBezTo>
                  <a:pt x="1619809" y="5381945"/>
                  <a:pt x="1580046" y="5276558"/>
                  <a:pt x="1651518" y="5383764"/>
                </a:cubicBezTo>
                <a:cubicBezTo>
                  <a:pt x="1663959" y="5402425"/>
                  <a:pt x="1672982" y="5423888"/>
                  <a:pt x="1688841" y="5439747"/>
                </a:cubicBezTo>
                <a:cubicBezTo>
                  <a:pt x="1695061" y="5445968"/>
                  <a:pt x="1702007" y="5451540"/>
                  <a:pt x="1707502" y="5458409"/>
                </a:cubicBezTo>
                <a:cubicBezTo>
                  <a:pt x="1714507" y="5467165"/>
                  <a:pt x="1718234" y="5478471"/>
                  <a:pt x="1726163" y="5486400"/>
                </a:cubicBezTo>
                <a:cubicBezTo>
                  <a:pt x="1734093" y="5494330"/>
                  <a:pt x="1744824" y="5498841"/>
                  <a:pt x="1754155" y="5505062"/>
                </a:cubicBezTo>
                <a:cubicBezTo>
                  <a:pt x="1762632" y="5517778"/>
                  <a:pt x="1776703" y="5542850"/>
                  <a:pt x="1791478" y="5551715"/>
                </a:cubicBezTo>
                <a:cubicBezTo>
                  <a:pt x="1799912" y="5556775"/>
                  <a:pt x="1810139" y="5557935"/>
                  <a:pt x="1819469" y="5561045"/>
                </a:cubicBezTo>
                <a:cubicBezTo>
                  <a:pt x="1825690" y="5567266"/>
                  <a:pt x="1830587" y="5575181"/>
                  <a:pt x="1838131" y="5579707"/>
                </a:cubicBezTo>
                <a:cubicBezTo>
                  <a:pt x="1846565" y="5584767"/>
                  <a:pt x="1858443" y="5582893"/>
                  <a:pt x="1866123" y="5589037"/>
                </a:cubicBezTo>
                <a:cubicBezTo>
                  <a:pt x="1874880" y="5596042"/>
                  <a:pt x="1875275" y="5611086"/>
                  <a:pt x="1884784" y="5617029"/>
                </a:cubicBezTo>
                <a:cubicBezTo>
                  <a:pt x="1901464" y="5627454"/>
                  <a:pt x="1940767" y="5635690"/>
                  <a:pt x="1940767" y="5635690"/>
                </a:cubicBezTo>
                <a:cubicBezTo>
                  <a:pt x="1943877" y="5645021"/>
                  <a:pt x="1943143" y="5656727"/>
                  <a:pt x="1950098" y="5663682"/>
                </a:cubicBezTo>
                <a:cubicBezTo>
                  <a:pt x="1957053" y="5670637"/>
                  <a:pt x="1969293" y="5668614"/>
                  <a:pt x="1978090" y="5673013"/>
                </a:cubicBezTo>
                <a:cubicBezTo>
                  <a:pt x="1988120" y="5678028"/>
                  <a:pt x="1995835" y="5687120"/>
                  <a:pt x="2006082" y="5691674"/>
                </a:cubicBezTo>
                <a:cubicBezTo>
                  <a:pt x="2024057" y="5699663"/>
                  <a:pt x="2062065" y="5710335"/>
                  <a:pt x="2062065" y="5710335"/>
                </a:cubicBezTo>
                <a:cubicBezTo>
                  <a:pt x="2129126" y="5777393"/>
                  <a:pt x="2014859" y="5669532"/>
                  <a:pt x="2118049" y="5738327"/>
                </a:cubicBezTo>
                <a:cubicBezTo>
                  <a:pt x="2202450" y="5794596"/>
                  <a:pt x="2073198" y="5745150"/>
                  <a:pt x="2164702" y="5775649"/>
                </a:cubicBezTo>
                <a:cubicBezTo>
                  <a:pt x="2174033" y="5781870"/>
                  <a:pt x="2184764" y="5786381"/>
                  <a:pt x="2192694" y="5794311"/>
                </a:cubicBezTo>
                <a:cubicBezTo>
                  <a:pt x="2254899" y="5856516"/>
                  <a:pt x="2164700" y="5791198"/>
                  <a:pt x="2239347" y="5840964"/>
                </a:cubicBezTo>
                <a:cubicBezTo>
                  <a:pt x="2245567" y="5850295"/>
                  <a:pt x="2249251" y="5861951"/>
                  <a:pt x="2258008" y="5868956"/>
                </a:cubicBezTo>
                <a:cubicBezTo>
                  <a:pt x="2265688" y="5875100"/>
                  <a:pt x="2277203" y="5873888"/>
                  <a:pt x="2286000" y="5878286"/>
                </a:cubicBezTo>
                <a:cubicBezTo>
                  <a:pt x="2309542" y="5890057"/>
                  <a:pt x="2315295" y="5898251"/>
                  <a:pt x="2332653" y="5915609"/>
                </a:cubicBezTo>
                <a:cubicBezTo>
                  <a:pt x="2335763" y="5924939"/>
                  <a:pt x="2336924" y="5935166"/>
                  <a:pt x="2341984" y="5943600"/>
                </a:cubicBezTo>
                <a:cubicBezTo>
                  <a:pt x="2350849" y="5958375"/>
                  <a:pt x="2375920" y="5972445"/>
                  <a:pt x="2388637" y="5980923"/>
                </a:cubicBezTo>
                <a:cubicBezTo>
                  <a:pt x="2425805" y="6036676"/>
                  <a:pt x="2385212" y="5988198"/>
                  <a:pt x="2435290" y="6018245"/>
                </a:cubicBezTo>
                <a:cubicBezTo>
                  <a:pt x="2499329" y="6056669"/>
                  <a:pt x="2402647" y="6019807"/>
                  <a:pt x="2481943" y="6046237"/>
                </a:cubicBezTo>
                <a:cubicBezTo>
                  <a:pt x="2491274" y="6052457"/>
                  <a:pt x="2501178" y="6057893"/>
                  <a:pt x="2509935" y="6064898"/>
                </a:cubicBezTo>
                <a:cubicBezTo>
                  <a:pt x="2516804" y="6070394"/>
                  <a:pt x="2521053" y="6079034"/>
                  <a:pt x="2528596" y="6083560"/>
                </a:cubicBezTo>
                <a:cubicBezTo>
                  <a:pt x="2537030" y="6088620"/>
                  <a:pt x="2547257" y="6089780"/>
                  <a:pt x="2556588" y="6092890"/>
                </a:cubicBezTo>
                <a:cubicBezTo>
                  <a:pt x="2581470" y="6089780"/>
                  <a:pt x="2608319" y="6093744"/>
                  <a:pt x="2631233" y="6083560"/>
                </a:cubicBezTo>
                <a:cubicBezTo>
                  <a:pt x="2664776" y="6068652"/>
                  <a:pt x="2614439" y="6029446"/>
                  <a:pt x="2659225" y="6074229"/>
                </a:cubicBezTo>
                <a:cubicBezTo>
                  <a:pt x="2682674" y="6144581"/>
                  <a:pt x="2651044" y="6057870"/>
                  <a:pt x="2687216" y="6130213"/>
                </a:cubicBezTo>
                <a:cubicBezTo>
                  <a:pt x="2691615" y="6139010"/>
                  <a:pt x="2689592" y="6151250"/>
                  <a:pt x="2696547" y="6158205"/>
                </a:cubicBezTo>
                <a:cubicBezTo>
                  <a:pt x="2703502" y="6165160"/>
                  <a:pt x="2715208" y="6164425"/>
                  <a:pt x="2724539" y="6167535"/>
                </a:cubicBezTo>
                <a:cubicBezTo>
                  <a:pt x="2733870" y="6173755"/>
                  <a:pt x="2744602" y="6178267"/>
                  <a:pt x="2752531" y="6186196"/>
                </a:cubicBezTo>
                <a:cubicBezTo>
                  <a:pt x="2760460" y="6194125"/>
                  <a:pt x="2761861" y="6207967"/>
                  <a:pt x="2771192" y="6214188"/>
                </a:cubicBezTo>
                <a:cubicBezTo>
                  <a:pt x="2781862" y="6221301"/>
                  <a:pt x="2796073" y="6220409"/>
                  <a:pt x="2808514" y="6223519"/>
                </a:cubicBezTo>
                <a:cubicBezTo>
                  <a:pt x="2817845" y="6229739"/>
                  <a:pt x="2826476" y="6237165"/>
                  <a:pt x="2836506" y="6242180"/>
                </a:cubicBezTo>
                <a:cubicBezTo>
                  <a:pt x="2845303" y="6246579"/>
                  <a:pt x="2856314" y="6246055"/>
                  <a:pt x="2864498" y="6251511"/>
                </a:cubicBezTo>
                <a:cubicBezTo>
                  <a:pt x="2875477" y="6258830"/>
                  <a:pt x="2884043" y="6269365"/>
                  <a:pt x="2892490" y="6279502"/>
                </a:cubicBezTo>
                <a:cubicBezTo>
                  <a:pt x="2899669" y="6288117"/>
                  <a:pt x="2902394" y="6300489"/>
                  <a:pt x="2911151" y="6307494"/>
                </a:cubicBezTo>
                <a:cubicBezTo>
                  <a:pt x="2918831" y="6313638"/>
                  <a:pt x="2929812" y="6313715"/>
                  <a:pt x="2939143" y="6316825"/>
                </a:cubicBezTo>
                <a:cubicBezTo>
                  <a:pt x="2948474" y="6326156"/>
                  <a:pt x="2958687" y="6334680"/>
                  <a:pt x="2967135" y="6344817"/>
                </a:cubicBezTo>
                <a:cubicBezTo>
                  <a:pt x="2974314" y="6353432"/>
                  <a:pt x="2977867" y="6364880"/>
                  <a:pt x="2985796" y="6372809"/>
                </a:cubicBezTo>
                <a:cubicBezTo>
                  <a:pt x="2993725" y="6380738"/>
                  <a:pt x="3004457" y="6385250"/>
                  <a:pt x="3013788" y="6391470"/>
                </a:cubicBezTo>
                <a:cubicBezTo>
                  <a:pt x="3016898" y="6400801"/>
                  <a:pt x="3018058" y="6411028"/>
                  <a:pt x="3023118" y="6419462"/>
                </a:cubicBezTo>
                <a:cubicBezTo>
                  <a:pt x="3038739" y="6445496"/>
                  <a:pt x="3044611" y="6434873"/>
                  <a:pt x="3069772" y="6447454"/>
                </a:cubicBezTo>
                <a:cubicBezTo>
                  <a:pt x="3079802" y="6452469"/>
                  <a:pt x="3088433" y="6459895"/>
                  <a:pt x="3097763" y="6466115"/>
                </a:cubicBezTo>
                <a:cubicBezTo>
                  <a:pt x="3118122" y="6527190"/>
                  <a:pt x="3089846" y="6467245"/>
                  <a:pt x="3135086" y="6503437"/>
                </a:cubicBezTo>
                <a:cubicBezTo>
                  <a:pt x="3143843" y="6510442"/>
                  <a:pt x="3146568" y="6522814"/>
                  <a:pt x="3153747" y="6531429"/>
                </a:cubicBezTo>
                <a:cubicBezTo>
                  <a:pt x="3180629" y="6563688"/>
                  <a:pt x="3175231" y="6557252"/>
                  <a:pt x="3209731" y="6568751"/>
                </a:cubicBezTo>
                <a:cubicBezTo>
                  <a:pt x="3215951" y="6574972"/>
                  <a:pt x="3220849" y="6582887"/>
                  <a:pt x="3228392" y="6587413"/>
                </a:cubicBezTo>
                <a:cubicBezTo>
                  <a:pt x="3236826" y="6592473"/>
                  <a:pt x="3248516" y="6590842"/>
                  <a:pt x="3256384" y="6596743"/>
                </a:cubicBezTo>
                <a:cubicBezTo>
                  <a:pt x="3273978" y="6609938"/>
                  <a:pt x="3282173" y="6636441"/>
                  <a:pt x="3303037" y="6643396"/>
                </a:cubicBezTo>
                <a:lnTo>
                  <a:pt x="3359021" y="6662058"/>
                </a:lnTo>
                <a:cubicBezTo>
                  <a:pt x="3365241" y="6671388"/>
                  <a:pt x="3368926" y="6683044"/>
                  <a:pt x="3377682" y="6690049"/>
                </a:cubicBezTo>
                <a:cubicBezTo>
                  <a:pt x="3385362" y="6696193"/>
                  <a:pt x="3396877" y="6694981"/>
                  <a:pt x="3405674" y="6699380"/>
                </a:cubicBezTo>
                <a:cubicBezTo>
                  <a:pt x="3415704" y="6704395"/>
                  <a:pt x="3423358" y="6713624"/>
                  <a:pt x="3433665" y="6718041"/>
                </a:cubicBezTo>
                <a:cubicBezTo>
                  <a:pt x="3445452" y="6723093"/>
                  <a:pt x="3458657" y="6723849"/>
                  <a:pt x="3470988" y="6727372"/>
                </a:cubicBezTo>
                <a:cubicBezTo>
                  <a:pt x="3480445" y="6730074"/>
                  <a:pt x="3489649" y="6733592"/>
                  <a:pt x="3498980" y="6736702"/>
                </a:cubicBezTo>
                <a:cubicBezTo>
                  <a:pt x="3546263" y="6783988"/>
                  <a:pt x="3485071" y="6728356"/>
                  <a:pt x="3545633" y="6764694"/>
                </a:cubicBezTo>
                <a:cubicBezTo>
                  <a:pt x="3600906" y="6797858"/>
                  <a:pt x="3504065" y="6781938"/>
                  <a:pt x="3620278" y="6820678"/>
                </a:cubicBezTo>
                <a:cubicBezTo>
                  <a:pt x="3629608" y="6823788"/>
                  <a:pt x="3638812" y="6827307"/>
                  <a:pt x="3648269" y="6830009"/>
                </a:cubicBezTo>
                <a:cubicBezTo>
                  <a:pt x="3660599" y="6833532"/>
                  <a:pt x="3673309" y="6835654"/>
                  <a:pt x="3685592" y="6839339"/>
                </a:cubicBezTo>
                <a:cubicBezTo>
                  <a:pt x="3704433" y="6844991"/>
                  <a:pt x="3722915" y="6851779"/>
                  <a:pt x="3741576" y="6858000"/>
                </a:cubicBezTo>
                <a:lnTo>
                  <a:pt x="3769567" y="6867331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2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57200"/>
            <a:ext cx="8915400" cy="107791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The AI Abundance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A6C05-E9A8-4F8D-8BB4-68F217E14C39}"/>
              </a:ext>
            </a:extLst>
          </p:cNvPr>
          <p:cNvSpPr txBox="1"/>
          <p:nvPr/>
        </p:nvSpPr>
        <p:spPr>
          <a:xfrm>
            <a:off x="457200" y="17526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No matter how good an AI artistic creation, it never seems “special,” because you could’ve easily generated a thousand more like it</a:t>
            </a:r>
          </a:p>
        </p:txBody>
      </p:sp>
    </p:spTree>
    <p:extLst>
      <p:ext uri="{BB962C8B-B14F-4D97-AF65-F5344CB8AC3E}">
        <p14:creationId xmlns:p14="http://schemas.microsoft.com/office/powerpoint/2010/main" val="815139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457200"/>
            <a:ext cx="8915400" cy="107791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Identity-Destabilizing Technologies</a:t>
            </a: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5E00F955-A6F9-43A6-BEFF-F62BDB686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02" y="4724400"/>
            <a:ext cx="59832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Going on a dangerous mountain-climbing trip?  Remember to back up your brain first!</a:t>
            </a: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A2324FE8-6D20-48D2-96CF-1C78B0656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8402" y="2362200"/>
            <a:ext cx="39624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Want to visit Mars?  Just fax yourself!</a:t>
            </a:r>
            <a:b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(And have the “original you” painlessly euthanized … or not)</a:t>
            </a:r>
          </a:p>
        </p:txBody>
      </p:sp>
      <p:pic>
        <p:nvPicPr>
          <p:cNvPr id="7" name="Picture 8" descr="http://mars.jpl.nasa.gov/MPF/parker/TwnPks_RkGdn_left_th.jpg">
            <a:extLst>
              <a:ext uri="{FF2B5EF4-FFF2-40B4-BE49-F238E27FC236}">
                <a16:creationId xmlns:a16="http://schemas.microsoft.com/office/drawing/2014/main" id="{8CFCA252-BFDF-4E1E-913C-5185E147C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02" y="2209800"/>
            <a:ext cx="43148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C:\Users\Scott Aaronson\AppData\Local\Microsoft\Windows\Temporary Internet Files\Content.IE5\9P2W1ZOX\MC900433906[1].png">
            <a:extLst>
              <a:ext uri="{FF2B5EF4-FFF2-40B4-BE49-F238E27FC236}">
                <a16:creationId xmlns:a16="http://schemas.microsoft.com/office/drawing/2014/main" id="{C4C969F6-7702-4C2A-9486-BABAC06DE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27" y="2003425"/>
            <a:ext cx="19208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1FD6986-9983-4E09-9F8E-E46F76D69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02" y="4191000"/>
            <a:ext cx="16922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189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47">
            <a:extLst>
              <a:ext uri="{FF2B5EF4-FFF2-40B4-BE49-F238E27FC236}">
                <a16:creationId xmlns:a16="http://schemas.microsoft.com/office/drawing/2014/main" id="{89C8C78A-FC95-4CEA-BDD0-36D0A5B6DEA9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1028085"/>
            <a:ext cx="5519952" cy="2632625"/>
            <a:chOff x="685800" y="3124200"/>
            <a:chExt cx="7399452" cy="3529495"/>
          </a:xfrm>
        </p:grpSpPr>
        <p:sp>
          <p:nvSpPr>
            <p:cNvPr id="11269" name="Cube 20">
              <a:extLst>
                <a:ext uri="{FF2B5EF4-FFF2-40B4-BE49-F238E27FC236}">
                  <a16:creationId xmlns:a16="http://schemas.microsoft.com/office/drawing/2014/main" id="{13FED7CC-722C-4385-BC5E-18A95A336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800" y="4038600"/>
              <a:ext cx="1752600" cy="1752600"/>
            </a:xfrm>
            <a:prstGeom prst="cube">
              <a:avLst>
                <a:gd name="adj" fmla="val 25000"/>
              </a:avLst>
            </a:prstGeom>
            <a:solidFill>
              <a:srgbClr val="9966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cxnSp>
          <p:nvCxnSpPr>
            <p:cNvPr id="11270" name="Straight Arrow Connector 23">
              <a:extLst>
                <a:ext uri="{FF2B5EF4-FFF2-40B4-BE49-F238E27FC236}">
                  <a16:creationId xmlns:a16="http://schemas.microsoft.com/office/drawing/2014/main" id="{FE7F9952-4703-47A0-B1F4-E134ECE7904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28800" y="4953000"/>
              <a:ext cx="1143000" cy="158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11271" name="Object 2">
              <a:extLst>
                <a:ext uri="{FF2B5EF4-FFF2-40B4-BE49-F238E27FC236}">
                  <a16:creationId xmlns:a16="http://schemas.microsoft.com/office/drawing/2014/main" id="{060C4C22-4CA6-4D17-BA79-42271B6C170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5800" y="4267200"/>
            <a:ext cx="1234021" cy="1295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38" name="Equation" r:id="rId4" imgW="241195" imgH="253890" progId="Equation.3">
                    <p:embed/>
                  </p:oleObj>
                </mc:Choice>
                <mc:Fallback>
                  <p:oleObj name="Equation" r:id="rId4" imgW="241195" imgH="253890" progId="Equation.3">
                    <p:embed/>
                    <p:pic>
                      <p:nvPicPr>
                        <p:cNvPr id="11271" name="Object 2">
                          <a:extLst>
                            <a:ext uri="{FF2B5EF4-FFF2-40B4-BE49-F238E27FC236}">
                              <a16:creationId xmlns:a16="http://schemas.microsoft.com/office/drawing/2014/main" id="{060C4C22-4CA6-4D17-BA79-42271B6C170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800" y="4267200"/>
                          <a:ext cx="1234021" cy="1295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272" name="Straight Arrow Connector 26">
              <a:extLst>
                <a:ext uri="{FF2B5EF4-FFF2-40B4-BE49-F238E27FC236}">
                  <a16:creationId xmlns:a16="http://schemas.microsoft.com/office/drawing/2014/main" id="{39F9A0F9-4CB4-4677-A850-494776E0A7B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48200" y="4953000"/>
              <a:ext cx="1143000" cy="1588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11273" name="Object 3">
              <a:extLst>
                <a:ext uri="{FF2B5EF4-FFF2-40B4-BE49-F238E27FC236}">
                  <a16:creationId xmlns:a16="http://schemas.microsoft.com/office/drawing/2014/main" id="{0C8D92E3-079C-4843-A259-84198AB5081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3470843"/>
                </p:ext>
              </p:extLst>
            </p:nvPr>
          </p:nvGraphicFramePr>
          <p:xfrm>
            <a:off x="5811952" y="4280974"/>
            <a:ext cx="2273300" cy="1295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39" name="Equation" r:id="rId6" imgW="444114" imgH="253780" progId="Equation.3">
                    <p:embed/>
                  </p:oleObj>
                </mc:Choice>
                <mc:Fallback>
                  <p:oleObj name="Equation" r:id="rId6" imgW="444114" imgH="253780" progId="Equation.3">
                    <p:embed/>
                    <p:pic>
                      <p:nvPicPr>
                        <p:cNvPr id="11273" name="Object 3">
                          <a:extLst>
                            <a:ext uri="{FF2B5EF4-FFF2-40B4-BE49-F238E27FC236}">
                              <a16:creationId xmlns:a16="http://schemas.microsoft.com/office/drawing/2014/main" id="{0C8D92E3-079C-4843-A259-84198AB5081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11952" y="4280974"/>
                          <a:ext cx="2273300" cy="1295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274" name="Picture 5" descr="C:\Users\od user\AppData\Local\Microsoft\Windows\Temporary Internet Files\Content.IE5\N7YD4WXK\MCj04325380000[1].png">
              <a:extLst>
                <a:ext uri="{FF2B5EF4-FFF2-40B4-BE49-F238E27FC236}">
                  <a16:creationId xmlns:a16="http://schemas.microsoft.com/office/drawing/2014/main" id="{3B3B7BCE-1727-42FB-8F97-B4DC12E5C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124200"/>
              <a:ext cx="3581400" cy="3529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7" name="Rectangle 41">
            <a:extLst>
              <a:ext uri="{FF2B5EF4-FFF2-40B4-BE49-F238E27FC236}">
                <a16:creationId xmlns:a16="http://schemas.microsoft.com/office/drawing/2014/main" id="{0533216B-9DA3-4328-8800-9B2C66D41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999" y="3800802"/>
            <a:ext cx="7924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dirty="0">
                <a:solidFill>
                  <a:srgbClr val="000000"/>
                </a:solidFill>
                <a:latin typeface="Calibri" panose="020F0502020204030204" pitchFamily="34" charset="0"/>
              </a:rPr>
              <a:t>No physical procedure can take an unknown quantum state and output two copies of it</a:t>
            </a:r>
            <a:br>
              <a:rPr lang="en-US" altLang="en-US" sz="30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altLang="en-US" sz="30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altLang="en-US" sz="2600" dirty="0">
                <a:solidFill>
                  <a:srgbClr val="008000"/>
                </a:solidFill>
                <a:latin typeface="Calibri" panose="020F0502020204030204" pitchFamily="34" charset="0"/>
              </a:rPr>
              <a:t>(or even a close approximation thereof)</a:t>
            </a:r>
            <a:endParaRPr lang="en-US" altLang="en-US" sz="2600" b="1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11268" name="Text Box 2">
            <a:extLst>
              <a:ext uri="{FF2B5EF4-FFF2-40B4-BE49-F238E27FC236}">
                <a16:creationId xmlns:a16="http://schemas.microsoft.com/office/drawing/2014/main" id="{6745C03A-27D4-4DB5-B0F1-13FD154EC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8686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The No-Cloning Theorem</a:t>
            </a:r>
          </a:p>
        </p:txBody>
      </p:sp>
      <p:sp>
        <p:nvSpPr>
          <p:cNvPr id="11" name="Rectangle 41">
            <a:extLst>
              <a:ext uri="{FF2B5EF4-FFF2-40B4-BE49-F238E27FC236}">
                <a16:creationId xmlns:a16="http://schemas.microsoft.com/office/drawing/2014/main" id="{B15B4A6B-971B-49C3-BDF7-1812D3C9A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2" y="5343350"/>
            <a:ext cx="81057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" dirty="0">
                <a:solidFill>
                  <a:srgbClr val="000000"/>
                </a:solidFill>
                <a:latin typeface="Calibri" panose="020F0502020204030204" pitchFamily="34" charset="0"/>
              </a:rPr>
              <a:t>We, unlike any existing AI, seem to be buffeted by chaos such that no external agent can have all the information relevant to predicting our behavior.</a:t>
            </a:r>
            <a:endParaRPr lang="en-US" altLang="en-US" sz="2600" b="1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9230054-A458-41C4-BA03-087F12ED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27992"/>
            <a:ext cx="8915400" cy="107791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AI Safety Proposal!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A6C05-E9A8-4F8D-8BB4-68F217E14C39}"/>
              </a:ext>
            </a:extLst>
          </p:cNvPr>
          <p:cNvSpPr txBox="1"/>
          <p:nvPr/>
        </p:nvSpPr>
        <p:spPr>
          <a:xfrm>
            <a:off x="304800" y="1077913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Indoctrinate our AIs in a religion that venerates the universe’s unclonable, ephemeral, analog loci of creativity and intelligence, whatever they 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2770CB-1B09-4F71-8552-1487B6A53908}"/>
              </a:ext>
            </a:extLst>
          </p:cNvPr>
          <p:cNvSpPr txBox="1"/>
          <p:nvPr/>
        </p:nvSpPr>
        <p:spPr>
          <a:xfrm>
            <a:off x="304800" y="2661486"/>
            <a:ext cx="8665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radley Hand ITC" panose="03070402050302030203" pitchFamily="66" charset="0"/>
              </a:rPr>
              <a:t>Thou shalt protect these entities from destruction</a:t>
            </a:r>
          </a:p>
          <a:p>
            <a:r>
              <a:rPr lang="en-US" sz="3200" b="1" dirty="0">
                <a:latin typeface="Bradley Hand ITC" panose="03070402050302030203" pitchFamily="66" charset="0"/>
              </a:rPr>
              <a:t>Thou shalt defer to their preferences …</a:t>
            </a:r>
          </a:p>
        </p:txBody>
      </p:sp>
      <p:pic>
        <p:nvPicPr>
          <p:cNvPr id="14338" name="Picture 2" descr="Image of do you accept the principles of Robotology...">
            <a:extLst>
              <a:ext uri="{FF2B5EF4-FFF2-40B4-BE49-F238E27FC236}">
                <a16:creationId xmlns:a16="http://schemas.microsoft.com/office/drawing/2014/main" id="{C4522828-64B8-463E-91A4-1854931FF3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" y="4006721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AA119-0FC9-4FA4-911A-47FD2EAB9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478" y="3999722"/>
            <a:ext cx="5061857" cy="28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37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omputing exponential growth">
            <a:extLst>
              <a:ext uri="{FF2B5EF4-FFF2-40B4-BE49-F238E27FC236}">
                <a16:creationId xmlns:a16="http://schemas.microsoft.com/office/drawing/2014/main" id="{1E90745B-08AC-4539-9F38-3B83B7681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53988"/>
            <a:ext cx="7677150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4FA0B-1027-4202-B1AD-6E45F3957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" y="457200"/>
            <a:ext cx="8715375" cy="2486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6055B5-0BD1-4D6B-84D0-EC0493DBE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200400"/>
            <a:ext cx="85344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8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ise of killer robots -- and why we need to stop them | CNN">
            <a:extLst>
              <a:ext uri="{FF2B5EF4-FFF2-40B4-BE49-F238E27FC236}">
                <a16:creationId xmlns:a16="http://schemas.microsoft.com/office/drawing/2014/main" id="{47CFCFAE-E037-494F-B60E-08F2A88C2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8"/>
            <a:ext cx="91440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AD4C6B57-F94F-4C0A-B2CA-CB7037F4D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233363"/>
            <a:ext cx="8763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70C0"/>
                </a:solidFill>
                <a:latin typeface="Calibri" panose="020F0502020204030204" pitchFamily="34" charset="0"/>
              </a:rPr>
              <a:t>Multiple Outcomes on the Table</a:t>
            </a:r>
            <a:endParaRPr lang="en-US" altLang="en-US" sz="28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11267" name="Picture 2" descr="https://www.scottaaronson.com/fiveworlds.jpg">
            <a:extLst>
              <a:ext uri="{FF2B5EF4-FFF2-40B4-BE49-F238E27FC236}">
                <a16:creationId xmlns:a16="http://schemas.microsoft.com/office/drawing/2014/main" id="{7D1D8755-07E6-4667-AEB3-3D6729B7C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1534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DD2FB77-4396-4DD4-823B-FDD471C4E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381000"/>
            <a:ext cx="8915400" cy="1077913"/>
          </a:xfrm>
        </p:spPr>
        <p:txBody>
          <a:bodyPr/>
          <a:lstStyle/>
          <a:p>
            <a:pPr eaLnBrk="1" hangingPunct="1"/>
            <a:r>
              <a:rPr lang="en-US" altLang="en-US" b="1" dirty="0" err="1">
                <a:solidFill>
                  <a:srgbClr val="0070C0"/>
                </a:solidFill>
              </a:rPr>
              <a:t>Justaism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438A9-542A-429D-81F0-E1CDA379BD24}"/>
              </a:ext>
            </a:extLst>
          </p:cNvPr>
          <p:cNvSpPr txBox="1"/>
          <p:nvPr/>
        </p:nvSpPr>
        <p:spPr>
          <a:xfrm>
            <a:off x="1371600" y="1676400"/>
            <a:ext cx="486222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+mn-lt"/>
              </a:rPr>
              <a:t>ChatGPT</a:t>
            </a:r>
            <a:r>
              <a:rPr lang="en-US" sz="3200" dirty="0">
                <a:latin typeface="+mn-lt"/>
              </a:rPr>
              <a:t> is…</a:t>
            </a:r>
          </a:p>
          <a:p>
            <a:endParaRPr lang="en-US" sz="3200" dirty="0">
              <a:latin typeface="+mn-lt"/>
            </a:endParaRPr>
          </a:p>
          <a:p>
            <a:r>
              <a:rPr lang="en-US" sz="3200" dirty="0" err="1">
                <a:latin typeface="+mn-lt"/>
              </a:rPr>
              <a:t>Justa</a:t>
            </a:r>
            <a:r>
              <a:rPr lang="en-US" sz="3200" dirty="0">
                <a:latin typeface="+mn-lt"/>
              </a:rPr>
              <a:t> stochastic parrot</a:t>
            </a:r>
          </a:p>
          <a:p>
            <a:r>
              <a:rPr lang="en-US" sz="3200" dirty="0" err="1">
                <a:latin typeface="+mn-lt"/>
              </a:rPr>
              <a:t>Justa</a:t>
            </a:r>
            <a:r>
              <a:rPr lang="en-US" sz="3200" dirty="0">
                <a:latin typeface="+mn-lt"/>
              </a:rPr>
              <a:t> next-token predictor</a:t>
            </a:r>
          </a:p>
          <a:p>
            <a:r>
              <a:rPr lang="en-US" sz="3200" dirty="0" err="1">
                <a:latin typeface="+mn-lt"/>
              </a:rPr>
              <a:t>Justa</a:t>
            </a:r>
            <a:r>
              <a:rPr lang="en-US" sz="3200" dirty="0">
                <a:latin typeface="+mn-lt"/>
              </a:rPr>
              <a:t> function approximator</a:t>
            </a:r>
          </a:p>
          <a:p>
            <a:r>
              <a:rPr lang="en-US" sz="3200" dirty="0" err="1">
                <a:latin typeface="+mn-lt"/>
              </a:rPr>
              <a:t>Justa</a:t>
            </a:r>
            <a:r>
              <a:rPr lang="en-US" sz="3200" dirty="0">
                <a:latin typeface="+mn-lt"/>
              </a:rPr>
              <a:t> gigantic autocomplete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4DB18-83C1-498A-AFF3-DA76702D02D0}"/>
              </a:ext>
            </a:extLst>
          </p:cNvPr>
          <p:cNvSpPr txBox="1"/>
          <p:nvPr/>
        </p:nvSpPr>
        <p:spPr>
          <a:xfrm>
            <a:off x="1771650" y="5257800"/>
            <a:ext cx="5600700" cy="1077218"/>
          </a:xfrm>
          <a:prstGeom prst="rect">
            <a:avLst/>
          </a:prstGeom>
          <a:solidFill>
            <a:srgbClr val="FFFFBB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n-lt"/>
              </a:rPr>
              <a:t>Aren’t </a:t>
            </a:r>
            <a:r>
              <a:rPr lang="en-US" sz="3200" b="1" dirty="0">
                <a:solidFill>
                  <a:srgbClr val="FF0000"/>
                </a:solidFill>
                <a:latin typeface="+mn-lt"/>
              </a:rPr>
              <a:t>YOU</a:t>
            </a:r>
            <a:r>
              <a:rPr lang="en-US" sz="3200" dirty="0">
                <a:latin typeface="+mn-lt"/>
              </a:rPr>
              <a:t> “</a:t>
            </a:r>
            <a:r>
              <a:rPr lang="en-US" sz="3200" dirty="0" err="1">
                <a:latin typeface="+mn-lt"/>
              </a:rPr>
              <a:t>justa</a:t>
            </a:r>
            <a:r>
              <a:rPr lang="en-US" sz="3200" dirty="0">
                <a:latin typeface="+mn-lt"/>
              </a:rPr>
              <a:t>” bundle of neurons and synapses?</a:t>
            </a:r>
          </a:p>
        </p:txBody>
      </p:sp>
    </p:spTree>
    <p:extLst>
      <p:ext uri="{BB962C8B-B14F-4D97-AF65-F5344CB8AC3E}">
        <p14:creationId xmlns:p14="http://schemas.microsoft.com/office/powerpoint/2010/main" val="85028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73C58F-F57C-4F86-8C56-7FF5FD931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9144000" cy="5225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277F4F-E076-4349-BF5B-7A94819D26BB}"/>
              </a:ext>
            </a:extLst>
          </p:cNvPr>
          <p:cNvSpPr txBox="1"/>
          <p:nvPr/>
        </p:nvSpPr>
        <p:spPr>
          <a:xfrm>
            <a:off x="762000" y="4365172"/>
            <a:ext cx="1523999" cy="707886"/>
          </a:xfrm>
          <a:prstGeom prst="rect">
            <a:avLst/>
          </a:prstGeom>
          <a:solidFill>
            <a:srgbClr val="FFFF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CHESS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71511E-09A5-4676-83EE-310A49EEFB85}"/>
              </a:ext>
            </a:extLst>
          </p:cNvPr>
          <p:cNvSpPr txBox="1"/>
          <p:nvPr/>
        </p:nvSpPr>
        <p:spPr>
          <a:xfrm>
            <a:off x="2362200" y="3907972"/>
            <a:ext cx="914400" cy="707886"/>
          </a:xfrm>
          <a:prstGeom prst="rect">
            <a:avLst/>
          </a:prstGeom>
          <a:solidFill>
            <a:srgbClr val="FFFF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963D1C-CE4D-40FF-9F0A-4AF4C1D22CC6}"/>
              </a:ext>
            </a:extLst>
          </p:cNvPr>
          <p:cNvSpPr txBox="1"/>
          <p:nvPr/>
        </p:nvSpPr>
        <p:spPr>
          <a:xfrm>
            <a:off x="3314699" y="3352485"/>
            <a:ext cx="2514601" cy="707886"/>
          </a:xfrm>
          <a:prstGeom prst="rect">
            <a:avLst/>
          </a:prstGeom>
          <a:solidFill>
            <a:srgbClr val="FFFF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IMO GOLD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A52B5D-DD57-4CB4-8CB9-30C71F547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99" y="294036"/>
            <a:ext cx="8915400" cy="107791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Endlessly Moving Goalposts!</a:t>
            </a:r>
          </a:p>
        </p:txBody>
      </p:sp>
    </p:spTree>
    <p:extLst>
      <p:ext uri="{BB962C8B-B14F-4D97-AF65-F5344CB8AC3E}">
        <p14:creationId xmlns:p14="http://schemas.microsoft.com/office/powerpoint/2010/main" val="3474679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152F62-1A37-4B29-9428-FC1AA0F70460}"/>
              </a:ext>
            </a:extLst>
          </p:cNvPr>
          <p:cNvSpPr/>
          <p:nvPr/>
        </p:nvSpPr>
        <p:spPr>
          <a:xfrm>
            <a:off x="228600" y="2209800"/>
            <a:ext cx="8229600" cy="3031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Given any task with a reasonably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objective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success metric, and on which an AI can be given suitably many examples of success and failure, it's only a matter of time before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on the current paradigm</a:t>
            </a:r>
            <a:r>
              <a:rPr lang="en-U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(!) matches or beats the best human performance.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79BD10-0F82-4B1D-95FF-DA30AE49E2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99" y="294036"/>
            <a:ext cx="8915400" cy="107791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</a:rPr>
              <a:t>The “Game Over” Thesis</a:t>
            </a:r>
          </a:p>
        </p:txBody>
      </p:sp>
    </p:spTree>
    <p:extLst>
      <p:ext uri="{BB962C8B-B14F-4D97-AF65-F5344CB8AC3E}">
        <p14:creationId xmlns:p14="http://schemas.microsoft.com/office/powerpoint/2010/main" val="81688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tch South Park Season 26 Episode 4 Online - Stream Full Episodes">
            <a:extLst>
              <a:ext uri="{FF2B5EF4-FFF2-40B4-BE49-F238E27FC236}">
                <a16:creationId xmlns:a16="http://schemas.microsoft.com/office/drawing/2014/main" id="{0D11A4E8-F473-465C-9226-6DE346507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AB Testing Math: A simple way of explaining the statistics behind it 👩‍🎓  👩‍🎓">
            <a:extLst>
              <a:ext uri="{FF2B5EF4-FFF2-40B4-BE49-F238E27FC236}">
                <a16:creationId xmlns:a16="http://schemas.microsoft.com/office/drawing/2014/main" id="{997AF167-32D9-4EC7-AB2D-FB0A9F1F0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9" b="13075"/>
          <a:stretch>
            <a:fillRect/>
          </a:stretch>
        </p:blipFill>
        <p:spPr bwMode="auto">
          <a:xfrm>
            <a:off x="2362200" y="4283172"/>
            <a:ext cx="5334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EAE69A9-CB8E-4CC7-934E-A3C9553C6F81}"/>
              </a:ext>
            </a:extLst>
          </p:cNvPr>
          <p:cNvCxnSpPr/>
          <p:nvPr/>
        </p:nvCxnSpPr>
        <p:spPr>
          <a:xfrm>
            <a:off x="1371600" y="5883372"/>
            <a:ext cx="7315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0458438-413D-4124-9BBA-BD53F06C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5838" y="5899247"/>
            <a:ext cx="2743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Score assuming no watermarking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3BFA25-203D-4078-8738-FC0B5048C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899247"/>
            <a:ext cx="2743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alibri" panose="020F0502020204030204" pitchFamily="34" charset="0"/>
                <a:cs typeface="Calibri" panose="020F0502020204030204" pitchFamily="34" charset="0"/>
              </a:rPr>
              <a:t>Score assuming watermarking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0AE847-4914-4B91-9989-53558630CD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43196" y="3947699"/>
                <a:ext cx="163115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𝑛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𝑐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r>
                        <a:rPr lang="en-US" alt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𝑛</m:t>
                      </m:r>
                    </m:oMath>
                  </m:oMathPara>
                </a14:m>
                <a:endParaRPr lang="en-US" alt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0AE847-4914-4B91-9989-53558630C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43196" y="3947699"/>
                <a:ext cx="163115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4C4FF3FA-4AC7-474A-A387-0A09E2867E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27438" y="3941330"/>
                <a:ext cx="72390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𝑛</m:t>
                      </m:r>
                    </m:oMath>
                  </m:oMathPara>
                </a14:m>
                <a:endParaRPr lang="en-US" alt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4C4FF3FA-4AC7-474A-A387-0A09E2867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27438" y="3941330"/>
                <a:ext cx="723900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268900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242496</TotalTime>
  <Words>325</Words>
  <Application>Microsoft Office PowerPoint</Application>
  <PresentationFormat>On-screen Show (4:3)</PresentationFormat>
  <Paragraphs>54</Paragraphs>
  <Slides>16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Bradley Hand ITC</vt:lpstr>
      <vt:lpstr>Calibri</vt:lpstr>
      <vt:lpstr>Cambria Math</vt:lpstr>
      <vt:lpstr>Times New Roman</vt:lpstr>
      <vt:lpstr>Default Design</vt:lpstr>
      <vt:lpstr>Office Theme</vt:lpstr>
      <vt:lpstr>Equation</vt:lpstr>
      <vt:lpstr>The Problem of Human Specialness in the Age of AI</vt:lpstr>
      <vt:lpstr>PowerPoint Presentation</vt:lpstr>
      <vt:lpstr>PowerPoint Presentation</vt:lpstr>
      <vt:lpstr>PowerPoint Presentation</vt:lpstr>
      <vt:lpstr>PowerPoint Presentation</vt:lpstr>
      <vt:lpstr>Justaism</vt:lpstr>
      <vt:lpstr>Endlessly Moving Goalposts!</vt:lpstr>
      <vt:lpstr>The “Game Over” Thesis</vt:lpstr>
      <vt:lpstr>PowerPoint Presentation</vt:lpstr>
      <vt:lpstr>PowerPoint Presentation</vt:lpstr>
      <vt:lpstr>What Made the Beatles Good?</vt:lpstr>
      <vt:lpstr>PowerPoint Presentation</vt:lpstr>
      <vt:lpstr>The AI Abundance Paradox</vt:lpstr>
      <vt:lpstr>Identity-Destabilizing Technologies</vt:lpstr>
      <vt:lpstr>PowerPoint Presentation</vt:lpstr>
      <vt:lpstr>AI Safety Proposal!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Learnability of Quantum States</dc:title>
  <dc:creator>Scott Aaronson</dc:creator>
  <cp:lastModifiedBy>Scott Aaronson</cp:lastModifiedBy>
  <cp:revision>237</cp:revision>
  <dcterms:created xsi:type="dcterms:W3CDTF">2006-04-29T20:46:23Z</dcterms:created>
  <dcterms:modified xsi:type="dcterms:W3CDTF">2024-02-18T23:35:51Z</dcterms:modified>
</cp:coreProperties>
</file>