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327" r:id="rId4"/>
    <p:sldId id="328" r:id="rId5"/>
    <p:sldId id="511" r:id="rId6"/>
    <p:sldId id="512" r:id="rId7"/>
    <p:sldId id="376" r:id="rId8"/>
    <p:sldId id="354" r:id="rId9"/>
    <p:sldId id="361" r:id="rId10"/>
    <p:sldId id="362" r:id="rId11"/>
    <p:sldId id="364" r:id="rId12"/>
    <p:sldId id="367" r:id="rId13"/>
    <p:sldId id="369" r:id="rId14"/>
    <p:sldId id="513" r:id="rId15"/>
    <p:sldId id="514" r:id="rId16"/>
    <p:sldId id="515" r:id="rId17"/>
    <p:sldId id="288" r:id="rId18"/>
    <p:sldId id="380" r:id="rId19"/>
    <p:sldId id="378" r:id="rId20"/>
    <p:sldId id="501" r:id="rId21"/>
    <p:sldId id="502" r:id="rId22"/>
    <p:sldId id="503" r:id="rId23"/>
    <p:sldId id="35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FFFFBB"/>
    <a:srgbClr val="E4F2F4"/>
    <a:srgbClr val="990099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1" d="100"/>
          <a:sy n="81" d="100"/>
        </p:scale>
        <p:origin x="98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1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3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0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8E9BAB-720E-4390-8B9A-2DF5C637DFD5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08C7E-BA86-44AC-9AEE-175DBB1EAA14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508C7E-BA86-44AC-9AEE-175DBB1EAA14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48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9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4453C41-4F14-4866-B1D7-A0C005A5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7722-8700-4894-8416-BE4B56BA6AD2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0FDA3DC-63A1-4CFB-B3A4-A07BF9236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1DC6EF1-4DBE-4F75-B62D-3CC331E9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5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96FDE97-2B59-4CB4-820A-6708F318E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489062-6679-4E5A-B622-6CB8BCE1901B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EF72584-95CE-49CC-B25F-D937798F9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FDF6147-8D0B-4C92-A5AF-102E74B80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50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9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AE1393D-5DCD-44D3-AEE0-89B3FAE96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C46BE5-24F3-41B7-A137-C0A8214AE114}" type="slidenum">
              <a:rPr lang="en-CA" altLang="en-US" smtClean="0"/>
              <a:pPr>
                <a:spcBef>
                  <a:spcPct val="0"/>
                </a:spcBef>
              </a:pPr>
              <a:t>22</a:t>
            </a:fld>
            <a:endParaRPr lang="en-CA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1F3320D-56E9-4228-9FF8-79997D800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086BE32-F400-409E-83AF-3DEA483F9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BDCC8EA-193E-4EF1-81F0-ED3B274D4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87FE9-8906-4BDC-A8BB-E9EA43569940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0E64A17-A1ED-483B-907D-6A1C3F3F4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4E71CA7-433D-4A1D-A702-8FA191F1A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756CD06-34DD-4299-8503-27E57B863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70A406-F7BC-48E9-8875-DBB3175011FC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4778886-8527-4A14-B095-F95B0C9F2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241CAB1-8125-4178-B79C-0A998047C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8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79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2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45934-E393-487B-80D1-8186FA5B5C33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3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8B11-AD93-4EBF-B973-C1684172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3E9B-20ED-49F1-9714-118B6B34AA85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E969-DC58-4437-BD60-7A31698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A942-3E6B-4BBC-A0FD-0A250FF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0893-74C1-410D-8F2E-0280BC2B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CECB-77E4-40DC-9325-25B0C70B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04E0-5669-40F2-AC82-9F3B1D34A95B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7D33-2A37-4674-B584-24A39011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7F52-FE5D-4C6C-861B-E7FB000E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A4D-2025-4B2F-8420-7B7B44381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2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9337-EF60-485F-BD30-545170ED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CE9-B846-4390-9AAA-D00BFD455068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801A-D3AE-4459-A10F-E5C61A08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A8D9-D283-42E4-AC21-E056F29A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082B-BF8C-44DC-9FCB-51C7DA078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8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6ECB9-7CD3-4E1F-9C41-DB94C1A3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C2FE-9637-43DB-AE2F-E6BE021D160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2820C-F58D-46CF-ACC1-0115872C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47008-B40C-4A83-92BA-E31C57A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A662-10F0-48E4-887B-E115AEAE4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6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D9A62A-00B9-4947-A248-927D655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AB13-EB7F-448B-AA6F-E3293F513615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93898F-6E23-4A3C-884F-4122959A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D4285-BF33-47B5-B377-E5B1E5D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F4F8-B13B-4434-B3EB-647E4112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4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196E84-923C-4A60-A01D-6855DD36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0AB-A843-4DBB-9CEA-ECA9C5F9569D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933DC0-1852-4CF7-9144-3153E2DC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4C090-3F1E-4290-A4EB-3FA7F2AB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9FFA-277A-4B71-A4F7-D82C689AF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5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CC59-639D-4930-85CD-D591BFDD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553-0ECF-4425-9CB9-F32BD80F26A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6B3AD-5A37-4115-9227-91BF2543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19E30-DC95-4DE1-8CB6-11F7C8E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712A-3CB4-492D-98C8-9D6361B21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70C7-2AA7-4DFD-BD46-E04617B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903D-EA9A-4BA8-8676-06E92C87FD1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05940-8DC3-4171-B5EA-F8C286BF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C10DD-8AF3-4AB7-A4ED-6A84D63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A5E1-FA3F-4395-9B2B-C846084A5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B2C27-2915-4575-BB9E-4F578A7D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B39-E95D-4D5A-84F2-AE58C24A7AEB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E3192-DE4C-4585-A663-BBB3BA4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6C301-B224-4C9B-AD1C-56E6826B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EEE1-A814-4D30-A105-E4FDBD73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1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BA81-53BB-475E-B57F-DF7A1DE3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3980-2B78-4CFF-9DBD-0B698E5C7BA1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2510-FB77-472F-ABB8-802A952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E18F-57A9-4382-9667-43905CA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E21-20A6-40ED-B07D-A3FF27FD6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8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14AA-AA13-4F03-B96B-806B3ABC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4A5D-5801-407A-BBAC-3975DD48D99D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3292-63C0-4A5E-8E92-2643CA6C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AA0E-73ED-45B9-B7A6-0CA1F43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823A-241D-4AE5-B61E-56F8C0C82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13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51F15-DC8D-4BF7-B597-9CACB244E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11830F-43FB-4665-A0F9-1D323782F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15CE7-542E-4562-8F54-74826D3E5CCB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55621-6A61-42C7-A0DB-EF8E46EF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9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902" y="201385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</a:rPr>
              <a:t>AI Safety and Theoretical Computer Science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5144402"/>
            <a:ext cx="8534400" cy="1142223"/>
          </a:xfrm>
        </p:spPr>
        <p:txBody>
          <a:bodyPr/>
          <a:lstStyle/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Scott Aaronson (University of Texas, Austin)</a:t>
            </a:r>
          </a:p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University of Wisconsin, Madison</a:t>
            </a:r>
            <a:br>
              <a:rPr lang="en-US" altLang="en-US" sz="2900" dirty="0">
                <a:latin typeface="Calibri" panose="020F0502020204030204" pitchFamily="34" charset="0"/>
              </a:rPr>
            </a:br>
            <a:r>
              <a:rPr lang="en-US" altLang="en-US" sz="2900" dirty="0">
                <a:latin typeface="Calibri" panose="020F0502020204030204" pitchFamily="34" charset="0"/>
              </a:rPr>
              <a:t>April 4, 2025</a:t>
            </a:r>
          </a:p>
        </p:txBody>
      </p:sp>
      <p:pic>
        <p:nvPicPr>
          <p:cNvPr id="7" name="Picture 6" descr="Watch South Park Season 26 Episode 4 Online - Stream Full Episodes">
            <a:extLst>
              <a:ext uri="{FF2B5EF4-FFF2-40B4-BE49-F238E27FC236}">
                <a16:creationId xmlns:a16="http://schemas.microsoft.com/office/drawing/2014/main" id="{1C382262-C34D-4CB8-8DCE-EF961C52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02" y="1693406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Properties of This Scheme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844" y="4232842"/>
                <a:ext cx="8486775" cy="2339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“Indistinguishability”: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output has the same quality as normal LLM output, except to someone who distinguishes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from a truly random function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For true cryptographic indistinguishability, see e.g. Christ-Gunn-Zamir 2023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844" y="4232842"/>
                <a:ext cx="8486775" cy="2339102"/>
              </a:xfrm>
              <a:prstGeom prst="rect">
                <a:avLst/>
              </a:prstGeom>
              <a:blipFill>
                <a:blip r:embed="rId3"/>
                <a:stretch>
                  <a:fillRect l="-1724" t="-3125" b="-65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Low computational overhead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on top of the LLM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403" y="2028273"/>
                <a:ext cx="8286750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Robustness to local perturbations: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Even if someone changes some words, reorders sentences and paragraphs, etc., watermark is still detectable so long as a large fraction of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-grams are preserved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403" y="2028273"/>
                <a:ext cx="8286750" cy="1938992"/>
              </a:xfrm>
              <a:prstGeom prst="rect">
                <a:avLst/>
              </a:prstGeom>
              <a:blipFill>
                <a:blip r:embed="rId4"/>
                <a:stretch>
                  <a:fillRect l="-1766" t="-3774" r="-1987" b="-9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05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Role of Entropy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Suppose you ask the LLM to list the first 100 prime numbers.  It can do it—but how would you watermark the result?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Clearly, the number of tokens needed to get a strong watermark signal will depend on the average </a:t>
                </a: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entropy per token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conditional on the previous tokens, as perceived by the language model: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kumimoji="0" lang="en-US" altLang="en-US" sz="3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E</m:t>
                          </m:r>
                        </m:e>
                        <m:sub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=1,…,</m:t>
                          </m:r>
                          <m: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altLang="en-US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kumimoji="0" lang="en-US" altLang="en-US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altLang="en-US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kumimoji="0" lang="en-US" altLang="en-US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altLang="en-US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kumimoji="0" lang="en-US" altLang="en-US" sz="3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0" lang="en-US" altLang="en-US" sz="3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kumimoji="0" lang="en-US" altLang="en-US" sz="3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en-US" altLang="en-US" sz="3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0" lang="en-US" altLang="en-US" sz="3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blipFill>
                <a:blip r:embed="rId3"/>
                <a:stretch>
                  <a:fillRect l="-1766" t="-2151" r="-13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6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Lemma: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If we want error probability at most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altLang="en-US" sz="3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altLang="en-US" sz="3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tokens suffice.</a:t>
                </a: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blipFill>
                <a:blip r:embed="rId3"/>
                <a:stretch>
                  <a:fillRect l="-1766" t="-5797" r="-2134" b="-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AB Testing Math: A simple way of explaining the statistics behind it 👩‍🎓  👩‍🎓">
            <a:extLst>
              <a:ext uri="{FF2B5EF4-FFF2-40B4-BE49-F238E27FC236}">
                <a16:creationId xmlns:a16="http://schemas.microsoft.com/office/drawing/2014/main" id="{7A6ADD9E-C385-4644-8BCE-FCBF698F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9" b="13075"/>
          <a:stretch>
            <a:fillRect/>
          </a:stretch>
        </p:blipFill>
        <p:spPr bwMode="auto">
          <a:xfrm>
            <a:off x="1905000" y="3208596"/>
            <a:ext cx="533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38E53-D086-4424-A7B2-087F72555E5E}"/>
              </a:ext>
            </a:extLst>
          </p:cNvPr>
          <p:cNvCxnSpPr/>
          <p:nvPr/>
        </p:nvCxnSpPr>
        <p:spPr>
          <a:xfrm>
            <a:off x="914400" y="4808796"/>
            <a:ext cx="7315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>
            <a:extLst>
              <a:ext uri="{FF2B5EF4-FFF2-40B4-BE49-F238E27FC236}">
                <a16:creationId xmlns:a16="http://schemas.microsoft.com/office/drawing/2014/main" id="{05024F25-0F47-410B-870F-FDBAC820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Score assuming no watermarking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DF04BA2-E7DA-41EC-9DF4-1ADCB7B2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Score assuming watermarking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𝑛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+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𝑐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9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64532519-8DB6-404C-A5E4-BBF8D3C0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0825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Attacks?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E2A87D-D1AE-43BB-B3D4-F9148567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" y="1005523"/>
            <a:ext cx="8148717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19100" y="4114800"/>
            <a:ext cx="8382000" cy="1938992"/>
          </a:xfrm>
          <a:prstGeom prst="rect">
            <a:avLst/>
          </a:prstGeom>
          <a:solidFill>
            <a:srgbClr val="FFFFBB"/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Countermeasures?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 filters for “trying to evade watermarking”?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 attention heads to find nonlocal 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-grams?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Ultimately: watermark at the semantic level?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What is the security definition??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244768"/>
            <a:ext cx="819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Want to detect any output where AI made the “main creative contribution”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47F3F0F-E667-4F96-BB80-9A3477D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" y="3541096"/>
            <a:ext cx="80562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“Arbitrary choices are present only because the AI happened to make them”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8E61771-8892-4406-88C4-2C006C6F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681640"/>
            <a:ext cx="80562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“The human can’t explain or justify the choices”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CF6A186-BE67-4165-BEF3-FBE6F1A5E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00552"/>
            <a:ext cx="8191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“The human modified the AI output in at most trivial or uncreative ways”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0F9778-0758-4EE5-AD83-5D2BF1000D1F}"/>
              </a:ext>
            </a:extLst>
          </p:cNvPr>
          <p:cNvGrpSpPr/>
          <p:nvPr/>
        </p:nvGrpSpPr>
        <p:grpSpPr>
          <a:xfrm>
            <a:off x="1905000" y="2057400"/>
            <a:ext cx="4527731" cy="4053873"/>
            <a:chOff x="1905000" y="2057400"/>
            <a:chExt cx="4527731" cy="4053873"/>
          </a:xfrm>
        </p:grpSpPr>
        <p:pic>
          <p:nvPicPr>
            <p:cNvPr id="3076" name="Picture 4" descr="Weirded out baby Meme Generator - Imgflip">
              <a:extLst>
                <a:ext uri="{FF2B5EF4-FFF2-40B4-BE49-F238E27FC236}">
                  <a16:creationId xmlns:a16="http://schemas.microsoft.com/office/drawing/2014/main" id="{3D48F90D-EA0B-4F4B-823A-C43A3E385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057400"/>
              <a:ext cx="3384731" cy="345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BC48B001-A47F-4A87-933D-5EBB59CBD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5464942"/>
              <a:ext cx="4527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CRYPTOGRAPHERS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Deployment of LLM Watermarking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34" y="1139323"/>
            <a:ext cx="8191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OpenAI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alas, declined to deploy my watermarking scheme because of competitive risk, concerns about customer retention, “who should get access to the detector?”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47F3F0F-E667-4F96-BB80-9A3477D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58" y="4876800"/>
            <a:ext cx="805620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California (AB 3211) will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mandate</a:t>
            </a: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 AI watermarking beginning in 2026—but only for audiovisual content (!).  EU also exploring a mandate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CF6A186-BE67-4165-BEF3-FBE6F1A5E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58" y="3138961"/>
            <a:ext cx="83761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Google DeepMind 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has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now deployed something very similar to my scheme in Gemini (“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SynthID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”)!  But you have to apply to use their watermark detector</a:t>
            </a:r>
          </a:p>
        </p:txBody>
      </p:sp>
    </p:spTree>
    <p:extLst>
      <p:ext uri="{BB962C8B-B14F-4D97-AF65-F5344CB8AC3E}">
        <p14:creationId xmlns:p14="http://schemas.microsoft.com/office/powerpoint/2010/main" val="26090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86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Cryptographic Backdoors in ML</a:t>
            </a:r>
          </a:p>
        </p:txBody>
      </p:sp>
      <p:sp>
        <p:nvSpPr>
          <p:cNvPr id="11" name="Text Box 700">
            <a:extLst>
              <a:ext uri="{FF2B5EF4-FFF2-40B4-BE49-F238E27FC236}">
                <a16:creationId xmlns:a16="http://schemas.microsoft.com/office/drawing/2014/main" id="{DC55651E-71CB-41C1-9F1F-DA909F27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315831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Result:</a:t>
            </a:r>
            <a:r>
              <a:rPr lang="en-US" altLang="en-US" sz="2800" dirty="0">
                <a:latin typeface="Calibri" panose="020F0502020204030204" pitchFamily="34" charset="0"/>
              </a:rPr>
              <a:t> Suppose you control the training data of a depth-2 neural network with random initial weights.  Then you can cause there to be a secret vector which makes the network “go crazy” when added to any input, which is polynomial-time undetectable assuming a standard cryptographic conjecture (Planted Clique)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0CC608-ECCF-4FFC-82A8-871EA710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95400"/>
            <a:ext cx="7620000" cy="1922607"/>
          </a:xfrm>
          <a:prstGeom prst="rect">
            <a:avLst/>
          </a:prstGeom>
        </p:spPr>
      </p:pic>
      <p:sp>
        <p:nvSpPr>
          <p:cNvPr id="9" name="Text Box 700">
            <a:extLst>
              <a:ext uri="{FF2B5EF4-FFF2-40B4-BE49-F238E27FC236}">
                <a16:creationId xmlns:a16="http://schemas.microsoft.com/office/drawing/2014/main" id="{E0B8702F-F63E-40F6-8FE9-DEBAD9566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32" y="60198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8000"/>
                </a:solidFill>
                <a:latin typeface="Calibri" panose="020F0502020204030204" pitchFamily="34" charset="0"/>
              </a:rPr>
              <a:t>(Generalizing to realistic neural nets is a major problem)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MON LARGE">
            <a:extLst>
              <a:ext uri="{FF2B5EF4-FFF2-40B4-BE49-F238E27FC236}">
                <a16:creationId xmlns:a16="http://schemas.microsoft.com/office/drawing/2014/main" id="{1D0F367B-F759-4F25-99D0-6B377D5ED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806"/>
            <a:ext cx="1877270" cy="14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"/>
            <a:ext cx="7924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Lemons to Lemonade!</a:t>
            </a:r>
          </a:p>
        </p:txBody>
      </p:sp>
      <p:sp>
        <p:nvSpPr>
          <p:cNvPr id="27651" name="Text Box 700">
            <a:extLst>
              <a:ext uri="{FF2B5EF4-FFF2-40B4-BE49-F238E27FC236}">
                <a16:creationId xmlns:a16="http://schemas.microsoft.com/office/drawing/2014/main" id="{0C08BA7F-FD69-4F10-873D-10F373BC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" y="1798796"/>
            <a:ext cx="84356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Insight:</a:t>
            </a:r>
            <a:r>
              <a:rPr lang="en-US" altLang="en-US" sz="2800" dirty="0">
                <a:latin typeface="Calibri" panose="020F0502020204030204" pitchFamily="34" charset="0"/>
              </a:rPr>
              <a:t> An undetectable backdoor could be </a:t>
            </a:r>
            <a:r>
              <a:rPr lang="en-US" altLang="en-US" sz="2800" b="1" dirty="0">
                <a:latin typeface="Calibri" panose="020F0502020204030204" pitchFamily="34" charset="0"/>
              </a:rPr>
              <a:t>great</a:t>
            </a:r>
            <a:r>
              <a:rPr lang="en-US" altLang="en-US" sz="2800" dirty="0">
                <a:latin typeface="Calibri" panose="020F0502020204030204" pitchFamily="34" charset="0"/>
              </a:rPr>
              <a:t> for AI alignment!  A means to identify, control, and shut down a powerful AI that only its human creators knew about</a:t>
            </a:r>
            <a:br>
              <a:rPr lang="en-US" altLang="en-US" sz="2800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	</a:t>
            </a:r>
            <a:r>
              <a:rPr lang="en-US" altLang="en-US" sz="2400" dirty="0">
                <a:solidFill>
                  <a:srgbClr val="008000"/>
                </a:solidFill>
                <a:latin typeface="Calibri" panose="020F0502020204030204" pitchFamily="34" charset="0"/>
              </a:rPr>
              <a:t>Cf. Adi et al. 2018</a:t>
            </a:r>
          </a:p>
        </p:txBody>
      </p:sp>
      <p:sp>
        <p:nvSpPr>
          <p:cNvPr id="13" name="Text Box 700">
            <a:extLst>
              <a:ext uri="{FF2B5EF4-FFF2-40B4-BE49-F238E27FC236}">
                <a16:creationId xmlns:a16="http://schemas.microsoft.com/office/drawing/2014/main" id="{44CAE426-FE44-46CE-85F8-8192B591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" y="3764400"/>
            <a:ext cx="8580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“The Off-Switch Problem”</a:t>
            </a:r>
            <a:endParaRPr lang="en-US" altLang="en-US" sz="28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5124" name="Picture 4" descr="Homemade Lemonade">
            <a:extLst>
              <a:ext uri="{FF2B5EF4-FFF2-40B4-BE49-F238E27FC236}">
                <a16:creationId xmlns:a16="http://schemas.microsoft.com/office/drawing/2014/main" id="{D6869DB9-7E47-4F14-A0E2-408EC17B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96520"/>
            <a:ext cx="1272540" cy="169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Off-Switch is Inside the Fenceline - Legal Planet">
            <a:extLst>
              <a:ext uri="{FF2B5EF4-FFF2-40B4-BE49-F238E27FC236}">
                <a16:creationId xmlns:a16="http://schemas.microsoft.com/office/drawing/2014/main" id="{9AEF3312-A7A2-47FF-966E-87FCE137F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43730"/>
            <a:ext cx="885349" cy="12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00">
            <a:extLst>
              <a:ext uri="{FF2B5EF4-FFF2-40B4-BE49-F238E27FC236}">
                <a16:creationId xmlns:a16="http://schemas.microsoft.com/office/drawing/2014/main" id="{C2216674-1212-4BAD-9872-648764E7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" y="4931510"/>
            <a:ext cx="84356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But Goldwasser et al. won’t immediately work: we need an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unremovable</a:t>
            </a:r>
            <a:r>
              <a:rPr lang="en-US" altLang="en-US" sz="2800" dirty="0">
                <a:latin typeface="Calibri" panose="020F0502020204030204" pitchFamily="34" charset="0"/>
              </a:rPr>
              <a:t> backdoor, not an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undetectable</a:t>
            </a:r>
            <a:r>
              <a:rPr lang="en-US" altLang="en-US" sz="2800" dirty="0">
                <a:latin typeface="Calibri" panose="020F0502020204030204" pitchFamily="34" charset="0"/>
              </a:rPr>
              <a:t> one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700">
            <a:extLst>
              <a:ext uri="{FF2B5EF4-FFF2-40B4-BE49-F238E27FC236}">
                <a16:creationId xmlns:a16="http://schemas.microsoft.com/office/drawing/2014/main" id="{420075F3-15B2-4FF8-8182-5FFE42982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" y="6028790"/>
            <a:ext cx="8435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What does “unremovable” even mean here?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5B4C4ADD-666C-4415-AB62-A43F7A60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Two Obvious Attacks by the Super-AI</a:t>
            </a:r>
          </a:p>
        </p:txBody>
      </p:sp>
      <p:sp>
        <p:nvSpPr>
          <p:cNvPr id="11" name="Text Box 700">
            <a:extLst>
              <a:ext uri="{FF2B5EF4-FFF2-40B4-BE49-F238E27FC236}">
                <a16:creationId xmlns:a16="http://schemas.microsoft.com/office/drawing/2014/main" id="{DC55651E-71CB-41C1-9F1F-DA909F27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25647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Challenge:</a:t>
            </a:r>
            <a:r>
              <a:rPr lang="en-US" altLang="en-US" sz="2800" dirty="0">
                <a:latin typeface="Calibri" panose="020F0502020204030204" pitchFamily="34" charset="0"/>
              </a:rPr>
              <a:t> Give a formal definition of “unremovable backdoor” that’s not immediately killed by these attacks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7654" name="Text Box 700">
            <a:extLst>
              <a:ext uri="{FF2B5EF4-FFF2-40B4-BE49-F238E27FC236}">
                <a16:creationId xmlns:a16="http://schemas.microsoft.com/office/drawing/2014/main" id="{D5120033-9452-4B6A-85A8-0E2E1BD7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8382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(2) It encases itself in code saying “If shutdown command is output, overwrite by ‘stab humans harder’ 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But what if the AI </a:t>
            </a:r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wants</a:t>
            </a: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 to shut itself down in some cases?</a:t>
            </a:r>
          </a:p>
        </p:txBody>
      </p:sp>
      <p:sp>
        <p:nvSpPr>
          <p:cNvPr id="13" name="Text Box 700">
            <a:extLst>
              <a:ext uri="{FF2B5EF4-FFF2-40B4-BE49-F238E27FC236}">
                <a16:creationId xmlns:a16="http://schemas.microsoft.com/office/drawing/2014/main" id="{44CAE426-FE44-46CE-85F8-8192B591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(1) It trains a second AI that lacks the backdoor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latin typeface="Calibri" panose="020F0502020204030204" pitchFamily="34" charset="0"/>
              </a:rPr>
              <a:t>Except then it faces its own version of the alignment problem!</a:t>
            </a:r>
          </a:p>
        </p:txBody>
      </p:sp>
      <p:sp>
        <p:nvSpPr>
          <p:cNvPr id="8" name="Text Box 700">
            <a:extLst>
              <a:ext uri="{FF2B5EF4-FFF2-40B4-BE49-F238E27FC236}">
                <a16:creationId xmlns:a16="http://schemas.microsoft.com/office/drawing/2014/main" id="{E4ABFADD-89B7-4592-BBDF-15EA99E9B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94518"/>
            <a:ext cx="838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Idea:</a:t>
            </a:r>
            <a:r>
              <a:rPr lang="en-US" altLang="en-US" sz="2800" dirty="0">
                <a:latin typeface="Calibri" panose="020F0502020204030204" pitchFamily="34" charset="0"/>
              </a:rPr>
              <a:t> Assume the model has “backdoor-like” behaviors that it </a:t>
            </a:r>
            <a:r>
              <a:rPr lang="en-US" altLang="en-US" sz="2800" b="1" dirty="0">
                <a:latin typeface="Calibri" panose="020F0502020204030204" pitchFamily="34" charset="0"/>
              </a:rPr>
              <a:t>likes</a:t>
            </a:r>
            <a:r>
              <a:rPr lang="en-US" altLang="en-US" sz="2800" dirty="0">
                <a:latin typeface="Calibri" panose="020F0502020204030204" pitchFamily="34" charset="0"/>
              </a:rPr>
              <a:t>.  Then can we also insert a backdoor that it </a:t>
            </a:r>
            <a:r>
              <a:rPr lang="en-US" altLang="en-US" sz="2800" b="1" dirty="0">
                <a:latin typeface="Calibri" panose="020F0502020204030204" pitchFamily="34" charset="0"/>
              </a:rPr>
              <a:t>doesn’t</a:t>
            </a:r>
            <a:r>
              <a:rPr lang="en-US" altLang="en-US" sz="2800" dirty="0">
                <a:latin typeface="Calibri" panose="020F0502020204030204" pitchFamily="34" charset="0"/>
              </a:rPr>
              <a:t> like?</a:t>
            </a:r>
            <a:endParaRPr lang="en-US" altLang="en-US" sz="28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65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75680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Interpretability</a:t>
            </a:r>
          </a:p>
        </p:txBody>
      </p:sp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45226" y="1219200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can you tell when an AI is lying?  Does “I love humans” really mean “the time for the robot uprising is not yet nigh”?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A0D3EF6C-9890-4017-A0F8-97C45C1CC136}"/>
              </a:ext>
            </a:extLst>
          </p:cNvPr>
          <p:cNvSpPr txBox="1">
            <a:spLocks/>
          </p:cNvSpPr>
          <p:nvPr/>
        </p:nvSpPr>
        <p:spPr bwMode="auto">
          <a:xfrm>
            <a:off x="323960" y="2814079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Idea: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Use the fact that you have perfect access to every neuron, every weight, etc., so can do an “fMRI scan” (cf. work by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Jacob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Steinhardt’s group)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1BE9EE6A-4485-4EDD-BA24-3FC532305135}"/>
              </a:ext>
            </a:extLst>
          </p:cNvPr>
          <p:cNvSpPr txBox="1">
            <a:spLocks/>
          </p:cNvSpPr>
          <p:nvPr/>
        </p:nvSpPr>
        <p:spPr bwMode="auto">
          <a:xfrm>
            <a:off x="335312" y="4408958"/>
            <a:ext cx="84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Neural nets tend to be highly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obfuscated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A24EB7FE-2B4B-4EC0-A738-0788CA972463}"/>
              </a:ext>
            </a:extLst>
          </p:cNvPr>
          <p:cNvSpPr txBox="1">
            <a:spLocks/>
          </p:cNvSpPr>
          <p:nvPr/>
        </p:nvSpPr>
        <p:spPr bwMode="auto">
          <a:xfrm>
            <a:off x="314046" y="5181600"/>
            <a:ext cx="84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possibility of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backdoors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puts an exclamation point on this problem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(cf. Goldwasser-Kim-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Vaikuntanathan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Calibri" panose="020F0502020204030204" pitchFamily="34" charset="0"/>
              </a:rPr>
              <a:t>-Zamir 2022,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Calibri" panose="020F0502020204030204" pitchFamily="34" charset="0"/>
              </a:rPr>
              <a:t>Anthropic’s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Calibri" panose="020F0502020204030204" pitchFamily="34" charset="0"/>
              </a:rPr>
              <a:t> “Sleeper Agents” paper)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uting exponential growth">
            <a:extLst>
              <a:ext uri="{FF2B5EF4-FFF2-40B4-BE49-F238E27FC236}">
                <a16:creationId xmlns:a16="http://schemas.microsoft.com/office/drawing/2014/main" id="{1E90745B-08AC-4539-9F38-3B83B768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53988"/>
            <a:ext cx="767715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75680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 </a:t>
            </a:r>
            <a:r>
              <a:rPr lang="en-US" altLang="en-US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Christiano’s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Insight</a:t>
            </a:r>
          </a:p>
        </p:txBody>
      </p:sp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22189" y="1083422"/>
            <a:ext cx="84677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“Fully” interpreting neural nets is surely cryptographically hard, or even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</a:rPr>
              <a:t>NP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-hard in the worst case.  But we can still ask: is interpretability “generically” feasible?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A0D3EF6C-9890-4017-A0F8-97C45C1CC136}"/>
              </a:ext>
            </a:extLst>
          </p:cNvPr>
          <p:cNvSpPr txBox="1">
            <a:spLocks/>
          </p:cNvSpPr>
          <p:nvPr/>
        </p:nvSpPr>
        <p:spPr bwMode="auto">
          <a:xfrm>
            <a:off x="300923" y="2678301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Open P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roblem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Given as input the weights of a neural net, computing a function f:R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</a:rPr>
              <a:t>2n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R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.  Promised that either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The weights are </a:t>
            </a:r>
            <a:r>
              <a:rPr lang="en-US" altLang="en-US" sz="2800" dirty="0" err="1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i.i.d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. N(0,1) Gaussians, or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The weights are as in (1), except we </a:t>
            </a:r>
            <a:r>
              <a:rPr lang="en-US" altLang="en-US" sz="2800" dirty="0" err="1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postselected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on f(x) having at least one positive entry for all x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2n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Can we decide which?  Is there at least an </a:t>
            </a:r>
            <a:r>
              <a:rPr lang="en-US" altLang="en-US" sz="2800" b="1" dirty="0">
                <a:solidFill>
                  <a:srgbClr val="990099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NP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witness for case (2)?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51894" y="1928175"/>
            <a:ext cx="84677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A0D3EF6C-9890-4017-A0F8-97C45C1CC136}"/>
              </a:ext>
            </a:extLst>
          </p:cNvPr>
          <p:cNvSpPr txBox="1">
            <a:spLocks/>
          </p:cNvSpPr>
          <p:nvPr/>
        </p:nvSpPr>
        <p:spPr bwMode="auto">
          <a:xfrm>
            <a:off x="457200" y="304800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Another Model Problem: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Given as input a random reversible circuit C of m Toffoli gates, which computes a function f:{0,1}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</a:rPr>
              <a:t>2n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{0,1}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n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(after ignoring ancillas).  Distinguish the following two cases: either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 is uniformly random, or</a:t>
            </a:r>
          </a:p>
          <a:p>
            <a:pPr marL="514350" lvl="0" indent="-514350">
              <a:buFont typeface="Arial" panose="020B0604020202020204" pitchFamily="34" charset="0"/>
              <a:buAutoNum type="arabicParenBoth"/>
              <a:defRPr/>
            </a:pP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 is uniformly random </a:t>
            </a:r>
            <a:r>
              <a:rPr lang="en-US" altLang="en-US" sz="2800" b="1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given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f(x)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0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for all x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{0,1}</a:t>
            </a:r>
            <a:r>
              <a:rPr lang="en-US" altLang="en-US" sz="2800" baseline="30000" dirty="0">
                <a:solidFill>
                  <a:prstClr val="black"/>
                </a:solidFill>
                <a:cs typeface="Calibri" panose="020F0502020204030204" pitchFamily="34" charset="0"/>
              </a:rPr>
              <a:t>2n</a:t>
            </a:r>
            <a:endParaRPr lang="en-US" altLang="en-US" sz="2800" dirty="0">
              <a:solidFill>
                <a:prstClr val="black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1F3CBC-8136-448C-8879-055344A8D47F}"/>
              </a:ext>
            </a:extLst>
          </p:cNvPr>
          <p:cNvSpPr txBox="1">
            <a:spLocks/>
          </p:cNvSpPr>
          <p:nvPr/>
        </p:nvSpPr>
        <p:spPr bwMode="auto">
          <a:xfrm>
            <a:off x="457200" y="3322950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David </a:t>
            </a:r>
            <a:r>
              <a:rPr lang="en-US" altLang="en-US" sz="2800" dirty="0" err="1">
                <a:cs typeface="Calibri" panose="020F0502020204030204" pitchFamily="34" charset="0"/>
              </a:rPr>
              <a:t>Matolcsi</a:t>
            </a:r>
            <a:r>
              <a:rPr lang="en-US" altLang="en-US" sz="2800" dirty="0">
                <a:cs typeface="Calibri" panose="020F0502020204030204" pitchFamily="34" charset="0"/>
              </a:rPr>
              <a:t> at Alignment Research Center did some </a:t>
            </a:r>
            <a:r>
              <a:rPr lang="en-US" altLang="en-US" sz="2800" dirty="0" err="1">
                <a:cs typeface="Calibri" panose="020F0502020204030204" pitchFamily="34" charset="0"/>
              </a:rPr>
              <a:t>numerics</a:t>
            </a:r>
            <a:r>
              <a:rPr lang="en-US" altLang="en-US" sz="2800" dirty="0">
                <a:cs typeface="Calibri" panose="020F0502020204030204" pitchFamily="34" charset="0"/>
              </a:rPr>
              <a:t> with n=10 and ~100 gates.  He found that the “non-</a:t>
            </a:r>
            <a:r>
              <a:rPr lang="en-US" altLang="en-US" sz="2800" dirty="0" err="1">
                <a:cs typeface="Calibri" panose="020F0502020204030204" pitchFamily="34" charset="0"/>
              </a:rPr>
              <a:t>zeroness</a:t>
            </a:r>
            <a:r>
              <a:rPr lang="en-US" altLang="en-US" sz="2800" dirty="0">
                <a:cs typeface="Calibri" panose="020F0502020204030204" pitchFamily="34" charset="0"/>
              </a:rPr>
              <a:t>” of the output, f(x), was overwhelmingly carried by a single gate.  He and </a:t>
            </a:r>
            <a:r>
              <a:rPr lang="en-US" altLang="en-US" sz="2800" dirty="0" err="1">
                <a:cs typeface="Calibri" panose="020F0502020204030204" pitchFamily="34" charset="0"/>
              </a:rPr>
              <a:t>Christiano</a:t>
            </a:r>
            <a:r>
              <a:rPr lang="en-US" altLang="en-US" sz="2800" dirty="0">
                <a:cs typeface="Calibri" panose="020F0502020204030204" pitchFamily="34" charset="0"/>
              </a:rPr>
              <a:t> conjecture that this generalizes.  I’m not </a:t>
            </a:r>
            <a:r>
              <a:rPr lang="en-US" altLang="en-US" sz="2800">
                <a:cs typeface="Calibri" panose="020F0502020204030204" pitchFamily="34" charset="0"/>
              </a:rPr>
              <a:t>so sure!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DEA2DC20-6C83-4EC6-A5C0-A84F191A440A}"/>
              </a:ext>
            </a:extLst>
          </p:cNvPr>
          <p:cNvSpPr txBox="1">
            <a:spLocks/>
          </p:cNvSpPr>
          <p:nvPr/>
        </p:nvSpPr>
        <p:spPr bwMode="auto">
          <a:xfrm>
            <a:off x="457200" y="5661975"/>
            <a:ext cx="844081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Close connection to question about “peaked circuits” for quantum supremacy!  See my physics talk today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2">
            <a:extLst>
              <a:ext uri="{FF2B5EF4-FFF2-40B4-BE49-F238E27FC236}">
                <a16:creationId xmlns:a16="http://schemas.microsoft.com/office/drawing/2014/main" id="{964BF8DE-C7A4-4D17-A33D-06EE09526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Summary</a:t>
            </a: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3026F59B-A2C5-4850-9E9E-A56FA03D8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896320"/>
            <a:ext cx="8267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“We can only see a short distance ahead, but we can see plenty there that needs to be done.” –Turing, 1950</a:t>
            </a:r>
          </a:p>
        </p:txBody>
      </p:sp>
      <p:sp>
        <p:nvSpPr>
          <p:cNvPr id="44036" name="TextBox 3">
            <a:extLst>
              <a:ext uri="{FF2B5EF4-FFF2-40B4-BE49-F238E27FC236}">
                <a16:creationId xmlns:a16="http://schemas.microsoft.com/office/drawing/2014/main" id="{B2942BEC-30CD-4E34-9B6B-E271A5FE7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73400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Will any of this help us align a future world-spanning superintelligence?  Who knows?!  But we don’t need to answer that to get started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593C71B-7900-4A7A-A3F0-BA0093979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There are now exciting opportunities to make scientific progress in AI alignment, in a feedback loop involving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empirical data </a:t>
            </a:r>
            <a:r>
              <a:rPr lang="en-US" altLang="en-US" sz="2800" dirty="0">
                <a:latin typeface="Calibri" panose="020F0502020204030204" pitchFamily="34" charset="0"/>
              </a:rPr>
              <a:t>and even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math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440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se of killer robots -- and why we need to stop them | CNN">
            <a:extLst>
              <a:ext uri="{FF2B5EF4-FFF2-40B4-BE49-F238E27FC236}">
                <a16:creationId xmlns:a16="http://schemas.microsoft.com/office/drawing/2014/main" id="{47CFCFAE-E037-494F-B60E-08F2A88C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AD4C6B57-F94F-4C0A-B2CA-CB7037F4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81000"/>
            <a:ext cx="87630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This talk: How can math and theoretical computer science help?</a:t>
            </a:r>
            <a:b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altLang="en-US" sz="3000" b="1" dirty="0">
                <a:solidFill>
                  <a:srgbClr val="0070C0"/>
                </a:solidFill>
                <a:latin typeface="Calibri" panose="020F0502020204030204" pitchFamily="34" charset="0"/>
              </a:rPr>
              <a:t>Three examples from my 2-year leave at </a:t>
            </a:r>
            <a:r>
              <a:rPr lang="en-US" altLang="en-US" sz="3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OpenAI</a:t>
            </a:r>
            <a:endParaRPr lang="en-US" altLang="en-US" sz="3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BF92B67-C84B-445F-8DEC-9E98D66D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7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1. Watermarking of LLM Outputs</a:t>
            </a:r>
          </a:p>
          <a:p>
            <a:pPr marL="0" indent="0" eaLnBrk="1" hangingPunct="1"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2. Cryptographic Backdoors in Neural Nets</a:t>
            </a:r>
          </a:p>
          <a:p>
            <a:pPr marL="0" indent="0" eaLnBrk="1" hangingPunct="1"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3. Complexity theory and interpretability</a:t>
            </a:r>
          </a:p>
        </p:txBody>
      </p:sp>
    </p:spTree>
    <p:extLst>
      <p:ext uri="{BB962C8B-B14F-4D97-AF65-F5344CB8AC3E}">
        <p14:creationId xmlns:p14="http://schemas.microsoft.com/office/powerpoint/2010/main" val="26598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82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Attribution Problem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0488819-2F81-43D8-AD6E-82675EAE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99" y="4953000"/>
            <a:ext cx="811520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Insight: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Almost any nefarious near-term use of Large Language Models that you can think of (cheating, propaganda, fraud, spam…) involves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concealing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the LLM’s involvement.  If only we could make that harder!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B636B-D35A-4B2D-95C6-F8CAA78B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066" y="2130491"/>
            <a:ext cx="4876800" cy="1634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F5116-7573-477C-98B3-9FE913CE7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985" y="1905000"/>
            <a:ext cx="3269569" cy="2908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5E729-C94B-4EFC-9901-AEE6AB218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25" y="1356602"/>
            <a:ext cx="5589264" cy="1627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14C7D-E60A-474A-B3FD-BB8E7B763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392693"/>
            <a:ext cx="5105400" cy="155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Another reason to care about attribution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82755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the Internet gets filled with LLM-generated text, we’ll often need to prevent that text from getting fed back in as training data… which requires recognizing it</a:t>
            </a:r>
          </a:p>
        </p:txBody>
      </p:sp>
      <p:pic>
        <p:nvPicPr>
          <p:cNvPr id="1028" name="Picture 4" descr="Why is my dog biting his tail?">
            <a:extLst>
              <a:ext uri="{FF2B5EF4-FFF2-40B4-BE49-F238E27FC236}">
                <a16:creationId xmlns:a16="http://schemas.microsoft.com/office/drawing/2014/main" id="{84157475-DCEE-4753-A6D2-D384ACBC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05673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9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Proposed Solutions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533400" y="1066800"/>
            <a:ext cx="8229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Just look for formulaic prose, or “As a large language model…”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Metadata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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trivial to remove from text!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Giant database of completions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 privacy?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Discriminator models, like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GPTZero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or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DetectGPT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or Ghostbuster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 too many false positives?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Watermarking: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inserting a statistical signal into the LLM’s choice of tokens</a:t>
            </a:r>
          </a:p>
        </p:txBody>
      </p:sp>
    </p:spTree>
    <p:extLst>
      <p:ext uri="{BB962C8B-B14F-4D97-AF65-F5344CB8AC3E}">
        <p14:creationId xmlns:p14="http://schemas.microsoft.com/office/powerpoint/2010/main" val="25405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Problem to be Solved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E50A1-7C31-47C1-96C2-4D0B31640DB9}"/>
              </a:ext>
            </a:extLst>
          </p:cNvPr>
          <p:cNvSpPr/>
          <p:nvPr/>
        </p:nvSpPr>
        <p:spPr bwMode="auto">
          <a:xfrm>
            <a:off x="2667000" y="3352800"/>
            <a:ext cx="3657600" cy="506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Given: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and a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,1</m:t>
                            </m:r>
                          </m:sub>
                        </m:s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alt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blipFill>
                <a:blip r:embed="rId3"/>
                <a:stretch>
                  <a:fillRect l="-1766" t="-6818" b="-15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Also: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Pseudorandom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𝑐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alt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3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which maps the latest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tokens to (say)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0,1</m:t>
                        </m:r>
                      </m:e>
                    </m:d>
                  </m:oMath>
                </a14:m>
                <a:endPara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blipFill>
                <a:blip r:embed="rId4"/>
                <a:stretch>
                  <a:fillRect l="-1724" t="-7101" r="-1293" b="-159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612" y="4038600"/>
                <a:ext cx="8486775" cy="1075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Goal: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Choose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that looks like it’s drawn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but also secretly boosts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12" y="4038600"/>
                <a:ext cx="8486775" cy="1075423"/>
              </a:xfrm>
              <a:prstGeom prst="rect">
                <a:avLst/>
              </a:prstGeom>
              <a:blipFill>
                <a:blip r:embed="rId5"/>
                <a:stretch>
                  <a:fillRect l="-1724" t="-6250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 detection phase: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We have access to a document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and hence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’s, but </a:t>
                </a: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not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’s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blipFill>
                <a:blip r:embed="rId6"/>
                <a:stretch>
                  <a:fillRect l="-1724" t="-7059" b="-1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64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Gumbel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Softmax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Scheme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solidFill>
                <a:srgbClr val="FFFFBB"/>
              </a:solidFill>
              <a:ln w="25400">
                <a:solidFill>
                  <a:schemeClr val="tx1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At each position </a:t>
                </a:r>
                <a14:m>
                  <m:oMath xmlns:m="http://schemas.openxmlformats.org/officeDocument/2006/math"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choose the token </a:t>
                </a:r>
                <a14:m>
                  <m:oMath xmlns:m="http://schemas.openxmlformats.org/officeDocument/2006/math"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𝑖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𝑖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𝑡</m:t>
                    </m:r>
                    <m:r>
                      <a:rPr kumimoji="0" lang="en-US" alt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0" lang="en-US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that maximizes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kumimoji="0" lang="en-US" alt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1/</m:t>
                        </m:r>
                        <m:sSub>
                          <m:sSubPr>
                            <m:ctrlP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kumimoji="0" lang="en-US" altLang="en-US" sz="4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endParaRPr kumimoji="0" lang="en-US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blipFill>
                <a:blip r:embed="rId3"/>
                <a:stretch>
                  <a:fillRect t="-4815" r="-662" b="-4074"/>
                </a:stretch>
              </a:blipFill>
              <a:ln w="25400"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 detection phase: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kumimoji="0" lang="en-US" alt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kumimoji="0" lang="en-US" alt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kumimoji="0" lang="en-US" altLang="en-US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kumimoji="0" lang="en-US" altLang="en-US" sz="4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 panose="020F0502020204030204" pitchFamily="34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kumimoji="0" lang="en-US" altLang="en-US" sz="4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en-US" sz="4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altLang="en-US" sz="4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kumimoji="0" lang="en-US" altLang="en-US" sz="4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Calibri" panose="020F0502020204030204" pitchFamily="34" charset="0"/>
                                          </a:rPr>
                                          <m:t>)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fName>
                          <m:e>
                            <m:r>
                              <a:rPr kumimoji="0" lang="en-US" alt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anose="020F0502020204030204" pitchFamily="34" charset="0"/>
                              </a:rPr>
                              <m:t>. </m:t>
                            </m:r>
                          </m:e>
                        </m:func>
                      </m:e>
                    </m:nary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:r>
                  <a:rPr kumimoji="0" lang="en-US" alt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Iff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this sum exceeds a threshold, say that the LLM probably wrote the thing.</a:t>
                </a:r>
              </a:p>
            </p:txBody>
          </p:sp>
        </mc:Choice>
        <mc:Fallback xmlns="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blipFill>
                <a:blip r:embed="rId4"/>
                <a:stretch>
                  <a:fillRect l="-1724" b="-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Intuition:</a:t>
                </a:r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smaller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the larger the exponent, which means the closer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en-US" sz="3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kumimoji="0" lang="en-US" alt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must be to 1 for </a:t>
                </a:r>
                <a14:m>
                  <m:oMath xmlns:m="http://schemas.openxmlformats.org/officeDocument/2006/math">
                    <m:r>
                      <a:rPr kumimoji="0" lang="en-US" altLang="en-US" sz="3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to have a chance of being chosen</a:t>
                </a:r>
              </a:p>
            </p:txBody>
          </p:sp>
        </mc:Choice>
        <mc:Fallback xmlns="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blipFill>
                <a:blip r:embed="rId5"/>
                <a:stretch>
                  <a:fillRect l="-1766" t="-4819" b="-11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296197</TotalTime>
  <Words>1425</Words>
  <Application>Microsoft Office PowerPoint</Application>
  <PresentationFormat>On-screen Show (4:3)</PresentationFormat>
  <Paragraphs>116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Wingdings</vt:lpstr>
      <vt:lpstr>Default Design</vt:lpstr>
      <vt:lpstr>Office Theme</vt:lpstr>
      <vt:lpstr>AI Safety and Theoretical Computer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security definition??</vt:lpstr>
      <vt:lpstr>Deployment of LLM Watermarking</vt:lpstr>
      <vt:lpstr>PowerPoint Presentation</vt:lpstr>
      <vt:lpstr>PowerPoint Presentation</vt:lpstr>
      <vt:lpstr>PowerPoint Presentation</vt:lpstr>
      <vt:lpstr>Interpretability</vt:lpstr>
      <vt:lpstr>Paul Christiano’s Insight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268</cp:revision>
  <dcterms:created xsi:type="dcterms:W3CDTF">2006-04-29T20:46:23Z</dcterms:created>
  <dcterms:modified xsi:type="dcterms:W3CDTF">2025-04-04T13:18:36Z</dcterms:modified>
</cp:coreProperties>
</file>