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98" r:id="rId3"/>
    <p:sldId id="489" r:id="rId4"/>
    <p:sldId id="492" r:id="rId5"/>
    <p:sldId id="494" r:id="rId6"/>
    <p:sldId id="346" r:id="rId7"/>
    <p:sldId id="342" r:id="rId8"/>
    <p:sldId id="343" r:id="rId9"/>
    <p:sldId id="344" r:id="rId10"/>
    <p:sldId id="345" r:id="rId11"/>
    <p:sldId id="49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FF0000"/>
    <a:srgbClr val="FFFFBB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879430E-A530-4087-AC26-F664C945D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656AC-19EA-42CD-A5BC-27A5A33ABF9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F9FE73E-03F9-42D2-975C-FD5B4EE24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242F375-A2D4-4136-BA3D-4439B120C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879430E-A530-4087-AC26-F664C945D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656AC-19EA-42CD-A5BC-27A5A33ABF9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F9FE73E-03F9-42D2-975C-FD5B4EE24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242F375-A2D4-4136-BA3D-4439B120C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0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0088ABB-BBCD-4D47-ABB1-26ED975F6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6361281-A6F1-436F-B54F-0EB631403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3B5C419-46CA-4D77-9455-5ED393A84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BEB93-9B89-4E79-A949-7E4CC6580DED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48A9CDD-3F2A-44D8-BA2F-B63E09B94C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1CF329B-E56D-42C1-AEC6-33AFCB6430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55F865-1A7C-4DB7-AC69-623A65BBF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0FE09-A080-42A8-BDC7-9A0CE9BC15B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29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2D1350D-0D01-4965-B840-552C7773D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429E0B-12E9-43E0-B158-E36714DE4380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1F4DCCD-EDBB-4921-A4CF-B573DD65E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B4F04B3-188F-4596-84F6-1F393249B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E4A6FF-C126-4B8A-9DB1-D2875C2C7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7848B-90BD-4289-838B-B11B3E230E2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CE91AB5-CC15-4D13-8215-B2DD645D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7175BA5-7887-4897-80C4-A502826FB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DEF1C52-38DD-45CA-A23B-0B9280458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A23F04-2261-45BD-9A95-AC893DD1112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FA4F72A-8B81-4573-B8B4-D68DD8FE2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970705B-AB9D-42BC-BCB5-B18F27FEB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FBB7FFA-513D-4433-BB29-4132990C6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C5A05-70C7-4A6A-BF8A-065A4E2C02C4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5214FCC-054F-4149-98F3-4744C9C86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5A2CCF0-A090-494F-BB82-D9929F61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A Few Directions for Verifiable NISQ Experiments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512838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sz="2900" dirty="0" err="1">
                <a:latin typeface="Calibri" panose="020F0502020204030204" pitchFamily="34" charset="0"/>
              </a:rPr>
              <a:t>OpenAI</a:t>
            </a:r>
            <a:r>
              <a:rPr lang="en-US" altLang="en-US" sz="2900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NISQAH, Neve </a:t>
            </a:r>
            <a:r>
              <a:rPr lang="en-US" altLang="en-US" sz="2900" dirty="0" err="1">
                <a:latin typeface="Calibri" panose="020F0502020204030204" pitchFamily="34" charset="0"/>
              </a:rPr>
              <a:t>Ilan</a:t>
            </a:r>
            <a:r>
              <a:rPr lang="en-US" altLang="en-US" sz="2900" dirty="0">
                <a:latin typeface="Calibri" panose="020F0502020204030204" pitchFamily="34" charset="0"/>
              </a:rPr>
              <a:t>, Israel, June 7, 2023</a:t>
            </a:r>
          </a:p>
        </p:txBody>
      </p:sp>
      <p:pic>
        <p:nvPicPr>
          <p:cNvPr id="3078" name="Picture 2">
            <a:extLst>
              <a:ext uri="{FF2B5EF4-FFF2-40B4-BE49-F238E27FC236}">
                <a16:creationId xmlns:a16="http://schemas.microsoft.com/office/drawing/2014/main" id="{1B4B050D-CED4-4C5B-ADE0-839B00A0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5698E779-0A95-4925-BAC8-B00052453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Experimental Considerations</a:t>
            </a:r>
            <a:endParaRPr lang="en-US" altLang="en-US" sz="2700" b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CC6666BD-D727-43A0-8890-EA9C451B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911225"/>
            <a:ext cx="84883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Would first need to apply a random circuit C to |0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,</a:t>
            </a:r>
            <a:r>
              <a:rPr lang="en-US" altLang="en-US" sz="2700">
                <a:latin typeface="Calibri" panose="020F0502020204030204" pitchFamily="34" charset="0"/>
              </a:rPr>
              <a:t> to prepare a “quasi” Haar-random state C|0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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Would then need to measure </a:t>
            </a:r>
            <a:r>
              <a:rPr lang="en-US" altLang="en-US" sz="2700">
                <a:latin typeface="Calibri" panose="020F0502020204030204" pitchFamily="34" charset="0"/>
              </a:rPr>
              <a:t>C|0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 in a basis chosen “on the fly.”  If we used the Hidden Matching separation, measurement circuit could look like this:</a:t>
            </a:r>
            <a:endParaRPr lang="en-US" altLang="en-US" sz="270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ACDD86-6003-4F83-AD53-93B924F4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43288"/>
            <a:ext cx="30813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00">
            <a:extLst>
              <a:ext uri="{FF2B5EF4-FFF2-40B4-BE49-F238E27FC236}">
                <a16:creationId xmlns:a16="http://schemas.microsoft.com/office/drawing/2014/main" id="{A9FB1933-93D7-4011-A031-0571272E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462588"/>
            <a:ext cx="84883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To Do:</a:t>
            </a:r>
            <a:r>
              <a:rPr lang="en-US" altLang="en-US" sz="2700">
                <a:latin typeface="Calibri" panose="020F0502020204030204" pitchFamily="34" charset="0"/>
              </a:rPr>
              <a:t> Make measurement circuit even simpler!  Find a problem where the classical lower bound is ~2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</a:rPr>
              <a:t> rather than ~2</a:t>
            </a:r>
            <a:r>
              <a:rPr lang="en-US" altLang="en-US" sz="2700" baseline="30000">
                <a:latin typeface="Calibri" panose="020F0502020204030204" pitchFamily="34" charset="0"/>
              </a:rPr>
              <a:t>n/2</a:t>
            </a:r>
            <a:r>
              <a:rPr lang="en-US" altLang="en-US" sz="2700">
                <a:latin typeface="Calibri" panose="020F0502020204030204" pitchFamily="34" charset="0"/>
              </a:rPr>
              <a:t> !  Do an analysis that accounts for noise in the circuit!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E341B1F-2569-4F6E-9C02-5B35B26CE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429000"/>
            <a:ext cx="4681538" cy="1816100"/>
          </a:xfrm>
          <a:prstGeom prst="rect">
            <a:avLst/>
          </a:prstGeom>
          <a:solidFill>
            <a:srgbClr val="FFFFB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Want: ~20 qubits, all-to-all connectivity, universal control, </a:t>
            </a: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extremely</a:t>
            </a:r>
            <a:r>
              <a:rPr lang="en-US" altLang="en-US" sz="2800">
                <a:latin typeface="Calibri" panose="020F0502020204030204" pitchFamily="34" charset="0"/>
              </a:rPr>
              <a:t> high fidelity.  Good match for trapped ions?</a:t>
            </a:r>
            <a:endParaRPr lang="en-US" altLang="en-US" sz="280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5698E779-0A95-4925-BAC8-B00052453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Idea from the coffee break!</a:t>
            </a:r>
            <a:endParaRPr lang="en-US" altLang="en-US" sz="27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CC6666BD-D727-43A0-8890-EA9C451B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295400"/>
            <a:ext cx="868679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Do Random Circuit Sampling on n qubits, running with the same circuit C over and over ~2</a:t>
            </a:r>
            <a:r>
              <a:rPr lang="en-US" altLang="en-US" sz="2700" baseline="30000" dirty="0">
                <a:latin typeface="Calibri" panose="020F0502020204030204" pitchFamily="34" charset="0"/>
              </a:rPr>
              <a:t>n/2</a:t>
            </a:r>
            <a:r>
              <a:rPr lang="en-US" altLang="en-US" sz="2700" dirty="0">
                <a:latin typeface="Calibri" panose="020F0502020204030204" pitchFamily="34" charset="0"/>
              </a:rPr>
              <a:t> times, until collisions are found with high probability by the Birthday Paradox.  </a:t>
            </a: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Then</a:t>
            </a:r>
            <a:r>
              <a:rPr lang="en-US" altLang="en-US" sz="2700" dirty="0">
                <a:latin typeface="Calibri" panose="020F0502020204030204" pitchFamily="34" charset="0"/>
              </a:rPr>
              <a:t> you can calculate the Linear Cross-Entropy Benchmark!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Back-of-the-envelope:</a:t>
            </a:r>
            <a:r>
              <a:rPr lang="en-US" altLang="en-US" sz="2700" dirty="0">
                <a:latin typeface="Calibri" panose="020F0502020204030204" pitchFamily="34" charset="0"/>
              </a:rPr>
              <a:t> 50 qubits, 0.002 circuit fidelity, as fast as Google Sycamore </a:t>
            </a:r>
            <a:r>
              <a:rPr lang="en-US" altLang="en-US" sz="2700" dirty="0">
                <a:latin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en-US" altLang="en-US" sz="2700" dirty="0">
                <a:latin typeface="Calibri" panose="020F0502020204030204" pitchFamily="34" charset="0"/>
              </a:rPr>
              <a:t>  would need to collect samples for about a decade(?) to get decent statistics with a single QC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Would be a pain to keep the circuit calibrated, but possibly worth it!</a:t>
            </a:r>
          </a:p>
        </p:txBody>
      </p:sp>
    </p:spTree>
    <p:extLst>
      <p:ext uri="{BB962C8B-B14F-4D97-AF65-F5344CB8AC3E}">
        <p14:creationId xmlns:p14="http://schemas.microsoft.com/office/powerpoint/2010/main" val="37242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91411B3-2F66-4CF6-88ED-6FC0ED50F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104775"/>
            <a:ext cx="8467725" cy="849313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Guide to Exponential Speedups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C1276-3208-42C9-BEBB-8E01F01D3C18}"/>
              </a:ext>
            </a:extLst>
          </p:cNvPr>
          <p:cNvSpPr/>
          <p:nvPr/>
        </p:nvSpPr>
        <p:spPr>
          <a:xfrm>
            <a:off x="304800" y="1285875"/>
            <a:ext cx="5575300" cy="41148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1E97-E3A4-410E-B255-88396FACC66B}"/>
              </a:ext>
            </a:extLst>
          </p:cNvPr>
          <p:cNvSpPr/>
          <p:nvPr/>
        </p:nvSpPr>
        <p:spPr>
          <a:xfrm>
            <a:off x="2749550" y="1331913"/>
            <a:ext cx="5708650" cy="411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DE77EF-CC75-4E3F-94A1-F0B0B1AA2EB8}"/>
              </a:ext>
            </a:extLst>
          </p:cNvPr>
          <p:cNvSpPr/>
          <p:nvPr/>
        </p:nvSpPr>
        <p:spPr>
          <a:xfrm>
            <a:off x="466725" y="3048000"/>
            <a:ext cx="8021638" cy="3230563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84CD-D245-49FB-81F3-8684837EE814}"/>
              </a:ext>
            </a:extLst>
          </p:cNvPr>
          <p:cNvSpPr txBox="1"/>
          <p:nvPr/>
        </p:nvSpPr>
        <p:spPr>
          <a:xfrm>
            <a:off x="368300" y="1998663"/>
            <a:ext cx="27955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NISQable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1009BB-9BA1-4F77-B44B-E4CA97A83790}"/>
              </a:ext>
            </a:extLst>
          </p:cNvPr>
          <p:cNvSpPr txBox="1"/>
          <p:nvPr/>
        </p:nvSpPr>
        <p:spPr>
          <a:xfrm>
            <a:off x="5892800" y="1917700"/>
            <a:ext cx="201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Efficiently</a:t>
            </a:r>
          </a:p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Verifiable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9CA35-6AD4-458F-B1E9-F5E0AA06F84C}"/>
              </a:ext>
            </a:extLst>
          </p:cNvPr>
          <p:cNvSpPr txBox="1"/>
          <p:nvPr/>
        </p:nvSpPr>
        <p:spPr>
          <a:xfrm>
            <a:off x="1695450" y="5334000"/>
            <a:ext cx="57086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In-Principle Quantum Advantage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7828B8-88B7-46C9-AE74-DFEB042680C9}"/>
              </a:ext>
            </a:extLst>
          </p:cNvPr>
          <p:cNvSpPr txBox="1"/>
          <p:nvPr/>
        </p:nvSpPr>
        <p:spPr>
          <a:xfrm>
            <a:off x="5792788" y="3789363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Mahadev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3084E7-8DCE-4BBD-8898-FCF6C41FAC3B}"/>
              </a:ext>
            </a:extLst>
          </p:cNvPr>
          <p:cNvSpPr txBox="1"/>
          <p:nvPr/>
        </p:nvSpPr>
        <p:spPr>
          <a:xfrm>
            <a:off x="5568950" y="3335338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AB909-FC04-4190-9BAB-0504844D8153}"/>
              </a:ext>
            </a:extLst>
          </p:cNvPr>
          <p:cNvSpPr txBox="1"/>
          <p:nvPr/>
        </p:nvSpPr>
        <p:spPr>
          <a:xfrm>
            <a:off x="4914900" y="4586288"/>
            <a:ext cx="2800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Physics simulations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0721AD-EFEC-4A7A-993C-A7D62BA1BCE9}"/>
              </a:ext>
            </a:extLst>
          </p:cNvPr>
          <p:cNvSpPr txBox="1"/>
          <p:nvPr/>
        </p:nvSpPr>
        <p:spPr>
          <a:xfrm>
            <a:off x="3481388" y="1762125"/>
            <a:ext cx="1835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QAOA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98DC3B-D0AA-4B9B-9953-E800BDBAD3DB}"/>
              </a:ext>
            </a:extLst>
          </p:cNvPr>
          <p:cNvSpPr txBox="1"/>
          <p:nvPr/>
        </p:nvSpPr>
        <p:spPr>
          <a:xfrm>
            <a:off x="2847975" y="2154238"/>
            <a:ext cx="31019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machine learning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D64D2B-6627-45FE-87CC-EAE57E7FC0F9}"/>
              </a:ext>
            </a:extLst>
          </p:cNvPr>
          <p:cNvSpPr txBox="1"/>
          <p:nvPr/>
        </p:nvSpPr>
        <p:spPr>
          <a:xfrm>
            <a:off x="538163" y="3968750"/>
            <a:ext cx="25542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BosonSampling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479CD8-5C60-487B-8EE7-07A5FBC179E2}"/>
              </a:ext>
            </a:extLst>
          </p:cNvPr>
          <p:cNvSpPr txBox="1"/>
          <p:nvPr/>
        </p:nvSpPr>
        <p:spPr>
          <a:xfrm>
            <a:off x="5208588" y="4217988"/>
            <a:ext cx="3101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Yamakawa-Zhandry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309F6-992F-4A7B-9B9F-2439B6B1A1E1}"/>
              </a:ext>
            </a:extLst>
          </p:cNvPr>
          <p:cNvSpPr txBox="1"/>
          <p:nvPr/>
        </p:nvSpPr>
        <p:spPr>
          <a:xfrm>
            <a:off x="1036638" y="4421188"/>
            <a:ext cx="2552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Random Circuit Sampling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F82D39-D219-4699-9AC6-A4CC1C7DB8B6}"/>
              </a:ext>
            </a:extLst>
          </p:cNvPr>
          <p:cNvSpPr txBox="1"/>
          <p:nvPr/>
        </p:nvSpPr>
        <p:spPr>
          <a:xfrm>
            <a:off x="2667000" y="3471863"/>
            <a:ext cx="3276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A4EC1EE-557C-4FED-BE52-027C82F7DCB8}"/>
              </a:ext>
            </a:extLst>
          </p:cNvPr>
          <p:cNvSpPr/>
          <p:nvPr/>
        </p:nvSpPr>
        <p:spPr>
          <a:xfrm rot="19570855">
            <a:off x="2960688" y="3838575"/>
            <a:ext cx="733425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01BD356-0D99-4CD0-81C9-A4835EC231B2}"/>
              </a:ext>
            </a:extLst>
          </p:cNvPr>
          <p:cNvSpPr/>
          <p:nvPr/>
        </p:nvSpPr>
        <p:spPr>
          <a:xfrm rot="12166113">
            <a:off x="5105400" y="3617913"/>
            <a:ext cx="731838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E0D959D-A095-4ABC-881B-12B69C02C478}"/>
              </a:ext>
            </a:extLst>
          </p:cNvPr>
          <p:cNvSpPr/>
          <p:nvPr/>
        </p:nvSpPr>
        <p:spPr>
          <a:xfrm rot="5400000">
            <a:off x="4007644" y="2964656"/>
            <a:ext cx="731838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49CAAD3-6388-479A-B5C5-81A080733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98425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Open Question</a:t>
            </a: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23739C2E-E6CE-4C29-BFDB-579FD0825CFF}"/>
              </a:ext>
            </a:extLst>
          </p:cNvPr>
          <p:cNvSpPr txBox="1">
            <a:spLocks/>
          </p:cNvSpPr>
          <p:nvPr/>
        </p:nvSpPr>
        <p:spPr bwMode="auto">
          <a:xfrm>
            <a:off x="412750" y="2971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What does a uniformly random peaked circuit with (say) n qubits and m=n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gates look like?  Just a bunch of gates and then their inverses?  Pseudorandom?</a:t>
            </a:r>
          </a:p>
        </p:txBody>
      </p:sp>
      <p:sp>
        <p:nvSpPr>
          <p:cNvPr id="12292" name="Subtitle 4">
            <a:extLst>
              <a:ext uri="{FF2B5EF4-FFF2-40B4-BE49-F238E27FC236}">
                <a16:creationId xmlns:a16="http://schemas.microsoft.com/office/drawing/2014/main" id="{F36A5670-05A2-4996-9E23-AB41108B46C6}"/>
              </a:ext>
            </a:extLst>
          </p:cNvPr>
          <p:cNvSpPr txBox="1">
            <a:spLocks/>
          </p:cNvSpPr>
          <p:nvPr/>
        </p:nvSpPr>
        <p:spPr bwMode="auto">
          <a:xfrm>
            <a:off x="382588" y="990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Call a quantum circuit C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“peaked”</a:t>
            </a:r>
            <a:r>
              <a:rPr lang="en-US" altLang="en-US" sz="2800" dirty="0">
                <a:cs typeface="Calibri" panose="020F0502020204030204" pitchFamily="34" charset="0"/>
              </a:rPr>
              <a:t> if |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0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|C|x</a:t>
            </a:r>
            <a:r>
              <a:rPr lang="en-US" altLang="en-US" sz="2800" dirty="0">
                <a:cs typeface="Calibri" panose="020F0502020204030204" pitchFamily="34" charset="0"/>
              </a:rPr>
              <a:t>|</a:t>
            </a:r>
            <a:r>
              <a:rPr lang="en-US" altLang="en-US" sz="2800" baseline="30000" dirty="0"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0.1 for some basis state |x.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(More generally: if C|0</a:t>
            </a:r>
            <a:r>
              <a:rPr lang="en-US" altLang="en-US" sz="2800" baseline="300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 has any nonrandom 	features easy to notice on measurement)</a:t>
            </a:r>
          </a:p>
        </p:txBody>
      </p:sp>
      <p:pic>
        <p:nvPicPr>
          <p:cNvPr id="23559" name="Picture 2" descr="Anticoncentration theorems for schemes showing a quantum speedup – Quantum">
            <a:extLst>
              <a:ext uri="{FF2B5EF4-FFF2-40B4-BE49-F238E27FC236}">
                <a16:creationId xmlns:a16="http://schemas.microsoft.com/office/drawing/2014/main" id="{161E30ED-1011-4E4E-8486-02510445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492625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BC39EB-D014-47D2-90A6-DBE5045894F9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4672013"/>
            <a:ext cx="3268663" cy="1614487"/>
            <a:chOff x="330200" y="3086100"/>
            <a:chExt cx="3268663" cy="161448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043949-D353-4D60-9FD2-62967DD0733A}"/>
                </a:ext>
              </a:extLst>
            </p:cNvPr>
            <p:cNvCxnSpPr/>
            <p:nvPr/>
          </p:nvCxnSpPr>
          <p:spPr bwMode="auto">
            <a:xfrm>
              <a:off x="912813" y="3914776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3D6488-D5CB-4CBF-87AC-2A8109169F05}"/>
                </a:ext>
              </a:extLst>
            </p:cNvPr>
            <p:cNvCxnSpPr/>
            <p:nvPr/>
          </p:nvCxnSpPr>
          <p:spPr bwMode="auto">
            <a:xfrm>
              <a:off x="912813" y="4411663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268A09-6B99-4955-AD7B-639D2424D7A0}"/>
                </a:ext>
              </a:extLst>
            </p:cNvPr>
            <p:cNvCxnSpPr/>
            <p:nvPr/>
          </p:nvCxnSpPr>
          <p:spPr bwMode="auto">
            <a:xfrm>
              <a:off x="912813" y="3417887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AAF2E7-0598-48E1-8967-9AEDAF7FC571}"/>
                </a:ext>
              </a:extLst>
            </p:cNvPr>
            <p:cNvSpPr/>
            <p:nvPr/>
          </p:nvSpPr>
          <p:spPr bwMode="auto">
            <a:xfrm>
              <a:off x="1327150" y="3224212"/>
              <a:ext cx="558800" cy="138112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301" name="Group 49">
              <a:extLst>
                <a:ext uri="{FF2B5EF4-FFF2-40B4-BE49-F238E27FC236}">
                  <a16:creationId xmlns:a16="http://schemas.microsoft.com/office/drawing/2014/main" id="{8A4180ED-C65B-4998-A6D3-613830984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086100"/>
              <a:ext cx="422275" cy="620713"/>
              <a:chOff x="6209270" y="1075768"/>
              <a:chExt cx="584538" cy="856433"/>
            </a:xfrm>
          </p:grpSpPr>
          <p:sp>
            <p:nvSpPr>
              <p:cNvPr id="31" name="Chord 30">
                <a:extLst>
                  <a:ext uri="{FF2B5EF4-FFF2-40B4-BE49-F238E27FC236}">
                    <a16:creationId xmlns:a16="http://schemas.microsoft.com/office/drawing/2014/main" id="{885AECD6-E917-42C5-B41A-CC4AE7A4BC1F}"/>
                  </a:ext>
                </a:extLst>
              </p:cNvPr>
              <p:cNvSpPr/>
              <p:nvPr/>
            </p:nvSpPr>
            <p:spPr>
              <a:xfrm rot="7220675">
                <a:off x="6198174" y="1336566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D55CDB5-EF03-4553-A736-F5FF67C7B132}"/>
                  </a:ext>
                </a:extLst>
              </p:cNvPr>
              <p:cNvCxnSpPr>
                <a:stCxn id="31" idx="2"/>
              </p:cNvCxnSpPr>
              <p:nvPr/>
            </p:nvCxnSpPr>
            <p:spPr>
              <a:xfrm rot="5400000" flipH="1" flipV="1">
                <a:off x="6270688" y="1304422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2" name="Group 50">
              <a:extLst>
                <a:ext uri="{FF2B5EF4-FFF2-40B4-BE49-F238E27FC236}">
                  <a16:creationId xmlns:a16="http://schemas.microsoft.com/office/drawing/2014/main" id="{C235D774-864B-4AC1-8421-4A204A1AA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582988"/>
              <a:ext cx="422275" cy="620712"/>
              <a:chOff x="6209270" y="1075768"/>
              <a:chExt cx="584538" cy="856433"/>
            </a:xfrm>
          </p:grpSpPr>
          <p:sp>
            <p:nvSpPr>
              <p:cNvPr id="29" name="Chord 28">
                <a:extLst>
                  <a:ext uri="{FF2B5EF4-FFF2-40B4-BE49-F238E27FC236}">
                    <a16:creationId xmlns:a16="http://schemas.microsoft.com/office/drawing/2014/main" id="{C6D313FF-8C7E-47CB-B368-CDEF6C701F14}"/>
                  </a:ext>
                </a:extLst>
              </p:cNvPr>
              <p:cNvSpPr/>
              <p:nvPr/>
            </p:nvSpPr>
            <p:spPr>
              <a:xfrm rot="7220675">
                <a:off x="6198173" y="1336565"/>
                <a:ext cx="606732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3DC947B-78A1-4175-A310-859EB6083DA4}"/>
                  </a:ext>
                </a:extLst>
              </p:cNvPr>
              <p:cNvCxnSpPr>
                <a:stCxn id="29" idx="2"/>
              </p:cNvCxnSpPr>
              <p:nvPr/>
            </p:nvCxnSpPr>
            <p:spPr>
              <a:xfrm rot="5400000" flipH="1" flipV="1">
                <a:off x="6270687" y="1304421"/>
                <a:ext cx="604541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3" name="Group 53">
              <a:extLst>
                <a:ext uri="{FF2B5EF4-FFF2-40B4-BE49-F238E27FC236}">
                  <a16:creationId xmlns:a16="http://schemas.microsoft.com/office/drawing/2014/main" id="{BD712E96-14CB-46E6-955B-D9E8616E7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4079875"/>
              <a:ext cx="422275" cy="620713"/>
              <a:chOff x="6209270" y="1075768"/>
              <a:chExt cx="584538" cy="856433"/>
            </a:xfrm>
          </p:grpSpPr>
          <p:sp>
            <p:nvSpPr>
              <p:cNvPr id="27" name="Chord 26">
                <a:extLst>
                  <a:ext uri="{FF2B5EF4-FFF2-40B4-BE49-F238E27FC236}">
                    <a16:creationId xmlns:a16="http://schemas.microsoft.com/office/drawing/2014/main" id="{32C2EDA5-0562-416A-9DBA-3FFB6320DD76}"/>
                  </a:ext>
                </a:extLst>
              </p:cNvPr>
              <p:cNvSpPr/>
              <p:nvPr/>
            </p:nvSpPr>
            <p:spPr>
              <a:xfrm rot="7220675">
                <a:off x="6198174" y="1336567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8489C6C-29CD-4427-AC8D-A4B2064DE0B4}"/>
                  </a:ext>
                </a:extLst>
              </p:cNvPr>
              <p:cNvCxnSpPr>
                <a:stCxn id="27" idx="2"/>
              </p:cNvCxnSpPr>
              <p:nvPr/>
            </p:nvCxnSpPr>
            <p:spPr>
              <a:xfrm rot="5400000" flipH="1" flipV="1">
                <a:off x="6270688" y="1304423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4" name="Text Box 3">
              <a:extLst>
                <a:ext uri="{FF2B5EF4-FFF2-40B4-BE49-F238E27FC236}">
                  <a16:creationId xmlns:a16="http://schemas.microsoft.com/office/drawing/2014/main" id="{E2DFDF69-4367-4356-AB35-14495E60F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25" y="3702050"/>
              <a:ext cx="4556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</a:p>
          </p:txBody>
        </p:sp>
        <p:sp>
          <p:nvSpPr>
            <p:cNvPr id="12305" name="Text Box 3">
              <a:extLst>
                <a:ext uri="{FF2B5EF4-FFF2-40B4-BE49-F238E27FC236}">
                  <a16:creationId xmlns:a16="http://schemas.microsoft.com/office/drawing/2014/main" id="{A6B35E6B-C396-48E9-B16F-744DC6132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197225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6" name="Text Box 3">
              <a:extLst>
                <a:ext uri="{FF2B5EF4-FFF2-40B4-BE49-F238E27FC236}">
                  <a16:creationId xmlns:a16="http://schemas.microsoft.com/office/drawing/2014/main" id="{462081E8-CF98-457F-9C8F-09629AC26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676650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7" name="Text Box 3">
              <a:extLst>
                <a:ext uri="{FF2B5EF4-FFF2-40B4-BE49-F238E27FC236}">
                  <a16:creationId xmlns:a16="http://schemas.microsoft.com/office/drawing/2014/main" id="{BB654C0D-2072-4227-9F7F-B45EB26A7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00" y="4191000"/>
              <a:ext cx="6937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D497CC-E34B-4B53-9FF9-D8DC464D320B}"/>
                </a:ext>
              </a:extLst>
            </p:cNvPr>
            <p:cNvSpPr/>
            <p:nvPr/>
          </p:nvSpPr>
          <p:spPr bwMode="auto">
            <a:xfrm>
              <a:off x="2278063" y="3217862"/>
              <a:ext cx="558800" cy="13795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09" name="Text Box 3">
              <a:extLst>
                <a:ext uri="{FF2B5EF4-FFF2-40B4-BE49-F238E27FC236}">
                  <a16:creationId xmlns:a16="http://schemas.microsoft.com/office/drawing/2014/main" id="{573909A2-A8FF-4BF4-9E82-28D18C816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063" y="3695700"/>
              <a:ext cx="7540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  <a:r>
                <a:rPr lang="en-US" altLang="en-US" sz="2800" b="1" baseline="30000"/>
                <a:t>-1</a:t>
              </a:r>
            </a:p>
          </p:txBody>
        </p:sp>
      </p:grpSp>
      <p:sp>
        <p:nvSpPr>
          <p:cNvPr id="23573" name="Subtitle 4">
            <a:extLst>
              <a:ext uri="{FF2B5EF4-FFF2-40B4-BE49-F238E27FC236}">
                <a16:creationId xmlns:a16="http://schemas.microsoft.com/office/drawing/2014/main" id="{FD12636E-9C1C-4A5E-88B7-AAD57ADAAC36}"/>
              </a:ext>
            </a:extLst>
          </p:cNvPr>
          <p:cNvSpPr txBox="1">
            <a:spLocks/>
          </p:cNvSpPr>
          <p:nvPr/>
        </p:nvSpPr>
        <p:spPr bwMode="auto">
          <a:xfrm>
            <a:off x="4237038" y="513080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cs typeface="Calibri" panose="020F0502020204030204" pitchFamily="34" charset="0"/>
                <a:sym typeface="Symbol" panose="05050102010706020507" pitchFamily="18" charset="2"/>
              </a:rPr>
              <a:t>vs.</a:t>
            </a:r>
          </a:p>
        </p:txBody>
      </p:sp>
      <p:sp>
        <p:nvSpPr>
          <p:cNvPr id="23574" name="Subtitle 4">
            <a:extLst>
              <a:ext uri="{FF2B5EF4-FFF2-40B4-BE49-F238E27FC236}">
                <a16:creationId xmlns:a16="http://schemas.microsoft.com/office/drawing/2014/main" id="{A0ED52D3-6A1E-405A-A28D-1EF03DD0FA1E}"/>
              </a:ext>
            </a:extLst>
          </p:cNvPr>
          <p:cNvSpPr txBox="1">
            <a:spLocks/>
          </p:cNvSpPr>
          <p:nvPr/>
        </p:nvSpPr>
        <p:spPr bwMode="auto">
          <a:xfrm>
            <a:off x="5870575" y="5895975"/>
            <a:ext cx="215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cs typeface="Calibri" panose="020F0502020204030204" pitchFamily="34" charset="0"/>
                <a:sym typeface="Symbol" panose="05050102010706020507" pitchFamily="18" charset="2"/>
              </a:rPr>
              <a:t>(obfuscated)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73" grpId="0"/>
      <p:bldP spid="235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98425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Questions</a:t>
            </a:r>
          </a:p>
        </p:txBody>
      </p:sp>
      <p:sp>
        <p:nvSpPr>
          <p:cNvPr id="23556" name="Subtitle 4">
            <a:extLst>
              <a:ext uri="{FF2B5EF4-FFF2-40B4-BE49-F238E27FC236}">
                <a16:creationId xmlns:a16="http://schemas.microsoft.com/office/drawing/2014/main" id="{1623CC50-204A-43EB-99DD-6BBC93F23C08}"/>
              </a:ext>
            </a:extLst>
          </p:cNvPr>
          <p:cNvSpPr txBox="1">
            <a:spLocks/>
          </p:cNvSpPr>
          <p:nvPr/>
        </p:nvSpPr>
        <p:spPr bwMode="auto">
          <a:xfrm>
            <a:off x="314325" y="1143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cs typeface="Calibri" panose="020F0502020204030204" pitchFamily="34" charset="0"/>
              </a:rPr>
              <a:t>Given an n-qubit, m-gate random quantum circuit, </a:t>
            </a:r>
            <a:r>
              <a:rPr lang="en-US" altLang="en-US" sz="2800" b="1">
                <a:solidFill>
                  <a:srgbClr val="FF0000"/>
                </a:solidFill>
                <a:cs typeface="Calibri" panose="020F0502020204030204" pitchFamily="34" charset="0"/>
              </a:rPr>
              <a:t>how many more gates</a:t>
            </a:r>
            <a:r>
              <a:rPr lang="en-US" altLang="en-US" sz="2800">
                <a:cs typeface="Calibri" panose="020F0502020204030204" pitchFamily="34" charset="0"/>
              </a:rPr>
              <a:t> must we add to get a peaked circuit?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At most m by inverting.  At least m</a:t>
            </a:r>
            <a:r>
              <a:rPr lang="en-US" altLang="en-US" sz="2800" baseline="3000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(1)</a:t>
            </a:r>
            <a:r>
              <a:rPr lang="en-US" altLang="en-US" sz="280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 by theorems on random quantum circuits being t-designs.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Even an upper bound of e.g., m/2 would be exceedingly interesting for quantum advantage experiments!</a:t>
            </a:r>
          </a:p>
        </p:txBody>
      </p:sp>
      <p:sp>
        <p:nvSpPr>
          <p:cNvPr id="23557" name="Subtitle 4">
            <a:extLst>
              <a:ext uri="{FF2B5EF4-FFF2-40B4-BE49-F238E27FC236}">
                <a16:creationId xmlns:a16="http://schemas.microsoft.com/office/drawing/2014/main" id="{E5BB9F70-8E0E-4CC8-8C57-57A79B79E135}"/>
              </a:ext>
            </a:extLst>
          </p:cNvPr>
          <p:cNvSpPr txBox="1">
            <a:spLocks/>
          </p:cNvSpPr>
          <p:nvPr/>
        </p:nvSpPr>
        <p:spPr bwMode="auto">
          <a:xfrm>
            <a:off x="322263" y="5105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cs typeface="Calibri" panose="020F0502020204030204" pitchFamily="34" charset="0"/>
              </a:rPr>
              <a:t>How hard is it to sample a </a:t>
            </a:r>
            <a:r>
              <a:rPr lang="en-US" altLang="en-US" sz="2800" b="1">
                <a:solidFill>
                  <a:srgbClr val="FF0000"/>
                </a:solidFill>
                <a:cs typeface="Calibri" panose="020F0502020204030204" pitchFamily="34" charset="0"/>
              </a:rPr>
              <a:t>random peaked circuit</a:t>
            </a:r>
            <a:r>
              <a:rPr lang="en-US" altLang="en-US" sz="2800">
                <a:cs typeface="Calibri" panose="020F0502020204030204" pitchFamily="34" charset="0"/>
              </a:rPr>
              <a:t>?  What about a peaked circuit that’s hard to </a:t>
            </a:r>
            <a:r>
              <a:rPr lang="en-US" altLang="en-US" sz="2800" b="1">
                <a:solidFill>
                  <a:srgbClr val="FF0000"/>
                </a:solidFill>
                <a:cs typeface="Calibri" panose="020F0502020204030204" pitchFamily="34" charset="0"/>
              </a:rPr>
              <a:t>distinguish</a:t>
            </a:r>
            <a:r>
              <a:rPr lang="en-US" altLang="en-US" sz="2800">
                <a:cs typeface="Calibri" panose="020F0502020204030204" pitchFamily="34" charset="0"/>
              </a:rPr>
              <a:t> from random?</a:t>
            </a:r>
            <a:endParaRPr lang="en-US" altLang="en-US" sz="2800"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" name="Subtitle 4">
            <a:extLst>
              <a:ext uri="{FF2B5EF4-FFF2-40B4-BE49-F238E27FC236}">
                <a16:creationId xmlns:a16="http://schemas.microsoft.com/office/drawing/2014/main" id="{BFB19589-8F7F-47E8-8489-77DAADAB4286}"/>
              </a:ext>
            </a:extLst>
          </p:cNvPr>
          <p:cNvSpPr txBox="1">
            <a:spLocks/>
          </p:cNvSpPr>
          <p:nvPr/>
        </p:nvSpPr>
        <p:spPr bwMode="auto">
          <a:xfrm>
            <a:off x="295275" y="413702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cs typeface="Calibri" panose="020F0502020204030204" pitchFamily="34" charset="0"/>
              </a:rPr>
              <a:t>What fraction of quantum circuits are peaked?</a:t>
            </a:r>
            <a:endParaRPr lang="en-US" altLang="en-US" sz="2800"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28600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Data on </a:t>
            </a:r>
            <a:r>
              <a:rPr lang="en-US" alt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Peakedness</a:t>
            </a:r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 and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Yuxuan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41298-D71D-472C-B626-D23BC268B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2" b="-4802"/>
          <a:stretch/>
        </p:blipFill>
        <p:spPr>
          <a:xfrm>
            <a:off x="609600" y="1488115"/>
            <a:ext cx="7467600" cy="53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0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20BBF116-C9A4-46D1-9D29-546CD90D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“Quantum Information Supremacy”</a:t>
            </a:r>
            <a:endParaRPr lang="en-US" altLang="en-US" sz="27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D7542F30-5E8D-4976-87A1-F5F14CBD9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98788"/>
            <a:ext cx="87630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Over the past 4 years, Google, USTC, and Xanadu have famously claimed “quantum computational supremacy” on contrived sampling tasks (e.g. </a:t>
            </a:r>
            <a:r>
              <a:rPr lang="en-US" altLang="en-US" sz="2700" dirty="0" err="1">
                <a:latin typeface="Calibri" panose="020F0502020204030204" pitchFamily="34" charset="0"/>
              </a:rPr>
              <a:t>BosonSampling</a:t>
            </a:r>
            <a:r>
              <a:rPr lang="en-US" altLang="en-US" sz="2700" dirty="0">
                <a:latin typeface="Calibri" panose="020F0502020204030204" pitchFamily="34" charset="0"/>
              </a:rPr>
              <a:t> and Random Circuit Sampling), using small noisy QCs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But such “supremacy” depends on unproved assumptions about the tasks being hard for classical computers—and some of those assumptions have turned out to be false!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Here’s a proposal depending on </a:t>
            </a: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lang="en-US" altLang="en-US" sz="2700" dirty="0">
                <a:latin typeface="Calibri" panose="020F0502020204030204" pitchFamily="34" charset="0"/>
              </a:rPr>
              <a:t> unproved assumptions…</a:t>
            </a:r>
          </a:p>
        </p:txBody>
      </p:sp>
      <p:pic>
        <p:nvPicPr>
          <p:cNvPr id="48132" name="Picture 4" descr="Image result for google sycamore quantum">
            <a:extLst>
              <a:ext uri="{FF2B5EF4-FFF2-40B4-BE49-F238E27FC236}">
                <a16:creationId xmlns:a16="http://schemas.microsoft.com/office/drawing/2014/main" id="{023E3889-5A18-4E04-AA85-730CC14D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47775"/>
            <a:ext cx="31194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Image result for superconducting quantum dilution fridge">
            <a:extLst>
              <a:ext uri="{FF2B5EF4-FFF2-40B4-BE49-F238E27FC236}">
                <a16:creationId xmlns:a16="http://schemas.microsoft.com/office/drawing/2014/main" id="{472C3B7F-FD10-463F-A74D-40A12734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5063"/>
            <a:ext cx="120173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9">
            <a:extLst>
              <a:ext uri="{FF2B5EF4-FFF2-40B4-BE49-F238E27FC236}">
                <a16:creationId xmlns:a16="http://schemas.microsoft.com/office/drawing/2014/main" id="{2993CE7D-97E1-4BC9-B812-B25E5231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50938"/>
            <a:ext cx="120173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CD77367A-3B56-46A5-92A7-06D95924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The Hidden Matching Problem</a:t>
            </a:r>
            <a:b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</a:rPr>
              <a:t>Bar-Yossef-Jayram-Kerenidis 2004</a:t>
            </a:r>
          </a:p>
        </p:txBody>
      </p:sp>
      <p:sp>
        <p:nvSpPr>
          <p:cNvPr id="39939" name="Text Box 700">
            <a:extLst>
              <a:ext uri="{FF2B5EF4-FFF2-40B4-BE49-F238E27FC236}">
                <a16:creationId xmlns:a16="http://schemas.microsoft.com/office/drawing/2014/main" id="{B594921C-4BD7-4AC3-BF04-092153A8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9" y="2644499"/>
            <a:ext cx="4343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Alice holds an n-bit string x</a:t>
            </a:r>
            <a:br>
              <a:rPr lang="en-US" altLang="en-US" sz="2600" dirty="0">
                <a:latin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</a:rPr>
              <a:t>(say, male/female for each of n people)</a:t>
            </a:r>
          </a:p>
        </p:txBody>
      </p:sp>
      <p:pic>
        <p:nvPicPr>
          <p:cNvPr id="39940" name="Picture 6">
            <a:extLst>
              <a:ext uri="{FF2B5EF4-FFF2-40B4-BE49-F238E27FC236}">
                <a16:creationId xmlns:a16="http://schemas.microsoft.com/office/drawing/2014/main" id="{B51D07B5-884F-45D3-BA59-F1974DD0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84" y="1458291"/>
            <a:ext cx="11239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A71934EA-DE1C-4FD1-80F6-11AEB05D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34" y="1418604"/>
            <a:ext cx="11239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00">
            <a:extLst>
              <a:ext uri="{FF2B5EF4-FFF2-40B4-BE49-F238E27FC236}">
                <a16:creationId xmlns:a16="http://schemas.microsoft.com/office/drawing/2014/main" id="{38A0829C-61F5-4743-A7FB-CE9DA028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47" y="3625229"/>
            <a:ext cx="8763000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Goal: </a:t>
            </a:r>
            <a:r>
              <a:rPr lang="en-US" altLang="en-US" sz="2600" dirty="0">
                <a:latin typeface="Calibri" panose="020F0502020204030204" pitchFamily="34" charset="0"/>
              </a:rPr>
              <a:t>Alice should send Bob a short message that lets him tell whether 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any one couple of his choice</a:t>
            </a:r>
            <a:r>
              <a:rPr lang="en-US" altLang="en-US" sz="2600" dirty="0">
                <a:latin typeface="Calibri" panose="020F0502020204030204" pitchFamily="34" charset="0"/>
              </a:rPr>
              <a:t> is same- or opposite-sex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Classically, a ~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n</a:t>
            </a:r>
            <a:r>
              <a:rPr lang="en-US" altLang="en-US" sz="2600" dirty="0">
                <a:latin typeface="Calibri" panose="020F0502020204030204" pitchFamily="34" charset="0"/>
              </a:rPr>
              <a:t>-bit message is necessary and sufficient (why?)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Quantumly, O(log n) qubits suffice!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Measurement basis:</a:t>
            </a:r>
          </a:p>
        </p:txBody>
      </p:sp>
      <p:sp>
        <p:nvSpPr>
          <p:cNvPr id="39943" name="Text Box 700">
            <a:extLst>
              <a:ext uri="{FF2B5EF4-FFF2-40B4-BE49-F238E27FC236}">
                <a16:creationId xmlns:a16="http://schemas.microsoft.com/office/drawing/2014/main" id="{2A91131C-3541-4D51-B2DF-BCFE171CF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612404"/>
            <a:ext cx="48901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Bob holds a matching E on {1,…,n}</a:t>
            </a:r>
            <a:br>
              <a:rPr lang="en-US" altLang="en-US" sz="2600" dirty="0">
                <a:latin typeface="Calibri" panose="020F0502020204030204" pitchFamily="34" charset="0"/>
              </a:rPr>
            </a:br>
            <a:r>
              <a:rPr lang="en-US" altLang="en-US" sz="2600" dirty="0">
                <a:latin typeface="Calibri" panose="020F0502020204030204" pitchFamily="34" charset="0"/>
              </a:rPr>
              <a:t>(say, who’s dating whom)</a:t>
            </a:r>
          </a:p>
        </p:txBody>
      </p:sp>
      <p:cxnSp>
        <p:nvCxnSpPr>
          <p:cNvPr id="39944" name="Straight Arrow Connector 3">
            <a:extLst>
              <a:ext uri="{FF2B5EF4-FFF2-40B4-BE49-F238E27FC236}">
                <a16:creationId xmlns:a16="http://schemas.microsoft.com/office/drawing/2014/main" id="{4453FB8C-AAF3-4A44-A39A-FCD6948B87C7}"/>
              </a:ext>
            </a:extLst>
          </p:cNvPr>
          <p:cNvCxnSpPr>
            <a:cxnSpLocks/>
            <a:stCxn id="39941" idx="3"/>
            <a:endCxn id="39940" idx="1"/>
          </p:cNvCxnSpPr>
          <p:nvPr/>
        </p:nvCxnSpPr>
        <p:spPr bwMode="auto">
          <a:xfrm flipV="1">
            <a:off x="2773984" y="2012329"/>
            <a:ext cx="35052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00FFCE4-108D-4A8C-ADD9-26920F828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843" y="5054393"/>
            <a:ext cx="3360394" cy="1621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00">
                <a:extLst>
                  <a:ext uri="{FF2B5EF4-FFF2-40B4-BE49-F238E27FC236}">
                    <a16:creationId xmlns:a16="http://schemas.microsoft.com/office/drawing/2014/main" id="{6FFA5C6A-2F15-48A7-B5D1-0E3581968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4984" y="5720779"/>
                <a:ext cx="1552229" cy="1084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alt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altLang="en-US" sz="2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 Box 700">
                <a:extLst>
                  <a:ext uri="{FF2B5EF4-FFF2-40B4-BE49-F238E27FC236}">
                    <a16:creationId xmlns:a16="http://schemas.microsoft.com/office/drawing/2014/main" id="{6FFA5C6A-2F15-48A7-B5D1-0E3581968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984" y="5720779"/>
                <a:ext cx="1552229" cy="1084336"/>
              </a:xfrm>
              <a:prstGeom prst="rect">
                <a:avLst/>
              </a:prstGeom>
              <a:blipFill>
                <a:blip r:embed="rId6"/>
                <a:stretch>
                  <a:fillRect r="-460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E35D9876-6AFE-4A69-95D2-598C26DE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New Implication</a:t>
            </a:r>
            <a:br>
              <a:rPr lang="en-US" alt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altLang="en-US" sz="2600" b="1" dirty="0">
                <a:solidFill>
                  <a:srgbClr val="008000"/>
                </a:solidFill>
                <a:latin typeface="Calibri" panose="020F0502020204030204" pitchFamily="34" charset="0"/>
              </a:rPr>
              <a:t>A.-</a:t>
            </a:r>
            <a:r>
              <a:rPr lang="en-US" altLang="en-US" sz="2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Buhrman</a:t>
            </a:r>
            <a:r>
              <a:rPr lang="en-US" altLang="en-US" sz="2600" b="1" dirty="0">
                <a:solidFill>
                  <a:srgbClr val="008000"/>
                </a:solidFill>
                <a:latin typeface="Calibri" panose="020F0502020204030204" pitchFamily="34" charset="0"/>
              </a:rPr>
              <a:t>-</a:t>
            </a:r>
            <a:r>
              <a:rPr lang="en-US" altLang="en-US" sz="2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Kretschmer</a:t>
            </a:r>
            <a:r>
              <a:rPr lang="en-US" altLang="en-US" sz="2600" b="1" dirty="0">
                <a:solidFill>
                  <a:srgbClr val="008000"/>
                </a:solidFill>
                <a:latin typeface="Calibri" panose="020F0502020204030204" pitchFamily="34" charset="0"/>
              </a:rPr>
              <a:t> 2023, arXiv:2302.10332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76DDC3F9-4DC6-481E-BC10-81B85F1B7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68425"/>
            <a:ext cx="87630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</a:rPr>
              <a:t>FBQP/qpoly </a:t>
            </a: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</a:t>
            </a: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</a:rPr>
              <a:t> FBQP/rpoly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FBQP = Many-output problems in quantum polynomial time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For these problems, quantum advice is </a:t>
            </a: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unconditionally</a:t>
            </a:r>
            <a:r>
              <a:rPr lang="en-US" altLang="en-US" sz="2700">
                <a:latin typeface="Calibri" panose="020F0502020204030204" pitchFamily="34" charset="0"/>
              </a:rPr>
              <a:t> stronger than classical!  Striking contrast with decision problems, where BQP/qpoly 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700">
                <a:latin typeface="Calibri" panose="020F0502020204030204" pitchFamily="34" charset="0"/>
              </a:rPr>
              <a:t> PostBQP/poly</a:t>
            </a: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27FABE62-C81E-41B5-AB50-7D4BF3A0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241800"/>
            <a:ext cx="8763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Key Idea:</a:t>
            </a:r>
            <a:r>
              <a:rPr lang="en-US" altLang="en-US" sz="2700">
                <a:latin typeface="Calibri" panose="020F0502020204030204" pitchFamily="34" charset="0"/>
              </a:rPr>
              <a:t> Use the Bar-Yossef-Jayram-Kerenidis problem, but where Alice now has a string of 2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</a:rPr>
              <a:t> bits, and Bob has one of 2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</a:rPr>
              <a:t> efficiently describable matchings (it still works there)</a:t>
            </a:r>
          </a:p>
        </p:txBody>
      </p:sp>
      <p:sp>
        <p:nvSpPr>
          <p:cNvPr id="10" name="Text Box 700">
            <a:extLst>
              <a:ext uri="{FF2B5EF4-FFF2-40B4-BE49-F238E27FC236}">
                <a16:creationId xmlns:a16="http://schemas.microsoft.com/office/drawing/2014/main" id="{CAB19FE5-C39A-451D-B13F-9CAF787F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5607050"/>
            <a:ext cx="876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Theorem:</a:t>
            </a:r>
            <a:r>
              <a:rPr lang="en-US" altLang="en-US" sz="2700">
                <a:latin typeface="Calibri" panose="020F0502020204030204" pitchFamily="34" charset="0"/>
              </a:rPr>
              <a:t> Classical advice (even randomized) needs at least ~2</a:t>
            </a:r>
            <a:r>
              <a:rPr lang="en-US" altLang="en-US" sz="2700" baseline="30000">
                <a:latin typeface="Calibri" panose="020F0502020204030204" pitchFamily="34" charset="0"/>
              </a:rPr>
              <a:t>n/2</a:t>
            </a:r>
            <a:r>
              <a:rPr lang="en-US" altLang="en-US" sz="2700">
                <a:latin typeface="Calibri" panose="020F0502020204030204" pitchFamily="34" charset="0"/>
              </a:rPr>
              <a:t> bits, whereas n qubits suffice for quantum advice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EE9FC0B-E065-43B5-9B8C-6FD0A3BF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38125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Potential Application: “Quantum Information Supremacy”</a:t>
            </a:r>
            <a:endParaRPr lang="en-US" altLang="en-US" sz="2700" b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2E3838F7-F27D-4B2B-93A5-2EF47946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752600"/>
            <a:ext cx="848836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A new type of quantum supremacy experiment, which wouldn’t depend on any unproved complexity assumptions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Goal: </a:t>
            </a:r>
            <a:r>
              <a:rPr lang="en-US" altLang="en-US" sz="2700">
                <a:latin typeface="Calibri" panose="020F0502020204030204" pitchFamily="34" charset="0"/>
              </a:rPr>
              <a:t>Experimentally check that, if Nature is “secretly maintaining a classical description” for an n-qubit entangled state |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2700">
                <a:latin typeface="Calibri" panose="020F0502020204030204" pitchFamily="34" charset="0"/>
              </a:rPr>
              <a:t>, </a:t>
            </a: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even a probabilistic one,</a:t>
            </a:r>
            <a:r>
              <a:rPr lang="en-US" altLang="en-US" sz="2700">
                <a:latin typeface="Calibri" panose="020F0502020204030204" pitchFamily="34" charset="0"/>
              </a:rPr>
              <a:t> that description must contain &gt;&gt;n classical bits to account for the outcomes of all possible measurements on |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endParaRPr lang="en-US" altLang="en-US" sz="270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E.g., if n=20, check that &gt;100 classical bits are needed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How?  By using the FBQP/qpoly Hidden Matching algorithm from the last slide!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108986</TotalTime>
  <Words>886</Words>
  <Application>Microsoft Office PowerPoint</Application>
  <PresentationFormat>On-screen Show (4:3)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Symbol</vt:lpstr>
      <vt:lpstr>Default Design</vt:lpstr>
      <vt:lpstr>A Few Directions for Verifiable NISQ Experiments</vt:lpstr>
      <vt:lpstr>Field Guide to Exponential Speedups</vt:lpstr>
      <vt:lpstr>New Open Question</vt:lpstr>
      <vt:lpstr>More Questions</vt:lpstr>
      <vt:lpstr>Preliminary Data on Peakedness (SA and Yuxuan Zhang)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180</cp:revision>
  <dcterms:created xsi:type="dcterms:W3CDTF">2006-04-29T20:46:23Z</dcterms:created>
  <dcterms:modified xsi:type="dcterms:W3CDTF">2023-06-07T11:10:24Z</dcterms:modified>
</cp:coreProperties>
</file>