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256" r:id="rId3"/>
    <p:sldId id="524" r:id="rId4"/>
    <p:sldId id="532" r:id="rId5"/>
    <p:sldId id="504" r:id="rId6"/>
    <p:sldId id="525" r:id="rId7"/>
    <p:sldId id="488" r:id="rId8"/>
    <p:sldId id="489" r:id="rId9"/>
    <p:sldId id="536" r:id="rId10"/>
    <p:sldId id="327" r:id="rId11"/>
    <p:sldId id="381" r:id="rId12"/>
    <p:sldId id="523" r:id="rId13"/>
    <p:sldId id="515" r:id="rId14"/>
    <p:sldId id="528" r:id="rId15"/>
    <p:sldId id="529" r:id="rId16"/>
    <p:sldId id="533" r:id="rId17"/>
    <p:sldId id="537" r:id="rId18"/>
    <p:sldId id="516" r:id="rId19"/>
    <p:sldId id="268" r:id="rId20"/>
    <p:sldId id="501" r:id="rId21"/>
    <p:sldId id="531" r:id="rId22"/>
    <p:sldId id="538" r:id="rId23"/>
    <p:sldId id="399" r:id="rId24"/>
    <p:sldId id="340" r:id="rId25"/>
    <p:sldId id="530" r:id="rId26"/>
    <p:sldId id="527" r:id="rId27"/>
    <p:sldId id="534" r:id="rId28"/>
    <p:sldId id="521" r:id="rId2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8000"/>
    <a:srgbClr val="990099"/>
    <a:srgbClr val="FFFFBB"/>
    <a:srgbClr val="E4F2F4"/>
    <a:srgbClr val="FFD1D1"/>
    <a:srgbClr val="ECD9FF"/>
    <a:srgbClr val="D5EB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62" d="100"/>
          <a:sy n="62" d="100"/>
        </p:scale>
        <p:origin x="40" y="3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21502CDA-84DF-4E68-ABAB-FD70C4C9021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32771" name="Rectangle 3">
            <a:extLst>
              <a:ext uri="{FF2B5EF4-FFF2-40B4-BE49-F238E27FC236}">
                <a16:creationId xmlns:a16="http://schemas.microsoft.com/office/drawing/2014/main" id="{38AC9923-80C1-4198-82C0-8FCE073956F4}"/>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FC083B0D-190B-41C3-B8ED-6BBF4857DDB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3" name="Rectangle 5">
            <a:extLst>
              <a:ext uri="{FF2B5EF4-FFF2-40B4-BE49-F238E27FC236}">
                <a16:creationId xmlns:a16="http://schemas.microsoft.com/office/drawing/2014/main" id="{0A113F83-4152-4EC6-9B6F-E45D8609B2FF}"/>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2774" name="Rectangle 6">
            <a:extLst>
              <a:ext uri="{FF2B5EF4-FFF2-40B4-BE49-F238E27FC236}">
                <a16:creationId xmlns:a16="http://schemas.microsoft.com/office/drawing/2014/main" id="{D8D870DB-8EE7-4C83-A75C-362E3B2B1EE5}"/>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32775" name="Rectangle 7">
            <a:extLst>
              <a:ext uri="{FF2B5EF4-FFF2-40B4-BE49-F238E27FC236}">
                <a16:creationId xmlns:a16="http://schemas.microsoft.com/office/drawing/2014/main" id="{BBF32F05-CABF-4C32-9EFE-6DE1B81E2A49}"/>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670AEE9-D029-4175-8EFC-17CDF686B05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44576B23-4822-4152-BC29-2120E8D2DC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AB306C6-7DF3-4A99-975B-E931B6C82BB0}" type="slidenum">
              <a:rPr lang="en-US" altLang="en-US" smtClean="0"/>
              <a:pPr>
                <a:spcBef>
                  <a:spcPct val="0"/>
                </a:spcBef>
              </a:pPr>
              <a:t>1</a:t>
            </a:fld>
            <a:endParaRPr lang="en-US" altLang="en-US"/>
          </a:p>
        </p:txBody>
      </p:sp>
      <p:sp>
        <p:nvSpPr>
          <p:cNvPr id="4099" name="Rectangle 2">
            <a:extLst>
              <a:ext uri="{FF2B5EF4-FFF2-40B4-BE49-F238E27FC236}">
                <a16:creationId xmlns:a16="http://schemas.microsoft.com/office/drawing/2014/main" id="{BE6F4F95-FE08-40A4-B244-21157EEA9FE9}"/>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97C04423-7016-4FCB-B8CA-55646B0B6B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9D4B3882-3FE9-4112-B855-7A5F7811E68D}"/>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79874694-6290-4C76-9D4E-B3A899EBF99F}" type="slidenum">
              <a:rPr lang="en-CA" altLang="en-US">
                <a:latin typeface="Arial" panose="020B0604020202020204" pitchFamily="34" charset="0"/>
              </a:rPr>
              <a:pPr eaLnBrk="1" hangingPunct="1">
                <a:spcBef>
                  <a:spcPct val="0"/>
                </a:spcBef>
              </a:pPr>
              <a:t>11</a:t>
            </a:fld>
            <a:endParaRPr lang="en-CA" altLang="en-US">
              <a:latin typeface="Arial" panose="020B0604020202020204" pitchFamily="34" charset="0"/>
            </a:endParaRPr>
          </a:p>
        </p:txBody>
      </p:sp>
      <p:sp>
        <p:nvSpPr>
          <p:cNvPr id="35843" name="Rectangle 2">
            <a:extLst>
              <a:ext uri="{FF2B5EF4-FFF2-40B4-BE49-F238E27FC236}">
                <a16:creationId xmlns:a16="http://schemas.microsoft.com/office/drawing/2014/main" id="{B9885FB3-82CB-431D-BD8F-0C2EC2E2AF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a:extLst>
              <a:ext uri="{FF2B5EF4-FFF2-40B4-BE49-F238E27FC236}">
                <a16:creationId xmlns:a16="http://schemas.microsoft.com/office/drawing/2014/main" id="{5914960F-4290-4187-9D2D-242CF80CCA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a:p>
        </p:txBody>
      </p:sp>
    </p:spTree>
    <p:extLst>
      <p:ext uri="{BB962C8B-B14F-4D97-AF65-F5344CB8AC3E}">
        <p14:creationId xmlns:p14="http://schemas.microsoft.com/office/powerpoint/2010/main" val="1578463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593885B-CE6C-4143-96EC-C17C9A58BE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3EB42F58-ACFA-428B-AD78-CC6E1E1685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376873A0-297D-4E2A-A738-EC28824DE2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F7F1F2-C79F-443F-851E-B4CCC0F8448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52582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593885B-CE6C-4143-96EC-C17C9A58BE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3EB42F58-ACFA-428B-AD78-CC6E1E1685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376873A0-297D-4E2A-A738-EC28824DE2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F7F1F2-C79F-443F-851E-B4CCC0F8448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83442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593885B-CE6C-4143-96EC-C17C9A58BE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3EB42F58-ACFA-428B-AD78-CC6E1E1685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376873A0-297D-4E2A-A738-EC28824DE2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F7F1F2-C79F-443F-851E-B4CCC0F8448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61555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593885B-CE6C-4143-96EC-C17C9A58BE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3EB42F58-ACFA-428B-AD78-CC6E1E1685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376873A0-297D-4E2A-A738-EC28824DE2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F7F1F2-C79F-443F-851E-B4CCC0F8448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13731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593885B-CE6C-4143-96EC-C17C9A58BE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3EB42F58-ACFA-428B-AD78-CC6E1E1685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376873A0-297D-4E2A-A738-EC28824DE2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F7F1F2-C79F-443F-851E-B4CCC0F8448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09602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EB8B55EF-DC13-46F9-B0D4-6FAD3B0839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5022F820-81FB-4AC3-8986-01696E1C11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CA094352-0031-4E6F-820E-5BF746CD57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9451C6-86A8-4F8E-8B43-D3C27917092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26152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593885B-CE6C-4143-96EC-C17C9A58BE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3EB42F58-ACFA-428B-AD78-CC6E1E1685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376873A0-297D-4E2A-A738-EC28824DE2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F7F1F2-C79F-443F-851E-B4CCC0F8448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5729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593885B-CE6C-4143-96EC-C17C9A58BE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3EB42F58-ACFA-428B-AD78-CC6E1E1685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376873A0-297D-4E2A-A738-EC28824DE2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F7F1F2-C79F-443F-851E-B4CCC0F8448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07958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593885B-CE6C-4143-96EC-C17C9A58BE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3EB42F58-ACFA-428B-AD78-CC6E1E1685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376873A0-297D-4E2A-A738-EC28824DE2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F7F1F2-C79F-443F-851E-B4CCC0F8448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65613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5B891BB0-3704-45F1-A684-2236E84C963F}"/>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B6A3DFF-46B5-4591-A753-7A9B2E818603}" type="slidenum">
              <a:rPr lang="en-US" altLang="en-US"/>
              <a:pPr eaLnBrk="1" hangingPunct="1"/>
              <a:t>22</a:t>
            </a:fld>
            <a:endParaRPr lang="en-US" altLang="en-US"/>
          </a:p>
        </p:txBody>
      </p:sp>
      <p:sp>
        <p:nvSpPr>
          <p:cNvPr id="9219" name="Rectangle 2">
            <a:extLst>
              <a:ext uri="{FF2B5EF4-FFF2-40B4-BE49-F238E27FC236}">
                <a16:creationId xmlns:a16="http://schemas.microsoft.com/office/drawing/2014/main" id="{C798DCDC-8EDF-4F5C-A13E-EC1225ADAEC6}"/>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6D9AE3A2-D66D-4362-BFE6-41680606D7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4545E0F3-D063-47AA-A89A-173899771073}"/>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94C2F8AD-78CA-4266-8CAE-34AABDB62170}" type="slidenum">
              <a:rPr lang="en-US" altLang="en-US">
                <a:solidFill>
                  <a:srgbClr val="000000"/>
                </a:solidFill>
                <a:latin typeface="Arial" panose="020B0604020202020204" pitchFamily="34" charset="0"/>
              </a:rPr>
              <a:pPr eaLnBrk="1" hangingPunct="1">
                <a:spcBef>
                  <a:spcPct val="0"/>
                </a:spcBef>
              </a:pPr>
              <a:t>23</a:t>
            </a:fld>
            <a:endParaRPr lang="en-US" altLang="en-US">
              <a:solidFill>
                <a:srgbClr val="000000"/>
              </a:solidFill>
              <a:latin typeface="Arial" panose="020B0604020202020204" pitchFamily="34" charset="0"/>
            </a:endParaRPr>
          </a:p>
        </p:txBody>
      </p:sp>
      <p:sp>
        <p:nvSpPr>
          <p:cNvPr id="22531" name="Rectangle 2">
            <a:extLst>
              <a:ext uri="{FF2B5EF4-FFF2-40B4-BE49-F238E27FC236}">
                <a16:creationId xmlns:a16="http://schemas.microsoft.com/office/drawing/2014/main" id="{6A615875-4F20-4DB6-B8F2-34520F4BC3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a:extLst>
              <a:ext uri="{FF2B5EF4-FFF2-40B4-BE49-F238E27FC236}">
                <a16:creationId xmlns:a16="http://schemas.microsoft.com/office/drawing/2014/main" id="{11BC56BB-0631-4FB7-BD2A-CC888BF66F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EB8B55EF-DC13-46F9-B0D4-6FAD3B0839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5022F820-81FB-4AC3-8986-01696E1C11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CA094352-0031-4E6F-820E-5BF746CD57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9451C6-86A8-4F8E-8B43-D3C27917092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039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EB8B55EF-DC13-46F9-B0D4-6FAD3B0839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5022F820-81FB-4AC3-8986-01696E1C11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CA094352-0031-4E6F-820E-5BF746CD57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9451C6-86A8-4F8E-8B43-D3C27917092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13344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EB8B55EF-DC13-46F9-B0D4-6FAD3B0839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5022F820-81FB-4AC3-8986-01696E1C11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CA094352-0031-4E6F-820E-5BF746CD57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9451C6-86A8-4F8E-8B43-D3C27917092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11007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EB8B55EF-DC13-46F9-B0D4-6FAD3B0839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5022F820-81FB-4AC3-8986-01696E1C11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CA094352-0031-4E6F-820E-5BF746CD57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9451C6-86A8-4F8E-8B43-D3C27917092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67492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593885B-CE6C-4143-96EC-C17C9A58BE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3EB42F58-ACFA-428B-AD78-CC6E1E1685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376873A0-297D-4E2A-A738-EC28824DE2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F7F1F2-C79F-443F-851E-B4CCC0F8448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43920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593885B-CE6C-4143-96EC-C17C9A58BE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3EB42F58-ACFA-428B-AD78-CC6E1E1685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376873A0-297D-4E2A-A738-EC28824DE2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F7F1F2-C79F-443F-851E-B4CCC0F8448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67788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593885B-CE6C-4143-96EC-C17C9A58BE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3EB42F58-ACFA-428B-AD78-CC6E1E1685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376873A0-297D-4E2A-A738-EC28824DE2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F7F1F2-C79F-443F-851E-B4CCC0F8448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39229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652353BF-02CF-40F6-B9AE-43E7BCFDE2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5D5C61-9F60-4EFD-B132-055CC2B3FF0A}" type="slidenum">
              <a:rPr lang="en-CA" altLang="en-US" smtClean="0">
                <a:latin typeface="Arial" panose="020B0604020202020204" pitchFamily="34" charset="0"/>
              </a:rPr>
              <a:pPr>
                <a:spcBef>
                  <a:spcPct val="0"/>
                </a:spcBef>
              </a:pPr>
              <a:t>6</a:t>
            </a:fld>
            <a:endParaRPr lang="en-CA" altLang="en-US">
              <a:latin typeface="Arial" panose="020B0604020202020204" pitchFamily="34" charset="0"/>
            </a:endParaRPr>
          </a:p>
        </p:txBody>
      </p:sp>
      <p:sp>
        <p:nvSpPr>
          <p:cNvPr id="10243" name="Rectangle 2">
            <a:extLst>
              <a:ext uri="{FF2B5EF4-FFF2-40B4-BE49-F238E27FC236}">
                <a16:creationId xmlns:a16="http://schemas.microsoft.com/office/drawing/2014/main" id="{88D16395-D4F1-4BA3-BCAB-29A681DFDA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a:extLst>
              <a:ext uri="{FF2B5EF4-FFF2-40B4-BE49-F238E27FC236}">
                <a16:creationId xmlns:a16="http://schemas.microsoft.com/office/drawing/2014/main" id="{3B0D5925-A364-42CD-A75F-24216AC799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89500F81-BEF6-4DAA-BC93-83E4C8A5EA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2CE084-E26E-4271-AD02-21CEB6F55AA4}" type="slidenum">
              <a:rPr lang="en-CA" altLang="en-US" smtClean="0">
                <a:latin typeface="Arial" panose="020B0604020202020204" pitchFamily="34" charset="0"/>
              </a:rPr>
              <a:pPr>
                <a:spcBef>
                  <a:spcPct val="0"/>
                </a:spcBef>
              </a:pPr>
              <a:t>7</a:t>
            </a:fld>
            <a:endParaRPr lang="en-CA" altLang="en-US">
              <a:latin typeface="Arial" panose="020B0604020202020204" pitchFamily="34" charset="0"/>
            </a:endParaRPr>
          </a:p>
        </p:txBody>
      </p:sp>
      <p:sp>
        <p:nvSpPr>
          <p:cNvPr id="12291" name="Rectangle 2">
            <a:extLst>
              <a:ext uri="{FF2B5EF4-FFF2-40B4-BE49-F238E27FC236}">
                <a16:creationId xmlns:a16="http://schemas.microsoft.com/office/drawing/2014/main" id="{325B9D0D-6639-4ED5-B759-ABECDE0B73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2" name="Rectangle 3">
            <a:extLst>
              <a:ext uri="{FF2B5EF4-FFF2-40B4-BE49-F238E27FC236}">
                <a16:creationId xmlns:a16="http://schemas.microsoft.com/office/drawing/2014/main" id="{7A559A73-B225-4208-A75C-6D0B117B87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593885B-CE6C-4143-96EC-C17C9A58BE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3EB42F58-ACFA-428B-AD78-CC6E1E1685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376873A0-297D-4E2A-A738-EC28824DE2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F7F1F2-C79F-443F-851E-B4CCC0F8448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9624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2FFD2F61-730E-4051-97B0-7D3511C320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75CE6E3-ED31-4F92-8137-A1B714B4B3F7}" type="slidenum">
              <a:rPr lang="en-US" altLang="en-US" smtClean="0">
                <a:solidFill>
                  <a:srgbClr val="000000"/>
                </a:solidFill>
                <a:latin typeface="Arial" panose="020B0604020202020204" pitchFamily="34" charset="0"/>
              </a:rPr>
              <a:pPr>
                <a:spcBef>
                  <a:spcPct val="0"/>
                </a:spcBef>
              </a:pPr>
              <a:t>10</a:t>
            </a:fld>
            <a:endParaRPr lang="en-US" altLang="en-US">
              <a:solidFill>
                <a:srgbClr val="000000"/>
              </a:solidFill>
              <a:latin typeface="Arial" panose="020B0604020202020204" pitchFamily="34" charset="0"/>
            </a:endParaRPr>
          </a:p>
        </p:txBody>
      </p:sp>
      <p:sp>
        <p:nvSpPr>
          <p:cNvPr id="7171" name="Rectangle 2">
            <a:extLst>
              <a:ext uri="{FF2B5EF4-FFF2-40B4-BE49-F238E27FC236}">
                <a16:creationId xmlns:a16="http://schemas.microsoft.com/office/drawing/2014/main" id="{6C2D0EC6-BD94-49DA-A953-2096032201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2" name="Rectangle 3">
            <a:extLst>
              <a:ext uri="{FF2B5EF4-FFF2-40B4-BE49-F238E27FC236}">
                <a16:creationId xmlns:a16="http://schemas.microsoft.com/office/drawing/2014/main" id="{1175F9A1-3D9B-403E-84C9-E78D1594F1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EE45BF0-F4B3-4C7D-9101-07837FD5730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1C06A5-1D85-4694-9E20-0FB62BA6FC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E9D6DD-6643-4404-8ECE-F917D5D0211A}"/>
              </a:ext>
            </a:extLst>
          </p:cNvPr>
          <p:cNvSpPr>
            <a:spLocks noGrp="1" noChangeArrowheads="1"/>
          </p:cNvSpPr>
          <p:nvPr>
            <p:ph type="sldNum" sz="quarter" idx="12"/>
          </p:nvPr>
        </p:nvSpPr>
        <p:spPr>
          <a:ln/>
        </p:spPr>
        <p:txBody>
          <a:bodyPr/>
          <a:lstStyle>
            <a:lvl1pPr>
              <a:defRPr/>
            </a:lvl1pPr>
          </a:lstStyle>
          <a:p>
            <a:pPr>
              <a:defRPr/>
            </a:pPr>
            <a:fld id="{E371A91F-C110-49A6-9BF6-FA5D547D9A4E}" type="slidenum">
              <a:rPr lang="en-US" altLang="en-US"/>
              <a:pPr>
                <a:defRPr/>
              </a:pPr>
              <a:t>‹#›</a:t>
            </a:fld>
            <a:endParaRPr lang="en-US" altLang="en-US"/>
          </a:p>
        </p:txBody>
      </p:sp>
    </p:spTree>
    <p:extLst>
      <p:ext uri="{BB962C8B-B14F-4D97-AF65-F5344CB8AC3E}">
        <p14:creationId xmlns:p14="http://schemas.microsoft.com/office/powerpoint/2010/main" val="2538432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FBE9EA-EA6B-471A-ABEA-53658991AB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CAD96F-3968-4704-8142-01C7FC7113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A55785-47CD-4F76-A299-B808B8B23BDA}"/>
              </a:ext>
            </a:extLst>
          </p:cNvPr>
          <p:cNvSpPr>
            <a:spLocks noGrp="1" noChangeArrowheads="1"/>
          </p:cNvSpPr>
          <p:nvPr>
            <p:ph type="sldNum" sz="quarter" idx="12"/>
          </p:nvPr>
        </p:nvSpPr>
        <p:spPr>
          <a:ln/>
        </p:spPr>
        <p:txBody>
          <a:bodyPr/>
          <a:lstStyle>
            <a:lvl1pPr>
              <a:defRPr/>
            </a:lvl1pPr>
          </a:lstStyle>
          <a:p>
            <a:pPr>
              <a:defRPr/>
            </a:pPr>
            <a:fld id="{E4262E3E-7D02-42B3-8517-21E164D30D27}" type="slidenum">
              <a:rPr lang="en-US" altLang="en-US"/>
              <a:pPr>
                <a:defRPr/>
              </a:pPr>
              <a:t>‹#›</a:t>
            </a:fld>
            <a:endParaRPr lang="en-US" altLang="en-US"/>
          </a:p>
        </p:txBody>
      </p:sp>
    </p:spTree>
    <p:extLst>
      <p:ext uri="{BB962C8B-B14F-4D97-AF65-F5344CB8AC3E}">
        <p14:creationId xmlns:p14="http://schemas.microsoft.com/office/powerpoint/2010/main" val="2197646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99D0C4-DAD7-4B7B-84E9-8CA50F79A5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03FCCB-B071-446A-A0F0-4D36F89CAE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66DC2E-FAE7-4D80-8D46-FF6D15FFC86A}"/>
              </a:ext>
            </a:extLst>
          </p:cNvPr>
          <p:cNvSpPr>
            <a:spLocks noGrp="1" noChangeArrowheads="1"/>
          </p:cNvSpPr>
          <p:nvPr>
            <p:ph type="sldNum" sz="quarter" idx="12"/>
          </p:nvPr>
        </p:nvSpPr>
        <p:spPr>
          <a:ln/>
        </p:spPr>
        <p:txBody>
          <a:bodyPr/>
          <a:lstStyle>
            <a:lvl1pPr>
              <a:defRPr/>
            </a:lvl1pPr>
          </a:lstStyle>
          <a:p>
            <a:pPr>
              <a:defRPr/>
            </a:pPr>
            <a:fld id="{7A3DBFA1-79C1-4B22-A7D6-1993D3D72453}" type="slidenum">
              <a:rPr lang="en-US" altLang="en-US"/>
              <a:pPr>
                <a:defRPr/>
              </a:pPr>
              <a:t>‹#›</a:t>
            </a:fld>
            <a:endParaRPr lang="en-US" altLang="en-US"/>
          </a:p>
        </p:txBody>
      </p:sp>
    </p:spTree>
    <p:extLst>
      <p:ext uri="{BB962C8B-B14F-4D97-AF65-F5344CB8AC3E}">
        <p14:creationId xmlns:p14="http://schemas.microsoft.com/office/powerpoint/2010/main" val="579636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3338B11-AD93-4EBF-B973-C1684172B21D}"/>
              </a:ext>
            </a:extLst>
          </p:cNvPr>
          <p:cNvSpPr>
            <a:spLocks noGrp="1"/>
          </p:cNvSpPr>
          <p:nvPr>
            <p:ph type="dt" sz="half" idx="10"/>
          </p:nvPr>
        </p:nvSpPr>
        <p:spPr/>
        <p:txBody>
          <a:bodyPr/>
          <a:lstStyle>
            <a:lvl1pPr>
              <a:defRPr/>
            </a:lvl1pPr>
          </a:lstStyle>
          <a:p>
            <a:pPr>
              <a:defRPr/>
            </a:pPr>
            <a:fld id="{7A083E9B-20ED-49F1-9714-118B6B34AA85}" type="datetimeFigureOut">
              <a:rPr lang="en-US"/>
              <a:pPr>
                <a:defRPr/>
              </a:pPr>
              <a:t>1/7/2026</a:t>
            </a:fld>
            <a:endParaRPr lang="en-US"/>
          </a:p>
        </p:txBody>
      </p:sp>
      <p:sp>
        <p:nvSpPr>
          <p:cNvPr id="5" name="Footer Placeholder 4">
            <a:extLst>
              <a:ext uri="{FF2B5EF4-FFF2-40B4-BE49-F238E27FC236}">
                <a16:creationId xmlns:a16="http://schemas.microsoft.com/office/drawing/2014/main" id="{BB52E969-DC58-4437-BD60-7A31698C261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C4A942-3E6B-4BBC-A0FD-0A250FF0E0B0}"/>
              </a:ext>
            </a:extLst>
          </p:cNvPr>
          <p:cNvSpPr>
            <a:spLocks noGrp="1"/>
          </p:cNvSpPr>
          <p:nvPr>
            <p:ph type="sldNum" sz="quarter" idx="12"/>
          </p:nvPr>
        </p:nvSpPr>
        <p:spPr/>
        <p:txBody>
          <a:bodyPr/>
          <a:lstStyle>
            <a:lvl1pPr>
              <a:defRPr/>
            </a:lvl1pPr>
          </a:lstStyle>
          <a:p>
            <a:pPr>
              <a:defRPr/>
            </a:pPr>
            <a:fld id="{FEDF0893-74C1-410D-8F2E-0280BC2BDC72}" type="slidenum">
              <a:rPr lang="en-US" altLang="en-US"/>
              <a:pPr>
                <a:defRPr/>
              </a:pPr>
              <a:t>‹#›</a:t>
            </a:fld>
            <a:endParaRPr lang="en-US" altLang="en-US"/>
          </a:p>
        </p:txBody>
      </p:sp>
    </p:spTree>
    <p:extLst>
      <p:ext uri="{BB962C8B-B14F-4D97-AF65-F5344CB8AC3E}">
        <p14:creationId xmlns:p14="http://schemas.microsoft.com/office/powerpoint/2010/main" val="57683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CCECB-77E4-40DC-9325-25B0C70BF726}"/>
              </a:ext>
            </a:extLst>
          </p:cNvPr>
          <p:cNvSpPr>
            <a:spLocks noGrp="1"/>
          </p:cNvSpPr>
          <p:nvPr>
            <p:ph type="dt" sz="half" idx="10"/>
          </p:nvPr>
        </p:nvSpPr>
        <p:spPr/>
        <p:txBody>
          <a:bodyPr/>
          <a:lstStyle>
            <a:lvl1pPr>
              <a:defRPr/>
            </a:lvl1pPr>
          </a:lstStyle>
          <a:p>
            <a:pPr>
              <a:defRPr/>
            </a:pPr>
            <a:fld id="{8B2304E0-5669-40F2-AC82-9F3B1D34A95B}" type="datetimeFigureOut">
              <a:rPr lang="en-US"/>
              <a:pPr>
                <a:defRPr/>
              </a:pPr>
              <a:t>1/7/2026</a:t>
            </a:fld>
            <a:endParaRPr lang="en-US"/>
          </a:p>
        </p:txBody>
      </p:sp>
      <p:sp>
        <p:nvSpPr>
          <p:cNvPr id="5" name="Footer Placeholder 4">
            <a:extLst>
              <a:ext uri="{FF2B5EF4-FFF2-40B4-BE49-F238E27FC236}">
                <a16:creationId xmlns:a16="http://schemas.microsoft.com/office/drawing/2014/main" id="{5A1F7D33-2A37-4674-B584-24A390116E1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797F52-FE5D-4C6C-861B-E7FB000EBA37}"/>
              </a:ext>
            </a:extLst>
          </p:cNvPr>
          <p:cNvSpPr>
            <a:spLocks noGrp="1"/>
          </p:cNvSpPr>
          <p:nvPr>
            <p:ph type="sldNum" sz="quarter" idx="12"/>
          </p:nvPr>
        </p:nvSpPr>
        <p:spPr/>
        <p:txBody>
          <a:bodyPr/>
          <a:lstStyle>
            <a:lvl1pPr>
              <a:defRPr/>
            </a:lvl1pPr>
          </a:lstStyle>
          <a:p>
            <a:pPr>
              <a:defRPr/>
            </a:pPr>
            <a:fld id="{23F85A4D-2025-4B2F-8420-7B7B44381347}" type="slidenum">
              <a:rPr lang="en-US" altLang="en-US"/>
              <a:pPr>
                <a:defRPr/>
              </a:pPr>
              <a:t>‹#›</a:t>
            </a:fld>
            <a:endParaRPr lang="en-US" altLang="en-US"/>
          </a:p>
        </p:txBody>
      </p:sp>
    </p:spTree>
    <p:extLst>
      <p:ext uri="{BB962C8B-B14F-4D97-AF65-F5344CB8AC3E}">
        <p14:creationId xmlns:p14="http://schemas.microsoft.com/office/powerpoint/2010/main" val="2455124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EF9337-EF60-485F-BD30-545170EDD960}"/>
              </a:ext>
            </a:extLst>
          </p:cNvPr>
          <p:cNvSpPr>
            <a:spLocks noGrp="1"/>
          </p:cNvSpPr>
          <p:nvPr>
            <p:ph type="dt" sz="half" idx="10"/>
          </p:nvPr>
        </p:nvSpPr>
        <p:spPr/>
        <p:txBody>
          <a:bodyPr/>
          <a:lstStyle>
            <a:lvl1pPr>
              <a:defRPr/>
            </a:lvl1pPr>
          </a:lstStyle>
          <a:p>
            <a:pPr>
              <a:defRPr/>
            </a:pPr>
            <a:fld id="{ED95BCE9-B846-4390-9AAA-D00BFD455068}" type="datetimeFigureOut">
              <a:rPr lang="en-US"/>
              <a:pPr>
                <a:defRPr/>
              </a:pPr>
              <a:t>1/7/2026</a:t>
            </a:fld>
            <a:endParaRPr lang="en-US"/>
          </a:p>
        </p:txBody>
      </p:sp>
      <p:sp>
        <p:nvSpPr>
          <p:cNvPr id="5" name="Footer Placeholder 4">
            <a:extLst>
              <a:ext uri="{FF2B5EF4-FFF2-40B4-BE49-F238E27FC236}">
                <a16:creationId xmlns:a16="http://schemas.microsoft.com/office/drawing/2014/main" id="{80F1801A-D3AE-4459-A10F-E5C61A0802F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CBA8D9-D283-42E4-AC21-E056F29A503C}"/>
              </a:ext>
            </a:extLst>
          </p:cNvPr>
          <p:cNvSpPr>
            <a:spLocks noGrp="1"/>
          </p:cNvSpPr>
          <p:nvPr>
            <p:ph type="sldNum" sz="quarter" idx="12"/>
          </p:nvPr>
        </p:nvSpPr>
        <p:spPr/>
        <p:txBody>
          <a:bodyPr/>
          <a:lstStyle>
            <a:lvl1pPr>
              <a:defRPr/>
            </a:lvl1pPr>
          </a:lstStyle>
          <a:p>
            <a:pPr>
              <a:defRPr/>
            </a:pPr>
            <a:fld id="{8545082B-BF8C-44DC-9FCB-51C7DA0785E5}" type="slidenum">
              <a:rPr lang="en-US" altLang="en-US"/>
              <a:pPr>
                <a:defRPr/>
              </a:pPr>
              <a:t>‹#›</a:t>
            </a:fld>
            <a:endParaRPr lang="en-US" altLang="en-US"/>
          </a:p>
        </p:txBody>
      </p:sp>
    </p:spTree>
    <p:extLst>
      <p:ext uri="{BB962C8B-B14F-4D97-AF65-F5344CB8AC3E}">
        <p14:creationId xmlns:p14="http://schemas.microsoft.com/office/powerpoint/2010/main" val="1791686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506ECB9-7CD3-4E1F-9C41-DB94C1A38873}"/>
              </a:ext>
            </a:extLst>
          </p:cNvPr>
          <p:cNvSpPr>
            <a:spLocks noGrp="1"/>
          </p:cNvSpPr>
          <p:nvPr>
            <p:ph type="dt" sz="half" idx="10"/>
          </p:nvPr>
        </p:nvSpPr>
        <p:spPr/>
        <p:txBody>
          <a:bodyPr/>
          <a:lstStyle>
            <a:lvl1pPr>
              <a:defRPr/>
            </a:lvl1pPr>
          </a:lstStyle>
          <a:p>
            <a:pPr>
              <a:defRPr/>
            </a:pPr>
            <a:fld id="{7D4AC2FE-9637-43DB-AE2F-E6BE021D1603}" type="datetimeFigureOut">
              <a:rPr lang="en-US"/>
              <a:pPr>
                <a:defRPr/>
              </a:pPr>
              <a:t>1/7/2026</a:t>
            </a:fld>
            <a:endParaRPr lang="en-US"/>
          </a:p>
        </p:txBody>
      </p:sp>
      <p:sp>
        <p:nvSpPr>
          <p:cNvPr id="6" name="Footer Placeholder 4">
            <a:extLst>
              <a:ext uri="{FF2B5EF4-FFF2-40B4-BE49-F238E27FC236}">
                <a16:creationId xmlns:a16="http://schemas.microsoft.com/office/drawing/2014/main" id="{F302820C-F58D-46CF-ACC1-0115872C0E1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4847008-B40C-4A83-92BA-E31C57A49590}"/>
              </a:ext>
            </a:extLst>
          </p:cNvPr>
          <p:cNvSpPr>
            <a:spLocks noGrp="1"/>
          </p:cNvSpPr>
          <p:nvPr>
            <p:ph type="sldNum" sz="quarter" idx="12"/>
          </p:nvPr>
        </p:nvSpPr>
        <p:spPr/>
        <p:txBody>
          <a:bodyPr/>
          <a:lstStyle>
            <a:lvl1pPr>
              <a:defRPr/>
            </a:lvl1pPr>
          </a:lstStyle>
          <a:p>
            <a:pPr>
              <a:defRPr/>
            </a:pPr>
            <a:fld id="{9D7DA662-10F0-48E4-887B-E115AEAE4DD6}" type="slidenum">
              <a:rPr lang="en-US" altLang="en-US"/>
              <a:pPr>
                <a:defRPr/>
              </a:pPr>
              <a:t>‹#›</a:t>
            </a:fld>
            <a:endParaRPr lang="en-US" altLang="en-US"/>
          </a:p>
        </p:txBody>
      </p:sp>
    </p:spTree>
    <p:extLst>
      <p:ext uri="{BB962C8B-B14F-4D97-AF65-F5344CB8AC3E}">
        <p14:creationId xmlns:p14="http://schemas.microsoft.com/office/powerpoint/2010/main" val="1456766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6D9A62A-00B9-4947-A248-927D65581C2F}"/>
              </a:ext>
            </a:extLst>
          </p:cNvPr>
          <p:cNvSpPr>
            <a:spLocks noGrp="1"/>
          </p:cNvSpPr>
          <p:nvPr>
            <p:ph type="dt" sz="half" idx="10"/>
          </p:nvPr>
        </p:nvSpPr>
        <p:spPr/>
        <p:txBody>
          <a:bodyPr/>
          <a:lstStyle>
            <a:lvl1pPr>
              <a:defRPr/>
            </a:lvl1pPr>
          </a:lstStyle>
          <a:p>
            <a:pPr>
              <a:defRPr/>
            </a:pPr>
            <a:fld id="{4D69AB13-EB7F-448B-AA6F-E3293F513615}" type="datetimeFigureOut">
              <a:rPr lang="en-US"/>
              <a:pPr>
                <a:defRPr/>
              </a:pPr>
              <a:t>1/7/2026</a:t>
            </a:fld>
            <a:endParaRPr lang="en-US"/>
          </a:p>
        </p:txBody>
      </p:sp>
      <p:sp>
        <p:nvSpPr>
          <p:cNvPr id="8" name="Footer Placeholder 4">
            <a:extLst>
              <a:ext uri="{FF2B5EF4-FFF2-40B4-BE49-F238E27FC236}">
                <a16:creationId xmlns:a16="http://schemas.microsoft.com/office/drawing/2014/main" id="{9D93898F-6E23-4A3C-884F-4122959A94F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53D4285-BF33-47B5-B377-E5B1E5D0C1BF}"/>
              </a:ext>
            </a:extLst>
          </p:cNvPr>
          <p:cNvSpPr>
            <a:spLocks noGrp="1"/>
          </p:cNvSpPr>
          <p:nvPr>
            <p:ph type="sldNum" sz="quarter" idx="12"/>
          </p:nvPr>
        </p:nvSpPr>
        <p:spPr/>
        <p:txBody>
          <a:bodyPr/>
          <a:lstStyle>
            <a:lvl1pPr>
              <a:defRPr/>
            </a:lvl1pPr>
          </a:lstStyle>
          <a:p>
            <a:pPr>
              <a:defRPr/>
            </a:pPr>
            <a:fld id="{ECDDF4F8-B13B-4434-B3EB-647E4112C155}" type="slidenum">
              <a:rPr lang="en-US" altLang="en-US"/>
              <a:pPr>
                <a:defRPr/>
              </a:pPr>
              <a:t>‹#›</a:t>
            </a:fld>
            <a:endParaRPr lang="en-US" altLang="en-US"/>
          </a:p>
        </p:txBody>
      </p:sp>
    </p:spTree>
    <p:extLst>
      <p:ext uri="{BB962C8B-B14F-4D97-AF65-F5344CB8AC3E}">
        <p14:creationId xmlns:p14="http://schemas.microsoft.com/office/powerpoint/2010/main" val="3867748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E196E84-923C-4A60-A01D-6855DD36F023}"/>
              </a:ext>
            </a:extLst>
          </p:cNvPr>
          <p:cNvSpPr>
            <a:spLocks noGrp="1"/>
          </p:cNvSpPr>
          <p:nvPr>
            <p:ph type="dt" sz="half" idx="10"/>
          </p:nvPr>
        </p:nvSpPr>
        <p:spPr/>
        <p:txBody>
          <a:bodyPr/>
          <a:lstStyle>
            <a:lvl1pPr>
              <a:defRPr/>
            </a:lvl1pPr>
          </a:lstStyle>
          <a:p>
            <a:pPr>
              <a:defRPr/>
            </a:pPr>
            <a:fld id="{B5FDC0AB-A843-4DBB-9CEA-ECA9C5F9569D}" type="datetimeFigureOut">
              <a:rPr lang="en-US"/>
              <a:pPr>
                <a:defRPr/>
              </a:pPr>
              <a:t>1/7/2026</a:t>
            </a:fld>
            <a:endParaRPr lang="en-US"/>
          </a:p>
        </p:txBody>
      </p:sp>
      <p:sp>
        <p:nvSpPr>
          <p:cNvPr id="4" name="Footer Placeholder 4">
            <a:extLst>
              <a:ext uri="{FF2B5EF4-FFF2-40B4-BE49-F238E27FC236}">
                <a16:creationId xmlns:a16="http://schemas.microsoft.com/office/drawing/2014/main" id="{C9933DC0-1852-4CF7-9144-3153E2DC630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D84C090-3F1E-4290-A4EB-3FA7F2ABD1F9}"/>
              </a:ext>
            </a:extLst>
          </p:cNvPr>
          <p:cNvSpPr>
            <a:spLocks noGrp="1"/>
          </p:cNvSpPr>
          <p:nvPr>
            <p:ph type="sldNum" sz="quarter" idx="12"/>
          </p:nvPr>
        </p:nvSpPr>
        <p:spPr/>
        <p:txBody>
          <a:bodyPr/>
          <a:lstStyle>
            <a:lvl1pPr>
              <a:defRPr/>
            </a:lvl1pPr>
          </a:lstStyle>
          <a:p>
            <a:pPr>
              <a:defRPr/>
            </a:pPr>
            <a:fld id="{569B9FFA-277A-4B71-A4F7-D82C689AFCDC}" type="slidenum">
              <a:rPr lang="en-US" altLang="en-US"/>
              <a:pPr>
                <a:defRPr/>
              </a:pPr>
              <a:t>‹#›</a:t>
            </a:fld>
            <a:endParaRPr lang="en-US" altLang="en-US"/>
          </a:p>
        </p:txBody>
      </p:sp>
    </p:spTree>
    <p:extLst>
      <p:ext uri="{BB962C8B-B14F-4D97-AF65-F5344CB8AC3E}">
        <p14:creationId xmlns:p14="http://schemas.microsoft.com/office/powerpoint/2010/main" val="2790752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CC1CC59-639D-4930-85CD-D591BFDD84AD}"/>
              </a:ext>
            </a:extLst>
          </p:cNvPr>
          <p:cNvSpPr>
            <a:spLocks noGrp="1"/>
          </p:cNvSpPr>
          <p:nvPr>
            <p:ph type="dt" sz="half" idx="10"/>
          </p:nvPr>
        </p:nvSpPr>
        <p:spPr/>
        <p:txBody>
          <a:bodyPr/>
          <a:lstStyle>
            <a:lvl1pPr>
              <a:defRPr/>
            </a:lvl1pPr>
          </a:lstStyle>
          <a:p>
            <a:pPr>
              <a:defRPr/>
            </a:pPr>
            <a:fld id="{D736B553-0ECF-4425-9CB9-F32BD80F26A3}" type="datetimeFigureOut">
              <a:rPr lang="en-US"/>
              <a:pPr>
                <a:defRPr/>
              </a:pPr>
              <a:t>1/7/2026</a:t>
            </a:fld>
            <a:endParaRPr lang="en-US"/>
          </a:p>
        </p:txBody>
      </p:sp>
      <p:sp>
        <p:nvSpPr>
          <p:cNvPr id="3" name="Footer Placeholder 4">
            <a:extLst>
              <a:ext uri="{FF2B5EF4-FFF2-40B4-BE49-F238E27FC236}">
                <a16:creationId xmlns:a16="http://schemas.microsoft.com/office/drawing/2014/main" id="{D1F6B3AD-5A37-4115-9227-91BF254335E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8819E30-DC95-4DE1-8CB6-11F7C8E7AC97}"/>
              </a:ext>
            </a:extLst>
          </p:cNvPr>
          <p:cNvSpPr>
            <a:spLocks noGrp="1"/>
          </p:cNvSpPr>
          <p:nvPr>
            <p:ph type="sldNum" sz="quarter" idx="12"/>
          </p:nvPr>
        </p:nvSpPr>
        <p:spPr/>
        <p:txBody>
          <a:bodyPr/>
          <a:lstStyle>
            <a:lvl1pPr>
              <a:defRPr/>
            </a:lvl1pPr>
          </a:lstStyle>
          <a:p>
            <a:pPr>
              <a:defRPr/>
            </a:pPr>
            <a:fld id="{71F9712A-3CB4-492D-98C8-9D6361B214FF}" type="slidenum">
              <a:rPr lang="en-US" altLang="en-US"/>
              <a:pPr>
                <a:defRPr/>
              </a:pPr>
              <a:t>‹#›</a:t>
            </a:fld>
            <a:endParaRPr lang="en-US" altLang="en-US"/>
          </a:p>
        </p:txBody>
      </p:sp>
    </p:spTree>
    <p:extLst>
      <p:ext uri="{BB962C8B-B14F-4D97-AF65-F5344CB8AC3E}">
        <p14:creationId xmlns:p14="http://schemas.microsoft.com/office/powerpoint/2010/main" val="184540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12570C7-2AA7-4DFD-BD46-E04617B177A6}"/>
              </a:ext>
            </a:extLst>
          </p:cNvPr>
          <p:cNvSpPr>
            <a:spLocks noGrp="1"/>
          </p:cNvSpPr>
          <p:nvPr>
            <p:ph type="dt" sz="half" idx="10"/>
          </p:nvPr>
        </p:nvSpPr>
        <p:spPr/>
        <p:txBody>
          <a:bodyPr/>
          <a:lstStyle>
            <a:lvl1pPr>
              <a:defRPr/>
            </a:lvl1pPr>
          </a:lstStyle>
          <a:p>
            <a:pPr>
              <a:defRPr/>
            </a:pPr>
            <a:fld id="{F589903D-EA9A-4BA8-8676-06E92C87FD13}" type="datetimeFigureOut">
              <a:rPr lang="en-US"/>
              <a:pPr>
                <a:defRPr/>
              </a:pPr>
              <a:t>1/7/2026</a:t>
            </a:fld>
            <a:endParaRPr lang="en-US"/>
          </a:p>
        </p:txBody>
      </p:sp>
      <p:sp>
        <p:nvSpPr>
          <p:cNvPr id="6" name="Footer Placeholder 4">
            <a:extLst>
              <a:ext uri="{FF2B5EF4-FFF2-40B4-BE49-F238E27FC236}">
                <a16:creationId xmlns:a16="http://schemas.microsoft.com/office/drawing/2014/main" id="{93905940-8DC3-4171-B5EA-F8C286BF38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BFC10DD-8AF3-4AB7-A4ED-6A84D639F6EA}"/>
              </a:ext>
            </a:extLst>
          </p:cNvPr>
          <p:cNvSpPr>
            <a:spLocks noGrp="1"/>
          </p:cNvSpPr>
          <p:nvPr>
            <p:ph type="sldNum" sz="quarter" idx="12"/>
          </p:nvPr>
        </p:nvSpPr>
        <p:spPr/>
        <p:txBody>
          <a:bodyPr/>
          <a:lstStyle>
            <a:lvl1pPr>
              <a:defRPr/>
            </a:lvl1pPr>
          </a:lstStyle>
          <a:p>
            <a:pPr>
              <a:defRPr/>
            </a:pPr>
            <a:fld id="{2C5FA5E1-FA3F-4395-9B2B-C846084A5EF0}" type="slidenum">
              <a:rPr lang="en-US" altLang="en-US"/>
              <a:pPr>
                <a:defRPr/>
              </a:pPr>
              <a:t>‹#›</a:t>
            </a:fld>
            <a:endParaRPr lang="en-US" altLang="en-US"/>
          </a:p>
        </p:txBody>
      </p:sp>
    </p:spTree>
    <p:extLst>
      <p:ext uri="{BB962C8B-B14F-4D97-AF65-F5344CB8AC3E}">
        <p14:creationId xmlns:p14="http://schemas.microsoft.com/office/powerpoint/2010/main" val="885445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EA2984-04B0-4BF6-960E-768760DB70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7F245-F488-4AE8-8D6A-05F5BF60C8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A77266-0064-4EE0-AD1B-D0A0F2FB324D}"/>
              </a:ext>
            </a:extLst>
          </p:cNvPr>
          <p:cNvSpPr>
            <a:spLocks noGrp="1" noChangeArrowheads="1"/>
          </p:cNvSpPr>
          <p:nvPr>
            <p:ph type="sldNum" sz="quarter" idx="12"/>
          </p:nvPr>
        </p:nvSpPr>
        <p:spPr>
          <a:ln/>
        </p:spPr>
        <p:txBody>
          <a:bodyPr/>
          <a:lstStyle>
            <a:lvl1pPr>
              <a:defRPr/>
            </a:lvl1pPr>
          </a:lstStyle>
          <a:p>
            <a:pPr>
              <a:defRPr/>
            </a:pPr>
            <a:fld id="{CE3CC31A-004F-4116-968D-275973F60949}" type="slidenum">
              <a:rPr lang="en-US" altLang="en-US"/>
              <a:pPr>
                <a:defRPr/>
              </a:pPr>
              <a:t>‹#›</a:t>
            </a:fld>
            <a:endParaRPr lang="en-US" altLang="en-US"/>
          </a:p>
        </p:txBody>
      </p:sp>
    </p:spTree>
    <p:extLst>
      <p:ext uri="{BB962C8B-B14F-4D97-AF65-F5344CB8AC3E}">
        <p14:creationId xmlns:p14="http://schemas.microsoft.com/office/powerpoint/2010/main" val="3511012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82B2C27-2915-4575-BB9E-4F578A7D227F}"/>
              </a:ext>
            </a:extLst>
          </p:cNvPr>
          <p:cNvSpPr>
            <a:spLocks noGrp="1"/>
          </p:cNvSpPr>
          <p:nvPr>
            <p:ph type="dt" sz="half" idx="10"/>
          </p:nvPr>
        </p:nvSpPr>
        <p:spPr/>
        <p:txBody>
          <a:bodyPr/>
          <a:lstStyle>
            <a:lvl1pPr>
              <a:defRPr/>
            </a:lvl1pPr>
          </a:lstStyle>
          <a:p>
            <a:pPr>
              <a:defRPr/>
            </a:pPr>
            <a:fld id="{3AF0FB39-E95D-4D5A-84F2-AE58C24A7AEB}" type="datetimeFigureOut">
              <a:rPr lang="en-US"/>
              <a:pPr>
                <a:defRPr/>
              </a:pPr>
              <a:t>1/7/2026</a:t>
            </a:fld>
            <a:endParaRPr lang="en-US"/>
          </a:p>
        </p:txBody>
      </p:sp>
      <p:sp>
        <p:nvSpPr>
          <p:cNvPr id="6" name="Footer Placeholder 4">
            <a:extLst>
              <a:ext uri="{FF2B5EF4-FFF2-40B4-BE49-F238E27FC236}">
                <a16:creationId xmlns:a16="http://schemas.microsoft.com/office/drawing/2014/main" id="{BEEE3192-DE4C-4585-A663-BBB3BA4BE69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F66C301-B224-4C9B-AD1C-56E6826BDBA4}"/>
              </a:ext>
            </a:extLst>
          </p:cNvPr>
          <p:cNvSpPr>
            <a:spLocks noGrp="1"/>
          </p:cNvSpPr>
          <p:nvPr>
            <p:ph type="sldNum" sz="quarter" idx="12"/>
          </p:nvPr>
        </p:nvSpPr>
        <p:spPr/>
        <p:txBody>
          <a:bodyPr/>
          <a:lstStyle>
            <a:lvl1pPr>
              <a:defRPr/>
            </a:lvl1pPr>
          </a:lstStyle>
          <a:p>
            <a:pPr>
              <a:defRPr/>
            </a:pPr>
            <a:fld id="{DB53EEE1-A814-4D30-A105-E4FDBD731B6B}" type="slidenum">
              <a:rPr lang="en-US" altLang="en-US"/>
              <a:pPr>
                <a:defRPr/>
              </a:pPr>
              <a:t>‹#›</a:t>
            </a:fld>
            <a:endParaRPr lang="en-US" altLang="en-US"/>
          </a:p>
        </p:txBody>
      </p:sp>
    </p:spTree>
    <p:extLst>
      <p:ext uri="{BB962C8B-B14F-4D97-AF65-F5344CB8AC3E}">
        <p14:creationId xmlns:p14="http://schemas.microsoft.com/office/powerpoint/2010/main" val="3907319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EBA81-53BB-475E-B57F-DF7A1DE349E7}"/>
              </a:ext>
            </a:extLst>
          </p:cNvPr>
          <p:cNvSpPr>
            <a:spLocks noGrp="1"/>
          </p:cNvSpPr>
          <p:nvPr>
            <p:ph type="dt" sz="half" idx="10"/>
          </p:nvPr>
        </p:nvSpPr>
        <p:spPr/>
        <p:txBody>
          <a:bodyPr/>
          <a:lstStyle>
            <a:lvl1pPr>
              <a:defRPr/>
            </a:lvl1pPr>
          </a:lstStyle>
          <a:p>
            <a:pPr>
              <a:defRPr/>
            </a:pPr>
            <a:fld id="{8BC63980-2B78-4CFF-9DBD-0B698E5C7BA1}" type="datetimeFigureOut">
              <a:rPr lang="en-US"/>
              <a:pPr>
                <a:defRPr/>
              </a:pPr>
              <a:t>1/7/2026</a:t>
            </a:fld>
            <a:endParaRPr lang="en-US"/>
          </a:p>
        </p:txBody>
      </p:sp>
      <p:sp>
        <p:nvSpPr>
          <p:cNvPr id="5" name="Footer Placeholder 4">
            <a:extLst>
              <a:ext uri="{FF2B5EF4-FFF2-40B4-BE49-F238E27FC236}">
                <a16:creationId xmlns:a16="http://schemas.microsoft.com/office/drawing/2014/main" id="{7A1B2510-FB77-472F-ABB8-802A952AE5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DDE18F-57A9-4382-9667-43905CA081FC}"/>
              </a:ext>
            </a:extLst>
          </p:cNvPr>
          <p:cNvSpPr>
            <a:spLocks noGrp="1"/>
          </p:cNvSpPr>
          <p:nvPr>
            <p:ph type="sldNum" sz="quarter" idx="12"/>
          </p:nvPr>
        </p:nvSpPr>
        <p:spPr/>
        <p:txBody>
          <a:bodyPr/>
          <a:lstStyle>
            <a:lvl1pPr>
              <a:defRPr/>
            </a:lvl1pPr>
          </a:lstStyle>
          <a:p>
            <a:pPr>
              <a:defRPr/>
            </a:pPr>
            <a:fld id="{22F34E21-20A6-40ED-B07D-A3FF27FD604C}" type="slidenum">
              <a:rPr lang="en-US" altLang="en-US"/>
              <a:pPr>
                <a:defRPr/>
              </a:pPr>
              <a:t>‹#›</a:t>
            </a:fld>
            <a:endParaRPr lang="en-US" altLang="en-US"/>
          </a:p>
        </p:txBody>
      </p:sp>
    </p:spTree>
    <p:extLst>
      <p:ext uri="{BB962C8B-B14F-4D97-AF65-F5344CB8AC3E}">
        <p14:creationId xmlns:p14="http://schemas.microsoft.com/office/powerpoint/2010/main" val="906281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314AA-AA13-4F03-B96B-806B3ABC3F35}"/>
              </a:ext>
            </a:extLst>
          </p:cNvPr>
          <p:cNvSpPr>
            <a:spLocks noGrp="1"/>
          </p:cNvSpPr>
          <p:nvPr>
            <p:ph type="dt" sz="half" idx="10"/>
          </p:nvPr>
        </p:nvSpPr>
        <p:spPr/>
        <p:txBody>
          <a:bodyPr/>
          <a:lstStyle>
            <a:lvl1pPr>
              <a:defRPr/>
            </a:lvl1pPr>
          </a:lstStyle>
          <a:p>
            <a:pPr>
              <a:defRPr/>
            </a:pPr>
            <a:fld id="{BC8D4A5D-5801-407A-BBAC-3975DD48D99D}" type="datetimeFigureOut">
              <a:rPr lang="en-US"/>
              <a:pPr>
                <a:defRPr/>
              </a:pPr>
              <a:t>1/7/2026</a:t>
            </a:fld>
            <a:endParaRPr lang="en-US"/>
          </a:p>
        </p:txBody>
      </p:sp>
      <p:sp>
        <p:nvSpPr>
          <p:cNvPr id="5" name="Footer Placeholder 4">
            <a:extLst>
              <a:ext uri="{FF2B5EF4-FFF2-40B4-BE49-F238E27FC236}">
                <a16:creationId xmlns:a16="http://schemas.microsoft.com/office/drawing/2014/main" id="{A96F3292-63C0-4A5E-8E92-2643CA6C660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256AA0E-73ED-45B9-B7A6-0CA1F43B7EE1}"/>
              </a:ext>
            </a:extLst>
          </p:cNvPr>
          <p:cNvSpPr>
            <a:spLocks noGrp="1"/>
          </p:cNvSpPr>
          <p:nvPr>
            <p:ph type="sldNum" sz="quarter" idx="12"/>
          </p:nvPr>
        </p:nvSpPr>
        <p:spPr/>
        <p:txBody>
          <a:bodyPr/>
          <a:lstStyle>
            <a:lvl1pPr>
              <a:defRPr/>
            </a:lvl1pPr>
          </a:lstStyle>
          <a:p>
            <a:pPr>
              <a:defRPr/>
            </a:pPr>
            <a:fld id="{F258823A-241D-4AE5-B61E-56F8C0C821B4}" type="slidenum">
              <a:rPr lang="en-US" altLang="en-US"/>
              <a:pPr>
                <a:defRPr/>
              </a:pPr>
              <a:t>‹#›</a:t>
            </a:fld>
            <a:endParaRPr lang="en-US" altLang="en-US"/>
          </a:p>
        </p:txBody>
      </p:sp>
    </p:spTree>
    <p:extLst>
      <p:ext uri="{BB962C8B-B14F-4D97-AF65-F5344CB8AC3E}">
        <p14:creationId xmlns:p14="http://schemas.microsoft.com/office/powerpoint/2010/main" val="2496135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F781774-95E4-44E5-A849-A251EE273C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C2D48F-8FFA-4A6E-806E-F1477C7DD4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868994-5DA3-4E81-B866-129D55B929BC}"/>
              </a:ext>
            </a:extLst>
          </p:cNvPr>
          <p:cNvSpPr>
            <a:spLocks noGrp="1" noChangeArrowheads="1"/>
          </p:cNvSpPr>
          <p:nvPr>
            <p:ph type="sldNum" sz="quarter" idx="12"/>
          </p:nvPr>
        </p:nvSpPr>
        <p:spPr>
          <a:ln/>
        </p:spPr>
        <p:txBody>
          <a:bodyPr/>
          <a:lstStyle>
            <a:lvl1pPr>
              <a:defRPr/>
            </a:lvl1pPr>
          </a:lstStyle>
          <a:p>
            <a:pPr>
              <a:defRPr/>
            </a:pPr>
            <a:fld id="{4B3CD55E-DABC-4185-9301-EEC64159B707}" type="slidenum">
              <a:rPr lang="en-US" altLang="en-US"/>
              <a:pPr>
                <a:defRPr/>
              </a:pPr>
              <a:t>‹#›</a:t>
            </a:fld>
            <a:endParaRPr lang="en-US" altLang="en-US"/>
          </a:p>
        </p:txBody>
      </p:sp>
    </p:spTree>
    <p:extLst>
      <p:ext uri="{BB962C8B-B14F-4D97-AF65-F5344CB8AC3E}">
        <p14:creationId xmlns:p14="http://schemas.microsoft.com/office/powerpoint/2010/main" val="2461573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E4D0F50-DB49-43BD-A852-37FADA24EE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EBE821C-C1CB-4900-9BE8-74306E01D8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B93721B-9B30-4D4C-B6CA-C61B225B7EE6}"/>
              </a:ext>
            </a:extLst>
          </p:cNvPr>
          <p:cNvSpPr>
            <a:spLocks noGrp="1" noChangeArrowheads="1"/>
          </p:cNvSpPr>
          <p:nvPr>
            <p:ph type="sldNum" sz="quarter" idx="12"/>
          </p:nvPr>
        </p:nvSpPr>
        <p:spPr>
          <a:ln/>
        </p:spPr>
        <p:txBody>
          <a:bodyPr/>
          <a:lstStyle>
            <a:lvl1pPr>
              <a:defRPr/>
            </a:lvl1pPr>
          </a:lstStyle>
          <a:p>
            <a:pPr>
              <a:defRPr/>
            </a:pPr>
            <a:fld id="{BAFC2484-5672-4D99-A529-99FF20BB28DF}" type="slidenum">
              <a:rPr lang="en-US" altLang="en-US"/>
              <a:pPr>
                <a:defRPr/>
              </a:pPr>
              <a:t>‹#›</a:t>
            </a:fld>
            <a:endParaRPr lang="en-US" altLang="en-US"/>
          </a:p>
        </p:txBody>
      </p:sp>
    </p:spTree>
    <p:extLst>
      <p:ext uri="{BB962C8B-B14F-4D97-AF65-F5344CB8AC3E}">
        <p14:creationId xmlns:p14="http://schemas.microsoft.com/office/powerpoint/2010/main" val="3709294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1B3EBF-DEFE-4203-B6A0-B0C04621088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8785BB9-A4B5-49A7-858B-4286A97317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091DDA5-11CE-45A1-83C3-52F8948A92B5}"/>
              </a:ext>
            </a:extLst>
          </p:cNvPr>
          <p:cNvSpPr>
            <a:spLocks noGrp="1" noChangeArrowheads="1"/>
          </p:cNvSpPr>
          <p:nvPr>
            <p:ph type="sldNum" sz="quarter" idx="12"/>
          </p:nvPr>
        </p:nvSpPr>
        <p:spPr>
          <a:ln/>
        </p:spPr>
        <p:txBody>
          <a:bodyPr/>
          <a:lstStyle>
            <a:lvl1pPr>
              <a:defRPr/>
            </a:lvl1pPr>
          </a:lstStyle>
          <a:p>
            <a:pPr>
              <a:defRPr/>
            </a:pPr>
            <a:fld id="{C1243138-A201-45F2-9E0F-31D2BD62EBCF}" type="slidenum">
              <a:rPr lang="en-US" altLang="en-US"/>
              <a:pPr>
                <a:defRPr/>
              </a:pPr>
              <a:t>‹#›</a:t>
            </a:fld>
            <a:endParaRPr lang="en-US" altLang="en-US"/>
          </a:p>
        </p:txBody>
      </p:sp>
    </p:spTree>
    <p:extLst>
      <p:ext uri="{BB962C8B-B14F-4D97-AF65-F5344CB8AC3E}">
        <p14:creationId xmlns:p14="http://schemas.microsoft.com/office/powerpoint/2010/main" val="1484531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BC13219-DE32-492E-8184-A0D67D149DC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9DBE451-F146-4BDA-BA03-3B24104BAA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2F28778-409E-4B13-AB56-7738F2ECB13C}"/>
              </a:ext>
            </a:extLst>
          </p:cNvPr>
          <p:cNvSpPr>
            <a:spLocks noGrp="1" noChangeArrowheads="1"/>
          </p:cNvSpPr>
          <p:nvPr>
            <p:ph type="sldNum" sz="quarter" idx="12"/>
          </p:nvPr>
        </p:nvSpPr>
        <p:spPr>
          <a:ln/>
        </p:spPr>
        <p:txBody>
          <a:bodyPr/>
          <a:lstStyle>
            <a:lvl1pPr>
              <a:defRPr/>
            </a:lvl1pPr>
          </a:lstStyle>
          <a:p>
            <a:pPr>
              <a:defRPr/>
            </a:pPr>
            <a:fld id="{2381406A-53A6-4353-B598-3A4469EBBAA4}" type="slidenum">
              <a:rPr lang="en-US" altLang="en-US"/>
              <a:pPr>
                <a:defRPr/>
              </a:pPr>
              <a:t>‹#›</a:t>
            </a:fld>
            <a:endParaRPr lang="en-US" altLang="en-US"/>
          </a:p>
        </p:txBody>
      </p:sp>
    </p:spTree>
    <p:extLst>
      <p:ext uri="{BB962C8B-B14F-4D97-AF65-F5344CB8AC3E}">
        <p14:creationId xmlns:p14="http://schemas.microsoft.com/office/powerpoint/2010/main" val="1871264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0F52573-3021-4145-AA34-DDC9015120C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666FA3C-E60E-4BF1-9529-72032F707A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EE7219C-0047-430F-A9DF-FC34FD6801E3}"/>
              </a:ext>
            </a:extLst>
          </p:cNvPr>
          <p:cNvSpPr>
            <a:spLocks noGrp="1" noChangeArrowheads="1"/>
          </p:cNvSpPr>
          <p:nvPr>
            <p:ph type="sldNum" sz="quarter" idx="12"/>
          </p:nvPr>
        </p:nvSpPr>
        <p:spPr>
          <a:ln/>
        </p:spPr>
        <p:txBody>
          <a:bodyPr/>
          <a:lstStyle>
            <a:lvl1pPr>
              <a:defRPr/>
            </a:lvl1pPr>
          </a:lstStyle>
          <a:p>
            <a:pPr>
              <a:defRPr/>
            </a:pPr>
            <a:fld id="{74CFD8D6-94AE-48F3-A787-729734A61297}" type="slidenum">
              <a:rPr lang="en-US" altLang="en-US"/>
              <a:pPr>
                <a:defRPr/>
              </a:pPr>
              <a:t>‹#›</a:t>
            </a:fld>
            <a:endParaRPr lang="en-US" altLang="en-US"/>
          </a:p>
        </p:txBody>
      </p:sp>
    </p:spTree>
    <p:extLst>
      <p:ext uri="{BB962C8B-B14F-4D97-AF65-F5344CB8AC3E}">
        <p14:creationId xmlns:p14="http://schemas.microsoft.com/office/powerpoint/2010/main" val="1565688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85A5574-EC5D-48D9-8233-C9F5AB1BDF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FE46271-8FE8-4844-B357-1FEC2007BF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582C06D-CE96-4F69-AFA8-B0BB6F46186B}"/>
              </a:ext>
            </a:extLst>
          </p:cNvPr>
          <p:cNvSpPr>
            <a:spLocks noGrp="1" noChangeArrowheads="1"/>
          </p:cNvSpPr>
          <p:nvPr>
            <p:ph type="sldNum" sz="quarter" idx="12"/>
          </p:nvPr>
        </p:nvSpPr>
        <p:spPr>
          <a:ln/>
        </p:spPr>
        <p:txBody>
          <a:bodyPr/>
          <a:lstStyle>
            <a:lvl1pPr>
              <a:defRPr/>
            </a:lvl1pPr>
          </a:lstStyle>
          <a:p>
            <a:pPr>
              <a:defRPr/>
            </a:pPr>
            <a:fld id="{19258D3E-476C-4780-AAC4-EE5DCC2C9D6F}" type="slidenum">
              <a:rPr lang="en-US" altLang="en-US"/>
              <a:pPr>
                <a:defRPr/>
              </a:pPr>
              <a:t>‹#›</a:t>
            </a:fld>
            <a:endParaRPr lang="en-US" altLang="en-US"/>
          </a:p>
        </p:txBody>
      </p:sp>
    </p:spTree>
    <p:extLst>
      <p:ext uri="{BB962C8B-B14F-4D97-AF65-F5344CB8AC3E}">
        <p14:creationId xmlns:p14="http://schemas.microsoft.com/office/powerpoint/2010/main" val="1662161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1CEA4E3-B635-444E-86D0-EE0148DE176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6832C9-13C1-4C5E-A19A-4394214172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9600630-A966-4FFB-A17F-BE713C3D89FE}"/>
              </a:ext>
            </a:extLst>
          </p:cNvPr>
          <p:cNvSpPr>
            <a:spLocks noGrp="1" noChangeArrowheads="1"/>
          </p:cNvSpPr>
          <p:nvPr>
            <p:ph type="sldNum" sz="quarter" idx="12"/>
          </p:nvPr>
        </p:nvSpPr>
        <p:spPr>
          <a:ln/>
        </p:spPr>
        <p:txBody>
          <a:bodyPr/>
          <a:lstStyle>
            <a:lvl1pPr>
              <a:defRPr/>
            </a:lvl1pPr>
          </a:lstStyle>
          <a:p>
            <a:pPr>
              <a:defRPr/>
            </a:pPr>
            <a:fld id="{655D5539-335E-4E1B-A6D4-5DD0EA3EA3BA}" type="slidenum">
              <a:rPr lang="en-US" altLang="en-US"/>
              <a:pPr>
                <a:defRPr/>
              </a:pPr>
              <a:t>‹#›</a:t>
            </a:fld>
            <a:endParaRPr lang="en-US" altLang="en-US"/>
          </a:p>
        </p:txBody>
      </p:sp>
    </p:spTree>
    <p:extLst>
      <p:ext uri="{BB962C8B-B14F-4D97-AF65-F5344CB8AC3E}">
        <p14:creationId xmlns:p14="http://schemas.microsoft.com/office/powerpoint/2010/main" val="345002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E3C78EF-8B56-4E5C-92CF-500C920473F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6FCD9F4-B7FE-46D4-A20D-00898E82461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242F8F7-90F7-442F-A66B-551AAB80087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E03ABB87-03D5-4348-A55D-15CA84D6562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1A5D42C6-AB0E-4310-8B41-B1FA2D4DFDA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84D5E88-FFC9-4981-A542-0C7F453E099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b="1">
          <a:solidFill>
            <a:schemeClr val="accent2"/>
          </a:solidFill>
          <a:latin typeface="+mj-lt"/>
          <a:ea typeface="+mj-ea"/>
          <a:cs typeface="+mj-cs"/>
        </a:defRPr>
      </a:lvl1pPr>
      <a:lvl2pPr algn="ctr" rtl="0" eaLnBrk="0" fontAlgn="base" hangingPunct="0">
        <a:spcBef>
          <a:spcPct val="0"/>
        </a:spcBef>
        <a:spcAft>
          <a:spcPct val="0"/>
        </a:spcAft>
        <a:defRPr sz="4400" b="1">
          <a:solidFill>
            <a:schemeClr val="accent2"/>
          </a:solidFill>
          <a:latin typeface="Arial" charset="0"/>
        </a:defRPr>
      </a:lvl2pPr>
      <a:lvl3pPr algn="ctr" rtl="0" eaLnBrk="0" fontAlgn="base" hangingPunct="0">
        <a:spcBef>
          <a:spcPct val="0"/>
        </a:spcBef>
        <a:spcAft>
          <a:spcPct val="0"/>
        </a:spcAft>
        <a:defRPr sz="4400" b="1">
          <a:solidFill>
            <a:schemeClr val="accent2"/>
          </a:solidFill>
          <a:latin typeface="Arial" charset="0"/>
        </a:defRPr>
      </a:lvl3pPr>
      <a:lvl4pPr algn="ctr" rtl="0" eaLnBrk="0" fontAlgn="base" hangingPunct="0">
        <a:spcBef>
          <a:spcPct val="0"/>
        </a:spcBef>
        <a:spcAft>
          <a:spcPct val="0"/>
        </a:spcAft>
        <a:defRPr sz="4400" b="1">
          <a:solidFill>
            <a:schemeClr val="accent2"/>
          </a:solidFill>
          <a:latin typeface="Arial" charset="0"/>
        </a:defRPr>
      </a:lvl4pPr>
      <a:lvl5pPr algn="ctr" rtl="0" eaLnBrk="0" fontAlgn="base" hangingPunct="0">
        <a:spcBef>
          <a:spcPct val="0"/>
        </a:spcBef>
        <a:spcAft>
          <a:spcPct val="0"/>
        </a:spcAft>
        <a:defRPr sz="4400" b="1">
          <a:solidFill>
            <a:schemeClr val="accent2"/>
          </a:solidFill>
          <a:latin typeface="Arial" charset="0"/>
        </a:defRPr>
      </a:lvl5pPr>
      <a:lvl6pPr marL="457200" algn="ctr" rtl="0" fontAlgn="base">
        <a:spcBef>
          <a:spcPct val="0"/>
        </a:spcBef>
        <a:spcAft>
          <a:spcPct val="0"/>
        </a:spcAft>
        <a:defRPr sz="4400" b="1">
          <a:solidFill>
            <a:schemeClr val="accent2"/>
          </a:solidFill>
          <a:latin typeface="Arial" charset="0"/>
        </a:defRPr>
      </a:lvl6pPr>
      <a:lvl7pPr marL="914400" algn="ctr" rtl="0" fontAlgn="base">
        <a:spcBef>
          <a:spcPct val="0"/>
        </a:spcBef>
        <a:spcAft>
          <a:spcPct val="0"/>
        </a:spcAft>
        <a:defRPr sz="4400" b="1">
          <a:solidFill>
            <a:schemeClr val="accent2"/>
          </a:solidFill>
          <a:latin typeface="Arial" charset="0"/>
        </a:defRPr>
      </a:lvl7pPr>
      <a:lvl8pPr marL="1371600" algn="ctr" rtl="0" fontAlgn="base">
        <a:spcBef>
          <a:spcPct val="0"/>
        </a:spcBef>
        <a:spcAft>
          <a:spcPct val="0"/>
        </a:spcAft>
        <a:defRPr sz="4400" b="1">
          <a:solidFill>
            <a:schemeClr val="accent2"/>
          </a:solidFill>
          <a:latin typeface="Arial" charset="0"/>
        </a:defRPr>
      </a:lvl8pPr>
      <a:lvl9pPr marL="1828800" algn="ctr" rtl="0" fontAlgn="base">
        <a:spcBef>
          <a:spcPct val="0"/>
        </a:spcBef>
        <a:spcAft>
          <a:spcPct val="0"/>
        </a:spcAft>
        <a:defRPr sz="4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5451F15-DC8D-4BF7-B597-9CACB244ED7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F11830F-43FB-4665-A0F9-1D323782FA9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B185EBF-4EDC-4FFB-8CC5-6DFE3DDDD11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63E15CE7-542E-4562-8F54-74826D3E5CCB}" type="datetimeFigureOut">
              <a:rPr lang="en-US"/>
              <a:pPr>
                <a:defRPr/>
              </a:pPr>
              <a:t>1/7/2026</a:t>
            </a:fld>
            <a:endParaRPr lang="en-US"/>
          </a:p>
        </p:txBody>
      </p:sp>
      <p:sp>
        <p:nvSpPr>
          <p:cNvPr id="5" name="Footer Placeholder 4">
            <a:extLst>
              <a:ext uri="{FF2B5EF4-FFF2-40B4-BE49-F238E27FC236}">
                <a16:creationId xmlns:a16="http://schemas.microsoft.com/office/drawing/2014/main" id="{E88DEEDF-FD72-4C2B-A4D4-F297C7267A2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03D2DBD7-E8B6-4EF8-B6A1-1DC6FDA22BC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EF55621-6A61-42C7-A0DB-EF8E46EF8EF3}" type="slidenum">
              <a:rPr lang="en-US" altLang="en-US"/>
              <a:pPr>
                <a:defRPr/>
              </a:pPr>
              <a:t>‹#›</a:t>
            </a:fld>
            <a:endParaRPr lang="en-US" altLang="en-US"/>
          </a:p>
        </p:txBody>
      </p:sp>
    </p:spTree>
    <p:extLst>
      <p:ext uri="{BB962C8B-B14F-4D97-AF65-F5344CB8AC3E}">
        <p14:creationId xmlns:p14="http://schemas.microsoft.com/office/powerpoint/2010/main" val="3029793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5.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wmf"/></Relationships>
</file>

<file path=ppt/slides/_rels/slide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w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wmf"/></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E4F389A-A244-4A45-879C-584131B531A9}"/>
              </a:ext>
            </a:extLst>
          </p:cNvPr>
          <p:cNvSpPr>
            <a:spLocks noGrp="1" noChangeArrowheads="1"/>
          </p:cNvSpPr>
          <p:nvPr>
            <p:ph type="ctrTitle"/>
          </p:nvPr>
        </p:nvSpPr>
        <p:spPr>
          <a:xfrm>
            <a:off x="198119" y="990600"/>
            <a:ext cx="4259581" cy="1470025"/>
          </a:xfrm>
        </p:spPr>
        <p:txBody>
          <a:bodyPr/>
          <a:lstStyle/>
          <a:p>
            <a:pPr eaLnBrk="1" hangingPunct="1"/>
            <a:r>
              <a:rPr lang="en-US" altLang="en-US" sz="4800" dirty="0">
                <a:solidFill>
                  <a:srgbClr val="CC3300"/>
                </a:solidFill>
                <a:latin typeface="Calibri" panose="020F0502020204030204" pitchFamily="34" charset="0"/>
              </a:rPr>
              <a:t>Computational Complexity and Explanations in Physics</a:t>
            </a:r>
          </a:p>
        </p:txBody>
      </p:sp>
      <p:sp>
        <p:nvSpPr>
          <p:cNvPr id="3075" name="Rectangle 3">
            <a:extLst>
              <a:ext uri="{FF2B5EF4-FFF2-40B4-BE49-F238E27FC236}">
                <a16:creationId xmlns:a16="http://schemas.microsoft.com/office/drawing/2014/main" id="{5CB95680-8349-438D-AAC7-6DB4FD0D1242}"/>
              </a:ext>
            </a:extLst>
          </p:cNvPr>
          <p:cNvSpPr>
            <a:spLocks noGrp="1" noChangeArrowheads="1"/>
          </p:cNvSpPr>
          <p:nvPr>
            <p:ph type="subTitle" idx="1"/>
          </p:nvPr>
        </p:nvSpPr>
        <p:spPr>
          <a:xfrm>
            <a:off x="121920" y="3581400"/>
            <a:ext cx="4411981" cy="1371600"/>
          </a:xfrm>
        </p:spPr>
        <p:txBody>
          <a:bodyPr/>
          <a:lstStyle/>
          <a:p>
            <a:pPr eaLnBrk="1" hangingPunct="1"/>
            <a:r>
              <a:rPr lang="en-US" altLang="en-US" sz="2900" dirty="0">
                <a:latin typeface="Calibri" panose="020F0502020204030204" pitchFamily="34" charset="0"/>
              </a:rPr>
              <a:t>Scott Aaronson</a:t>
            </a:r>
            <a:br>
              <a:rPr lang="en-US" altLang="en-US" sz="2900" dirty="0">
                <a:latin typeface="Calibri" panose="020F0502020204030204" pitchFamily="34" charset="0"/>
              </a:rPr>
            </a:br>
            <a:r>
              <a:rPr lang="en-US" altLang="en-US" sz="2900" dirty="0">
                <a:latin typeface="Calibri" panose="020F0502020204030204" pitchFamily="34" charset="0"/>
              </a:rPr>
              <a:t>University of Texas, Austin</a:t>
            </a:r>
          </a:p>
          <a:p>
            <a:pPr eaLnBrk="1" hangingPunct="1"/>
            <a:endParaRPr lang="en-US" altLang="en-US" sz="2900" dirty="0">
              <a:latin typeface="Calibri" panose="020F0502020204030204" pitchFamily="34" charset="0"/>
            </a:endParaRPr>
          </a:p>
          <a:p>
            <a:pPr eaLnBrk="1" hangingPunct="1"/>
            <a:r>
              <a:rPr lang="en-US" altLang="en-US" sz="2900" dirty="0">
                <a:latin typeface="Calibri" panose="020F0502020204030204" pitchFamily="34" charset="0"/>
              </a:rPr>
              <a:t>CS Department</a:t>
            </a:r>
          </a:p>
          <a:p>
            <a:pPr eaLnBrk="1" hangingPunct="1"/>
            <a:r>
              <a:rPr lang="en-US" altLang="en-US" sz="2900" dirty="0">
                <a:latin typeface="Calibri" panose="020F0502020204030204" pitchFamily="34" charset="0"/>
              </a:rPr>
              <a:t>University of Washington</a:t>
            </a:r>
          </a:p>
          <a:p>
            <a:pPr eaLnBrk="1" hangingPunct="1"/>
            <a:r>
              <a:rPr lang="en-US" altLang="en-US" sz="2900" dirty="0">
                <a:latin typeface="Calibri" panose="020F0502020204030204" pitchFamily="34" charset="0"/>
              </a:rPr>
              <a:t>January 8, 2026</a:t>
            </a:r>
          </a:p>
        </p:txBody>
      </p:sp>
      <p:pic>
        <p:nvPicPr>
          <p:cNvPr id="3" name="Picture 2">
            <a:extLst>
              <a:ext uri="{FF2B5EF4-FFF2-40B4-BE49-F238E27FC236}">
                <a16:creationId xmlns:a16="http://schemas.microsoft.com/office/drawing/2014/main" id="{C0B96DCD-F867-4083-B54E-C02C1C741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620" y="0"/>
            <a:ext cx="457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9">
            <a:extLst>
              <a:ext uri="{FF2B5EF4-FFF2-40B4-BE49-F238E27FC236}">
                <a16:creationId xmlns:a16="http://schemas.microsoft.com/office/drawing/2014/main" id="{D2D6A1E4-266E-43CD-BB51-4FBD3D189968}"/>
              </a:ext>
            </a:extLst>
          </p:cNvPr>
          <p:cNvSpPr txBox="1">
            <a:spLocks noChangeArrowheads="1"/>
          </p:cNvSpPr>
          <p:nvPr/>
        </p:nvSpPr>
        <p:spPr bwMode="auto">
          <a:xfrm>
            <a:off x="4568825" y="2338388"/>
            <a:ext cx="13716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000" b="1">
                <a:solidFill>
                  <a:srgbClr val="CC00CC"/>
                </a:solidFill>
                <a:cs typeface="Calibri" panose="020F0502020204030204" pitchFamily="34" charset="0"/>
              </a:rPr>
              <a:t>NP</a:t>
            </a:r>
          </a:p>
        </p:txBody>
      </p:sp>
      <p:sp>
        <p:nvSpPr>
          <p:cNvPr id="6147" name="Text Box 10">
            <a:extLst>
              <a:ext uri="{FF2B5EF4-FFF2-40B4-BE49-F238E27FC236}">
                <a16:creationId xmlns:a16="http://schemas.microsoft.com/office/drawing/2014/main" id="{AE60F8D1-EE0C-4CCB-B36F-263CFCC1AD59}"/>
              </a:ext>
            </a:extLst>
          </p:cNvPr>
          <p:cNvSpPr txBox="1">
            <a:spLocks noChangeArrowheads="1"/>
          </p:cNvSpPr>
          <p:nvPr/>
        </p:nvSpPr>
        <p:spPr bwMode="auto">
          <a:xfrm>
            <a:off x="3883025" y="892175"/>
            <a:ext cx="2794000" cy="8556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solidFill>
                  <a:srgbClr val="CC00CC"/>
                </a:solidFill>
                <a:cs typeface="Calibri" panose="020F0502020204030204" pitchFamily="34" charset="0"/>
              </a:rPr>
              <a:t>NP-complete</a:t>
            </a:r>
          </a:p>
        </p:txBody>
      </p:sp>
      <p:sp>
        <p:nvSpPr>
          <p:cNvPr id="8" name="Freeform 8">
            <a:extLst>
              <a:ext uri="{FF2B5EF4-FFF2-40B4-BE49-F238E27FC236}">
                <a16:creationId xmlns:a16="http://schemas.microsoft.com/office/drawing/2014/main" id="{2081A132-29B7-4230-BE65-A2CD5E5360AC}"/>
              </a:ext>
            </a:extLst>
          </p:cNvPr>
          <p:cNvSpPr/>
          <p:nvPr/>
        </p:nvSpPr>
        <p:spPr bwMode="auto">
          <a:xfrm>
            <a:off x="1828800" y="3505200"/>
            <a:ext cx="6169025" cy="3176588"/>
          </a:xfrm>
          <a:custGeom>
            <a:avLst/>
            <a:gdLst>
              <a:gd name="connsiteX0" fmla="*/ 29113 w 4757867"/>
              <a:gd name="connsiteY0" fmla="*/ 1149532 h 2286211"/>
              <a:gd name="connsiteX1" fmla="*/ 68301 w 4757867"/>
              <a:gd name="connsiteY1" fmla="*/ 992777 h 2286211"/>
              <a:gd name="connsiteX2" fmla="*/ 159741 w 4757867"/>
              <a:gd name="connsiteY2" fmla="*/ 927463 h 2286211"/>
              <a:gd name="connsiteX3" fmla="*/ 238118 w 4757867"/>
              <a:gd name="connsiteY3" fmla="*/ 862149 h 2286211"/>
              <a:gd name="connsiteX4" fmla="*/ 251181 w 4757867"/>
              <a:gd name="connsiteY4" fmla="*/ 822960 h 2286211"/>
              <a:gd name="connsiteX5" fmla="*/ 290370 w 4757867"/>
              <a:gd name="connsiteY5" fmla="*/ 796835 h 2286211"/>
              <a:gd name="connsiteX6" fmla="*/ 329558 w 4757867"/>
              <a:gd name="connsiteY6" fmla="*/ 757646 h 2286211"/>
              <a:gd name="connsiteX7" fmla="*/ 434061 w 4757867"/>
              <a:gd name="connsiteY7" fmla="*/ 705395 h 2286211"/>
              <a:gd name="connsiteX8" fmla="*/ 590816 w 4757867"/>
              <a:gd name="connsiteY8" fmla="*/ 718457 h 2286211"/>
              <a:gd name="connsiteX9" fmla="*/ 630004 w 4757867"/>
              <a:gd name="connsiteY9" fmla="*/ 744583 h 2286211"/>
              <a:gd name="connsiteX10" fmla="*/ 773696 w 4757867"/>
              <a:gd name="connsiteY10" fmla="*/ 731520 h 2286211"/>
              <a:gd name="connsiteX11" fmla="*/ 812884 w 4757867"/>
              <a:gd name="connsiteY11" fmla="*/ 692332 h 2286211"/>
              <a:gd name="connsiteX12" fmla="*/ 852073 w 4757867"/>
              <a:gd name="connsiteY12" fmla="*/ 666206 h 2286211"/>
              <a:gd name="connsiteX13" fmla="*/ 865136 w 4757867"/>
              <a:gd name="connsiteY13" fmla="*/ 600892 h 2286211"/>
              <a:gd name="connsiteX14" fmla="*/ 878198 w 4757867"/>
              <a:gd name="connsiteY14" fmla="*/ 561703 h 2286211"/>
              <a:gd name="connsiteX15" fmla="*/ 891261 w 4757867"/>
              <a:gd name="connsiteY15" fmla="*/ 509452 h 2286211"/>
              <a:gd name="connsiteX16" fmla="*/ 917387 w 4757867"/>
              <a:gd name="connsiteY16" fmla="*/ 470263 h 2286211"/>
              <a:gd name="connsiteX17" fmla="*/ 930450 w 4757867"/>
              <a:gd name="connsiteY17" fmla="*/ 404949 h 2286211"/>
              <a:gd name="connsiteX18" fmla="*/ 969638 w 4757867"/>
              <a:gd name="connsiteY18" fmla="*/ 248195 h 2286211"/>
              <a:gd name="connsiteX19" fmla="*/ 1048016 w 4757867"/>
              <a:gd name="connsiteY19" fmla="*/ 169817 h 2286211"/>
              <a:gd name="connsiteX20" fmla="*/ 1087204 w 4757867"/>
              <a:gd name="connsiteY20" fmla="*/ 130629 h 2286211"/>
              <a:gd name="connsiteX21" fmla="*/ 1230896 w 4757867"/>
              <a:gd name="connsiteY21" fmla="*/ 143692 h 2286211"/>
              <a:gd name="connsiteX22" fmla="*/ 1309273 w 4757867"/>
              <a:gd name="connsiteY22" fmla="*/ 195943 h 2286211"/>
              <a:gd name="connsiteX23" fmla="*/ 1348461 w 4757867"/>
              <a:gd name="connsiteY23" fmla="*/ 209006 h 2286211"/>
              <a:gd name="connsiteX24" fmla="*/ 1426838 w 4757867"/>
              <a:gd name="connsiteY24" fmla="*/ 313509 h 2286211"/>
              <a:gd name="connsiteX25" fmla="*/ 1466027 w 4757867"/>
              <a:gd name="connsiteY25" fmla="*/ 339635 h 2286211"/>
              <a:gd name="connsiteX26" fmla="*/ 1544404 w 4757867"/>
              <a:gd name="connsiteY26" fmla="*/ 391886 h 2286211"/>
              <a:gd name="connsiteX27" fmla="*/ 1583593 w 4757867"/>
              <a:gd name="connsiteY27" fmla="*/ 431075 h 2286211"/>
              <a:gd name="connsiteX28" fmla="*/ 1818724 w 4757867"/>
              <a:gd name="connsiteY28" fmla="*/ 470263 h 2286211"/>
              <a:gd name="connsiteX29" fmla="*/ 1910164 w 4757867"/>
              <a:gd name="connsiteY29" fmla="*/ 496389 h 2286211"/>
              <a:gd name="connsiteX30" fmla="*/ 1988541 w 4757867"/>
              <a:gd name="connsiteY30" fmla="*/ 522515 h 2286211"/>
              <a:gd name="connsiteX31" fmla="*/ 2119170 w 4757867"/>
              <a:gd name="connsiteY31" fmla="*/ 509452 h 2286211"/>
              <a:gd name="connsiteX32" fmla="*/ 2158358 w 4757867"/>
              <a:gd name="connsiteY32" fmla="*/ 496389 h 2286211"/>
              <a:gd name="connsiteX33" fmla="*/ 2171421 w 4757867"/>
              <a:gd name="connsiteY33" fmla="*/ 457200 h 2286211"/>
              <a:gd name="connsiteX34" fmla="*/ 2236736 w 4757867"/>
              <a:gd name="connsiteY34" fmla="*/ 404949 h 2286211"/>
              <a:gd name="connsiteX35" fmla="*/ 2249798 w 4757867"/>
              <a:gd name="connsiteY35" fmla="*/ 352697 h 2286211"/>
              <a:gd name="connsiteX36" fmla="*/ 2315113 w 4757867"/>
              <a:gd name="connsiteY36" fmla="*/ 261257 h 2286211"/>
              <a:gd name="connsiteX37" fmla="*/ 2354301 w 4757867"/>
              <a:gd name="connsiteY37" fmla="*/ 248195 h 2286211"/>
              <a:gd name="connsiteX38" fmla="*/ 2458804 w 4757867"/>
              <a:gd name="connsiteY38" fmla="*/ 156755 h 2286211"/>
              <a:gd name="connsiteX39" fmla="*/ 2537181 w 4757867"/>
              <a:gd name="connsiteY39" fmla="*/ 130629 h 2286211"/>
              <a:gd name="connsiteX40" fmla="*/ 2641684 w 4757867"/>
              <a:gd name="connsiteY40" fmla="*/ 39189 h 2286211"/>
              <a:gd name="connsiteX41" fmla="*/ 2680873 w 4757867"/>
              <a:gd name="connsiteY41" fmla="*/ 13063 h 2286211"/>
              <a:gd name="connsiteX42" fmla="*/ 2759250 w 4757867"/>
              <a:gd name="connsiteY42" fmla="*/ 0 h 2286211"/>
              <a:gd name="connsiteX43" fmla="*/ 2994381 w 4757867"/>
              <a:gd name="connsiteY43" fmla="*/ 13063 h 2286211"/>
              <a:gd name="connsiteX44" fmla="*/ 3046633 w 4757867"/>
              <a:gd name="connsiteY44" fmla="*/ 26126 h 2286211"/>
              <a:gd name="connsiteX45" fmla="*/ 3098884 w 4757867"/>
              <a:gd name="connsiteY45" fmla="*/ 91440 h 2286211"/>
              <a:gd name="connsiteX46" fmla="*/ 3216450 w 4757867"/>
              <a:gd name="connsiteY46" fmla="*/ 143692 h 2286211"/>
              <a:gd name="connsiteX47" fmla="*/ 3281764 w 4757867"/>
              <a:gd name="connsiteY47" fmla="*/ 235132 h 2286211"/>
              <a:gd name="connsiteX48" fmla="*/ 3320953 w 4757867"/>
              <a:gd name="connsiteY48" fmla="*/ 261257 h 2286211"/>
              <a:gd name="connsiteX49" fmla="*/ 3516896 w 4757867"/>
              <a:gd name="connsiteY49" fmla="*/ 222069 h 2286211"/>
              <a:gd name="connsiteX50" fmla="*/ 3543021 w 4757867"/>
              <a:gd name="connsiteY50" fmla="*/ 169817 h 2286211"/>
              <a:gd name="connsiteX51" fmla="*/ 4013284 w 4757867"/>
              <a:gd name="connsiteY51" fmla="*/ 143692 h 2286211"/>
              <a:gd name="connsiteX52" fmla="*/ 4078598 w 4757867"/>
              <a:gd name="connsiteY52" fmla="*/ 169817 h 2286211"/>
              <a:gd name="connsiteX53" fmla="*/ 4117787 w 4757867"/>
              <a:gd name="connsiteY53" fmla="*/ 182880 h 2286211"/>
              <a:gd name="connsiteX54" fmla="*/ 4170038 w 4757867"/>
              <a:gd name="connsiteY54" fmla="*/ 209006 h 2286211"/>
              <a:gd name="connsiteX55" fmla="*/ 4222290 w 4757867"/>
              <a:gd name="connsiteY55" fmla="*/ 287383 h 2286211"/>
              <a:gd name="connsiteX56" fmla="*/ 4248416 w 4757867"/>
              <a:gd name="connsiteY56" fmla="*/ 365760 h 2286211"/>
              <a:gd name="connsiteX57" fmla="*/ 4261478 w 4757867"/>
              <a:gd name="connsiteY57" fmla="*/ 444137 h 2286211"/>
              <a:gd name="connsiteX58" fmla="*/ 4274541 w 4757867"/>
              <a:gd name="connsiteY58" fmla="*/ 483326 h 2286211"/>
              <a:gd name="connsiteX59" fmla="*/ 4248416 w 4757867"/>
              <a:gd name="connsiteY59" fmla="*/ 679269 h 2286211"/>
              <a:gd name="connsiteX60" fmla="*/ 4261478 w 4757867"/>
              <a:gd name="connsiteY60" fmla="*/ 940526 h 2286211"/>
              <a:gd name="connsiteX61" fmla="*/ 4274541 w 4757867"/>
              <a:gd name="connsiteY61" fmla="*/ 1018903 h 2286211"/>
              <a:gd name="connsiteX62" fmla="*/ 4326793 w 4757867"/>
              <a:gd name="connsiteY62" fmla="*/ 1071155 h 2286211"/>
              <a:gd name="connsiteX63" fmla="*/ 4418233 w 4757867"/>
              <a:gd name="connsiteY63" fmla="*/ 1136469 h 2286211"/>
              <a:gd name="connsiteX64" fmla="*/ 4483547 w 4757867"/>
              <a:gd name="connsiteY64" fmla="*/ 1149532 h 2286211"/>
              <a:gd name="connsiteX65" fmla="*/ 4588050 w 4757867"/>
              <a:gd name="connsiteY65" fmla="*/ 1240972 h 2286211"/>
              <a:gd name="connsiteX66" fmla="*/ 4627238 w 4757867"/>
              <a:gd name="connsiteY66" fmla="*/ 1254035 h 2286211"/>
              <a:gd name="connsiteX67" fmla="*/ 4718678 w 4757867"/>
              <a:gd name="connsiteY67" fmla="*/ 1358537 h 2286211"/>
              <a:gd name="connsiteX68" fmla="*/ 4731741 w 4757867"/>
              <a:gd name="connsiteY68" fmla="*/ 1397726 h 2286211"/>
              <a:gd name="connsiteX69" fmla="*/ 4757867 w 4757867"/>
              <a:gd name="connsiteY69" fmla="*/ 1436915 h 2286211"/>
              <a:gd name="connsiteX70" fmla="*/ 4744804 w 4757867"/>
              <a:gd name="connsiteY70" fmla="*/ 1489166 h 2286211"/>
              <a:gd name="connsiteX71" fmla="*/ 4731741 w 4757867"/>
              <a:gd name="connsiteY71" fmla="*/ 1528355 h 2286211"/>
              <a:gd name="connsiteX72" fmla="*/ 4705616 w 4757867"/>
              <a:gd name="connsiteY72" fmla="*/ 1685109 h 2286211"/>
              <a:gd name="connsiteX73" fmla="*/ 4679490 w 4757867"/>
              <a:gd name="connsiteY73" fmla="*/ 1724297 h 2286211"/>
              <a:gd name="connsiteX74" fmla="*/ 4614176 w 4757867"/>
              <a:gd name="connsiteY74" fmla="*/ 1789612 h 2286211"/>
              <a:gd name="connsiteX75" fmla="*/ 4522736 w 4757867"/>
              <a:gd name="connsiteY75" fmla="*/ 1881052 h 2286211"/>
              <a:gd name="connsiteX76" fmla="*/ 4444358 w 4757867"/>
              <a:gd name="connsiteY76" fmla="*/ 1985555 h 2286211"/>
              <a:gd name="connsiteX77" fmla="*/ 4326793 w 4757867"/>
              <a:gd name="connsiteY77" fmla="*/ 2024743 h 2286211"/>
              <a:gd name="connsiteX78" fmla="*/ 4274541 w 4757867"/>
              <a:gd name="connsiteY78" fmla="*/ 2050869 h 2286211"/>
              <a:gd name="connsiteX79" fmla="*/ 4222290 w 4757867"/>
              <a:gd name="connsiteY79" fmla="*/ 2063932 h 2286211"/>
              <a:gd name="connsiteX80" fmla="*/ 3752027 w 4757867"/>
              <a:gd name="connsiteY80" fmla="*/ 2090057 h 2286211"/>
              <a:gd name="connsiteX81" fmla="*/ 3464644 w 4757867"/>
              <a:gd name="connsiteY81" fmla="*/ 2103120 h 2286211"/>
              <a:gd name="connsiteX82" fmla="*/ 3281764 w 4757867"/>
              <a:gd name="connsiteY82" fmla="*/ 2129246 h 2286211"/>
              <a:gd name="connsiteX83" fmla="*/ 3229513 w 4757867"/>
              <a:gd name="connsiteY83" fmla="*/ 2142309 h 2286211"/>
              <a:gd name="connsiteX84" fmla="*/ 3151136 w 4757867"/>
              <a:gd name="connsiteY84" fmla="*/ 2155372 h 2286211"/>
              <a:gd name="connsiteX85" fmla="*/ 2994381 w 4757867"/>
              <a:gd name="connsiteY85" fmla="*/ 2233749 h 2286211"/>
              <a:gd name="connsiteX86" fmla="*/ 2955193 w 4757867"/>
              <a:gd name="connsiteY86" fmla="*/ 2246812 h 2286211"/>
              <a:gd name="connsiteX87" fmla="*/ 2798438 w 4757867"/>
              <a:gd name="connsiteY87" fmla="*/ 2233749 h 2286211"/>
              <a:gd name="connsiteX88" fmla="*/ 2615558 w 4757867"/>
              <a:gd name="connsiteY88" fmla="*/ 2246812 h 2286211"/>
              <a:gd name="connsiteX89" fmla="*/ 2563307 w 4757867"/>
              <a:gd name="connsiteY89" fmla="*/ 2220686 h 2286211"/>
              <a:gd name="connsiteX90" fmla="*/ 2524118 w 4757867"/>
              <a:gd name="connsiteY90" fmla="*/ 2207623 h 2286211"/>
              <a:gd name="connsiteX91" fmla="*/ 2471867 w 4757867"/>
              <a:gd name="connsiteY91" fmla="*/ 2233749 h 2286211"/>
              <a:gd name="connsiteX92" fmla="*/ 2079981 w 4757867"/>
              <a:gd name="connsiteY92" fmla="*/ 2220686 h 2286211"/>
              <a:gd name="connsiteX93" fmla="*/ 1988541 w 4757867"/>
              <a:gd name="connsiteY93" fmla="*/ 2233749 h 2286211"/>
              <a:gd name="connsiteX94" fmla="*/ 1884038 w 4757867"/>
              <a:gd name="connsiteY94" fmla="*/ 2220686 h 2286211"/>
              <a:gd name="connsiteX95" fmla="*/ 1844850 w 4757867"/>
              <a:gd name="connsiteY95" fmla="*/ 2207623 h 2286211"/>
              <a:gd name="connsiteX96" fmla="*/ 1792598 w 4757867"/>
              <a:gd name="connsiteY96" fmla="*/ 2194560 h 2286211"/>
              <a:gd name="connsiteX97" fmla="*/ 1753410 w 4757867"/>
              <a:gd name="connsiteY97" fmla="*/ 2168435 h 2286211"/>
              <a:gd name="connsiteX98" fmla="*/ 1714221 w 4757867"/>
              <a:gd name="connsiteY98" fmla="*/ 2181497 h 2286211"/>
              <a:gd name="connsiteX99" fmla="*/ 1661970 w 4757867"/>
              <a:gd name="connsiteY99" fmla="*/ 2194560 h 2286211"/>
              <a:gd name="connsiteX100" fmla="*/ 1492153 w 4757867"/>
              <a:gd name="connsiteY100" fmla="*/ 2220686 h 2286211"/>
              <a:gd name="connsiteX101" fmla="*/ 1452964 w 4757867"/>
              <a:gd name="connsiteY101" fmla="*/ 2207623 h 2286211"/>
              <a:gd name="connsiteX102" fmla="*/ 1361524 w 4757867"/>
              <a:gd name="connsiteY102" fmla="*/ 2194560 h 2286211"/>
              <a:gd name="connsiteX103" fmla="*/ 1322336 w 4757867"/>
              <a:gd name="connsiteY103" fmla="*/ 2168435 h 2286211"/>
              <a:gd name="connsiteX104" fmla="*/ 1217833 w 4757867"/>
              <a:gd name="connsiteY104" fmla="*/ 2155372 h 2286211"/>
              <a:gd name="connsiteX105" fmla="*/ 1165581 w 4757867"/>
              <a:gd name="connsiteY105" fmla="*/ 2116183 h 2286211"/>
              <a:gd name="connsiteX106" fmla="*/ 982701 w 4757867"/>
              <a:gd name="connsiteY106" fmla="*/ 2076995 h 2286211"/>
              <a:gd name="connsiteX107" fmla="*/ 760633 w 4757867"/>
              <a:gd name="connsiteY107" fmla="*/ 2103120 h 2286211"/>
              <a:gd name="connsiteX108" fmla="*/ 708381 w 4757867"/>
              <a:gd name="connsiteY108" fmla="*/ 2116183 h 2286211"/>
              <a:gd name="connsiteX109" fmla="*/ 407936 w 4757867"/>
              <a:gd name="connsiteY109" fmla="*/ 2090057 h 2286211"/>
              <a:gd name="connsiteX110" fmla="*/ 277307 w 4757867"/>
              <a:gd name="connsiteY110" fmla="*/ 2037806 h 2286211"/>
              <a:gd name="connsiteX111" fmla="*/ 264244 w 4757867"/>
              <a:gd name="connsiteY111" fmla="*/ 1998617 h 2286211"/>
              <a:gd name="connsiteX112" fmla="*/ 238118 w 4757867"/>
              <a:gd name="connsiteY112" fmla="*/ 1959429 h 2286211"/>
              <a:gd name="connsiteX113" fmla="*/ 225056 w 4757867"/>
              <a:gd name="connsiteY113" fmla="*/ 1907177 h 2286211"/>
              <a:gd name="connsiteX114" fmla="*/ 198930 w 4757867"/>
              <a:gd name="connsiteY114" fmla="*/ 1828800 h 2286211"/>
              <a:gd name="connsiteX115" fmla="*/ 172804 w 4757867"/>
              <a:gd name="connsiteY115" fmla="*/ 1672046 h 2286211"/>
              <a:gd name="connsiteX116" fmla="*/ 159741 w 4757867"/>
              <a:gd name="connsiteY116" fmla="*/ 1606732 h 2286211"/>
              <a:gd name="connsiteX117" fmla="*/ 133616 w 4757867"/>
              <a:gd name="connsiteY117" fmla="*/ 1449977 h 2286211"/>
              <a:gd name="connsiteX118" fmla="*/ 94427 w 4757867"/>
              <a:gd name="connsiteY118" fmla="*/ 1397726 h 2286211"/>
              <a:gd name="connsiteX119" fmla="*/ 68301 w 4757867"/>
              <a:gd name="connsiteY119" fmla="*/ 1358537 h 2286211"/>
              <a:gd name="connsiteX120" fmla="*/ 29113 w 4757867"/>
              <a:gd name="connsiteY120" fmla="*/ 1345475 h 2286211"/>
              <a:gd name="connsiteX121" fmla="*/ 16050 w 4757867"/>
              <a:gd name="connsiteY121" fmla="*/ 1306286 h 2286211"/>
              <a:gd name="connsiteX122" fmla="*/ 68301 w 4757867"/>
              <a:gd name="connsiteY122" fmla="*/ 1188720 h 2286211"/>
              <a:gd name="connsiteX123" fmla="*/ 42176 w 4757867"/>
              <a:gd name="connsiteY123" fmla="*/ 1149532 h 2286211"/>
              <a:gd name="connsiteX124" fmla="*/ 2987 w 4757867"/>
              <a:gd name="connsiteY124" fmla="*/ 1123406 h 2286211"/>
              <a:gd name="connsiteX125" fmla="*/ 29113 w 4757867"/>
              <a:gd name="connsiteY125" fmla="*/ 1097280 h 2286211"/>
              <a:gd name="connsiteX0" fmla="*/ 26422 w 4755176"/>
              <a:gd name="connsiteY0" fmla="*/ 1149532 h 2255779"/>
              <a:gd name="connsiteX1" fmla="*/ 65610 w 4755176"/>
              <a:gd name="connsiteY1" fmla="*/ 992777 h 2255779"/>
              <a:gd name="connsiteX2" fmla="*/ 157050 w 4755176"/>
              <a:gd name="connsiteY2" fmla="*/ 927463 h 2255779"/>
              <a:gd name="connsiteX3" fmla="*/ 235427 w 4755176"/>
              <a:gd name="connsiteY3" fmla="*/ 862149 h 2255779"/>
              <a:gd name="connsiteX4" fmla="*/ 248490 w 4755176"/>
              <a:gd name="connsiteY4" fmla="*/ 822960 h 2255779"/>
              <a:gd name="connsiteX5" fmla="*/ 287679 w 4755176"/>
              <a:gd name="connsiteY5" fmla="*/ 796835 h 2255779"/>
              <a:gd name="connsiteX6" fmla="*/ 326867 w 4755176"/>
              <a:gd name="connsiteY6" fmla="*/ 757646 h 2255779"/>
              <a:gd name="connsiteX7" fmla="*/ 431370 w 4755176"/>
              <a:gd name="connsiteY7" fmla="*/ 705395 h 2255779"/>
              <a:gd name="connsiteX8" fmla="*/ 588125 w 4755176"/>
              <a:gd name="connsiteY8" fmla="*/ 718457 h 2255779"/>
              <a:gd name="connsiteX9" fmla="*/ 627313 w 4755176"/>
              <a:gd name="connsiteY9" fmla="*/ 744583 h 2255779"/>
              <a:gd name="connsiteX10" fmla="*/ 771005 w 4755176"/>
              <a:gd name="connsiteY10" fmla="*/ 731520 h 2255779"/>
              <a:gd name="connsiteX11" fmla="*/ 810193 w 4755176"/>
              <a:gd name="connsiteY11" fmla="*/ 692332 h 2255779"/>
              <a:gd name="connsiteX12" fmla="*/ 849382 w 4755176"/>
              <a:gd name="connsiteY12" fmla="*/ 666206 h 2255779"/>
              <a:gd name="connsiteX13" fmla="*/ 862445 w 4755176"/>
              <a:gd name="connsiteY13" fmla="*/ 600892 h 2255779"/>
              <a:gd name="connsiteX14" fmla="*/ 875507 w 4755176"/>
              <a:gd name="connsiteY14" fmla="*/ 561703 h 2255779"/>
              <a:gd name="connsiteX15" fmla="*/ 888570 w 4755176"/>
              <a:gd name="connsiteY15" fmla="*/ 509452 h 2255779"/>
              <a:gd name="connsiteX16" fmla="*/ 914696 w 4755176"/>
              <a:gd name="connsiteY16" fmla="*/ 470263 h 2255779"/>
              <a:gd name="connsiteX17" fmla="*/ 927759 w 4755176"/>
              <a:gd name="connsiteY17" fmla="*/ 404949 h 2255779"/>
              <a:gd name="connsiteX18" fmla="*/ 966947 w 4755176"/>
              <a:gd name="connsiteY18" fmla="*/ 248195 h 2255779"/>
              <a:gd name="connsiteX19" fmla="*/ 1045325 w 4755176"/>
              <a:gd name="connsiteY19" fmla="*/ 169817 h 2255779"/>
              <a:gd name="connsiteX20" fmla="*/ 1084513 w 4755176"/>
              <a:gd name="connsiteY20" fmla="*/ 130629 h 2255779"/>
              <a:gd name="connsiteX21" fmla="*/ 1228205 w 4755176"/>
              <a:gd name="connsiteY21" fmla="*/ 143692 h 2255779"/>
              <a:gd name="connsiteX22" fmla="*/ 1306582 w 4755176"/>
              <a:gd name="connsiteY22" fmla="*/ 195943 h 2255779"/>
              <a:gd name="connsiteX23" fmla="*/ 1345770 w 4755176"/>
              <a:gd name="connsiteY23" fmla="*/ 209006 h 2255779"/>
              <a:gd name="connsiteX24" fmla="*/ 1424147 w 4755176"/>
              <a:gd name="connsiteY24" fmla="*/ 313509 h 2255779"/>
              <a:gd name="connsiteX25" fmla="*/ 1463336 w 4755176"/>
              <a:gd name="connsiteY25" fmla="*/ 339635 h 2255779"/>
              <a:gd name="connsiteX26" fmla="*/ 1541713 w 4755176"/>
              <a:gd name="connsiteY26" fmla="*/ 391886 h 2255779"/>
              <a:gd name="connsiteX27" fmla="*/ 1580902 w 4755176"/>
              <a:gd name="connsiteY27" fmla="*/ 431075 h 2255779"/>
              <a:gd name="connsiteX28" fmla="*/ 1816033 w 4755176"/>
              <a:gd name="connsiteY28" fmla="*/ 470263 h 2255779"/>
              <a:gd name="connsiteX29" fmla="*/ 1907473 w 4755176"/>
              <a:gd name="connsiteY29" fmla="*/ 496389 h 2255779"/>
              <a:gd name="connsiteX30" fmla="*/ 1956784 w 4755176"/>
              <a:gd name="connsiteY30" fmla="*/ 341777 h 2255779"/>
              <a:gd name="connsiteX31" fmla="*/ 2116479 w 4755176"/>
              <a:gd name="connsiteY31" fmla="*/ 509452 h 2255779"/>
              <a:gd name="connsiteX32" fmla="*/ 2155667 w 4755176"/>
              <a:gd name="connsiteY32" fmla="*/ 496389 h 2255779"/>
              <a:gd name="connsiteX33" fmla="*/ 2168730 w 4755176"/>
              <a:gd name="connsiteY33" fmla="*/ 457200 h 2255779"/>
              <a:gd name="connsiteX34" fmla="*/ 2234045 w 4755176"/>
              <a:gd name="connsiteY34" fmla="*/ 404949 h 2255779"/>
              <a:gd name="connsiteX35" fmla="*/ 2247107 w 4755176"/>
              <a:gd name="connsiteY35" fmla="*/ 352697 h 2255779"/>
              <a:gd name="connsiteX36" fmla="*/ 2312422 w 4755176"/>
              <a:gd name="connsiteY36" fmla="*/ 261257 h 2255779"/>
              <a:gd name="connsiteX37" fmla="*/ 2351610 w 4755176"/>
              <a:gd name="connsiteY37" fmla="*/ 248195 h 2255779"/>
              <a:gd name="connsiteX38" fmla="*/ 2456113 w 4755176"/>
              <a:gd name="connsiteY38" fmla="*/ 156755 h 2255779"/>
              <a:gd name="connsiteX39" fmla="*/ 2534490 w 4755176"/>
              <a:gd name="connsiteY39" fmla="*/ 130629 h 2255779"/>
              <a:gd name="connsiteX40" fmla="*/ 2638993 w 4755176"/>
              <a:gd name="connsiteY40" fmla="*/ 39189 h 2255779"/>
              <a:gd name="connsiteX41" fmla="*/ 2678182 w 4755176"/>
              <a:gd name="connsiteY41" fmla="*/ 13063 h 2255779"/>
              <a:gd name="connsiteX42" fmla="*/ 2756559 w 4755176"/>
              <a:gd name="connsiteY42" fmla="*/ 0 h 2255779"/>
              <a:gd name="connsiteX43" fmla="*/ 2991690 w 4755176"/>
              <a:gd name="connsiteY43" fmla="*/ 13063 h 2255779"/>
              <a:gd name="connsiteX44" fmla="*/ 3043942 w 4755176"/>
              <a:gd name="connsiteY44" fmla="*/ 26126 h 2255779"/>
              <a:gd name="connsiteX45" fmla="*/ 3096193 w 4755176"/>
              <a:gd name="connsiteY45" fmla="*/ 91440 h 2255779"/>
              <a:gd name="connsiteX46" fmla="*/ 3213759 w 4755176"/>
              <a:gd name="connsiteY46" fmla="*/ 143692 h 2255779"/>
              <a:gd name="connsiteX47" fmla="*/ 3279073 w 4755176"/>
              <a:gd name="connsiteY47" fmla="*/ 235132 h 2255779"/>
              <a:gd name="connsiteX48" fmla="*/ 3318262 w 4755176"/>
              <a:gd name="connsiteY48" fmla="*/ 261257 h 2255779"/>
              <a:gd name="connsiteX49" fmla="*/ 3514205 w 4755176"/>
              <a:gd name="connsiteY49" fmla="*/ 222069 h 2255779"/>
              <a:gd name="connsiteX50" fmla="*/ 3540330 w 4755176"/>
              <a:gd name="connsiteY50" fmla="*/ 169817 h 2255779"/>
              <a:gd name="connsiteX51" fmla="*/ 4010593 w 4755176"/>
              <a:gd name="connsiteY51" fmla="*/ 143692 h 2255779"/>
              <a:gd name="connsiteX52" fmla="*/ 4075907 w 4755176"/>
              <a:gd name="connsiteY52" fmla="*/ 169817 h 2255779"/>
              <a:gd name="connsiteX53" fmla="*/ 4115096 w 4755176"/>
              <a:gd name="connsiteY53" fmla="*/ 182880 h 2255779"/>
              <a:gd name="connsiteX54" fmla="*/ 4167347 w 4755176"/>
              <a:gd name="connsiteY54" fmla="*/ 209006 h 2255779"/>
              <a:gd name="connsiteX55" fmla="*/ 4219599 w 4755176"/>
              <a:gd name="connsiteY55" fmla="*/ 287383 h 2255779"/>
              <a:gd name="connsiteX56" fmla="*/ 4245725 w 4755176"/>
              <a:gd name="connsiteY56" fmla="*/ 365760 h 2255779"/>
              <a:gd name="connsiteX57" fmla="*/ 4258787 w 4755176"/>
              <a:gd name="connsiteY57" fmla="*/ 444137 h 2255779"/>
              <a:gd name="connsiteX58" fmla="*/ 4271850 w 4755176"/>
              <a:gd name="connsiteY58" fmla="*/ 483326 h 2255779"/>
              <a:gd name="connsiteX59" fmla="*/ 4245725 w 4755176"/>
              <a:gd name="connsiteY59" fmla="*/ 679269 h 2255779"/>
              <a:gd name="connsiteX60" fmla="*/ 4258787 w 4755176"/>
              <a:gd name="connsiteY60" fmla="*/ 940526 h 2255779"/>
              <a:gd name="connsiteX61" fmla="*/ 4271850 w 4755176"/>
              <a:gd name="connsiteY61" fmla="*/ 1018903 h 2255779"/>
              <a:gd name="connsiteX62" fmla="*/ 4324102 w 4755176"/>
              <a:gd name="connsiteY62" fmla="*/ 1071155 h 2255779"/>
              <a:gd name="connsiteX63" fmla="*/ 4415542 w 4755176"/>
              <a:gd name="connsiteY63" fmla="*/ 1136469 h 2255779"/>
              <a:gd name="connsiteX64" fmla="*/ 4480856 w 4755176"/>
              <a:gd name="connsiteY64" fmla="*/ 1149532 h 2255779"/>
              <a:gd name="connsiteX65" fmla="*/ 4585359 w 4755176"/>
              <a:gd name="connsiteY65" fmla="*/ 1240972 h 2255779"/>
              <a:gd name="connsiteX66" fmla="*/ 4624547 w 4755176"/>
              <a:gd name="connsiteY66" fmla="*/ 1254035 h 2255779"/>
              <a:gd name="connsiteX67" fmla="*/ 4715987 w 4755176"/>
              <a:gd name="connsiteY67" fmla="*/ 1358537 h 2255779"/>
              <a:gd name="connsiteX68" fmla="*/ 4729050 w 4755176"/>
              <a:gd name="connsiteY68" fmla="*/ 1397726 h 2255779"/>
              <a:gd name="connsiteX69" fmla="*/ 4755176 w 4755176"/>
              <a:gd name="connsiteY69" fmla="*/ 1436915 h 2255779"/>
              <a:gd name="connsiteX70" fmla="*/ 4742113 w 4755176"/>
              <a:gd name="connsiteY70" fmla="*/ 1489166 h 2255779"/>
              <a:gd name="connsiteX71" fmla="*/ 4729050 w 4755176"/>
              <a:gd name="connsiteY71" fmla="*/ 1528355 h 2255779"/>
              <a:gd name="connsiteX72" fmla="*/ 4702925 w 4755176"/>
              <a:gd name="connsiteY72" fmla="*/ 1685109 h 2255779"/>
              <a:gd name="connsiteX73" fmla="*/ 4676799 w 4755176"/>
              <a:gd name="connsiteY73" fmla="*/ 1724297 h 2255779"/>
              <a:gd name="connsiteX74" fmla="*/ 4611485 w 4755176"/>
              <a:gd name="connsiteY74" fmla="*/ 1789612 h 2255779"/>
              <a:gd name="connsiteX75" fmla="*/ 4520045 w 4755176"/>
              <a:gd name="connsiteY75" fmla="*/ 1881052 h 2255779"/>
              <a:gd name="connsiteX76" fmla="*/ 4441667 w 4755176"/>
              <a:gd name="connsiteY76" fmla="*/ 1985555 h 2255779"/>
              <a:gd name="connsiteX77" fmla="*/ 4324102 w 4755176"/>
              <a:gd name="connsiteY77" fmla="*/ 2024743 h 2255779"/>
              <a:gd name="connsiteX78" fmla="*/ 4271850 w 4755176"/>
              <a:gd name="connsiteY78" fmla="*/ 2050869 h 2255779"/>
              <a:gd name="connsiteX79" fmla="*/ 4219599 w 4755176"/>
              <a:gd name="connsiteY79" fmla="*/ 2063932 h 2255779"/>
              <a:gd name="connsiteX80" fmla="*/ 3749336 w 4755176"/>
              <a:gd name="connsiteY80" fmla="*/ 2090057 h 2255779"/>
              <a:gd name="connsiteX81" fmla="*/ 3461953 w 4755176"/>
              <a:gd name="connsiteY81" fmla="*/ 2103120 h 2255779"/>
              <a:gd name="connsiteX82" fmla="*/ 3279073 w 4755176"/>
              <a:gd name="connsiteY82" fmla="*/ 2129246 h 2255779"/>
              <a:gd name="connsiteX83" fmla="*/ 3226822 w 4755176"/>
              <a:gd name="connsiteY83" fmla="*/ 2142309 h 2255779"/>
              <a:gd name="connsiteX84" fmla="*/ 3148445 w 4755176"/>
              <a:gd name="connsiteY84" fmla="*/ 2155372 h 2255779"/>
              <a:gd name="connsiteX85" fmla="*/ 2991690 w 4755176"/>
              <a:gd name="connsiteY85" fmla="*/ 2233749 h 2255779"/>
              <a:gd name="connsiteX86" fmla="*/ 2952502 w 4755176"/>
              <a:gd name="connsiteY86" fmla="*/ 2246812 h 2255779"/>
              <a:gd name="connsiteX87" fmla="*/ 2795747 w 4755176"/>
              <a:gd name="connsiteY87" fmla="*/ 2233749 h 2255779"/>
              <a:gd name="connsiteX88" fmla="*/ 2612867 w 4755176"/>
              <a:gd name="connsiteY88" fmla="*/ 2246812 h 2255779"/>
              <a:gd name="connsiteX89" fmla="*/ 2560616 w 4755176"/>
              <a:gd name="connsiteY89" fmla="*/ 2220686 h 2255779"/>
              <a:gd name="connsiteX90" fmla="*/ 2521427 w 4755176"/>
              <a:gd name="connsiteY90" fmla="*/ 2207623 h 2255779"/>
              <a:gd name="connsiteX91" fmla="*/ 2469176 w 4755176"/>
              <a:gd name="connsiteY91" fmla="*/ 2233749 h 2255779"/>
              <a:gd name="connsiteX92" fmla="*/ 2077290 w 4755176"/>
              <a:gd name="connsiteY92" fmla="*/ 2220686 h 2255779"/>
              <a:gd name="connsiteX93" fmla="*/ 1985850 w 4755176"/>
              <a:gd name="connsiteY93" fmla="*/ 2233749 h 2255779"/>
              <a:gd name="connsiteX94" fmla="*/ 1881347 w 4755176"/>
              <a:gd name="connsiteY94" fmla="*/ 2220686 h 2255779"/>
              <a:gd name="connsiteX95" fmla="*/ 1842159 w 4755176"/>
              <a:gd name="connsiteY95" fmla="*/ 2207623 h 2255779"/>
              <a:gd name="connsiteX96" fmla="*/ 1789907 w 4755176"/>
              <a:gd name="connsiteY96" fmla="*/ 2194560 h 2255779"/>
              <a:gd name="connsiteX97" fmla="*/ 1750719 w 4755176"/>
              <a:gd name="connsiteY97" fmla="*/ 2168435 h 2255779"/>
              <a:gd name="connsiteX98" fmla="*/ 1711530 w 4755176"/>
              <a:gd name="connsiteY98" fmla="*/ 2181497 h 2255779"/>
              <a:gd name="connsiteX99" fmla="*/ 1659279 w 4755176"/>
              <a:gd name="connsiteY99" fmla="*/ 2194560 h 2255779"/>
              <a:gd name="connsiteX100" fmla="*/ 1489462 w 4755176"/>
              <a:gd name="connsiteY100" fmla="*/ 2220686 h 2255779"/>
              <a:gd name="connsiteX101" fmla="*/ 1450273 w 4755176"/>
              <a:gd name="connsiteY101" fmla="*/ 2207623 h 2255779"/>
              <a:gd name="connsiteX102" fmla="*/ 1358833 w 4755176"/>
              <a:gd name="connsiteY102" fmla="*/ 2194560 h 2255779"/>
              <a:gd name="connsiteX103" fmla="*/ 1319645 w 4755176"/>
              <a:gd name="connsiteY103" fmla="*/ 2168435 h 2255779"/>
              <a:gd name="connsiteX104" fmla="*/ 1215142 w 4755176"/>
              <a:gd name="connsiteY104" fmla="*/ 2155372 h 2255779"/>
              <a:gd name="connsiteX105" fmla="*/ 1162890 w 4755176"/>
              <a:gd name="connsiteY105" fmla="*/ 2116183 h 2255779"/>
              <a:gd name="connsiteX106" fmla="*/ 980010 w 4755176"/>
              <a:gd name="connsiteY106" fmla="*/ 2076995 h 2255779"/>
              <a:gd name="connsiteX107" fmla="*/ 757942 w 4755176"/>
              <a:gd name="connsiteY107" fmla="*/ 2103120 h 2255779"/>
              <a:gd name="connsiteX108" fmla="*/ 705690 w 4755176"/>
              <a:gd name="connsiteY108" fmla="*/ 2116183 h 2255779"/>
              <a:gd name="connsiteX109" fmla="*/ 405245 w 4755176"/>
              <a:gd name="connsiteY109" fmla="*/ 2090057 h 2255779"/>
              <a:gd name="connsiteX110" fmla="*/ 274616 w 4755176"/>
              <a:gd name="connsiteY110" fmla="*/ 2037806 h 2255779"/>
              <a:gd name="connsiteX111" fmla="*/ 261553 w 4755176"/>
              <a:gd name="connsiteY111" fmla="*/ 1998617 h 2255779"/>
              <a:gd name="connsiteX112" fmla="*/ 235427 w 4755176"/>
              <a:gd name="connsiteY112" fmla="*/ 1959429 h 2255779"/>
              <a:gd name="connsiteX113" fmla="*/ 222365 w 4755176"/>
              <a:gd name="connsiteY113" fmla="*/ 1907177 h 2255779"/>
              <a:gd name="connsiteX114" fmla="*/ 196239 w 4755176"/>
              <a:gd name="connsiteY114" fmla="*/ 1828800 h 2255779"/>
              <a:gd name="connsiteX115" fmla="*/ 170113 w 4755176"/>
              <a:gd name="connsiteY115" fmla="*/ 1672046 h 2255779"/>
              <a:gd name="connsiteX116" fmla="*/ 157050 w 4755176"/>
              <a:gd name="connsiteY116" fmla="*/ 1606732 h 2255779"/>
              <a:gd name="connsiteX117" fmla="*/ 130925 w 4755176"/>
              <a:gd name="connsiteY117" fmla="*/ 1449977 h 2255779"/>
              <a:gd name="connsiteX118" fmla="*/ 91736 w 4755176"/>
              <a:gd name="connsiteY118" fmla="*/ 1397726 h 2255779"/>
              <a:gd name="connsiteX119" fmla="*/ 65610 w 4755176"/>
              <a:gd name="connsiteY119" fmla="*/ 1358537 h 2255779"/>
              <a:gd name="connsiteX120" fmla="*/ 26422 w 4755176"/>
              <a:gd name="connsiteY120" fmla="*/ 1345475 h 2255779"/>
              <a:gd name="connsiteX121" fmla="*/ 13359 w 4755176"/>
              <a:gd name="connsiteY121" fmla="*/ 1306286 h 2255779"/>
              <a:gd name="connsiteX122" fmla="*/ 65610 w 4755176"/>
              <a:gd name="connsiteY122" fmla="*/ 1188720 h 2255779"/>
              <a:gd name="connsiteX123" fmla="*/ 39485 w 4755176"/>
              <a:gd name="connsiteY123" fmla="*/ 1149532 h 2255779"/>
              <a:gd name="connsiteX124" fmla="*/ 296 w 4755176"/>
              <a:gd name="connsiteY124" fmla="*/ 1123406 h 2255779"/>
              <a:gd name="connsiteX125" fmla="*/ 26422 w 4755176"/>
              <a:gd name="connsiteY125" fmla="*/ 1097280 h 2255779"/>
              <a:gd name="connsiteX0" fmla="*/ 26422 w 4755176"/>
              <a:gd name="connsiteY0" fmla="*/ 1149532 h 2255779"/>
              <a:gd name="connsiteX1" fmla="*/ 65610 w 4755176"/>
              <a:gd name="connsiteY1" fmla="*/ 992777 h 2255779"/>
              <a:gd name="connsiteX2" fmla="*/ 157050 w 4755176"/>
              <a:gd name="connsiteY2" fmla="*/ 927463 h 2255779"/>
              <a:gd name="connsiteX3" fmla="*/ 235427 w 4755176"/>
              <a:gd name="connsiteY3" fmla="*/ 862149 h 2255779"/>
              <a:gd name="connsiteX4" fmla="*/ 248490 w 4755176"/>
              <a:gd name="connsiteY4" fmla="*/ 822960 h 2255779"/>
              <a:gd name="connsiteX5" fmla="*/ 287679 w 4755176"/>
              <a:gd name="connsiteY5" fmla="*/ 796835 h 2255779"/>
              <a:gd name="connsiteX6" fmla="*/ 326867 w 4755176"/>
              <a:gd name="connsiteY6" fmla="*/ 757646 h 2255779"/>
              <a:gd name="connsiteX7" fmla="*/ 431370 w 4755176"/>
              <a:gd name="connsiteY7" fmla="*/ 705395 h 2255779"/>
              <a:gd name="connsiteX8" fmla="*/ 588125 w 4755176"/>
              <a:gd name="connsiteY8" fmla="*/ 718457 h 2255779"/>
              <a:gd name="connsiteX9" fmla="*/ 627313 w 4755176"/>
              <a:gd name="connsiteY9" fmla="*/ 744583 h 2255779"/>
              <a:gd name="connsiteX10" fmla="*/ 771005 w 4755176"/>
              <a:gd name="connsiteY10" fmla="*/ 731520 h 2255779"/>
              <a:gd name="connsiteX11" fmla="*/ 810193 w 4755176"/>
              <a:gd name="connsiteY11" fmla="*/ 692332 h 2255779"/>
              <a:gd name="connsiteX12" fmla="*/ 849382 w 4755176"/>
              <a:gd name="connsiteY12" fmla="*/ 666206 h 2255779"/>
              <a:gd name="connsiteX13" fmla="*/ 862445 w 4755176"/>
              <a:gd name="connsiteY13" fmla="*/ 600892 h 2255779"/>
              <a:gd name="connsiteX14" fmla="*/ 875507 w 4755176"/>
              <a:gd name="connsiteY14" fmla="*/ 561703 h 2255779"/>
              <a:gd name="connsiteX15" fmla="*/ 888570 w 4755176"/>
              <a:gd name="connsiteY15" fmla="*/ 509452 h 2255779"/>
              <a:gd name="connsiteX16" fmla="*/ 914696 w 4755176"/>
              <a:gd name="connsiteY16" fmla="*/ 470263 h 2255779"/>
              <a:gd name="connsiteX17" fmla="*/ 927759 w 4755176"/>
              <a:gd name="connsiteY17" fmla="*/ 404949 h 2255779"/>
              <a:gd name="connsiteX18" fmla="*/ 966947 w 4755176"/>
              <a:gd name="connsiteY18" fmla="*/ 248195 h 2255779"/>
              <a:gd name="connsiteX19" fmla="*/ 1045325 w 4755176"/>
              <a:gd name="connsiteY19" fmla="*/ 169817 h 2255779"/>
              <a:gd name="connsiteX20" fmla="*/ 1084513 w 4755176"/>
              <a:gd name="connsiteY20" fmla="*/ 130629 h 2255779"/>
              <a:gd name="connsiteX21" fmla="*/ 1228205 w 4755176"/>
              <a:gd name="connsiteY21" fmla="*/ 143692 h 2255779"/>
              <a:gd name="connsiteX22" fmla="*/ 1306582 w 4755176"/>
              <a:gd name="connsiteY22" fmla="*/ 195943 h 2255779"/>
              <a:gd name="connsiteX23" fmla="*/ 1345770 w 4755176"/>
              <a:gd name="connsiteY23" fmla="*/ 209006 h 2255779"/>
              <a:gd name="connsiteX24" fmla="*/ 1424147 w 4755176"/>
              <a:gd name="connsiteY24" fmla="*/ 313509 h 2255779"/>
              <a:gd name="connsiteX25" fmla="*/ 1463336 w 4755176"/>
              <a:gd name="connsiteY25" fmla="*/ 339635 h 2255779"/>
              <a:gd name="connsiteX26" fmla="*/ 1541713 w 4755176"/>
              <a:gd name="connsiteY26" fmla="*/ 391886 h 2255779"/>
              <a:gd name="connsiteX27" fmla="*/ 1580902 w 4755176"/>
              <a:gd name="connsiteY27" fmla="*/ 431075 h 2255779"/>
              <a:gd name="connsiteX28" fmla="*/ 1816033 w 4755176"/>
              <a:gd name="connsiteY28" fmla="*/ 470263 h 2255779"/>
              <a:gd name="connsiteX29" fmla="*/ 1907473 w 4755176"/>
              <a:gd name="connsiteY29" fmla="*/ 496389 h 2255779"/>
              <a:gd name="connsiteX30" fmla="*/ 1956784 w 4755176"/>
              <a:gd name="connsiteY30" fmla="*/ 341777 h 2255779"/>
              <a:gd name="connsiteX31" fmla="*/ 2116479 w 4755176"/>
              <a:gd name="connsiteY31" fmla="*/ 509452 h 2255779"/>
              <a:gd name="connsiteX32" fmla="*/ 2155667 w 4755176"/>
              <a:gd name="connsiteY32" fmla="*/ 496389 h 2255779"/>
              <a:gd name="connsiteX33" fmla="*/ 2139663 w 4755176"/>
              <a:gd name="connsiteY33" fmla="*/ 323321 h 2255779"/>
              <a:gd name="connsiteX34" fmla="*/ 2234045 w 4755176"/>
              <a:gd name="connsiteY34" fmla="*/ 404949 h 2255779"/>
              <a:gd name="connsiteX35" fmla="*/ 2247107 w 4755176"/>
              <a:gd name="connsiteY35" fmla="*/ 352697 h 2255779"/>
              <a:gd name="connsiteX36" fmla="*/ 2312422 w 4755176"/>
              <a:gd name="connsiteY36" fmla="*/ 261257 h 2255779"/>
              <a:gd name="connsiteX37" fmla="*/ 2351610 w 4755176"/>
              <a:gd name="connsiteY37" fmla="*/ 248195 h 2255779"/>
              <a:gd name="connsiteX38" fmla="*/ 2456113 w 4755176"/>
              <a:gd name="connsiteY38" fmla="*/ 156755 h 2255779"/>
              <a:gd name="connsiteX39" fmla="*/ 2534490 w 4755176"/>
              <a:gd name="connsiteY39" fmla="*/ 130629 h 2255779"/>
              <a:gd name="connsiteX40" fmla="*/ 2638993 w 4755176"/>
              <a:gd name="connsiteY40" fmla="*/ 39189 h 2255779"/>
              <a:gd name="connsiteX41" fmla="*/ 2678182 w 4755176"/>
              <a:gd name="connsiteY41" fmla="*/ 13063 h 2255779"/>
              <a:gd name="connsiteX42" fmla="*/ 2756559 w 4755176"/>
              <a:gd name="connsiteY42" fmla="*/ 0 h 2255779"/>
              <a:gd name="connsiteX43" fmla="*/ 2991690 w 4755176"/>
              <a:gd name="connsiteY43" fmla="*/ 13063 h 2255779"/>
              <a:gd name="connsiteX44" fmla="*/ 3043942 w 4755176"/>
              <a:gd name="connsiteY44" fmla="*/ 26126 h 2255779"/>
              <a:gd name="connsiteX45" fmla="*/ 3096193 w 4755176"/>
              <a:gd name="connsiteY45" fmla="*/ 91440 h 2255779"/>
              <a:gd name="connsiteX46" fmla="*/ 3213759 w 4755176"/>
              <a:gd name="connsiteY46" fmla="*/ 143692 h 2255779"/>
              <a:gd name="connsiteX47" fmla="*/ 3279073 w 4755176"/>
              <a:gd name="connsiteY47" fmla="*/ 235132 h 2255779"/>
              <a:gd name="connsiteX48" fmla="*/ 3318262 w 4755176"/>
              <a:gd name="connsiteY48" fmla="*/ 261257 h 2255779"/>
              <a:gd name="connsiteX49" fmla="*/ 3514205 w 4755176"/>
              <a:gd name="connsiteY49" fmla="*/ 222069 h 2255779"/>
              <a:gd name="connsiteX50" fmla="*/ 3540330 w 4755176"/>
              <a:gd name="connsiteY50" fmla="*/ 169817 h 2255779"/>
              <a:gd name="connsiteX51" fmla="*/ 4010593 w 4755176"/>
              <a:gd name="connsiteY51" fmla="*/ 143692 h 2255779"/>
              <a:gd name="connsiteX52" fmla="*/ 4075907 w 4755176"/>
              <a:gd name="connsiteY52" fmla="*/ 169817 h 2255779"/>
              <a:gd name="connsiteX53" fmla="*/ 4115096 w 4755176"/>
              <a:gd name="connsiteY53" fmla="*/ 182880 h 2255779"/>
              <a:gd name="connsiteX54" fmla="*/ 4167347 w 4755176"/>
              <a:gd name="connsiteY54" fmla="*/ 209006 h 2255779"/>
              <a:gd name="connsiteX55" fmla="*/ 4219599 w 4755176"/>
              <a:gd name="connsiteY55" fmla="*/ 287383 h 2255779"/>
              <a:gd name="connsiteX56" fmla="*/ 4245725 w 4755176"/>
              <a:gd name="connsiteY56" fmla="*/ 365760 h 2255779"/>
              <a:gd name="connsiteX57" fmla="*/ 4258787 w 4755176"/>
              <a:gd name="connsiteY57" fmla="*/ 444137 h 2255779"/>
              <a:gd name="connsiteX58" fmla="*/ 4271850 w 4755176"/>
              <a:gd name="connsiteY58" fmla="*/ 483326 h 2255779"/>
              <a:gd name="connsiteX59" fmla="*/ 4245725 w 4755176"/>
              <a:gd name="connsiteY59" fmla="*/ 679269 h 2255779"/>
              <a:gd name="connsiteX60" fmla="*/ 4258787 w 4755176"/>
              <a:gd name="connsiteY60" fmla="*/ 940526 h 2255779"/>
              <a:gd name="connsiteX61" fmla="*/ 4271850 w 4755176"/>
              <a:gd name="connsiteY61" fmla="*/ 1018903 h 2255779"/>
              <a:gd name="connsiteX62" fmla="*/ 4324102 w 4755176"/>
              <a:gd name="connsiteY62" fmla="*/ 1071155 h 2255779"/>
              <a:gd name="connsiteX63" fmla="*/ 4415542 w 4755176"/>
              <a:gd name="connsiteY63" fmla="*/ 1136469 h 2255779"/>
              <a:gd name="connsiteX64" fmla="*/ 4480856 w 4755176"/>
              <a:gd name="connsiteY64" fmla="*/ 1149532 h 2255779"/>
              <a:gd name="connsiteX65" fmla="*/ 4585359 w 4755176"/>
              <a:gd name="connsiteY65" fmla="*/ 1240972 h 2255779"/>
              <a:gd name="connsiteX66" fmla="*/ 4624547 w 4755176"/>
              <a:gd name="connsiteY66" fmla="*/ 1254035 h 2255779"/>
              <a:gd name="connsiteX67" fmla="*/ 4715987 w 4755176"/>
              <a:gd name="connsiteY67" fmla="*/ 1358537 h 2255779"/>
              <a:gd name="connsiteX68" fmla="*/ 4729050 w 4755176"/>
              <a:gd name="connsiteY68" fmla="*/ 1397726 h 2255779"/>
              <a:gd name="connsiteX69" fmla="*/ 4755176 w 4755176"/>
              <a:gd name="connsiteY69" fmla="*/ 1436915 h 2255779"/>
              <a:gd name="connsiteX70" fmla="*/ 4742113 w 4755176"/>
              <a:gd name="connsiteY70" fmla="*/ 1489166 h 2255779"/>
              <a:gd name="connsiteX71" fmla="*/ 4729050 w 4755176"/>
              <a:gd name="connsiteY71" fmla="*/ 1528355 h 2255779"/>
              <a:gd name="connsiteX72" fmla="*/ 4702925 w 4755176"/>
              <a:gd name="connsiteY72" fmla="*/ 1685109 h 2255779"/>
              <a:gd name="connsiteX73" fmla="*/ 4676799 w 4755176"/>
              <a:gd name="connsiteY73" fmla="*/ 1724297 h 2255779"/>
              <a:gd name="connsiteX74" fmla="*/ 4611485 w 4755176"/>
              <a:gd name="connsiteY74" fmla="*/ 1789612 h 2255779"/>
              <a:gd name="connsiteX75" fmla="*/ 4520045 w 4755176"/>
              <a:gd name="connsiteY75" fmla="*/ 1881052 h 2255779"/>
              <a:gd name="connsiteX76" fmla="*/ 4441667 w 4755176"/>
              <a:gd name="connsiteY76" fmla="*/ 1985555 h 2255779"/>
              <a:gd name="connsiteX77" fmla="*/ 4324102 w 4755176"/>
              <a:gd name="connsiteY77" fmla="*/ 2024743 h 2255779"/>
              <a:gd name="connsiteX78" fmla="*/ 4271850 w 4755176"/>
              <a:gd name="connsiteY78" fmla="*/ 2050869 h 2255779"/>
              <a:gd name="connsiteX79" fmla="*/ 4219599 w 4755176"/>
              <a:gd name="connsiteY79" fmla="*/ 2063932 h 2255779"/>
              <a:gd name="connsiteX80" fmla="*/ 3749336 w 4755176"/>
              <a:gd name="connsiteY80" fmla="*/ 2090057 h 2255779"/>
              <a:gd name="connsiteX81" fmla="*/ 3461953 w 4755176"/>
              <a:gd name="connsiteY81" fmla="*/ 2103120 h 2255779"/>
              <a:gd name="connsiteX82" fmla="*/ 3279073 w 4755176"/>
              <a:gd name="connsiteY82" fmla="*/ 2129246 h 2255779"/>
              <a:gd name="connsiteX83" fmla="*/ 3226822 w 4755176"/>
              <a:gd name="connsiteY83" fmla="*/ 2142309 h 2255779"/>
              <a:gd name="connsiteX84" fmla="*/ 3148445 w 4755176"/>
              <a:gd name="connsiteY84" fmla="*/ 2155372 h 2255779"/>
              <a:gd name="connsiteX85" fmla="*/ 2991690 w 4755176"/>
              <a:gd name="connsiteY85" fmla="*/ 2233749 h 2255779"/>
              <a:gd name="connsiteX86" fmla="*/ 2952502 w 4755176"/>
              <a:gd name="connsiteY86" fmla="*/ 2246812 h 2255779"/>
              <a:gd name="connsiteX87" fmla="*/ 2795747 w 4755176"/>
              <a:gd name="connsiteY87" fmla="*/ 2233749 h 2255779"/>
              <a:gd name="connsiteX88" fmla="*/ 2612867 w 4755176"/>
              <a:gd name="connsiteY88" fmla="*/ 2246812 h 2255779"/>
              <a:gd name="connsiteX89" fmla="*/ 2560616 w 4755176"/>
              <a:gd name="connsiteY89" fmla="*/ 2220686 h 2255779"/>
              <a:gd name="connsiteX90" fmla="*/ 2521427 w 4755176"/>
              <a:gd name="connsiteY90" fmla="*/ 2207623 h 2255779"/>
              <a:gd name="connsiteX91" fmla="*/ 2469176 w 4755176"/>
              <a:gd name="connsiteY91" fmla="*/ 2233749 h 2255779"/>
              <a:gd name="connsiteX92" fmla="*/ 2077290 w 4755176"/>
              <a:gd name="connsiteY92" fmla="*/ 2220686 h 2255779"/>
              <a:gd name="connsiteX93" fmla="*/ 1985850 w 4755176"/>
              <a:gd name="connsiteY93" fmla="*/ 2233749 h 2255779"/>
              <a:gd name="connsiteX94" fmla="*/ 1881347 w 4755176"/>
              <a:gd name="connsiteY94" fmla="*/ 2220686 h 2255779"/>
              <a:gd name="connsiteX95" fmla="*/ 1842159 w 4755176"/>
              <a:gd name="connsiteY95" fmla="*/ 2207623 h 2255779"/>
              <a:gd name="connsiteX96" fmla="*/ 1789907 w 4755176"/>
              <a:gd name="connsiteY96" fmla="*/ 2194560 h 2255779"/>
              <a:gd name="connsiteX97" fmla="*/ 1750719 w 4755176"/>
              <a:gd name="connsiteY97" fmla="*/ 2168435 h 2255779"/>
              <a:gd name="connsiteX98" fmla="*/ 1711530 w 4755176"/>
              <a:gd name="connsiteY98" fmla="*/ 2181497 h 2255779"/>
              <a:gd name="connsiteX99" fmla="*/ 1659279 w 4755176"/>
              <a:gd name="connsiteY99" fmla="*/ 2194560 h 2255779"/>
              <a:gd name="connsiteX100" fmla="*/ 1489462 w 4755176"/>
              <a:gd name="connsiteY100" fmla="*/ 2220686 h 2255779"/>
              <a:gd name="connsiteX101" fmla="*/ 1450273 w 4755176"/>
              <a:gd name="connsiteY101" fmla="*/ 2207623 h 2255779"/>
              <a:gd name="connsiteX102" fmla="*/ 1358833 w 4755176"/>
              <a:gd name="connsiteY102" fmla="*/ 2194560 h 2255779"/>
              <a:gd name="connsiteX103" fmla="*/ 1319645 w 4755176"/>
              <a:gd name="connsiteY103" fmla="*/ 2168435 h 2255779"/>
              <a:gd name="connsiteX104" fmla="*/ 1215142 w 4755176"/>
              <a:gd name="connsiteY104" fmla="*/ 2155372 h 2255779"/>
              <a:gd name="connsiteX105" fmla="*/ 1162890 w 4755176"/>
              <a:gd name="connsiteY105" fmla="*/ 2116183 h 2255779"/>
              <a:gd name="connsiteX106" fmla="*/ 980010 w 4755176"/>
              <a:gd name="connsiteY106" fmla="*/ 2076995 h 2255779"/>
              <a:gd name="connsiteX107" fmla="*/ 757942 w 4755176"/>
              <a:gd name="connsiteY107" fmla="*/ 2103120 h 2255779"/>
              <a:gd name="connsiteX108" fmla="*/ 705690 w 4755176"/>
              <a:gd name="connsiteY108" fmla="*/ 2116183 h 2255779"/>
              <a:gd name="connsiteX109" fmla="*/ 405245 w 4755176"/>
              <a:gd name="connsiteY109" fmla="*/ 2090057 h 2255779"/>
              <a:gd name="connsiteX110" fmla="*/ 274616 w 4755176"/>
              <a:gd name="connsiteY110" fmla="*/ 2037806 h 2255779"/>
              <a:gd name="connsiteX111" fmla="*/ 261553 w 4755176"/>
              <a:gd name="connsiteY111" fmla="*/ 1998617 h 2255779"/>
              <a:gd name="connsiteX112" fmla="*/ 235427 w 4755176"/>
              <a:gd name="connsiteY112" fmla="*/ 1959429 h 2255779"/>
              <a:gd name="connsiteX113" fmla="*/ 222365 w 4755176"/>
              <a:gd name="connsiteY113" fmla="*/ 1907177 h 2255779"/>
              <a:gd name="connsiteX114" fmla="*/ 196239 w 4755176"/>
              <a:gd name="connsiteY114" fmla="*/ 1828800 h 2255779"/>
              <a:gd name="connsiteX115" fmla="*/ 170113 w 4755176"/>
              <a:gd name="connsiteY115" fmla="*/ 1672046 h 2255779"/>
              <a:gd name="connsiteX116" fmla="*/ 157050 w 4755176"/>
              <a:gd name="connsiteY116" fmla="*/ 1606732 h 2255779"/>
              <a:gd name="connsiteX117" fmla="*/ 130925 w 4755176"/>
              <a:gd name="connsiteY117" fmla="*/ 1449977 h 2255779"/>
              <a:gd name="connsiteX118" fmla="*/ 91736 w 4755176"/>
              <a:gd name="connsiteY118" fmla="*/ 1397726 h 2255779"/>
              <a:gd name="connsiteX119" fmla="*/ 65610 w 4755176"/>
              <a:gd name="connsiteY119" fmla="*/ 1358537 h 2255779"/>
              <a:gd name="connsiteX120" fmla="*/ 26422 w 4755176"/>
              <a:gd name="connsiteY120" fmla="*/ 1345475 h 2255779"/>
              <a:gd name="connsiteX121" fmla="*/ 13359 w 4755176"/>
              <a:gd name="connsiteY121" fmla="*/ 1306286 h 2255779"/>
              <a:gd name="connsiteX122" fmla="*/ 65610 w 4755176"/>
              <a:gd name="connsiteY122" fmla="*/ 1188720 h 2255779"/>
              <a:gd name="connsiteX123" fmla="*/ 39485 w 4755176"/>
              <a:gd name="connsiteY123" fmla="*/ 1149532 h 2255779"/>
              <a:gd name="connsiteX124" fmla="*/ 296 w 4755176"/>
              <a:gd name="connsiteY124" fmla="*/ 1123406 h 2255779"/>
              <a:gd name="connsiteX125" fmla="*/ 26422 w 4755176"/>
              <a:gd name="connsiteY125" fmla="*/ 1097280 h 2255779"/>
              <a:gd name="connsiteX0" fmla="*/ 26422 w 4755176"/>
              <a:gd name="connsiteY0" fmla="*/ 1149532 h 2255779"/>
              <a:gd name="connsiteX1" fmla="*/ 65610 w 4755176"/>
              <a:gd name="connsiteY1" fmla="*/ 992777 h 2255779"/>
              <a:gd name="connsiteX2" fmla="*/ 157050 w 4755176"/>
              <a:gd name="connsiteY2" fmla="*/ 927463 h 2255779"/>
              <a:gd name="connsiteX3" fmla="*/ 235427 w 4755176"/>
              <a:gd name="connsiteY3" fmla="*/ 862149 h 2255779"/>
              <a:gd name="connsiteX4" fmla="*/ 248490 w 4755176"/>
              <a:gd name="connsiteY4" fmla="*/ 822960 h 2255779"/>
              <a:gd name="connsiteX5" fmla="*/ 287679 w 4755176"/>
              <a:gd name="connsiteY5" fmla="*/ 796835 h 2255779"/>
              <a:gd name="connsiteX6" fmla="*/ 326867 w 4755176"/>
              <a:gd name="connsiteY6" fmla="*/ 757646 h 2255779"/>
              <a:gd name="connsiteX7" fmla="*/ 431370 w 4755176"/>
              <a:gd name="connsiteY7" fmla="*/ 705395 h 2255779"/>
              <a:gd name="connsiteX8" fmla="*/ 588125 w 4755176"/>
              <a:gd name="connsiteY8" fmla="*/ 718457 h 2255779"/>
              <a:gd name="connsiteX9" fmla="*/ 627313 w 4755176"/>
              <a:gd name="connsiteY9" fmla="*/ 744583 h 2255779"/>
              <a:gd name="connsiteX10" fmla="*/ 771005 w 4755176"/>
              <a:gd name="connsiteY10" fmla="*/ 731520 h 2255779"/>
              <a:gd name="connsiteX11" fmla="*/ 810193 w 4755176"/>
              <a:gd name="connsiteY11" fmla="*/ 692332 h 2255779"/>
              <a:gd name="connsiteX12" fmla="*/ 849382 w 4755176"/>
              <a:gd name="connsiteY12" fmla="*/ 666206 h 2255779"/>
              <a:gd name="connsiteX13" fmla="*/ 862445 w 4755176"/>
              <a:gd name="connsiteY13" fmla="*/ 600892 h 2255779"/>
              <a:gd name="connsiteX14" fmla="*/ 875507 w 4755176"/>
              <a:gd name="connsiteY14" fmla="*/ 561703 h 2255779"/>
              <a:gd name="connsiteX15" fmla="*/ 888570 w 4755176"/>
              <a:gd name="connsiteY15" fmla="*/ 509452 h 2255779"/>
              <a:gd name="connsiteX16" fmla="*/ 914696 w 4755176"/>
              <a:gd name="connsiteY16" fmla="*/ 470263 h 2255779"/>
              <a:gd name="connsiteX17" fmla="*/ 927759 w 4755176"/>
              <a:gd name="connsiteY17" fmla="*/ 404949 h 2255779"/>
              <a:gd name="connsiteX18" fmla="*/ 966947 w 4755176"/>
              <a:gd name="connsiteY18" fmla="*/ 248195 h 2255779"/>
              <a:gd name="connsiteX19" fmla="*/ 1045325 w 4755176"/>
              <a:gd name="connsiteY19" fmla="*/ 169817 h 2255779"/>
              <a:gd name="connsiteX20" fmla="*/ 1084513 w 4755176"/>
              <a:gd name="connsiteY20" fmla="*/ 130629 h 2255779"/>
              <a:gd name="connsiteX21" fmla="*/ 1228205 w 4755176"/>
              <a:gd name="connsiteY21" fmla="*/ 143692 h 2255779"/>
              <a:gd name="connsiteX22" fmla="*/ 1306582 w 4755176"/>
              <a:gd name="connsiteY22" fmla="*/ 195943 h 2255779"/>
              <a:gd name="connsiteX23" fmla="*/ 1345770 w 4755176"/>
              <a:gd name="connsiteY23" fmla="*/ 209006 h 2255779"/>
              <a:gd name="connsiteX24" fmla="*/ 1424147 w 4755176"/>
              <a:gd name="connsiteY24" fmla="*/ 313509 h 2255779"/>
              <a:gd name="connsiteX25" fmla="*/ 1463336 w 4755176"/>
              <a:gd name="connsiteY25" fmla="*/ 339635 h 2255779"/>
              <a:gd name="connsiteX26" fmla="*/ 1541713 w 4755176"/>
              <a:gd name="connsiteY26" fmla="*/ 391886 h 2255779"/>
              <a:gd name="connsiteX27" fmla="*/ 1580902 w 4755176"/>
              <a:gd name="connsiteY27" fmla="*/ 431075 h 2255779"/>
              <a:gd name="connsiteX28" fmla="*/ 1816033 w 4755176"/>
              <a:gd name="connsiteY28" fmla="*/ 470263 h 2255779"/>
              <a:gd name="connsiteX29" fmla="*/ 1907473 w 4755176"/>
              <a:gd name="connsiteY29" fmla="*/ 496389 h 2255779"/>
              <a:gd name="connsiteX30" fmla="*/ 1956784 w 4755176"/>
              <a:gd name="connsiteY30" fmla="*/ 341777 h 2255779"/>
              <a:gd name="connsiteX31" fmla="*/ 2116479 w 4755176"/>
              <a:gd name="connsiteY31" fmla="*/ 509452 h 2255779"/>
              <a:gd name="connsiteX32" fmla="*/ 2097533 w 4755176"/>
              <a:gd name="connsiteY32" fmla="*/ 335734 h 2255779"/>
              <a:gd name="connsiteX33" fmla="*/ 2139663 w 4755176"/>
              <a:gd name="connsiteY33" fmla="*/ 323321 h 2255779"/>
              <a:gd name="connsiteX34" fmla="*/ 2234045 w 4755176"/>
              <a:gd name="connsiteY34" fmla="*/ 404949 h 2255779"/>
              <a:gd name="connsiteX35" fmla="*/ 2247107 w 4755176"/>
              <a:gd name="connsiteY35" fmla="*/ 352697 h 2255779"/>
              <a:gd name="connsiteX36" fmla="*/ 2312422 w 4755176"/>
              <a:gd name="connsiteY36" fmla="*/ 261257 h 2255779"/>
              <a:gd name="connsiteX37" fmla="*/ 2351610 w 4755176"/>
              <a:gd name="connsiteY37" fmla="*/ 248195 h 2255779"/>
              <a:gd name="connsiteX38" fmla="*/ 2456113 w 4755176"/>
              <a:gd name="connsiteY38" fmla="*/ 156755 h 2255779"/>
              <a:gd name="connsiteX39" fmla="*/ 2534490 w 4755176"/>
              <a:gd name="connsiteY39" fmla="*/ 130629 h 2255779"/>
              <a:gd name="connsiteX40" fmla="*/ 2638993 w 4755176"/>
              <a:gd name="connsiteY40" fmla="*/ 39189 h 2255779"/>
              <a:gd name="connsiteX41" fmla="*/ 2678182 w 4755176"/>
              <a:gd name="connsiteY41" fmla="*/ 13063 h 2255779"/>
              <a:gd name="connsiteX42" fmla="*/ 2756559 w 4755176"/>
              <a:gd name="connsiteY42" fmla="*/ 0 h 2255779"/>
              <a:gd name="connsiteX43" fmla="*/ 2991690 w 4755176"/>
              <a:gd name="connsiteY43" fmla="*/ 13063 h 2255779"/>
              <a:gd name="connsiteX44" fmla="*/ 3043942 w 4755176"/>
              <a:gd name="connsiteY44" fmla="*/ 26126 h 2255779"/>
              <a:gd name="connsiteX45" fmla="*/ 3096193 w 4755176"/>
              <a:gd name="connsiteY45" fmla="*/ 91440 h 2255779"/>
              <a:gd name="connsiteX46" fmla="*/ 3213759 w 4755176"/>
              <a:gd name="connsiteY46" fmla="*/ 143692 h 2255779"/>
              <a:gd name="connsiteX47" fmla="*/ 3279073 w 4755176"/>
              <a:gd name="connsiteY47" fmla="*/ 235132 h 2255779"/>
              <a:gd name="connsiteX48" fmla="*/ 3318262 w 4755176"/>
              <a:gd name="connsiteY48" fmla="*/ 261257 h 2255779"/>
              <a:gd name="connsiteX49" fmla="*/ 3514205 w 4755176"/>
              <a:gd name="connsiteY49" fmla="*/ 222069 h 2255779"/>
              <a:gd name="connsiteX50" fmla="*/ 3540330 w 4755176"/>
              <a:gd name="connsiteY50" fmla="*/ 169817 h 2255779"/>
              <a:gd name="connsiteX51" fmla="*/ 4010593 w 4755176"/>
              <a:gd name="connsiteY51" fmla="*/ 143692 h 2255779"/>
              <a:gd name="connsiteX52" fmla="*/ 4075907 w 4755176"/>
              <a:gd name="connsiteY52" fmla="*/ 169817 h 2255779"/>
              <a:gd name="connsiteX53" fmla="*/ 4115096 w 4755176"/>
              <a:gd name="connsiteY53" fmla="*/ 182880 h 2255779"/>
              <a:gd name="connsiteX54" fmla="*/ 4167347 w 4755176"/>
              <a:gd name="connsiteY54" fmla="*/ 209006 h 2255779"/>
              <a:gd name="connsiteX55" fmla="*/ 4219599 w 4755176"/>
              <a:gd name="connsiteY55" fmla="*/ 287383 h 2255779"/>
              <a:gd name="connsiteX56" fmla="*/ 4245725 w 4755176"/>
              <a:gd name="connsiteY56" fmla="*/ 365760 h 2255779"/>
              <a:gd name="connsiteX57" fmla="*/ 4258787 w 4755176"/>
              <a:gd name="connsiteY57" fmla="*/ 444137 h 2255779"/>
              <a:gd name="connsiteX58" fmla="*/ 4271850 w 4755176"/>
              <a:gd name="connsiteY58" fmla="*/ 483326 h 2255779"/>
              <a:gd name="connsiteX59" fmla="*/ 4245725 w 4755176"/>
              <a:gd name="connsiteY59" fmla="*/ 679269 h 2255779"/>
              <a:gd name="connsiteX60" fmla="*/ 4258787 w 4755176"/>
              <a:gd name="connsiteY60" fmla="*/ 940526 h 2255779"/>
              <a:gd name="connsiteX61" fmla="*/ 4271850 w 4755176"/>
              <a:gd name="connsiteY61" fmla="*/ 1018903 h 2255779"/>
              <a:gd name="connsiteX62" fmla="*/ 4324102 w 4755176"/>
              <a:gd name="connsiteY62" fmla="*/ 1071155 h 2255779"/>
              <a:gd name="connsiteX63" fmla="*/ 4415542 w 4755176"/>
              <a:gd name="connsiteY63" fmla="*/ 1136469 h 2255779"/>
              <a:gd name="connsiteX64" fmla="*/ 4480856 w 4755176"/>
              <a:gd name="connsiteY64" fmla="*/ 1149532 h 2255779"/>
              <a:gd name="connsiteX65" fmla="*/ 4585359 w 4755176"/>
              <a:gd name="connsiteY65" fmla="*/ 1240972 h 2255779"/>
              <a:gd name="connsiteX66" fmla="*/ 4624547 w 4755176"/>
              <a:gd name="connsiteY66" fmla="*/ 1254035 h 2255779"/>
              <a:gd name="connsiteX67" fmla="*/ 4715987 w 4755176"/>
              <a:gd name="connsiteY67" fmla="*/ 1358537 h 2255779"/>
              <a:gd name="connsiteX68" fmla="*/ 4729050 w 4755176"/>
              <a:gd name="connsiteY68" fmla="*/ 1397726 h 2255779"/>
              <a:gd name="connsiteX69" fmla="*/ 4755176 w 4755176"/>
              <a:gd name="connsiteY69" fmla="*/ 1436915 h 2255779"/>
              <a:gd name="connsiteX70" fmla="*/ 4742113 w 4755176"/>
              <a:gd name="connsiteY70" fmla="*/ 1489166 h 2255779"/>
              <a:gd name="connsiteX71" fmla="*/ 4729050 w 4755176"/>
              <a:gd name="connsiteY71" fmla="*/ 1528355 h 2255779"/>
              <a:gd name="connsiteX72" fmla="*/ 4702925 w 4755176"/>
              <a:gd name="connsiteY72" fmla="*/ 1685109 h 2255779"/>
              <a:gd name="connsiteX73" fmla="*/ 4676799 w 4755176"/>
              <a:gd name="connsiteY73" fmla="*/ 1724297 h 2255779"/>
              <a:gd name="connsiteX74" fmla="*/ 4611485 w 4755176"/>
              <a:gd name="connsiteY74" fmla="*/ 1789612 h 2255779"/>
              <a:gd name="connsiteX75" fmla="*/ 4520045 w 4755176"/>
              <a:gd name="connsiteY75" fmla="*/ 1881052 h 2255779"/>
              <a:gd name="connsiteX76" fmla="*/ 4441667 w 4755176"/>
              <a:gd name="connsiteY76" fmla="*/ 1985555 h 2255779"/>
              <a:gd name="connsiteX77" fmla="*/ 4324102 w 4755176"/>
              <a:gd name="connsiteY77" fmla="*/ 2024743 h 2255779"/>
              <a:gd name="connsiteX78" fmla="*/ 4271850 w 4755176"/>
              <a:gd name="connsiteY78" fmla="*/ 2050869 h 2255779"/>
              <a:gd name="connsiteX79" fmla="*/ 4219599 w 4755176"/>
              <a:gd name="connsiteY79" fmla="*/ 2063932 h 2255779"/>
              <a:gd name="connsiteX80" fmla="*/ 3749336 w 4755176"/>
              <a:gd name="connsiteY80" fmla="*/ 2090057 h 2255779"/>
              <a:gd name="connsiteX81" fmla="*/ 3461953 w 4755176"/>
              <a:gd name="connsiteY81" fmla="*/ 2103120 h 2255779"/>
              <a:gd name="connsiteX82" fmla="*/ 3279073 w 4755176"/>
              <a:gd name="connsiteY82" fmla="*/ 2129246 h 2255779"/>
              <a:gd name="connsiteX83" fmla="*/ 3226822 w 4755176"/>
              <a:gd name="connsiteY83" fmla="*/ 2142309 h 2255779"/>
              <a:gd name="connsiteX84" fmla="*/ 3148445 w 4755176"/>
              <a:gd name="connsiteY84" fmla="*/ 2155372 h 2255779"/>
              <a:gd name="connsiteX85" fmla="*/ 2991690 w 4755176"/>
              <a:gd name="connsiteY85" fmla="*/ 2233749 h 2255779"/>
              <a:gd name="connsiteX86" fmla="*/ 2952502 w 4755176"/>
              <a:gd name="connsiteY86" fmla="*/ 2246812 h 2255779"/>
              <a:gd name="connsiteX87" fmla="*/ 2795747 w 4755176"/>
              <a:gd name="connsiteY87" fmla="*/ 2233749 h 2255779"/>
              <a:gd name="connsiteX88" fmla="*/ 2612867 w 4755176"/>
              <a:gd name="connsiteY88" fmla="*/ 2246812 h 2255779"/>
              <a:gd name="connsiteX89" fmla="*/ 2560616 w 4755176"/>
              <a:gd name="connsiteY89" fmla="*/ 2220686 h 2255779"/>
              <a:gd name="connsiteX90" fmla="*/ 2521427 w 4755176"/>
              <a:gd name="connsiteY90" fmla="*/ 2207623 h 2255779"/>
              <a:gd name="connsiteX91" fmla="*/ 2469176 w 4755176"/>
              <a:gd name="connsiteY91" fmla="*/ 2233749 h 2255779"/>
              <a:gd name="connsiteX92" fmla="*/ 2077290 w 4755176"/>
              <a:gd name="connsiteY92" fmla="*/ 2220686 h 2255779"/>
              <a:gd name="connsiteX93" fmla="*/ 1985850 w 4755176"/>
              <a:gd name="connsiteY93" fmla="*/ 2233749 h 2255779"/>
              <a:gd name="connsiteX94" fmla="*/ 1881347 w 4755176"/>
              <a:gd name="connsiteY94" fmla="*/ 2220686 h 2255779"/>
              <a:gd name="connsiteX95" fmla="*/ 1842159 w 4755176"/>
              <a:gd name="connsiteY95" fmla="*/ 2207623 h 2255779"/>
              <a:gd name="connsiteX96" fmla="*/ 1789907 w 4755176"/>
              <a:gd name="connsiteY96" fmla="*/ 2194560 h 2255779"/>
              <a:gd name="connsiteX97" fmla="*/ 1750719 w 4755176"/>
              <a:gd name="connsiteY97" fmla="*/ 2168435 h 2255779"/>
              <a:gd name="connsiteX98" fmla="*/ 1711530 w 4755176"/>
              <a:gd name="connsiteY98" fmla="*/ 2181497 h 2255779"/>
              <a:gd name="connsiteX99" fmla="*/ 1659279 w 4755176"/>
              <a:gd name="connsiteY99" fmla="*/ 2194560 h 2255779"/>
              <a:gd name="connsiteX100" fmla="*/ 1489462 w 4755176"/>
              <a:gd name="connsiteY100" fmla="*/ 2220686 h 2255779"/>
              <a:gd name="connsiteX101" fmla="*/ 1450273 w 4755176"/>
              <a:gd name="connsiteY101" fmla="*/ 2207623 h 2255779"/>
              <a:gd name="connsiteX102" fmla="*/ 1358833 w 4755176"/>
              <a:gd name="connsiteY102" fmla="*/ 2194560 h 2255779"/>
              <a:gd name="connsiteX103" fmla="*/ 1319645 w 4755176"/>
              <a:gd name="connsiteY103" fmla="*/ 2168435 h 2255779"/>
              <a:gd name="connsiteX104" fmla="*/ 1215142 w 4755176"/>
              <a:gd name="connsiteY104" fmla="*/ 2155372 h 2255779"/>
              <a:gd name="connsiteX105" fmla="*/ 1162890 w 4755176"/>
              <a:gd name="connsiteY105" fmla="*/ 2116183 h 2255779"/>
              <a:gd name="connsiteX106" fmla="*/ 980010 w 4755176"/>
              <a:gd name="connsiteY106" fmla="*/ 2076995 h 2255779"/>
              <a:gd name="connsiteX107" fmla="*/ 757942 w 4755176"/>
              <a:gd name="connsiteY107" fmla="*/ 2103120 h 2255779"/>
              <a:gd name="connsiteX108" fmla="*/ 705690 w 4755176"/>
              <a:gd name="connsiteY108" fmla="*/ 2116183 h 2255779"/>
              <a:gd name="connsiteX109" fmla="*/ 405245 w 4755176"/>
              <a:gd name="connsiteY109" fmla="*/ 2090057 h 2255779"/>
              <a:gd name="connsiteX110" fmla="*/ 274616 w 4755176"/>
              <a:gd name="connsiteY110" fmla="*/ 2037806 h 2255779"/>
              <a:gd name="connsiteX111" fmla="*/ 261553 w 4755176"/>
              <a:gd name="connsiteY111" fmla="*/ 1998617 h 2255779"/>
              <a:gd name="connsiteX112" fmla="*/ 235427 w 4755176"/>
              <a:gd name="connsiteY112" fmla="*/ 1959429 h 2255779"/>
              <a:gd name="connsiteX113" fmla="*/ 222365 w 4755176"/>
              <a:gd name="connsiteY113" fmla="*/ 1907177 h 2255779"/>
              <a:gd name="connsiteX114" fmla="*/ 196239 w 4755176"/>
              <a:gd name="connsiteY114" fmla="*/ 1828800 h 2255779"/>
              <a:gd name="connsiteX115" fmla="*/ 170113 w 4755176"/>
              <a:gd name="connsiteY115" fmla="*/ 1672046 h 2255779"/>
              <a:gd name="connsiteX116" fmla="*/ 157050 w 4755176"/>
              <a:gd name="connsiteY116" fmla="*/ 1606732 h 2255779"/>
              <a:gd name="connsiteX117" fmla="*/ 130925 w 4755176"/>
              <a:gd name="connsiteY117" fmla="*/ 1449977 h 2255779"/>
              <a:gd name="connsiteX118" fmla="*/ 91736 w 4755176"/>
              <a:gd name="connsiteY118" fmla="*/ 1397726 h 2255779"/>
              <a:gd name="connsiteX119" fmla="*/ 65610 w 4755176"/>
              <a:gd name="connsiteY119" fmla="*/ 1358537 h 2255779"/>
              <a:gd name="connsiteX120" fmla="*/ 26422 w 4755176"/>
              <a:gd name="connsiteY120" fmla="*/ 1345475 h 2255779"/>
              <a:gd name="connsiteX121" fmla="*/ 13359 w 4755176"/>
              <a:gd name="connsiteY121" fmla="*/ 1306286 h 2255779"/>
              <a:gd name="connsiteX122" fmla="*/ 65610 w 4755176"/>
              <a:gd name="connsiteY122" fmla="*/ 1188720 h 2255779"/>
              <a:gd name="connsiteX123" fmla="*/ 39485 w 4755176"/>
              <a:gd name="connsiteY123" fmla="*/ 1149532 h 2255779"/>
              <a:gd name="connsiteX124" fmla="*/ 296 w 4755176"/>
              <a:gd name="connsiteY124" fmla="*/ 1123406 h 2255779"/>
              <a:gd name="connsiteX125" fmla="*/ 26422 w 4755176"/>
              <a:gd name="connsiteY125" fmla="*/ 1097280 h 2255779"/>
              <a:gd name="connsiteX0" fmla="*/ 26422 w 4755176"/>
              <a:gd name="connsiteY0" fmla="*/ 1149532 h 2255779"/>
              <a:gd name="connsiteX1" fmla="*/ 65610 w 4755176"/>
              <a:gd name="connsiteY1" fmla="*/ 992777 h 2255779"/>
              <a:gd name="connsiteX2" fmla="*/ 157050 w 4755176"/>
              <a:gd name="connsiteY2" fmla="*/ 927463 h 2255779"/>
              <a:gd name="connsiteX3" fmla="*/ 235427 w 4755176"/>
              <a:gd name="connsiteY3" fmla="*/ 862149 h 2255779"/>
              <a:gd name="connsiteX4" fmla="*/ 248490 w 4755176"/>
              <a:gd name="connsiteY4" fmla="*/ 822960 h 2255779"/>
              <a:gd name="connsiteX5" fmla="*/ 287679 w 4755176"/>
              <a:gd name="connsiteY5" fmla="*/ 796835 h 2255779"/>
              <a:gd name="connsiteX6" fmla="*/ 326867 w 4755176"/>
              <a:gd name="connsiteY6" fmla="*/ 757646 h 2255779"/>
              <a:gd name="connsiteX7" fmla="*/ 431370 w 4755176"/>
              <a:gd name="connsiteY7" fmla="*/ 705395 h 2255779"/>
              <a:gd name="connsiteX8" fmla="*/ 588125 w 4755176"/>
              <a:gd name="connsiteY8" fmla="*/ 718457 h 2255779"/>
              <a:gd name="connsiteX9" fmla="*/ 627313 w 4755176"/>
              <a:gd name="connsiteY9" fmla="*/ 744583 h 2255779"/>
              <a:gd name="connsiteX10" fmla="*/ 771005 w 4755176"/>
              <a:gd name="connsiteY10" fmla="*/ 731520 h 2255779"/>
              <a:gd name="connsiteX11" fmla="*/ 810193 w 4755176"/>
              <a:gd name="connsiteY11" fmla="*/ 692332 h 2255779"/>
              <a:gd name="connsiteX12" fmla="*/ 849382 w 4755176"/>
              <a:gd name="connsiteY12" fmla="*/ 666206 h 2255779"/>
              <a:gd name="connsiteX13" fmla="*/ 862445 w 4755176"/>
              <a:gd name="connsiteY13" fmla="*/ 600892 h 2255779"/>
              <a:gd name="connsiteX14" fmla="*/ 875507 w 4755176"/>
              <a:gd name="connsiteY14" fmla="*/ 561703 h 2255779"/>
              <a:gd name="connsiteX15" fmla="*/ 888570 w 4755176"/>
              <a:gd name="connsiteY15" fmla="*/ 509452 h 2255779"/>
              <a:gd name="connsiteX16" fmla="*/ 914696 w 4755176"/>
              <a:gd name="connsiteY16" fmla="*/ 470263 h 2255779"/>
              <a:gd name="connsiteX17" fmla="*/ 927759 w 4755176"/>
              <a:gd name="connsiteY17" fmla="*/ 404949 h 2255779"/>
              <a:gd name="connsiteX18" fmla="*/ 966947 w 4755176"/>
              <a:gd name="connsiteY18" fmla="*/ 248195 h 2255779"/>
              <a:gd name="connsiteX19" fmla="*/ 1045325 w 4755176"/>
              <a:gd name="connsiteY19" fmla="*/ 169817 h 2255779"/>
              <a:gd name="connsiteX20" fmla="*/ 1084513 w 4755176"/>
              <a:gd name="connsiteY20" fmla="*/ 130629 h 2255779"/>
              <a:gd name="connsiteX21" fmla="*/ 1228205 w 4755176"/>
              <a:gd name="connsiteY21" fmla="*/ 143692 h 2255779"/>
              <a:gd name="connsiteX22" fmla="*/ 1306582 w 4755176"/>
              <a:gd name="connsiteY22" fmla="*/ 195943 h 2255779"/>
              <a:gd name="connsiteX23" fmla="*/ 1345770 w 4755176"/>
              <a:gd name="connsiteY23" fmla="*/ 209006 h 2255779"/>
              <a:gd name="connsiteX24" fmla="*/ 1424147 w 4755176"/>
              <a:gd name="connsiteY24" fmla="*/ 313509 h 2255779"/>
              <a:gd name="connsiteX25" fmla="*/ 1463336 w 4755176"/>
              <a:gd name="connsiteY25" fmla="*/ 339635 h 2255779"/>
              <a:gd name="connsiteX26" fmla="*/ 1541713 w 4755176"/>
              <a:gd name="connsiteY26" fmla="*/ 391886 h 2255779"/>
              <a:gd name="connsiteX27" fmla="*/ 1580902 w 4755176"/>
              <a:gd name="connsiteY27" fmla="*/ 431075 h 2255779"/>
              <a:gd name="connsiteX28" fmla="*/ 1816033 w 4755176"/>
              <a:gd name="connsiteY28" fmla="*/ 470263 h 2255779"/>
              <a:gd name="connsiteX29" fmla="*/ 1907473 w 4755176"/>
              <a:gd name="connsiteY29" fmla="*/ 496389 h 2255779"/>
              <a:gd name="connsiteX30" fmla="*/ 1956784 w 4755176"/>
              <a:gd name="connsiteY30" fmla="*/ 341777 h 2255779"/>
              <a:gd name="connsiteX31" fmla="*/ 2065612 w 4755176"/>
              <a:gd name="connsiteY31" fmla="*/ 368878 h 2255779"/>
              <a:gd name="connsiteX32" fmla="*/ 2097533 w 4755176"/>
              <a:gd name="connsiteY32" fmla="*/ 335734 h 2255779"/>
              <a:gd name="connsiteX33" fmla="*/ 2139663 w 4755176"/>
              <a:gd name="connsiteY33" fmla="*/ 323321 h 2255779"/>
              <a:gd name="connsiteX34" fmla="*/ 2234045 w 4755176"/>
              <a:gd name="connsiteY34" fmla="*/ 404949 h 2255779"/>
              <a:gd name="connsiteX35" fmla="*/ 2247107 w 4755176"/>
              <a:gd name="connsiteY35" fmla="*/ 352697 h 2255779"/>
              <a:gd name="connsiteX36" fmla="*/ 2312422 w 4755176"/>
              <a:gd name="connsiteY36" fmla="*/ 261257 h 2255779"/>
              <a:gd name="connsiteX37" fmla="*/ 2351610 w 4755176"/>
              <a:gd name="connsiteY37" fmla="*/ 248195 h 2255779"/>
              <a:gd name="connsiteX38" fmla="*/ 2456113 w 4755176"/>
              <a:gd name="connsiteY38" fmla="*/ 156755 h 2255779"/>
              <a:gd name="connsiteX39" fmla="*/ 2534490 w 4755176"/>
              <a:gd name="connsiteY39" fmla="*/ 130629 h 2255779"/>
              <a:gd name="connsiteX40" fmla="*/ 2638993 w 4755176"/>
              <a:gd name="connsiteY40" fmla="*/ 39189 h 2255779"/>
              <a:gd name="connsiteX41" fmla="*/ 2678182 w 4755176"/>
              <a:gd name="connsiteY41" fmla="*/ 13063 h 2255779"/>
              <a:gd name="connsiteX42" fmla="*/ 2756559 w 4755176"/>
              <a:gd name="connsiteY42" fmla="*/ 0 h 2255779"/>
              <a:gd name="connsiteX43" fmla="*/ 2991690 w 4755176"/>
              <a:gd name="connsiteY43" fmla="*/ 13063 h 2255779"/>
              <a:gd name="connsiteX44" fmla="*/ 3043942 w 4755176"/>
              <a:gd name="connsiteY44" fmla="*/ 26126 h 2255779"/>
              <a:gd name="connsiteX45" fmla="*/ 3096193 w 4755176"/>
              <a:gd name="connsiteY45" fmla="*/ 91440 h 2255779"/>
              <a:gd name="connsiteX46" fmla="*/ 3213759 w 4755176"/>
              <a:gd name="connsiteY46" fmla="*/ 143692 h 2255779"/>
              <a:gd name="connsiteX47" fmla="*/ 3279073 w 4755176"/>
              <a:gd name="connsiteY47" fmla="*/ 235132 h 2255779"/>
              <a:gd name="connsiteX48" fmla="*/ 3318262 w 4755176"/>
              <a:gd name="connsiteY48" fmla="*/ 261257 h 2255779"/>
              <a:gd name="connsiteX49" fmla="*/ 3514205 w 4755176"/>
              <a:gd name="connsiteY49" fmla="*/ 222069 h 2255779"/>
              <a:gd name="connsiteX50" fmla="*/ 3540330 w 4755176"/>
              <a:gd name="connsiteY50" fmla="*/ 169817 h 2255779"/>
              <a:gd name="connsiteX51" fmla="*/ 4010593 w 4755176"/>
              <a:gd name="connsiteY51" fmla="*/ 143692 h 2255779"/>
              <a:gd name="connsiteX52" fmla="*/ 4075907 w 4755176"/>
              <a:gd name="connsiteY52" fmla="*/ 169817 h 2255779"/>
              <a:gd name="connsiteX53" fmla="*/ 4115096 w 4755176"/>
              <a:gd name="connsiteY53" fmla="*/ 182880 h 2255779"/>
              <a:gd name="connsiteX54" fmla="*/ 4167347 w 4755176"/>
              <a:gd name="connsiteY54" fmla="*/ 209006 h 2255779"/>
              <a:gd name="connsiteX55" fmla="*/ 4219599 w 4755176"/>
              <a:gd name="connsiteY55" fmla="*/ 287383 h 2255779"/>
              <a:gd name="connsiteX56" fmla="*/ 4245725 w 4755176"/>
              <a:gd name="connsiteY56" fmla="*/ 365760 h 2255779"/>
              <a:gd name="connsiteX57" fmla="*/ 4258787 w 4755176"/>
              <a:gd name="connsiteY57" fmla="*/ 444137 h 2255779"/>
              <a:gd name="connsiteX58" fmla="*/ 4271850 w 4755176"/>
              <a:gd name="connsiteY58" fmla="*/ 483326 h 2255779"/>
              <a:gd name="connsiteX59" fmla="*/ 4245725 w 4755176"/>
              <a:gd name="connsiteY59" fmla="*/ 679269 h 2255779"/>
              <a:gd name="connsiteX60" fmla="*/ 4258787 w 4755176"/>
              <a:gd name="connsiteY60" fmla="*/ 940526 h 2255779"/>
              <a:gd name="connsiteX61" fmla="*/ 4271850 w 4755176"/>
              <a:gd name="connsiteY61" fmla="*/ 1018903 h 2255779"/>
              <a:gd name="connsiteX62" fmla="*/ 4324102 w 4755176"/>
              <a:gd name="connsiteY62" fmla="*/ 1071155 h 2255779"/>
              <a:gd name="connsiteX63" fmla="*/ 4415542 w 4755176"/>
              <a:gd name="connsiteY63" fmla="*/ 1136469 h 2255779"/>
              <a:gd name="connsiteX64" fmla="*/ 4480856 w 4755176"/>
              <a:gd name="connsiteY64" fmla="*/ 1149532 h 2255779"/>
              <a:gd name="connsiteX65" fmla="*/ 4585359 w 4755176"/>
              <a:gd name="connsiteY65" fmla="*/ 1240972 h 2255779"/>
              <a:gd name="connsiteX66" fmla="*/ 4624547 w 4755176"/>
              <a:gd name="connsiteY66" fmla="*/ 1254035 h 2255779"/>
              <a:gd name="connsiteX67" fmla="*/ 4715987 w 4755176"/>
              <a:gd name="connsiteY67" fmla="*/ 1358537 h 2255779"/>
              <a:gd name="connsiteX68" fmla="*/ 4729050 w 4755176"/>
              <a:gd name="connsiteY68" fmla="*/ 1397726 h 2255779"/>
              <a:gd name="connsiteX69" fmla="*/ 4755176 w 4755176"/>
              <a:gd name="connsiteY69" fmla="*/ 1436915 h 2255779"/>
              <a:gd name="connsiteX70" fmla="*/ 4742113 w 4755176"/>
              <a:gd name="connsiteY70" fmla="*/ 1489166 h 2255779"/>
              <a:gd name="connsiteX71" fmla="*/ 4729050 w 4755176"/>
              <a:gd name="connsiteY71" fmla="*/ 1528355 h 2255779"/>
              <a:gd name="connsiteX72" fmla="*/ 4702925 w 4755176"/>
              <a:gd name="connsiteY72" fmla="*/ 1685109 h 2255779"/>
              <a:gd name="connsiteX73" fmla="*/ 4676799 w 4755176"/>
              <a:gd name="connsiteY73" fmla="*/ 1724297 h 2255779"/>
              <a:gd name="connsiteX74" fmla="*/ 4611485 w 4755176"/>
              <a:gd name="connsiteY74" fmla="*/ 1789612 h 2255779"/>
              <a:gd name="connsiteX75" fmla="*/ 4520045 w 4755176"/>
              <a:gd name="connsiteY75" fmla="*/ 1881052 h 2255779"/>
              <a:gd name="connsiteX76" fmla="*/ 4441667 w 4755176"/>
              <a:gd name="connsiteY76" fmla="*/ 1985555 h 2255779"/>
              <a:gd name="connsiteX77" fmla="*/ 4324102 w 4755176"/>
              <a:gd name="connsiteY77" fmla="*/ 2024743 h 2255779"/>
              <a:gd name="connsiteX78" fmla="*/ 4271850 w 4755176"/>
              <a:gd name="connsiteY78" fmla="*/ 2050869 h 2255779"/>
              <a:gd name="connsiteX79" fmla="*/ 4219599 w 4755176"/>
              <a:gd name="connsiteY79" fmla="*/ 2063932 h 2255779"/>
              <a:gd name="connsiteX80" fmla="*/ 3749336 w 4755176"/>
              <a:gd name="connsiteY80" fmla="*/ 2090057 h 2255779"/>
              <a:gd name="connsiteX81" fmla="*/ 3461953 w 4755176"/>
              <a:gd name="connsiteY81" fmla="*/ 2103120 h 2255779"/>
              <a:gd name="connsiteX82" fmla="*/ 3279073 w 4755176"/>
              <a:gd name="connsiteY82" fmla="*/ 2129246 h 2255779"/>
              <a:gd name="connsiteX83" fmla="*/ 3226822 w 4755176"/>
              <a:gd name="connsiteY83" fmla="*/ 2142309 h 2255779"/>
              <a:gd name="connsiteX84" fmla="*/ 3148445 w 4755176"/>
              <a:gd name="connsiteY84" fmla="*/ 2155372 h 2255779"/>
              <a:gd name="connsiteX85" fmla="*/ 2991690 w 4755176"/>
              <a:gd name="connsiteY85" fmla="*/ 2233749 h 2255779"/>
              <a:gd name="connsiteX86" fmla="*/ 2952502 w 4755176"/>
              <a:gd name="connsiteY86" fmla="*/ 2246812 h 2255779"/>
              <a:gd name="connsiteX87" fmla="*/ 2795747 w 4755176"/>
              <a:gd name="connsiteY87" fmla="*/ 2233749 h 2255779"/>
              <a:gd name="connsiteX88" fmla="*/ 2612867 w 4755176"/>
              <a:gd name="connsiteY88" fmla="*/ 2246812 h 2255779"/>
              <a:gd name="connsiteX89" fmla="*/ 2560616 w 4755176"/>
              <a:gd name="connsiteY89" fmla="*/ 2220686 h 2255779"/>
              <a:gd name="connsiteX90" fmla="*/ 2521427 w 4755176"/>
              <a:gd name="connsiteY90" fmla="*/ 2207623 h 2255779"/>
              <a:gd name="connsiteX91" fmla="*/ 2469176 w 4755176"/>
              <a:gd name="connsiteY91" fmla="*/ 2233749 h 2255779"/>
              <a:gd name="connsiteX92" fmla="*/ 2077290 w 4755176"/>
              <a:gd name="connsiteY92" fmla="*/ 2220686 h 2255779"/>
              <a:gd name="connsiteX93" fmla="*/ 1985850 w 4755176"/>
              <a:gd name="connsiteY93" fmla="*/ 2233749 h 2255779"/>
              <a:gd name="connsiteX94" fmla="*/ 1881347 w 4755176"/>
              <a:gd name="connsiteY94" fmla="*/ 2220686 h 2255779"/>
              <a:gd name="connsiteX95" fmla="*/ 1842159 w 4755176"/>
              <a:gd name="connsiteY95" fmla="*/ 2207623 h 2255779"/>
              <a:gd name="connsiteX96" fmla="*/ 1789907 w 4755176"/>
              <a:gd name="connsiteY96" fmla="*/ 2194560 h 2255779"/>
              <a:gd name="connsiteX97" fmla="*/ 1750719 w 4755176"/>
              <a:gd name="connsiteY97" fmla="*/ 2168435 h 2255779"/>
              <a:gd name="connsiteX98" fmla="*/ 1711530 w 4755176"/>
              <a:gd name="connsiteY98" fmla="*/ 2181497 h 2255779"/>
              <a:gd name="connsiteX99" fmla="*/ 1659279 w 4755176"/>
              <a:gd name="connsiteY99" fmla="*/ 2194560 h 2255779"/>
              <a:gd name="connsiteX100" fmla="*/ 1489462 w 4755176"/>
              <a:gd name="connsiteY100" fmla="*/ 2220686 h 2255779"/>
              <a:gd name="connsiteX101" fmla="*/ 1450273 w 4755176"/>
              <a:gd name="connsiteY101" fmla="*/ 2207623 h 2255779"/>
              <a:gd name="connsiteX102" fmla="*/ 1358833 w 4755176"/>
              <a:gd name="connsiteY102" fmla="*/ 2194560 h 2255779"/>
              <a:gd name="connsiteX103" fmla="*/ 1319645 w 4755176"/>
              <a:gd name="connsiteY103" fmla="*/ 2168435 h 2255779"/>
              <a:gd name="connsiteX104" fmla="*/ 1215142 w 4755176"/>
              <a:gd name="connsiteY104" fmla="*/ 2155372 h 2255779"/>
              <a:gd name="connsiteX105" fmla="*/ 1162890 w 4755176"/>
              <a:gd name="connsiteY105" fmla="*/ 2116183 h 2255779"/>
              <a:gd name="connsiteX106" fmla="*/ 980010 w 4755176"/>
              <a:gd name="connsiteY106" fmla="*/ 2076995 h 2255779"/>
              <a:gd name="connsiteX107" fmla="*/ 757942 w 4755176"/>
              <a:gd name="connsiteY107" fmla="*/ 2103120 h 2255779"/>
              <a:gd name="connsiteX108" fmla="*/ 705690 w 4755176"/>
              <a:gd name="connsiteY108" fmla="*/ 2116183 h 2255779"/>
              <a:gd name="connsiteX109" fmla="*/ 405245 w 4755176"/>
              <a:gd name="connsiteY109" fmla="*/ 2090057 h 2255779"/>
              <a:gd name="connsiteX110" fmla="*/ 274616 w 4755176"/>
              <a:gd name="connsiteY110" fmla="*/ 2037806 h 2255779"/>
              <a:gd name="connsiteX111" fmla="*/ 261553 w 4755176"/>
              <a:gd name="connsiteY111" fmla="*/ 1998617 h 2255779"/>
              <a:gd name="connsiteX112" fmla="*/ 235427 w 4755176"/>
              <a:gd name="connsiteY112" fmla="*/ 1959429 h 2255779"/>
              <a:gd name="connsiteX113" fmla="*/ 222365 w 4755176"/>
              <a:gd name="connsiteY113" fmla="*/ 1907177 h 2255779"/>
              <a:gd name="connsiteX114" fmla="*/ 196239 w 4755176"/>
              <a:gd name="connsiteY114" fmla="*/ 1828800 h 2255779"/>
              <a:gd name="connsiteX115" fmla="*/ 170113 w 4755176"/>
              <a:gd name="connsiteY115" fmla="*/ 1672046 h 2255779"/>
              <a:gd name="connsiteX116" fmla="*/ 157050 w 4755176"/>
              <a:gd name="connsiteY116" fmla="*/ 1606732 h 2255779"/>
              <a:gd name="connsiteX117" fmla="*/ 130925 w 4755176"/>
              <a:gd name="connsiteY117" fmla="*/ 1449977 h 2255779"/>
              <a:gd name="connsiteX118" fmla="*/ 91736 w 4755176"/>
              <a:gd name="connsiteY118" fmla="*/ 1397726 h 2255779"/>
              <a:gd name="connsiteX119" fmla="*/ 65610 w 4755176"/>
              <a:gd name="connsiteY119" fmla="*/ 1358537 h 2255779"/>
              <a:gd name="connsiteX120" fmla="*/ 26422 w 4755176"/>
              <a:gd name="connsiteY120" fmla="*/ 1345475 h 2255779"/>
              <a:gd name="connsiteX121" fmla="*/ 13359 w 4755176"/>
              <a:gd name="connsiteY121" fmla="*/ 1306286 h 2255779"/>
              <a:gd name="connsiteX122" fmla="*/ 65610 w 4755176"/>
              <a:gd name="connsiteY122" fmla="*/ 1188720 h 2255779"/>
              <a:gd name="connsiteX123" fmla="*/ 39485 w 4755176"/>
              <a:gd name="connsiteY123" fmla="*/ 1149532 h 2255779"/>
              <a:gd name="connsiteX124" fmla="*/ 296 w 4755176"/>
              <a:gd name="connsiteY124" fmla="*/ 1123406 h 2255779"/>
              <a:gd name="connsiteX125" fmla="*/ 26422 w 4755176"/>
              <a:gd name="connsiteY125" fmla="*/ 1097280 h 2255779"/>
              <a:gd name="connsiteX0" fmla="*/ 26422 w 4755176"/>
              <a:gd name="connsiteY0" fmla="*/ 1149532 h 2255779"/>
              <a:gd name="connsiteX1" fmla="*/ 65610 w 4755176"/>
              <a:gd name="connsiteY1" fmla="*/ 992777 h 2255779"/>
              <a:gd name="connsiteX2" fmla="*/ 157050 w 4755176"/>
              <a:gd name="connsiteY2" fmla="*/ 927463 h 2255779"/>
              <a:gd name="connsiteX3" fmla="*/ 235427 w 4755176"/>
              <a:gd name="connsiteY3" fmla="*/ 862149 h 2255779"/>
              <a:gd name="connsiteX4" fmla="*/ 248490 w 4755176"/>
              <a:gd name="connsiteY4" fmla="*/ 822960 h 2255779"/>
              <a:gd name="connsiteX5" fmla="*/ 287679 w 4755176"/>
              <a:gd name="connsiteY5" fmla="*/ 796835 h 2255779"/>
              <a:gd name="connsiteX6" fmla="*/ 326867 w 4755176"/>
              <a:gd name="connsiteY6" fmla="*/ 757646 h 2255779"/>
              <a:gd name="connsiteX7" fmla="*/ 431370 w 4755176"/>
              <a:gd name="connsiteY7" fmla="*/ 705395 h 2255779"/>
              <a:gd name="connsiteX8" fmla="*/ 588125 w 4755176"/>
              <a:gd name="connsiteY8" fmla="*/ 718457 h 2255779"/>
              <a:gd name="connsiteX9" fmla="*/ 627313 w 4755176"/>
              <a:gd name="connsiteY9" fmla="*/ 744583 h 2255779"/>
              <a:gd name="connsiteX10" fmla="*/ 771005 w 4755176"/>
              <a:gd name="connsiteY10" fmla="*/ 731520 h 2255779"/>
              <a:gd name="connsiteX11" fmla="*/ 810193 w 4755176"/>
              <a:gd name="connsiteY11" fmla="*/ 692332 h 2255779"/>
              <a:gd name="connsiteX12" fmla="*/ 849382 w 4755176"/>
              <a:gd name="connsiteY12" fmla="*/ 666206 h 2255779"/>
              <a:gd name="connsiteX13" fmla="*/ 862445 w 4755176"/>
              <a:gd name="connsiteY13" fmla="*/ 600892 h 2255779"/>
              <a:gd name="connsiteX14" fmla="*/ 875507 w 4755176"/>
              <a:gd name="connsiteY14" fmla="*/ 561703 h 2255779"/>
              <a:gd name="connsiteX15" fmla="*/ 888570 w 4755176"/>
              <a:gd name="connsiteY15" fmla="*/ 509452 h 2255779"/>
              <a:gd name="connsiteX16" fmla="*/ 914696 w 4755176"/>
              <a:gd name="connsiteY16" fmla="*/ 470263 h 2255779"/>
              <a:gd name="connsiteX17" fmla="*/ 927759 w 4755176"/>
              <a:gd name="connsiteY17" fmla="*/ 404949 h 2255779"/>
              <a:gd name="connsiteX18" fmla="*/ 966947 w 4755176"/>
              <a:gd name="connsiteY18" fmla="*/ 248195 h 2255779"/>
              <a:gd name="connsiteX19" fmla="*/ 1045325 w 4755176"/>
              <a:gd name="connsiteY19" fmla="*/ 169817 h 2255779"/>
              <a:gd name="connsiteX20" fmla="*/ 1084513 w 4755176"/>
              <a:gd name="connsiteY20" fmla="*/ 130629 h 2255779"/>
              <a:gd name="connsiteX21" fmla="*/ 1228205 w 4755176"/>
              <a:gd name="connsiteY21" fmla="*/ 143692 h 2255779"/>
              <a:gd name="connsiteX22" fmla="*/ 1306582 w 4755176"/>
              <a:gd name="connsiteY22" fmla="*/ 195943 h 2255779"/>
              <a:gd name="connsiteX23" fmla="*/ 1345770 w 4755176"/>
              <a:gd name="connsiteY23" fmla="*/ 209006 h 2255779"/>
              <a:gd name="connsiteX24" fmla="*/ 1424147 w 4755176"/>
              <a:gd name="connsiteY24" fmla="*/ 313509 h 2255779"/>
              <a:gd name="connsiteX25" fmla="*/ 1463336 w 4755176"/>
              <a:gd name="connsiteY25" fmla="*/ 339635 h 2255779"/>
              <a:gd name="connsiteX26" fmla="*/ 1541713 w 4755176"/>
              <a:gd name="connsiteY26" fmla="*/ 391886 h 2255779"/>
              <a:gd name="connsiteX27" fmla="*/ 1580902 w 4755176"/>
              <a:gd name="connsiteY27" fmla="*/ 431075 h 2255779"/>
              <a:gd name="connsiteX28" fmla="*/ 1816033 w 4755176"/>
              <a:gd name="connsiteY28" fmla="*/ 470263 h 2255779"/>
              <a:gd name="connsiteX29" fmla="*/ 1907473 w 4755176"/>
              <a:gd name="connsiteY29" fmla="*/ 496389 h 2255779"/>
              <a:gd name="connsiteX30" fmla="*/ 1956784 w 4755176"/>
              <a:gd name="connsiteY30" fmla="*/ 341777 h 2255779"/>
              <a:gd name="connsiteX31" fmla="*/ 2065612 w 4755176"/>
              <a:gd name="connsiteY31" fmla="*/ 368878 h 2255779"/>
              <a:gd name="connsiteX32" fmla="*/ 2097533 w 4755176"/>
              <a:gd name="connsiteY32" fmla="*/ 335734 h 2255779"/>
              <a:gd name="connsiteX33" fmla="*/ 2139663 w 4755176"/>
              <a:gd name="connsiteY33" fmla="*/ 323321 h 2255779"/>
              <a:gd name="connsiteX34" fmla="*/ 2234045 w 4755176"/>
              <a:gd name="connsiteY34" fmla="*/ 404949 h 2255779"/>
              <a:gd name="connsiteX35" fmla="*/ 2218041 w 4755176"/>
              <a:gd name="connsiteY35" fmla="*/ 312533 h 2255779"/>
              <a:gd name="connsiteX36" fmla="*/ 2312422 w 4755176"/>
              <a:gd name="connsiteY36" fmla="*/ 261257 h 2255779"/>
              <a:gd name="connsiteX37" fmla="*/ 2351610 w 4755176"/>
              <a:gd name="connsiteY37" fmla="*/ 248195 h 2255779"/>
              <a:gd name="connsiteX38" fmla="*/ 2456113 w 4755176"/>
              <a:gd name="connsiteY38" fmla="*/ 156755 h 2255779"/>
              <a:gd name="connsiteX39" fmla="*/ 2534490 w 4755176"/>
              <a:gd name="connsiteY39" fmla="*/ 130629 h 2255779"/>
              <a:gd name="connsiteX40" fmla="*/ 2638993 w 4755176"/>
              <a:gd name="connsiteY40" fmla="*/ 39189 h 2255779"/>
              <a:gd name="connsiteX41" fmla="*/ 2678182 w 4755176"/>
              <a:gd name="connsiteY41" fmla="*/ 13063 h 2255779"/>
              <a:gd name="connsiteX42" fmla="*/ 2756559 w 4755176"/>
              <a:gd name="connsiteY42" fmla="*/ 0 h 2255779"/>
              <a:gd name="connsiteX43" fmla="*/ 2991690 w 4755176"/>
              <a:gd name="connsiteY43" fmla="*/ 13063 h 2255779"/>
              <a:gd name="connsiteX44" fmla="*/ 3043942 w 4755176"/>
              <a:gd name="connsiteY44" fmla="*/ 26126 h 2255779"/>
              <a:gd name="connsiteX45" fmla="*/ 3096193 w 4755176"/>
              <a:gd name="connsiteY45" fmla="*/ 91440 h 2255779"/>
              <a:gd name="connsiteX46" fmla="*/ 3213759 w 4755176"/>
              <a:gd name="connsiteY46" fmla="*/ 143692 h 2255779"/>
              <a:gd name="connsiteX47" fmla="*/ 3279073 w 4755176"/>
              <a:gd name="connsiteY47" fmla="*/ 235132 h 2255779"/>
              <a:gd name="connsiteX48" fmla="*/ 3318262 w 4755176"/>
              <a:gd name="connsiteY48" fmla="*/ 261257 h 2255779"/>
              <a:gd name="connsiteX49" fmla="*/ 3514205 w 4755176"/>
              <a:gd name="connsiteY49" fmla="*/ 222069 h 2255779"/>
              <a:gd name="connsiteX50" fmla="*/ 3540330 w 4755176"/>
              <a:gd name="connsiteY50" fmla="*/ 169817 h 2255779"/>
              <a:gd name="connsiteX51" fmla="*/ 4010593 w 4755176"/>
              <a:gd name="connsiteY51" fmla="*/ 143692 h 2255779"/>
              <a:gd name="connsiteX52" fmla="*/ 4075907 w 4755176"/>
              <a:gd name="connsiteY52" fmla="*/ 169817 h 2255779"/>
              <a:gd name="connsiteX53" fmla="*/ 4115096 w 4755176"/>
              <a:gd name="connsiteY53" fmla="*/ 182880 h 2255779"/>
              <a:gd name="connsiteX54" fmla="*/ 4167347 w 4755176"/>
              <a:gd name="connsiteY54" fmla="*/ 209006 h 2255779"/>
              <a:gd name="connsiteX55" fmla="*/ 4219599 w 4755176"/>
              <a:gd name="connsiteY55" fmla="*/ 287383 h 2255779"/>
              <a:gd name="connsiteX56" fmla="*/ 4245725 w 4755176"/>
              <a:gd name="connsiteY56" fmla="*/ 365760 h 2255779"/>
              <a:gd name="connsiteX57" fmla="*/ 4258787 w 4755176"/>
              <a:gd name="connsiteY57" fmla="*/ 444137 h 2255779"/>
              <a:gd name="connsiteX58" fmla="*/ 4271850 w 4755176"/>
              <a:gd name="connsiteY58" fmla="*/ 483326 h 2255779"/>
              <a:gd name="connsiteX59" fmla="*/ 4245725 w 4755176"/>
              <a:gd name="connsiteY59" fmla="*/ 679269 h 2255779"/>
              <a:gd name="connsiteX60" fmla="*/ 4258787 w 4755176"/>
              <a:gd name="connsiteY60" fmla="*/ 940526 h 2255779"/>
              <a:gd name="connsiteX61" fmla="*/ 4271850 w 4755176"/>
              <a:gd name="connsiteY61" fmla="*/ 1018903 h 2255779"/>
              <a:gd name="connsiteX62" fmla="*/ 4324102 w 4755176"/>
              <a:gd name="connsiteY62" fmla="*/ 1071155 h 2255779"/>
              <a:gd name="connsiteX63" fmla="*/ 4415542 w 4755176"/>
              <a:gd name="connsiteY63" fmla="*/ 1136469 h 2255779"/>
              <a:gd name="connsiteX64" fmla="*/ 4480856 w 4755176"/>
              <a:gd name="connsiteY64" fmla="*/ 1149532 h 2255779"/>
              <a:gd name="connsiteX65" fmla="*/ 4585359 w 4755176"/>
              <a:gd name="connsiteY65" fmla="*/ 1240972 h 2255779"/>
              <a:gd name="connsiteX66" fmla="*/ 4624547 w 4755176"/>
              <a:gd name="connsiteY66" fmla="*/ 1254035 h 2255779"/>
              <a:gd name="connsiteX67" fmla="*/ 4715987 w 4755176"/>
              <a:gd name="connsiteY67" fmla="*/ 1358537 h 2255779"/>
              <a:gd name="connsiteX68" fmla="*/ 4729050 w 4755176"/>
              <a:gd name="connsiteY68" fmla="*/ 1397726 h 2255779"/>
              <a:gd name="connsiteX69" fmla="*/ 4755176 w 4755176"/>
              <a:gd name="connsiteY69" fmla="*/ 1436915 h 2255779"/>
              <a:gd name="connsiteX70" fmla="*/ 4742113 w 4755176"/>
              <a:gd name="connsiteY70" fmla="*/ 1489166 h 2255779"/>
              <a:gd name="connsiteX71" fmla="*/ 4729050 w 4755176"/>
              <a:gd name="connsiteY71" fmla="*/ 1528355 h 2255779"/>
              <a:gd name="connsiteX72" fmla="*/ 4702925 w 4755176"/>
              <a:gd name="connsiteY72" fmla="*/ 1685109 h 2255779"/>
              <a:gd name="connsiteX73" fmla="*/ 4676799 w 4755176"/>
              <a:gd name="connsiteY73" fmla="*/ 1724297 h 2255779"/>
              <a:gd name="connsiteX74" fmla="*/ 4611485 w 4755176"/>
              <a:gd name="connsiteY74" fmla="*/ 1789612 h 2255779"/>
              <a:gd name="connsiteX75" fmla="*/ 4520045 w 4755176"/>
              <a:gd name="connsiteY75" fmla="*/ 1881052 h 2255779"/>
              <a:gd name="connsiteX76" fmla="*/ 4441667 w 4755176"/>
              <a:gd name="connsiteY76" fmla="*/ 1985555 h 2255779"/>
              <a:gd name="connsiteX77" fmla="*/ 4324102 w 4755176"/>
              <a:gd name="connsiteY77" fmla="*/ 2024743 h 2255779"/>
              <a:gd name="connsiteX78" fmla="*/ 4271850 w 4755176"/>
              <a:gd name="connsiteY78" fmla="*/ 2050869 h 2255779"/>
              <a:gd name="connsiteX79" fmla="*/ 4219599 w 4755176"/>
              <a:gd name="connsiteY79" fmla="*/ 2063932 h 2255779"/>
              <a:gd name="connsiteX80" fmla="*/ 3749336 w 4755176"/>
              <a:gd name="connsiteY80" fmla="*/ 2090057 h 2255779"/>
              <a:gd name="connsiteX81" fmla="*/ 3461953 w 4755176"/>
              <a:gd name="connsiteY81" fmla="*/ 2103120 h 2255779"/>
              <a:gd name="connsiteX82" fmla="*/ 3279073 w 4755176"/>
              <a:gd name="connsiteY82" fmla="*/ 2129246 h 2255779"/>
              <a:gd name="connsiteX83" fmla="*/ 3226822 w 4755176"/>
              <a:gd name="connsiteY83" fmla="*/ 2142309 h 2255779"/>
              <a:gd name="connsiteX84" fmla="*/ 3148445 w 4755176"/>
              <a:gd name="connsiteY84" fmla="*/ 2155372 h 2255779"/>
              <a:gd name="connsiteX85" fmla="*/ 2991690 w 4755176"/>
              <a:gd name="connsiteY85" fmla="*/ 2233749 h 2255779"/>
              <a:gd name="connsiteX86" fmla="*/ 2952502 w 4755176"/>
              <a:gd name="connsiteY86" fmla="*/ 2246812 h 2255779"/>
              <a:gd name="connsiteX87" fmla="*/ 2795747 w 4755176"/>
              <a:gd name="connsiteY87" fmla="*/ 2233749 h 2255779"/>
              <a:gd name="connsiteX88" fmla="*/ 2612867 w 4755176"/>
              <a:gd name="connsiteY88" fmla="*/ 2246812 h 2255779"/>
              <a:gd name="connsiteX89" fmla="*/ 2560616 w 4755176"/>
              <a:gd name="connsiteY89" fmla="*/ 2220686 h 2255779"/>
              <a:gd name="connsiteX90" fmla="*/ 2521427 w 4755176"/>
              <a:gd name="connsiteY90" fmla="*/ 2207623 h 2255779"/>
              <a:gd name="connsiteX91" fmla="*/ 2469176 w 4755176"/>
              <a:gd name="connsiteY91" fmla="*/ 2233749 h 2255779"/>
              <a:gd name="connsiteX92" fmla="*/ 2077290 w 4755176"/>
              <a:gd name="connsiteY92" fmla="*/ 2220686 h 2255779"/>
              <a:gd name="connsiteX93" fmla="*/ 1985850 w 4755176"/>
              <a:gd name="connsiteY93" fmla="*/ 2233749 h 2255779"/>
              <a:gd name="connsiteX94" fmla="*/ 1881347 w 4755176"/>
              <a:gd name="connsiteY94" fmla="*/ 2220686 h 2255779"/>
              <a:gd name="connsiteX95" fmla="*/ 1842159 w 4755176"/>
              <a:gd name="connsiteY95" fmla="*/ 2207623 h 2255779"/>
              <a:gd name="connsiteX96" fmla="*/ 1789907 w 4755176"/>
              <a:gd name="connsiteY96" fmla="*/ 2194560 h 2255779"/>
              <a:gd name="connsiteX97" fmla="*/ 1750719 w 4755176"/>
              <a:gd name="connsiteY97" fmla="*/ 2168435 h 2255779"/>
              <a:gd name="connsiteX98" fmla="*/ 1711530 w 4755176"/>
              <a:gd name="connsiteY98" fmla="*/ 2181497 h 2255779"/>
              <a:gd name="connsiteX99" fmla="*/ 1659279 w 4755176"/>
              <a:gd name="connsiteY99" fmla="*/ 2194560 h 2255779"/>
              <a:gd name="connsiteX100" fmla="*/ 1489462 w 4755176"/>
              <a:gd name="connsiteY100" fmla="*/ 2220686 h 2255779"/>
              <a:gd name="connsiteX101" fmla="*/ 1450273 w 4755176"/>
              <a:gd name="connsiteY101" fmla="*/ 2207623 h 2255779"/>
              <a:gd name="connsiteX102" fmla="*/ 1358833 w 4755176"/>
              <a:gd name="connsiteY102" fmla="*/ 2194560 h 2255779"/>
              <a:gd name="connsiteX103" fmla="*/ 1319645 w 4755176"/>
              <a:gd name="connsiteY103" fmla="*/ 2168435 h 2255779"/>
              <a:gd name="connsiteX104" fmla="*/ 1215142 w 4755176"/>
              <a:gd name="connsiteY104" fmla="*/ 2155372 h 2255779"/>
              <a:gd name="connsiteX105" fmla="*/ 1162890 w 4755176"/>
              <a:gd name="connsiteY105" fmla="*/ 2116183 h 2255779"/>
              <a:gd name="connsiteX106" fmla="*/ 980010 w 4755176"/>
              <a:gd name="connsiteY106" fmla="*/ 2076995 h 2255779"/>
              <a:gd name="connsiteX107" fmla="*/ 757942 w 4755176"/>
              <a:gd name="connsiteY107" fmla="*/ 2103120 h 2255779"/>
              <a:gd name="connsiteX108" fmla="*/ 705690 w 4755176"/>
              <a:gd name="connsiteY108" fmla="*/ 2116183 h 2255779"/>
              <a:gd name="connsiteX109" fmla="*/ 405245 w 4755176"/>
              <a:gd name="connsiteY109" fmla="*/ 2090057 h 2255779"/>
              <a:gd name="connsiteX110" fmla="*/ 274616 w 4755176"/>
              <a:gd name="connsiteY110" fmla="*/ 2037806 h 2255779"/>
              <a:gd name="connsiteX111" fmla="*/ 261553 w 4755176"/>
              <a:gd name="connsiteY111" fmla="*/ 1998617 h 2255779"/>
              <a:gd name="connsiteX112" fmla="*/ 235427 w 4755176"/>
              <a:gd name="connsiteY112" fmla="*/ 1959429 h 2255779"/>
              <a:gd name="connsiteX113" fmla="*/ 222365 w 4755176"/>
              <a:gd name="connsiteY113" fmla="*/ 1907177 h 2255779"/>
              <a:gd name="connsiteX114" fmla="*/ 196239 w 4755176"/>
              <a:gd name="connsiteY114" fmla="*/ 1828800 h 2255779"/>
              <a:gd name="connsiteX115" fmla="*/ 170113 w 4755176"/>
              <a:gd name="connsiteY115" fmla="*/ 1672046 h 2255779"/>
              <a:gd name="connsiteX116" fmla="*/ 157050 w 4755176"/>
              <a:gd name="connsiteY116" fmla="*/ 1606732 h 2255779"/>
              <a:gd name="connsiteX117" fmla="*/ 130925 w 4755176"/>
              <a:gd name="connsiteY117" fmla="*/ 1449977 h 2255779"/>
              <a:gd name="connsiteX118" fmla="*/ 91736 w 4755176"/>
              <a:gd name="connsiteY118" fmla="*/ 1397726 h 2255779"/>
              <a:gd name="connsiteX119" fmla="*/ 65610 w 4755176"/>
              <a:gd name="connsiteY119" fmla="*/ 1358537 h 2255779"/>
              <a:gd name="connsiteX120" fmla="*/ 26422 w 4755176"/>
              <a:gd name="connsiteY120" fmla="*/ 1345475 h 2255779"/>
              <a:gd name="connsiteX121" fmla="*/ 13359 w 4755176"/>
              <a:gd name="connsiteY121" fmla="*/ 1306286 h 2255779"/>
              <a:gd name="connsiteX122" fmla="*/ 65610 w 4755176"/>
              <a:gd name="connsiteY122" fmla="*/ 1188720 h 2255779"/>
              <a:gd name="connsiteX123" fmla="*/ 39485 w 4755176"/>
              <a:gd name="connsiteY123" fmla="*/ 1149532 h 2255779"/>
              <a:gd name="connsiteX124" fmla="*/ 296 w 4755176"/>
              <a:gd name="connsiteY124" fmla="*/ 1123406 h 2255779"/>
              <a:gd name="connsiteX125" fmla="*/ 26422 w 4755176"/>
              <a:gd name="connsiteY125" fmla="*/ 1097280 h 2255779"/>
              <a:gd name="connsiteX0" fmla="*/ 26422 w 4755176"/>
              <a:gd name="connsiteY0" fmla="*/ 1149532 h 2255779"/>
              <a:gd name="connsiteX1" fmla="*/ 65610 w 4755176"/>
              <a:gd name="connsiteY1" fmla="*/ 992777 h 2255779"/>
              <a:gd name="connsiteX2" fmla="*/ 157050 w 4755176"/>
              <a:gd name="connsiteY2" fmla="*/ 927463 h 2255779"/>
              <a:gd name="connsiteX3" fmla="*/ 235427 w 4755176"/>
              <a:gd name="connsiteY3" fmla="*/ 862149 h 2255779"/>
              <a:gd name="connsiteX4" fmla="*/ 248490 w 4755176"/>
              <a:gd name="connsiteY4" fmla="*/ 822960 h 2255779"/>
              <a:gd name="connsiteX5" fmla="*/ 287679 w 4755176"/>
              <a:gd name="connsiteY5" fmla="*/ 796835 h 2255779"/>
              <a:gd name="connsiteX6" fmla="*/ 326867 w 4755176"/>
              <a:gd name="connsiteY6" fmla="*/ 757646 h 2255779"/>
              <a:gd name="connsiteX7" fmla="*/ 431370 w 4755176"/>
              <a:gd name="connsiteY7" fmla="*/ 705395 h 2255779"/>
              <a:gd name="connsiteX8" fmla="*/ 588125 w 4755176"/>
              <a:gd name="connsiteY8" fmla="*/ 718457 h 2255779"/>
              <a:gd name="connsiteX9" fmla="*/ 627313 w 4755176"/>
              <a:gd name="connsiteY9" fmla="*/ 744583 h 2255779"/>
              <a:gd name="connsiteX10" fmla="*/ 771005 w 4755176"/>
              <a:gd name="connsiteY10" fmla="*/ 731520 h 2255779"/>
              <a:gd name="connsiteX11" fmla="*/ 810193 w 4755176"/>
              <a:gd name="connsiteY11" fmla="*/ 692332 h 2255779"/>
              <a:gd name="connsiteX12" fmla="*/ 849382 w 4755176"/>
              <a:gd name="connsiteY12" fmla="*/ 666206 h 2255779"/>
              <a:gd name="connsiteX13" fmla="*/ 862445 w 4755176"/>
              <a:gd name="connsiteY13" fmla="*/ 600892 h 2255779"/>
              <a:gd name="connsiteX14" fmla="*/ 875507 w 4755176"/>
              <a:gd name="connsiteY14" fmla="*/ 561703 h 2255779"/>
              <a:gd name="connsiteX15" fmla="*/ 888570 w 4755176"/>
              <a:gd name="connsiteY15" fmla="*/ 509452 h 2255779"/>
              <a:gd name="connsiteX16" fmla="*/ 914696 w 4755176"/>
              <a:gd name="connsiteY16" fmla="*/ 470263 h 2255779"/>
              <a:gd name="connsiteX17" fmla="*/ 927759 w 4755176"/>
              <a:gd name="connsiteY17" fmla="*/ 404949 h 2255779"/>
              <a:gd name="connsiteX18" fmla="*/ 966947 w 4755176"/>
              <a:gd name="connsiteY18" fmla="*/ 248195 h 2255779"/>
              <a:gd name="connsiteX19" fmla="*/ 1045325 w 4755176"/>
              <a:gd name="connsiteY19" fmla="*/ 169817 h 2255779"/>
              <a:gd name="connsiteX20" fmla="*/ 1084513 w 4755176"/>
              <a:gd name="connsiteY20" fmla="*/ 130629 h 2255779"/>
              <a:gd name="connsiteX21" fmla="*/ 1228205 w 4755176"/>
              <a:gd name="connsiteY21" fmla="*/ 143692 h 2255779"/>
              <a:gd name="connsiteX22" fmla="*/ 1306582 w 4755176"/>
              <a:gd name="connsiteY22" fmla="*/ 195943 h 2255779"/>
              <a:gd name="connsiteX23" fmla="*/ 1345770 w 4755176"/>
              <a:gd name="connsiteY23" fmla="*/ 209006 h 2255779"/>
              <a:gd name="connsiteX24" fmla="*/ 1424147 w 4755176"/>
              <a:gd name="connsiteY24" fmla="*/ 313509 h 2255779"/>
              <a:gd name="connsiteX25" fmla="*/ 1463336 w 4755176"/>
              <a:gd name="connsiteY25" fmla="*/ 339635 h 2255779"/>
              <a:gd name="connsiteX26" fmla="*/ 1541713 w 4755176"/>
              <a:gd name="connsiteY26" fmla="*/ 391886 h 2255779"/>
              <a:gd name="connsiteX27" fmla="*/ 1580902 w 4755176"/>
              <a:gd name="connsiteY27" fmla="*/ 431075 h 2255779"/>
              <a:gd name="connsiteX28" fmla="*/ 1816033 w 4755176"/>
              <a:gd name="connsiteY28" fmla="*/ 470263 h 2255779"/>
              <a:gd name="connsiteX29" fmla="*/ 1907473 w 4755176"/>
              <a:gd name="connsiteY29" fmla="*/ 496389 h 2255779"/>
              <a:gd name="connsiteX30" fmla="*/ 1956784 w 4755176"/>
              <a:gd name="connsiteY30" fmla="*/ 341777 h 2255779"/>
              <a:gd name="connsiteX31" fmla="*/ 2065612 w 4755176"/>
              <a:gd name="connsiteY31" fmla="*/ 368878 h 2255779"/>
              <a:gd name="connsiteX32" fmla="*/ 2097533 w 4755176"/>
              <a:gd name="connsiteY32" fmla="*/ 335734 h 2255779"/>
              <a:gd name="connsiteX33" fmla="*/ 2139663 w 4755176"/>
              <a:gd name="connsiteY33" fmla="*/ 323321 h 2255779"/>
              <a:gd name="connsiteX34" fmla="*/ 2204979 w 4755176"/>
              <a:gd name="connsiteY34" fmla="*/ 338009 h 2255779"/>
              <a:gd name="connsiteX35" fmla="*/ 2218041 w 4755176"/>
              <a:gd name="connsiteY35" fmla="*/ 312533 h 2255779"/>
              <a:gd name="connsiteX36" fmla="*/ 2312422 w 4755176"/>
              <a:gd name="connsiteY36" fmla="*/ 261257 h 2255779"/>
              <a:gd name="connsiteX37" fmla="*/ 2351610 w 4755176"/>
              <a:gd name="connsiteY37" fmla="*/ 248195 h 2255779"/>
              <a:gd name="connsiteX38" fmla="*/ 2456113 w 4755176"/>
              <a:gd name="connsiteY38" fmla="*/ 156755 h 2255779"/>
              <a:gd name="connsiteX39" fmla="*/ 2534490 w 4755176"/>
              <a:gd name="connsiteY39" fmla="*/ 130629 h 2255779"/>
              <a:gd name="connsiteX40" fmla="*/ 2638993 w 4755176"/>
              <a:gd name="connsiteY40" fmla="*/ 39189 h 2255779"/>
              <a:gd name="connsiteX41" fmla="*/ 2678182 w 4755176"/>
              <a:gd name="connsiteY41" fmla="*/ 13063 h 2255779"/>
              <a:gd name="connsiteX42" fmla="*/ 2756559 w 4755176"/>
              <a:gd name="connsiteY42" fmla="*/ 0 h 2255779"/>
              <a:gd name="connsiteX43" fmla="*/ 2991690 w 4755176"/>
              <a:gd name="connsiteY43" fmla="*/ 13063 h 2255779"/>
              <a:gd name="connsiteX44" fmla="*/ 3043942 w 4755176"/>
              <a:gd name="connsiteY44" fmla="*/ 26126 h 2255779"/>
              <a:gd name="connsiteX45" fmla="*/ 3096193 w 4755176"/>
              <a:gd name="connsiteY45" fmla="*/ 91440 h 2255779"/>
              <a:gd name="connsiteX46" fmla="*/ 3213759 w 4755176"/>
              <a:gd name="connsiteY46" fmla="*/ 143692 h 2255779"/>
              <a:gd name="connsiteX47" fmla="*/ 3279073 w 4755176"/>
              <a:gd name="connsiteY47" fmla="*/ 235132 h 2255779"/>
              <a:gd name="connsiteX48" fmla="*/ 3318262 w 4755176"/>
              <a:gd name="connsiteY48" fmla="*/ 261257 h 2255779"/>
              <a:gd name="connsiteX49" fmla="*/ 3514205 w 4755176"/>
              <a:gd name="connsiteY49" fmla="*/ 222069 h 2255779"/>
              <a:gd name="connsiteX50" fmla="*/ 3540330 w 4755176"/>
              <a:gd name="connsiteY50" fmla="*/ 169817 h 2255779"/>
              <a:gd name="connsiteX51" fmla="*/ 4010593 w 4755176"/>
              <a:gd name="connsiteY51" fmla="*/ 143692 h 2255779"/>
              <a:gd name="connsiteX52" fmla="*/ 4075907 w 4755176"/>
              <a:gd name="connsiteY52" fmla="*/ 169817 h 2255779"/>
              <a:gd name="connsiteX53" fmla="*/ 4115096 w 4755176"/>
              <a:gd name="connsiteY53" fmla="*/ 182880 h 2255779"/>
              <a:gd name="connsiteX54" fmla="*/ 4167347 w 4755176"/>
              <a:gd name="connsiteY54" fmla="*/ 209006 h 2255779"/>
              <a:gd name="connsiteX55" fmla="*/ 4219599 w 4755176"/>
              <a:gd name="connsiteY55" fmla="*/ 287383 h 2255779"/>
              <a:gd name="connsiteX56" fmla="*/ 4245725 w 4755176"/>
              <a:gd name="connsiteY56" fmla="*/ 365760 h 2255779"/>
              <a:gd name="connsiteX57" fmla="*/ 4258787 w 4755176"/>
              <a:gd name="connsiteY57" fmla="*/ 444137 h 2255779"/>
              <a:gd name="connsiteX58" fmla="*/ 4271850 w 4755176"/>
              <a:gd name="connsiteY58" fmla="*/ 483326 h 2255779"/>
              <a:gd name="connsiteX59" fmla="*/ 4245725 w 4755176"/>
              <a:gd name="connsiteY59" fmla="*/ 679269 h 2255779"/>
              <a:gd name="connsiteX60" fmla="*/ 4258787 w 4755176"/>
              <a:gd name="connsiteY60" fmla="*/ 940526 h 2255779"/>
              <a:gd name="connsiteX61" fmla="*/ 4271850 w 4755176"/>
              <a:gd name="connsiteY61" fmla="*/ 1018903 h 2255779"/>
              <a:gd name="connsiteX62" fmla="*/ 4324102 w 4755176"/>
              <a:gd name="connsiteY62" fmla="*/ 1071155 h 2255779"/>
              <a:gd name="connsiteX63" fmla="*/ 4415542 w 4755176"/>
              <a:gd name="connsiteY63" fmla="*/ 1136469 h 2255779"/>
              <a:gd name="connsiteX64" fmla="*/ 4480856 w 4755176"/>
              <a:gd name="connsiteY64" fmla="*/ 1149532 h 2255779"/>
              <a:gd name="connsiteX65" fmla="*/ 4585359 w 4755176"/>
              <a:gd name="connsiteY65" fmla="*/ 1240972 h 2255779"/>
              <a:gd name="connsiteX66" fmla="*/ 4624547 w 4755176"/>
              <a:gd name="connsiteY66" fmla="*/ 1254035 h 2255779"/>
              <a:gd name="connsiteX67" fmla="*/ 4715987 w 4755176"/>
              <a:gd name="connsiteY67" fmla="*/ 1358537 h 2255779"/>
              <a:gd name="connsiteX68" fmla="*/ 4729050 w 4755176"/>
              <a:gd name="connsiteY68" fmla="*/ 1397726 h 2255779"/>
              <a:gd name="connsiteX69" fmla="*/ 4755176 w 4755176"/>
              <a:gd name="connsiteY69" fmla="*/ 1436915 h 2255779"/>
              <a:gd name="connsiteX70" fmla="*/ 4742113 w 4755176"/>
              <a:gd name="connsiteY70" fmla="*/ 1489166 h 2255779"/>
              <a:gd name="connsiteX71" fmla="*/ 4729050 w 4755176"/>
              <a:gd name="connsiteY71" fmla="*/ 1528355 h 2255779"/>
              <a:gd name="connsiteX72" fmla="*/ 4702925 w 4755176"/>
              <a:gd name="connsiteY72" fmla="*/ 1685109 h 2255779"/>
              <a:gd name="connsiteX73" fmla="*/ 4676799 w 4755176"/>
              <a:gd name="connsiteY73" fmla="*/ 1724297 h 2255779"/>
              <a:gd name="connsiteX74" fmla="*/ 4611485 w 4755176"/>
              <a:gd name="connsiteY74" fmla="*/ 1789612 h 2255779"/>
              <a:gd name="connsiteX75" fmla="*/ 4520045 w 4755176"/>
              <a:gd name="connsiteY75" fmla="*/ 1881052 h 2255779"/>
              <a:gd name="connsiteX76" fmla="*/ 4441667 w 4755176"/>
              <a:gd name="connsiteY76" fmla="*/ 1985555 h 2255779"/>
              <a:gd name="connsiteX77" fmla="*/ 4324102 w 4755176"/>
              <a:gd name="connsiteY77" fmla="*/ 2024743 h 2255779"/>
              <a:gd name="connsiteX78" fmla="*/ 4271850 w 4755176"/>
              <a:gd name="connsiteY78" fmla="*/ 2050869 h 2255779"/>
              <a:gd name="connsiteX79" fmla="*/ 4219599 w 4755176"/>
              <a:gd name="connsiteY79" fmla="*/ 2063932 h 2255779"/>
              <a:gd name="connsiteX80" fmla="*/ 3749336 w 4755176"/>
              <a:gd name="connsiteY80" fmla="*/ 2090057 h 2255779"/>
              <a:gd name="connsiteX81" fmla="*/ 3461953 w 4755176"/>
              <a:gd name="connsiteY81" fmla="*/ 2103120 h 2255779"/>
              <a:gd name="connsiteX82" fmla="*/ 3279073 w 4755176"/>
              <a:gd name="connsiteY82" fmla="*/ 2129246 h 2255779"/>
              <a:gd name="connsiteX83" fmla="*/ 3226822 w 4755176"/>
              <a:gd name="connsiteY83" fmla="*/ 2142309 h 2255779"/>
              <a:gd name="connsiteX84" fmla="*/ 3148445 w 4755176"/>
              <a:gd name="connsiteY84" fmla="*/ 2155372 h 2255779"/>
              <a:gd name="connsiteX85" fmla="*/ 2991690 w 4755176"/>
              <a:gd name="connsiteY85" fmla="*/ 2233749 h 2255779"/>
              <a:gd name="connsiteX86" fmla="*/ 2952502 w 4755176"/>
              <a:gd name="connsiteY86" fmla="*/ 2246812 h 2255779"/>
              <a:gd name="connsiteX87" fmla="*/ 2795747 w 4755176"/>
              <a:gd name="connsiteY87" fmla="*/ 2233749 h 2255779"/>
              <a:gd name="connsiteX88" fmla="*/ 2612867 w 4755176"/>
              <a:gd name="connsiteY88" fmla="*/ 2246812 h 2255779"/>
              <a:gd name="connsiteX89" fmla="*/ 2560616 w 4755176"/>
              <a:gd name="connsiteY89" fmla="*/ 2220686 h 2255779"/>
              <a:gd name="connsiteX90" fmla="*/ 2521427 w 4755176"/>
              <a:gd name="connsiteY90" fmla="*/ 2207623 h 2255779"/>
              <a:gd name="connsiteX91" fmla="*/ 2469176 w 4755176"/>
              <a:gd name="connsiteY91" fmla="*/ 2233749 h 2255779"/>
              <a:gd name="connsiteX92" fmla="*/ 2077290 w 4755176"/>
              <a:gd name="connsiteY92" fmla="*/ 2220686 h 2255779"/>
              <a:gd name="connsiteX93" fmla="*/ 1985850 w 4755176"/>
              <a:gd name="connsiteY93" fmla="*/ 2233749 h 2255779"/>
              <a:gd name="connsiteX94" fmla="*/ 1881347 w 4755176"/>
              <a:gd name="connsiteY94" fmla="*/ 2220686 h 2255779"/>
              <a:gd name="connsiteX95" fmla="*/ 1842159 w 4755176"/>
              <a:gd name="connsiteY95" fmla="*/ 2207623 h 2255779"/>
              <a:gd name="connsiteX96" fmla="*/ 1789907 w 4755176"/>
              <a:gd name="connsiteY96" fmla="*/ 2194560 h 2255779"/>
              <a:gd name="connsiteX97" fmla="*/ 1750719 w 4755176"/>
              <a:gd name="connsiteY97" fmla="*/ 2168435 h 2255779"/>
              <a:gd name="connsiteX98" fmla="*/ 1711530 w 4755176"/>
              <a:gd name="connsiteY98" fmla="*/ 2181497 h 2255779"/>
              <a:gd name="connsiteX99" fmla="*/ 1659279 w 4755176"/>
              <a:gd name="connsiteY99" fmla="*/ 2194560 h 2255779"/>
              <a:gd name="connsiteX100" fmla="*/ 1489462 w 4755176"/>
              <a:gd name="connsiteY100" fmla="*/ 2220686 h 2255779"/>
              <a:gd name="connsiteX101" fmla="*/ 1450273 w 4755176"/>
              <a:gd name="connsiteY101" fmla="*/ 2207623 h 2255779"/>
              <a:gd name="connsiteX102" fmla="*/ 1358833 w 4755176"/>
              <a:gd name="connsiteY102" fmla="*/ 2194560 h 2255779"/>
              <a:gd name="connsiteX103" fmla="*/ 1319645 w 4755176"/>
              <a:gd name="connsiteY103" fmla="*/ 2168435 h 2255779"/>
              <a:gd name="connsiteX104" fmla="*/ 1215142 w 4755176"/>
              <a:gd name="connsiteY104" fmla="*/ 2155372 h 2255779"/>
              <a:gd name="connsiteX105" fmla="*/ 1162890 w 4755176"/>
              <a:gd name="connsiteY105" fmla="*/ 2116183 h 2255779"/>
              <a:gd name="connsiteX106" fmla="*/ 980010 w 4755176"/>
              <a:gd name="connsiteY106" fmla="*/ 2076995 h 2255779"/>
              <a:gd name="connsiteX107" fmla="*/ 757942 w 4755176"/>
              <a:gd name="connsiteY107" fmla="*/ 2103120 h 2255779"/>
              <a:gd name="connsiteX108" fmla="*/ 705690 w 4755176"/>
              <a:gd name="connsiteY108" fmla="*/ 2116183 h 2255779"/>
              <a:gd name="connsiteX109" fmla="*/ 405245 w 4755176"/>
              <a:gd name="connsiteY109" fmla="*/ 2090057 h 2255779"/>
              <a:gd name="connsiteX110" fmla="*/ 274616 w 4755176"/>
              <a:gd name="connsiteY110" fmla="*/ 2037806 h 2255779"/>
              <a:gd name="connsiteX111" fmla="*/ 261553 w 4755176"/>
              <a:gd name="connsiteY111" fmla="*/ 1998617 h 2255779"/>
              <a:gd name="connsiteX112" fmla="*/ 235427 w 4755176"/>
              <a:gd name="connsiteY112" fmla="*/ 1959429 h 2255779"/>
              <a:gd name="connsiteX113" fmla="*/ 222365 w 4755176"/>
              <a:gd name="connsiteY113" fmla="*/ 1907177 h 2255779"/>
              <a:gd name="connsiteX114" fmla="*/ 196239 w 4755176"/>
              <a:gd name="connsiteY114" fmla="*/ 1828800 h 2255779"/>
              <a:gd name="connsiteX115" fmla="*/ 170113 w 4755176"/>
              <a:gd name="connsiteY115" fmla="*/ 1672046 h 2255779"/>
              <a:gd name="connsiteX116" fmla="*/ 157050 w 4755176"/>
              <a:gd name="connsiteY116" fmla="*/ 1606732 h 2255779"/>
              <a:gd name="connsiteX117" fmla="*/ 130925 w 4755176"/>
              <a:gd name="connsiteY117" fmla="*/ 1449977 h 2255779"/>
              <a:gd name="connsiteX118" fmla="*/ 91736 w 4755176"/>
              <a:gd name="connsiteY118" fmla="*/ 1397726 h 2255779"/>
              <a:gd name="connsiteX119" fmla="*/ 65610 w 4755176"/>
              <a:gd name="connsiteY119" fmla="*/ 1358537 h 2255779"/>
              <a:gd name="connsiteX120" fmla="*/ 26422 w 4755176"/>
              <a:gd name="connsiteY120" fmla="*/ 1345475 h 2255779"/>
              <a:gd name="connsiteX121" fmla="*/ 13359 w 4755176"/>
              <a:gd name="connsiteY121" fmla="*/ 1306286 h 2255779"/>
              <a:gd name="connsiteX122" fmla="*/ 65610 w 4755176"/>
              <a:gd name="connsiteY122" fmla="*/ 1188720 h 2255779"/>
              <a:gd name="connsiteX123" fmla="*/ 39485 w 4755176"/>
              <a:gd name="connsiteY123" fmla="*/ 1149532 h 2255779"/>
              <a:gd name="connsiteX124" fmla="*/ 296 w 4755176"/>
              <a:gd name="connsiteY124" fmla="*/ 1123406 h 2255779"/>
              <a:gd name="connsiteX125" fmla="*/ 26422 w 4755176"/>
              <a:gd name="connsiteY125" fmla="*/ 1097280 h 225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4755176" h="2255779">
                <a:moveTo>
                  <a:pt x="26422" y="1149532"/>
                </a:moveTo>
                <a:cubicBezTo>
                  <a:pt x="34416" y="1109563"/>
                  <a:pt x="49499" y="1024999"/>
                  <a:pt x="65610" y="992777"/>
                </a:cubicBezTo>
                <a:cubicBezTo>
                  <a:pt x="83262" y="957474"/>
                  <a:pt x="125492" y="943242"/>
                  <a:pt x="157050" y="927463"/>
                </a:cubicBezTo>
                <a:cubicBezTo>
                  <a:pt x="247431" y="791895"/>
                  <a:pt x="102833" y="994745"/>
                  <a:pt x="235427" y="862149"/>
                </a:cubicBezTo>
                <a:cubicBezTo>
                  <a:pt x="245164" y="852412"/>
                  <a:pt x="239888" y="833712"/>
                  <a:pt x="248490" y="822960"/>
                </a:cubicBezTo>
                <a:cubicBezTo>
                  <a:pt x="258298" y="810701"/>
                  <a:pt x="275618" y="806886"/>
                  <a:pt x="287679" y="796835"/>
                </a:cubicBezTo>
                <a:cubicBezTo>
                  <a:pt x="301871" y="785008"/>
                  <a:pt x="312088" y="768730"/>
                  <a:pt x="326867" y="757646"/>
                </a:cubicBezTo>
                <a:cubicBezTo>
                  <a:pt x="376225" y="720627"/>
                  <a:pt x="383151" y="721467"/>
                  <a:pt x="431370" y="705395"/>
                </a:cubicBezTo>
                <a:cubicBezTo>
                  <a:pt x="483622" y="709749"/>
                  <a:pt x="536710" y="708174"/>
                  <a:pt x="588125" y="718457"/>
                </a:cubicBezTo>
                <a:cubicBezTo>
                  <a:pt x="603520" y="721536"/>
                  <a:pt x="611653" y="743464"/>
                  <a:pt x="627313" y="744583"/>
                </a:cubicBezTo>
                <a:cubicBezTo>
                  <a:pt x="675286" y="748010"/>
                  <a:pt x="723108" y="735874"/>
                  <a:pt x="771005" y="731520"/>
                </a:cubicBezTo>
                <a:cubicBezTo>
                  <a:pt x="784068" y="718457"/>
                  <a:pt x="796001" y="704158"/>
                  <a:pt x="810193" y="692332"/>
                </a:cubicBezTo>
                <a:cubicBezTo>
                  <a:pt x="822254" y="682281"/>
                  <a:pt x="841593" y="679837"/>
                  <a:pt x="849382" y="666206"/>
                </a:cubicBezTo>
                <a:cubicBezTo>
                  <a:pt x="860398" y="646929"/>
                  <a:pt x="857060" y="622432"/>
                  <a:pt x="862445" y="600892"/>
                </a:cubicBezTo>
                <a:cubicBezTo>
                  <a:pt x="865785" y="587534"/>
                  <a:pt x="871724" y="574943"/>
                  <a:pt x="875507" y="561703"/>
                </a:cubicBezTo>
                <a:cubicBezTo>
                  <a:pt x="880439" y="544441"/>
                  <a:pt x="881498" y="525953"/>
                  <a:pt x="888570" y="509452"/>
                </a:cubicBezTo>
                <a:cubicBezTo>
                  <a:pt x="894755" y="495022"/>
                  <a:pt x="905987" y="483326"/>
                  <a:pt x="914696" y="470263"/>
                </a:cubicBezTo>
                <a:cubicBezTo>
                  <a:pt x="919050" y="448492"/>
                  <a:pt x="924619" y="426928"/>
                  <a:pt x="927759" y="404949"/>
                </a:cubicBezTo>
                <a:cubicBezTo>
                  <a:pt x="939898" y="319977"/>
                  <a:pt x="920009" y="301001"/>
                  <a:pt x="966947" y="248195"/>
                </a:cubicBezTo>
                <a:cubicBezTo>
                  <a:pt x="991494" y="220580"/>
                  <a:pt x="1019199" y="195943"/>
                  <a:pt x="1045325" y="169817"/>
                </a:cubicBezTo>
                <a:lnTo>
                  <a:pt x="1084513" y="130629"/>
                </a:lnTo>
                <a:cubicBezTo>
                  <a:pt x="1132410" y="134983"/>
                  <a:pt x="1182064" y="130121"/>
                  <a:pt x="1228205" y="143692"/>
                </a:cubicBezTo>
                <a:cubicBezTo>
                  <a:pt x="1258328" y="152552"/>
                  <a:pt x="1276794" y="186014"/>
                  <a:pt x="1306582" y="195943"/>
                </a:cubicBezTo>
                <a:lnTo>
                  <a:pt x="1345770" y="209006"/>
                </a:lnTo>
                <a:cubicBezTo>
                  <a:pt x="1378755" y="263980"/>
                  <a:pt x="1378436" y="275416"/>
                  <a:pt x="1424147" y="313509"/>
                </a:cubicBezTo>
                <a:cubicBezTo>
                  <a:pt x="1436208" y="323560"/>
                  <a:pt x="1451275" y="329584"/>
                  <a:pt x="1463336" y="339635"/>
                </a:cubicBezTo>
                <a:cubicBezTo>
                  <a:pt x="1528569" y="393995"/>
                  <a:pt x="1472844" y="368929"/>
                  <a:pt x="1541713" y="391886"/>
                </a:cubicBezTo>
                <a:cubicBezTo>
                  <a:pt x="1554776" y="404949"/>
                  <a:pt x="1564753" y="422103"/>
                  <a:pt x="1580902" y="431075"/>
                </a:cubicBezTo>
                <a:cubicBezTo>
                  <a:pt x="1648728" y="468756"/>
                  <a:pt x="1746630" y="464479"/>
                  <a:pt x="1816033" y="470263"/>
                </a:cubicBezTo>
                <a:cubicBezTo>
                  <a:pt x="1846513" y="478972"/>
                  <a:pt x="1884015" y="517803"/>
                  <a:pt x="1907473" y="496389"/>
                </a:cubicBezTo>
                <a:cubicBezTo>
                  <a:pt x="1930931" y="474975"/>
                  <a:pt x="1930428" y="363029"/>
                  <a:pt x="1956784" y="341777"/>
                </a:cubicBezTo>
                <a:cubicBezTo>
                  <a:pt x="1983141" y="320525"/>
                  <a:pt x="2022069" y="373232"/>
                  <a:pt x="2065612" y="368878"/>
                </a:cubicBezTo>
                <a:cubicBezTo>
                  <a:pt x="2078675" y="364524"/>
                  <a:pt x="2085191" y="343327"/>
                  <a:pt x="2097533" y="335734"/>
                </a:cubicBezTo>
                <a:cubicBezTo>
                  <a:pt x="2109875" y="328141"/>
                  <a:pt x="2121755" y="322942"/>
                  <a:pt x="2139663" y="323321"/>
                </a:cubicBezTo>
                <a:cubicBezTo>
                  <a:pt x="2157571" y="323700"/>
                  <a:pt x="2159781" y="353075"/>
                  <a:pt x="2204979" y="338009"/>
                </a:cubicBezTo>
                <a:cubicBezTo>
                  <a:pt x="2209333" y="320592"/>
                  <a:pt x="2200134" y="325325"/>
                  <a:pt x="2218041" y="312533"/>
                </a:cubicBezTo>
                <a:cubicBezTo>
                  <a:pt x="2235948" y="299741"/>
                  <a:pt x="2290161" y="271980"/>
                  <a:pt x="2312422" y="261257"/>
                </a:cubicBezTo>
                <a:cubicBezTo>
                  <a:pt x="2334683" y="250534"/>
                  <a:pt x="2338547" y="252549"/>
                  <a:pt x="2351610" y="248195"/>
                </a:cubicBezTo>
                <a:cubicBezTo>
                  <a:pt x="2382090" y="202475"/>
                  <a:pt x="2390798" y="178527"/>
                  <a:pt x="2456113" y="156755"/>
                </a:cubicBezTo>
                <a:lnTo>
                  <a:pt x="2534490" y="130629"/>
                </a:lnTo>
                <a:cubicBezTo>
                  <a:pt x="2591961" y="73158"/>
                  <a:pt x="2576031" y="84162"/>
                  <a:pt x="2638993" y="39189"/>
                </a:cubicBezTo>
                <a:cubicBezTo>
                  <a:pt x="2651768" y="30064"/>
                  <a:pt x="2663288" y="18028"/>
                  <a:pt x="2678182" y="13063"/>
                </a:cubicBezTo>
                <a:cubicBezTo>
                  <a:pt x="2703309" y="4687"/>
                  <a:pt x="2730433" y="4354"/>
                  <a:pt x="2756559" y="0"/>
                </a:cubicBezTo>
                <a:cubicBezTo>
                  <a:pt x="2834936" y="4354"/>
                  <a:pt x="2913515" y="5956"/>
                  <a:pt x="2991690" y="13063"/>
                </a:cubicBezTo>
                <a:cubicBezTo>
                  <a:pt x="3009570" y="14688"/>
                  <a:pt x="3029923" y="14911"/>
                  <a:pt x="3043942" y="26126"/>
                </a:cubicBezTo>
                <a:cubicBezTo>
                  <a:pt x="3145753" y="107575"/>
                  <a:pt x="2950023" y="26476"/>
                  <a:pt x="3096193" y="91440"/>
                </a:cubicBezTo>
                <a:cubicBezTo>
                  <a:pt x="3169426" y="123988"/>
                  <a:pt x="3163080" y="101459"/>
                  <a:pt x="3213759" y="143692"/>
                </a:cubicBezTo>
                <a:cubicBezTo>
                  <a:pt x="3313823" y="227079"/>
                  <a:pt x="3195030" y="134281"/>
                  <a:pt x="3279073" y="235132"/>
                </a:cubicBezTo>
                <a:cubicBezTo>
                  <a:pt x="3289124" y="247193"/>
                  <a:pt x="3305199" y="252549"/>
                  <a:pt x="3318262" y="261257"/>
                </a:cubicBezTo>
                <a:cubicBezTo>
                  <a:pt x="3351934" y="258196"/>
                  <a:pt x="3471334" y="264940"/>
                  <a:pt x="3514205" y="222069"/>
                </a:cubicBezTo>
                <a:cubicBezTo>
                  <a:pt x="3527974" y="208299"/>
                  <a:pt x="3521095" y="172854"/>
                  <a:pt x="3540330" y="169817"/>
                </a:cubicBezTo>
                <a:cubicBezTo>
                  <a:pt x="3695405" y="145332"/>
                  <a:pt x="3853839" y="152400"/>
                  <a:pt x="4010593" y="143692"/>
                </a:cubicBezTo>
                <a:cubicBezTo>
                  <a:pt x="4032364" y="152400"/>
                  <a:pt x="4053952" y="161584"/>
                  <a:pt x="4075907" y="169817"/>
                </a:cubicBezTo>
                <a:cubicBezTo>
                  <a:pt x="4088800" y="174652"/>
                  <a:pt x="4102440" y="177456"/>
                  <a:pt x="4115096" y="182880"/>
                </a:cubicBezTo>
                <a:cubicBezTo>
                  <a:pt x="4132994" y="190551"/>
                  <a:pt x="4149930" y="200297"/>
                  <a:pt x="4167347" y="209006"/>
                </a:cubicBezTo>
                <a:cubicBezTo>
                  <a:pt x="4210563" y="338653"/>
                  <a:pt x="4138057" y="140610"/>
                  <a:pt x="4219599" y="287383"/>
                </a:cubicBezTo>
                <a:cubicBezTo>
                  <a:pt x="4232973" y="311456"/>
                  <a:pt x="4245725" y="365760"/>
                  <a:pt x="4245725" y="365760"/>
                </a:cubicBezTo>
                <a:cubicBezTo>
                  <a:pt x="4250079" y="391886"/>
                  <a:pt x="4253042" y="418282"/>
                  <a:pt x="4258787" y="444137"/>
                </a:cubicBezTo>
                <a:cubicBezTo>
                  <a:pt x="4261774" y="457579"/>
                  <a:pt x="4271850" y="469556"/>
                  <a:pt x="4271850" y="483326"/>
                </a:cubicBezTo>
                <a:cubicBezTo>
                  <a:pt x="4271850" y="586138"/>
                  <a:pt x="4264968" y="602292"/>
                  <a:pt x="4245725" y="679269"/>
                </a:cubicBezTo>
                <a:cubicBezTo>
                  <a:pt x="4250079" y="766355"/>
                  <a:pt x="4252100" y="853588"/>
                  <a:pt x="4258787" y="940526"/>
                </a:cubicBezTo>
                <a:cubicBezTo>
                  <a:pt x="4260818" y="966934"/>
                  <a:pt x="4260005" y="995213"/>
                  <a:pt x="4271850" y="1018903"/>
                </a:cubicBezTo>
                <a:cubicBezTo>
                  <a:pt x="4282866" y="1040934"/>
                  <a:pt x="4305565" y="1054935"/>
                  <a:pt x="4324102" y="1071155"/>
                </a:cubicBezTo>
                <a:cubicBezTo>
                  <a:pt x="4326355" y="1073127"/>
                  <a:pt x="4403350" y="1131897"/>
                  <a:pt x="4415542" y="1136469"/>
                </a:cubicBezTo>
                <a:cubicBezTo>
                  <a:pt x="4436331" y="1144265"/>
                  <a:pt x="4459085" y="1145178"/>
                  <a:pt x="4480856" y="1149532"/>
                </a:cubicBezTo>
                <a:cubicBezTo>
                  <a:pt x="4514907" y="1183583"/>
                  <a:pt x="4542154" y="1219369"/>
                  <a:pt x="4585359" y="1240972"/>
                </a:cubicBezTo>
                <a:cubicBezTo>
                  <a:pt x="4597675" y="1247130"/>
                  <a:pt x="4611484" y="1249681"/>
                  <a:pt x="4624547" y="1254035"/>
                </a:cubicBezTo>
                <a:cubicBezTo>
                  <a:pt x="4658796" y="1288283"/>
                  <a:pt x="4689406" y="1316006"/>
                  <a:pt x="4715987" y="1358537"/>
                </a:cubicBezTo>
                <a:cubicBezTo>
                  <a:pt x="4723285" y="1370214"/>
                  <a:pt x="4722892" y="1385410"/>
                  <a:pt x="4729050" y="1397726"/>
                </a:cubicBezTo>
                <a:cubicBezTo>
                  <a:pt x="4736071" y="1411768"/>
                  <a:pt x="4746467" y="1423852"/>
                  <a:pt x="4755176" y="1436915"/>
                </a:cubicBezTo>
                <a:cubicBezTo>
                  <a:pt x="4750822" y="1454332"/>
                  <a:pt x="4747045" y="1471904"/>
                  <a:pt x="4742113" y="1489166"/>
                </a:cubicBezTo>
                <a:cubicBezTo>
                  <a:pt x="4738330" y="1502406"/>
                  <a:pt x="4731513" y="1514808"/>
                  <a:pt x="4729050" y="1528355"/>
                </a:cubicBezTo>
                <a:cubicBezTo>
                  <a:pt x="4723898" y="1556692"/>
                  <a:pt x="4719316" y="1646863"/>
                  <a:pt x="4702925" y="1685109"/>
                </a:cubicBezTo>
                <a:cubicBezTo>
                  <a:pt x="4696741" y="1699539"/>
                  <a:pt x="4685508" y="1711234"/>
                  <a:pt x="4676799" y="1724297"/>
                </a:cubicBezTo>
                <a:cubicBezTo>
                  <a:pt x="4649521" y="1806130"/>
                  <a:pt x="4687446" y="1723146"/>
                  <a:pt x="4611485" y="1789612"/>
                </a:cubicBezTo>
                <a:cubicBezTo>
                  <a:pt x="4437714" y="1941661"/>
                  <a:pt x="4645335" y="1797523"/>
                  <a:pt x="4520045" y="1881052"/>
                </a:cubicBezTo>
                <a:cubicBezTo>
                  <a:pt x="4505009" y="1906111"/>
                  <a:pt x="4474319" y="1969229"/>
                  <a:pt x="4441667" y="1985555"/>
                </a:cubicBezTo>
                <a:cubicBezTo>
                  <a:pt x="4404720" y="2004029"/>
                  <a:pt x="4362657" y="2009914"/>
                  <a:pt x="4324102" y="2024743"/>
                </a:cubicBezTo>
                <a:cubicBezTo>
                  <a:pt x="4305927" y="2031733"/>
                  <a:pt x="4290083" y="2044031"/>
                  <a:pt x="4271850" y="2050869"/>
                </a:cubicBezTo>
                <a:cubicBezTo>
                  <a:pt x="4255040" y="2057173"/>
                  <a:pt x="4237203" y="2060411"/>
                  <a:pt x="4219599" y="2063932"/>
                </a:cubicBezTo>
                <a:cubicBezTo>
                  <a:pt x="4052384" y="2097376"/>
                  <a:pt x="3969888" y="2081574"/>
                  <a:pt x="3749336" y="2090057"/>
                </a:cubicBezTo>
                <a:lnTo>
                  <a:pt x="3461953" y="2103120"/>
                </a:lnTo>
                <a:cubicBezTo>
                  <a:pt x="3400993" y="2111829"/>
                  <a:pt x="3339814" y="2119122"/>
                  <a:pt x="3279073" y="2129246"/>
                </a:cubicBezTo>
                <a:cubicBezTo>
                  <a:pt x="3261364" y="2132198"/>
                  <a:pt x="3244426" y="2138788"/>
                  <a:pt x="3226822" y="2142309"/>
                </a:cubicBezTo>
                <a:cubicBezTo>
                  <a:pt x="3200850" y="2147503"/>
                  <a:pt x="3174571" y="2151018"/>
                  <a:pt x="3148445" y="2155372"/>
                </a:cubicBezTo>
                <a:cubicBezTo>
                  <a:pt x="3080046" y="2223769"/>
                  <a:pt x="3126782" y="2188718"/>
                  <a:pt x="2991690" y="2233749"/>
                </a:cubicBezTo>
                <a:lnTo>
                  <a:pt x="2952502" y="2246812"/>
                </a:lnTo>
                <a:cubicBezTo>
                  <a:pt x="2900250" y="2242458"/>
                  <a:pt x="2848180" y="2233749"/>
                  <a:pt x="2795747" y="2233749"/>
                </a:cubicBezTo>
                <a:cubicBezTo>
                  <a:pt x="2734632" y="2233749"/>
                  <a:pt x="2673888" y="2250202"/>
                  <a:pt x="2612867" y="2246812"/>
                </a:cubicBezTo>
                <a:cubicBezTo>
                  <a:pt x="2593424" y="2245732"/>
                  <a:pt x="2578514" y="2228357"/>
                  <a:pt x="2560616" y="2220686"/>
                </a:cubicBezTo>
                <a:cubicBezTo>
                  <a:pt x="2547960" y="2215262"/>
                  <a:pt x="2534490" y="2211977"/>
                  <a:pt x="2521427" y="2207623"/>
                </a:cubicBezTo>
                <a:cubicBezTo>
                  <a:pt x="2504010" y="2216332"/>
                  <a:pt x="2487074" y="2226078"/>
                  <a:pt x="2469176" y="2233749"/>
                </a:cubicBezTo>
                <a:cubicBezTo>
                  <a:pt x="2346766" y="2286211"/>
                  <a:pt x="2198718" y="2229681"/>
                  <a:pt x="2077290" y="2220686"/>
                </a:cubicBezTo>
                <a:cubicBezTo>
                  <a:pt x="2046810" y="2225040"/>
                  <a:pt x="2016639" y="2233749"/>
                  <a:pt x="1985850" y="2233749"/>
                </a:cubicBezTo>
                <a:cubicBezTo>
                  <a:pt x="1950745" y="2233749"/>
                  <a:pt x="1915886" y="2226966"/>
                  <a:pt x="1881347" y="2220686"/>
                </a:cubicBezTo>
                <a:cubicBezTo>
                  <a:pt x="1867800" y="2218223"/>
                  <a:pt x="1855398" y="2211406"/>
                  <a:pt x="1842159" y="2207623"/>
                </a:cubicBezTo>
                <a:cubicBezTo>
                  <a:pt x="1824896" y="2202691"/>
                  <a:pt x="1807324" y="2198914"/>
                  <a:pt x="1789907" y="2194560"/>
                </a:cubicBezTo>
                <a:cubicBezTo>
                  <a:pt x="1776844" y="2185852"/>
                  <a:pt x="1766205" y="2171016"/>
                  <a:pt x="1750719" y="2168435"/>
                </a:cubicBezTo>
                <a:cubicBezTo>
                  <a:pt x="1737137" y="2166171"/>
                  <a:pt x="1724770" y="2177714"/>
                  <a:pt x="1711530" y="2181497"/>
                </a:cubicBezTo>
                <a:cubicBezTo>
                  <a:pt x="1694268" y="2186429"/>
                  <a:pt x="1676959" y="2191440"/>
                  <a:pt x="1659279" y="2194560"/>
                </a:cubicBezTo>
                <a:cubicBezTo>
                  <a:pt x="1602879" y="2204513"/>
                  <a:pt x="1546068" y="2211977"/>
                  <a:pt x="1489462" y="2220686"/>
                </a:cubicBezTo>
                <a:cubicBezTo>
                  <a:pt x="1476399" y="2216332"/>
                  <a:pt x="1463775" y="2210323"/>
                  <a:pt x="1450273" y="2207623"/>
                </a:cubicBezTo>
                <a:cubicBezTo>
                  <a:pt x="1420081" y="2201585"/>
                  <a:pt x="1388324" y="2203407"/>
                  <a:pt x="1358833" y="2194560"/>
                </a:cubicBezTo>
                <a:cubicBezTo>
                  <a:pt x="1343796" y="2190049"/>
                  <a:pt x="1334791" y="2172566"/>
                  <a:pt x="1319645" y="2168435"/>
                </a:cubicBezTo>
                <a:cubicBezTo>
                  <a:pt x="1285777" y="2159198"/>
                  <a:pt x="1249976" y="2159726"/>
                  <a:pt x="1215142" y="2155372"/>
                </a:cubicBezTo>
                <a:cubicBezTo>
                  <a:pt x="1197725" y="2142309"/>
                  <a:pt x="1183927" y="2121793"/>
                  <a:pt x="1162890" y="2116183"/>
                </a:cubicBezTo>
                <a:cubicBezTo>
                  <a:pt x="933551" y="2055025"/>
                  <a:pt x="1082071" y="2145033"/>
                  <a:pt x="980010" y="2076995"/>
                </a:cubicBezTo>
                <a:cubicBezTo>
                  <a:pt x="905987" y="2085703"/>
                  <a:pt x="831726" y="2092580"/>
                  <a:pt x="757942" y="2103120"/>
                </a:cubicBezTo>
                <a:cubicBezTo>
                  <a:pt x="740169" y="2105659"/>
                  <a:pt x="723631" y="2116847"/>
                  <a:pt x="705690" y="2116183"/>
                </a:cubicBezTo>
                <a:cubicBezTo>
                  <a:pt x="605233" y="2112462"/>
                  <a:pt x="505393" y="2098766"/>
                  <a:pt x="405245" y="2090057"/>
                </a:cubicBezTo>
                <a:cubicBezTo>
                  <a:pt x="351915" y="2079392"/>
                  <a:pt x="316793" y="2079984"/>
                  <a:pt x="274616" y="2037806"/>
                </a:cubicBezTo>
                <a:cubicBezTo>
                  <a:pt x="264879" y="2028069"/>
                  <a:pt x="267711" y="2010933"/>
                  <a:pt x="261553" y="1998617"/>
                </a:cubicBezTo>
                <a:cubicBezTo>
                  <a:pt x="254532" y="1984575"/>
                  <a:pt x="244136" y="1972492"/>
                  <a:pt x="235427" y="1959429"/>
                </a:cubicBezTo>
                <a:cubicBezTo>
                  <a:pt x="231073" y="1942012"/>
                  <a:pt x="227524" y="1924373"/>
                  <a:pt x="222365" y="1907177"/>
                </a:cubicBezTo>
                <a:cubicBezTo>
                  <a:pt x="214452" y="1880799"/>
                  <a:pt x="200766" y="1855964"/>
                  <a:pt x="196239" y="1828800"/>
                </a:cubicBezTo>
                <a:cubicBezTo>
                  <a:pt x="187530" y="1776549"/>
                  <a:pt x="179319" y="1724212"/>
                  <a:pt x="170113" y="1672046"/>
                </a:cubicBezTo>
                <a:cubicBezTo>
                  <a:pt x="166254" y="1650181"/>
                  <a:pt x="160426" y="1628676"/>
                  <a:pt x="157050" y="1606732"/>
                </a:cubicBezTo>
                <a:cubicBezTo>
                  <a:pt x="155417" y="1596118"/>
                  <a:pt x="145516" y="1479160"/>
                  <a:pt x="130925" y="1449977"/>
                </a:cubicBezTo>
                <a:cubicBezTo>
                  <a:pt x="121189" y="1430504"/>
                  <a:pt x="104390" y="1415442"/>
                  <a:pt x="91736" y="1397726"/>
                </a:cubicBezTo>
                <a:cubicBezTo>
                  <a:pt x="82611" y="1384951"/>
                  <a:pt x="77869" y="1368345"/>
                  <a:pt x="65610" y="1358537"/>
                </a:cubicBezTo>
                <a:cubicBezTo>
                  <a:pt x="54858" y="1349935"/>
                  <a:pt x="39485" y="1349829"/>
                  <a:pt x="26422" y="1345475"/>
                </a:cubicBezTo>
                <a:cubicBezTo>
                  <a:pt x="22068" y="1332412"/>
                  <a:pt x="11651" y="1319949"/>
                  <a:pt x="13359" y="1306286"/>
                </a:cubicBezTo>
                <a:cubicBezTo>
                  <a:pt x="16138" y="1284052"/>
                  <a:pt x="54393" y="1211154"/>
                  <a:pt x="65610" y="1188720"/>
                </a:cubicBezTo>
                <a:cubicBezTo>
                  <a:pt x="56902" y="1175657"/>
                  <a:pt x="50586" y="1160633"/>
                  <a:pt x="39485" y="1149532"/>
                </a:cubicBezTo>
                <a:cubicBezTo>
                  <a:pt x="28384" y="1138431"/>
                  <a:pt x="4104" y="1138637"/>
                  <a:pt x="296" y="1123406"/>
                </a:cubicBezTo>
                <a:cubicBezTo>
                  <a:pt x="-2691" y="1111458"/>
                  <a:pt x="17713" y="1105989"/>
                  <a:pt x="26422" y="1097280"/>
                </a:cubicBezTo>
              </a:path>
            </a:pathLst>
          </a:custGeom>
          <a:solidFill>
            <a:srgbClr val="CC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6149" name="Text Box 8">
            <a:extLst>
              <a:ext uri="{FF2B5EF4-FFF2-40B4-BE49-F238E27FC236}">
                <a16:creationId xmlns:a16="http://schemas.microsoft.com/office/drawing/2014/main" id="{2333F18A-05EA-43E1-A701-1DC599F54E2D}"/>
              </a:ext>
            </a:extLst>
          </p:cNvPr>
          <p:cNvSpPr txBox="1">
            <a:spLocks noChangeArrowheads="1"/>
          </p:cNvSpPr>
          <p:nvPr/>
        </p:nvSpPr>
        <p:spPr bwMode="auto">
          <a:xfrm>
            <a:off x="4860925" y="4835525"/>
            <a:ext cx="8382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5000" b="1">
                <a:solidFill>
                  <a:srgbClr val="CC00CC"/>
                </a:solidFill>
                <a:cs typeface="Calibri" panose="020F0502020204030204" pitchFamily="34" charset="0"/>
              </a:rPr>
              <a:t>P</a:t>
            </a:r>
          </a:p>
        </p:txBody>
      </p:sp>
      <p:sp>
        <p:nvSpPr>
          <p:cNvPr id="6150" name="Text Box 13">
            <a:extLst>
              <a:ext uri="{FF2B5EF4-FFF2-40B4-BE49-F238E27FC236}">
                <a16:creationId xmlns:a16="http://schemas.microsoft.com/office/drawing/2014/main" id="{C0CFDFC7-F4DB-4260-BC81-6260B919C03C}"/>
              </a:ext>
            </a:extLst>
          </p:cNvPr>
          <p:cNvSpPr txBox="1">
            <a:spLocks noChangeArrowheads="1"/>
          </p:cNvSpPr>
          <p:nvPr/>
        </p:nvSpPr>
        <p:spPr bwMode="auto">
          <a:xfrm>
            <a:off x="4841875" y="3798888"/>
            <a:ext cx="2387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CA" altLang="en-US" sz="3000">
                <a:solidFill>
                  <a:srgbClr val="000000"/>
                </a:solidFill>
                <a:cs typeface="Calibri" panose="020F0502020204030204" pitchFamily="34" charset="0"/>
              </a:rPr>
              <a:t>Factoring</a:t>
            </a:r>
            <a:br>
              <a:rPr lang="en-CA" altLang="en-US" sz="3000">
                <a:solidFill>
                  <a:srgbClr val="000000"/>
                </a:solidFill>
                <a:cs typeface="Calibri" panose="020F0502020204030204" pitchFamily="34" charset="0"/>
              </a:rPr>
            </a:br>
            <a:r>
              <a:rPr lang="en-CA" altLang="en-US" sz="3000">
                <a:solidFill>
                  <a:srgbClr val="000000"/>
                </a:solidFill>
                <a:cs typeface="Calibri" panose="020F0502020204030204" pitchFamily="34" charset="0"/>
              </a:rPr>
              <a:t>Discrete Log</a:t>
            </a:r>
          </a:p>
        </p:txBody>
      </p:sp>
      <p:sp>
        <p:nvSpPr>
          <p:cNvPr id="6151" name="Freeform 6">
            <a:extLst>
              <a:ext uri="{FF2B5EF4-FFF2-40B4-BE49-F238E27FC236}">
                <a16:creationId xmlns:a16="http://schemas.microsoft.com/office/drawing/2014/main" id="{62FF82C4-BA14-487C-8F13-85046262AC67}"/>
              </a:ext>
            </a:extLst>
          </p:cNvPr>
          <p:cNvSpPr>
            <a:spLocks/>
          </p:cNvSpPr>
          <p:nvPr/>
        </p:nvSpPr>
        <p:spPr bwMode="auto">
          <a:xfrm flipV="1">
            <a:off x="3502025" y="1336675"/>
            <a:ext cx="3657600" cy="1001713"/>
          </a:xfrm>
          <a:custGeom>
            <a:avLst/>
            <a:gdLst>
              <a:gd name="T0" fmla="*/ 0 w 1392"/>
              <a:gd name="T1" fmla="*/ 2147483646 h 536"/>
              <a:gd name="T2" fmla="*/ 2147483646 w 1392"/>
              <a:gd name="T3" fmla="*/ 2147483646 h 536"/>
              <a:gd name="T4" fmla="*/ 2147483646 w 1392"/>
              <a:gd name="T5" fmla="*/ 2147483646 h 536"/>
              <a:gd name="T6" fmla="*/ 0 60000 65536"/>
              <a:gd name="T7" fmla="*/ 0 60000 65536"/>
              <a:gd name="T8" fmla="*/ 0 60000 65536"/>
              <a:gd name="T9" fmla="*/ 0 w 1392"/>
              <a:gd name="T10" fmla="*/ 0 h 536"/>
              <a:gd name="T11" fmla="*/ 1392 w 1392"/>
              <a:gd name="T12" fmla="*/ 536 h 536"/>
            </a:gdLst>
            <a:ahLst/>
            <a:cxnLst>
              <a:cxn ang="T6">
                <a:pos x="T0" y="T1"/>
              </a:cxn>
              <a:cxn ang="T7">
                <a:pos x="T2" y="T3"/>
              </a:cxn>
              <a:cxn ang="T8">
                <a:pos x="T4" y="T5"/>
              </a:cxn>
            </a:cxnLst>
            <a:rect l="T9" t="T10" r="T11" b="T12"/>
            <a:pathLst>
              <a:path w="1392" h="536">
                <a:moveTo>
                  <a:pt x="0" y="536"/>
                </a:moveTo>
                <a:cubicBezTo>
                  <a:pt x="220" y="276"/>
                  <a:pt x="440" y="16"/>
                  <a:pt x="672" y="8"/>
                </a:cubicBezTo>
                <a:cubicBezTo>
                  <a:pt x="904" y="0"/>
                  <a:pt x="1148" y="244"/>
                  <a:pt x="1392" y="48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52" name="Freeform 6">
            <a:extLst>
              <a:ext uri="{FF2B5EF4-FFF2-40B4-BE49-F238E27FC236}">
                <a16:creationId xmlns:a16="http://schemas.microsoft.com/office/drawing/2014/main" id="{3D09583E-E0BE-457C-88C7-C78C003F04FF}"/>
              </a:ext>
            </a:extLst>
          </p:cNvPr>
          <p:cNvSpPr>
            <a:spLocks/>
          </p:cNvSpPr>
          <p:nvPr/>
        </p:nvSpPr>
        <p:spPr bwMode="auto">
          <a:xfrm>
            <a:off x="3600450" y="4783138"/>
            <a:ext cx="3465512" cy="1001712"/>
          </a:xfrm>
          <a:custGeom>
            <a:avLst/>
            <a:gdLst>
              <a:gd name="T0" fmla="*/ 0 w 1392"/>
              <a:gd name="T1" fmla="*/ 2147483646 h 536"/>
              <a:gd name="T2" fmla="*/ 2147483646 w 1392"/>
              <a:gd name="T3" fmla="*/ 2147483646 h 536"/>
              <a:gd name="T4" fmla="*/ 2147483646 w 1392"/>
              <a:gd name="T5" fmla="*/ 2147483646 h 536"/>
              <a:gd name="T6" fmla="*/ 0 60000 65536"/>
              <a:gd name="T7" fmla="*/ 0 60000 65536"/>
              <a:gd name="T8" fmla="*/ 0 60000 65536"/>
              <a:gd name="T9" fmla="*/ 0 w 1392"/>
              <a:gd name="T10" fmla="*/ 0 h 536"/>
              <a:gd name="T11" fmla="*/ 1392 w 1392"/>
              <a:gd name="T12" fmla="*/ 536 h 536"/>
            </a:gdLst>
            <a:ahLst/>
            <a:cxnLst>
              <a:cxn ang="T6">
                <a:pos x="T0" y="T1"/>
              </a:cxn>
              <a:cxn ang="T7">
                <a:pos x="T2" y="T3"/>
              </a:cxn>
              <a:cxn ang="T8">
                <a:pos x="T4" y="T5"/>
              </a:cxn>
            </a:cxnLst>
            <a:rect l="T9" t="T10" r="T11" b="T12"/>
            <a:pathLst>
              <a:path w="1392" h="536">
                <a:moveTo>
                  <a:pt x="0" y="536"/>
                </a:moveTo>
                <a:cubicBezTo>
                  <a:pt x="220" y="276"/>
                  <a:pt x="440" y="16"/>
                  <a:pt x="672" y="8"/>
                </a:cubicBezTo>
                <a:cubicBezTo>
                  <a:pt x="904" y="0"/>
                  <a:pt x="1148" y="244"/>
                  <a:pt x="1392" y="48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53" name="Oval 5">
            <a:extLst>
              <a:ext uri="{FF2B5EF4-FFF2-40B4-BE49-F238E27FC236}">
                <a16:creationId xmlns:a16="http://schemas.microsoft.com/office/drawing/2014/main" id="{6836FC9A-0436-4534-AEE0-760B39ABB008}"/>
              </a:ext>
            </a:extLst>
          </p:cNvPr>
          <p:cNvSpPr>
            <a:spLocks noChangeArrowheads="1"/>
          </p:cNvSpPr>
          <p:nvPr/>
        </p:nvSpPr>
        <p:spPr bwMode="auto">
          <a:xfrm>
            <a:off x="2740025" y="447675"/>
            <a:ext cx="5105400" cy="61150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6154" name="Text Box 9">
            <a:extLst>
              <a:ext uri="{FF2B5EF4-FFF2-40B4-BE49-F238E27FC236}">
                <a16:creationId xmlns:a16="http://schemas.microsoft.com/office/drawing/2014/main" id="{CF73052E-0AD8-49DE-A2C8-E52FBE2AE98B}"/>
              </a:ext>
            </a:extLst>
          </p:cNvPr>
          <p:cNvSpPr txBox="1">
            <a:spLocks noChangeArrowheads="1"/>
          </p:cNvSpPr>
          <p:nvPr/>
        </p:nvSpPr>
        <p:spPr bwMode="auto">
          <a:xfrm>
            <a:off x="1836737" y="5056188"/>
            <a:ext cx="16002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400" b="1">
                <a:solidFill>
                  <a:srgbClr val="CC00CC"/>
                </a:solidFill>
                <a:cs typeface="Calibri" panose="020F0502020204030204" pitchFamily="34" charset="0"/>
              </a:rPr>
              <a:t>BQP</a:t>
            </a:r>
          </a:p>
        </p:txBody>
      </p:sp>
      <p:sp>
        <p:nvSpPr>
          <p:cNvPr id="6155" name="Text Box 13">
            <a:extLst>
              <a:ext uri="{FF2B5EF4-FFF2-40B4-BE49-F238E27FC236}">
                <a16:creationId xmlns:a16="http://schemas.microsoft.com/office/drawing/2014/main" id="{7327BF8A-20C1-4969-8122-5353805C1758}"/>
              </a:ext>
            </a:extLst>
          </p:cNvPr>
          <p:cNvSpPr txBox="1">
            <a:spLocks noChangeArrowheads="1"/>
          </p:cNvSpPr>
          <p:nvPr/>
        </p:nvSpPr>
        <p:spPr bwMode="auto">
          <a:xfrm>
            <a:off x="5200650" y="2195513"/>
            <a:ext cx="264477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CA" altLang="en-US" sz="2400">
                <a:solidFill>
                  <a:srgbClr val="000000"/>
                </a:solidFill>
                <a:cs typeface="Calibri" panose="020F0502020204030204" pitchFamily="34" charset="0"/>
              </a:rPr>
              <a:t>Post-quantum crypto?</a:t>
            </a:r>
          </a:p>
          <a:p>
            <a:pPr algn="ctr" eaLnBrk="1" hangingPunct="1">
              <a:spcBef>
                <a:spcPct val="50000"/>
              </a:spcBef>
              <a:buFontTx/>
              <a:buNone/>
            </a:pPr>
            <a:r>
              <a:rPr lang="en-CA" altLang="en-US" sz="2400">
                <a:solidFill>
                  <a:srgbClr val="000000"/>
                </a:solidFill>
                <a:cs typeface="Calibri" panose="020F0502020204030204" pitchFamily="34" charset="0"/>
              </a:rPr>
              <a:t>Graph isomorphism</a:t>
            </a:r>
          </a:p>
        </p:txBody>
      </p:sp>
      <p:sp>
        <p:nvSpPr>
          <p:cNvPr id="6156" name="Text Box 10">
            <a:extLst>
              <a:ext uri="{FF2B5EF4-FFF2-40B4-BE49-F238E27FC236}">
                <a16:creationId xmlns:a16="http://schemas.microsoft.com/office/drawing/2014/main" id="{7D1B7FC5-86F3-4F12-91E3-F1827EA559E7}"/>
              </a:ext>
            </a:extLst>
          </p:cNvPr>
          <p:cNvSpPr txBox="1">
            <a:spLocks noChangeArrowheads="1"/>
          </p:cNvSpPr>
          <p:nvPr/>
        </p:nvSpPr>
        <p:spPr bwMode="auto">
          <a:xfrm>
            <a:off x="184149" y="2020888"/>
            <a:ext cx="2940051"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3000" b="1">
                <a:solidFill>
                  <a:srgbClr val="CC00CC"/>
                </a:solidFill>
                <a:cs typeface="Calibri" panose="020F0502020204030204" pitchFamily="34" charset="0"/>
              </a:rPr>
              <a:t>Bounded-Error Quantum Polynomial</a:t>
            </a:r>
            <a:br>
              <a:rPr lang="en-US" altLang="en-US" sz="3000" b="1">
                <a:solidFill>
                  <a:srgbClr val="CC00CC"/>
                </a:solidFill>
                <a:cs typeface="Calibri" panose="020F0502020204030204" pitchFamily="34" charset="0"/>
              </a:rPr>
            </a:br>
            <a:r>
              <a:rPr lang="en-US" altLang="en-US" sz="3000" b="1">
                <a:solidFill>
                  <a:srgbClr val="CC00CC"/>
                </a:solidFill>
                <a:cs typeface="Calibri" panose="020F0502020204030204" pitchFamily="34" charset="0"/>
              </a:rPr>
              <a:t>Time</a:t>
            </a:r>
          </a:p>
        </p:txBody>
      </p:sp>
      <p:cxnSp>
        <p:nvCxnSpPr>
          <p:cNvPr id="17" name="Straight Arrow Connector 16">
            <a:extLst>
              <a:ext uri="{FF2B5EF4-FFF2-40B4-BE49-F238E27FC236}">
                <a16:creationId xmlns:a16="http://schemas.microsoft.com/office/drawing/2014/main" id="{D30991C4-2605-431F-ACB3-DFDA909BF101}"/>
              </a:ext>
            </a:extLst>
          </p:cNvPr>
          <p:cNvCxnSpPr>
            <a:cxnSpLocks/>
          </p:cNvCxnSpPr>
          <p:nvPr/>
        </p:nvCxnSpPr>
        <p:spPr bwMode="auto">
          <a:xfrm>
            <a:off x="1825625" y="3960813"/>
            <a:ext cx="609600" cy="1260475"/>
          </a:xfrm>
          <a:prstGeom prst="straightConnector1">
            <a:avLst/>
          </a:prstGeom>
          <a:ln w="38100">
            <a:solidFill>
              <a:srgbClr val="CC00CC"/>
            </a:solidFill>
            <a:tailEnd type="arrow" w="lg" len="lg"/>
          </a:ln>
        </p:spPr>
        <p:style>
          <a:lnRef idx="1">
            <a:schemeClr val="accent1"/>
          </a:lnRef>
          <a:fillRef idx="0">
            <a:schemeClr val="accent1"/>
          </a:fillRef>
          <a:effectRef idx="0">
            <a:schemeClr val="accent1"/>
          </a:effectRef>
          <a:fontRef idx="minor">
            <a:schemeClr val="tx1"/>
          </a:fontRef>
        </p:style>
      </p:cxnSp>
      <p:sp>
        <p:nvSpPr>
          <p:cNvPr id="6158" name="Text Box 13">
            <a:extLst>
              <a:ext uri="{FF2B5EF4-FFF2-40B4-BE49-F238E27FC236}">
                <a16:creationId xmlns:a16="http://schemas.microsoft.com/office/drawing/2014/main" id="{3C9C88F8-758A-40DA-B3E6-B130237AE4DE}"/>
              </a:ext>
            </a:extLst>
          </p:cNvPr>
          <p:cNvSpPr txBox="1">
            <a:spLocks noChangeArrowheads="1"/>
          </p:cNvSpPr>
          <p:nvPr/>
        </p:nvSpPr>
        <p:spPr bwMode="auto">
          <a:xfrm>
            <a:off x="3916362" y="5572125"/>
            <a:ext cx="2867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CA" altLang="en-US" sz="2400">
                <a:solidFill>
                  <a:srgbClr val="000000"/>
                </a:solidFill>
                <a:cs typeface="Calibri" panose="020F0502020204030204" pitchFamily="34" charset="0"/>
              </a:rPr>
              <a:t>Linear equations, matching, …</a:t>
            </a:r>
          </a:p>
        </p:txBody>
      </p:sp>
      <p:sp>
        <p:nvSpPr>
          <p:cNvPr id="6159" name="Text Box 13">
            <a:extLst>
              <a:ext uri="{FF2B5EF4-FFF2-40B4-BE49-F238E27FC236}">
                <a16:creationId xmlns:a16="http://schemas.microsoft.com/office/drawing/2014/main" id="{387602C7-8B86-4F17-A364-BA0BD6CB3FFE}"/>
              </a:ext>
            </a:extLst>
          </p:cNvPr>
          <p:cNvSpPr txBox="1">
            <a:spLocks noChangeArrowheads="1"/>
          </p:cNvSpPr>
          <p:nvPr/>
        </p:nvSpPr>
        <p:spPr bwMode="auto">
          <a:xfrm>
            <a:off x="3878262" y="1465263"/>
            <a:ext cx="2905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CA" altLang="en-US" sz="2400" dirty="0">
                <a:solidFill>
                  <a:srgbClr val="000000"/>
                </a:solidFill>
                <a:cs typeface="Calibri" panose="020F0502020204030204" pitchFamily="34" charset="0"/>
              </a:rPr>
              <a:t>3SAT, packing…</a:t>
            </a:r>
          </a:p>
        </p:txBody>
      </p:sp>
      <p:pic>
        <p:nvPicPr>
          <p:cNvPr id="6160" name="Picture 5" descr="shor">
            <a:extLst>
              <a:ext uri="{FF2B5EF4-FFF2-40B4-BE49-F238E27FC236}">
                <a16:creationId xmlns:a16="http://schemas.microsoft.com/office/drawing/2014/main" id="{1FE5D5DF-D853-4FD8-8F74-D1E774FD7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00" t="1601" r="2400" b="16000"/>
          <a:stretch>
            <a:fillRect/>
          </a:stretch>
        </p:blipFill>
        <p:spPr bwMode="auto">
          <a:xfrm>
            <a:off x="4416425" y="4100513"/>
            <a:ext cx="4445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2" descr="Physics - Waiting for the Quantum Simulation Revolution">
            <a:extLst>
              <a:ext uri="{FF2B5EF4-FFF2-40B4-BE49-F238E27FC236}">
                <a16:creationId xmlns:a16="http://schemas.microsoft.com/office/drawing/2014/main" id="{669289FE-2176-4046-B942-D61C33F227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4737" y="5727700"/>
            <a:ext cx="10398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a:extLst>
              <a:ext uri="{FF2B5EF4-FFF2-40B4-BE49-F238E27FC236}">
                <a16:creationId xmlns:a16="http://schemas.microsoft.com/office/drawing/2014/main" id="{2AF4B3C9-C8C3-4133-B27E-0FD9B17DADE8}"/>
              </a:ext>
            </a:extLst>
          </p:cNvPr>
          <p:cNvSpPr txBox="1">
            <a:spLocks noChangeArrowheads="1"/>
          </p:cNvSpPr>
          <p:nvPr/>
        </p:nvSpPr>
        <p:spPr bwMode="auto">
          <a:xfrm>
            <a:off x="479426" y="1392308"/>
            <a:ext cx="4702174"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b="1" dirty="0">
                <a:solidFill>
                  <a:srgbClr val="FF0000"/>
                </a:solidFill>
                <a:latin typeface="Calibri" panose="020F0502020204030204" pitchFamily="34" charset="0"/>
              </a:rPr>
              <a:t>Google (Dec. 2024):</a:t>
            </a:r>
            <a:r>
              <a:rPr lang="en-US" altLang="en-US" sz="2600" dirty="0">
                <a:latin typeface="Calibri" panose="020F0502020204030204" pitchFamily="34" charset="0"/>
              </a:rPr>
              <a:t> Built a chip called Willow with 103 superconducting qubits, which gave us mathematical information that we don’t know how to get classically from the largest existing supercomputers in &lt; 10</a:t>
            </a:r>
            <a:r>
              <a:rPr lang="en-US" altLang="en-US" sz="2600" baseline="30000" dirty="0">
                <a:latin typeface="Calibri" panose="020F0502020204030204" pitchFamily="34" charset="0"/>
              </a:rPr>
              <a:t>25</a:t>
            </a:r>
            <a:r>
              <a:rPr lang="en-US" altLang="en-US" sz="2600" dirty="0">
                <a:latin typeface="Calibri" panose="020F0502020204030204" pitchFamily="34" charset="0"/>
              </a:rPr>
              <a:t> years</a:t>
            </a:r>
            <a:endParaRPr lang="en-US" altLang="en-US" sz="2000" dirty="0">
              <a:latin typeface="Calibri" panose="020F0502020204030204" pitchFamily="34" charset="0"/>
            </a:endParaRPr>
          </a:p>
        </p:txBody>
      </p:sp>
      <p:sp>
        <p:nvSpPr>
          <p:cNvPr id="19459" name="Rectangle 6">
            <a:extLst>
              <a:ext uri="{FF2B5EF4-FFF2-40B4-BE49-F238E27FC236}">
                <a16:creationId xmlns:a16="http://schemas.microsoft.com/office/drawing/2014/main" id="{25FCF2C5-7F07-402F-B2D5-D83FB352E023}"/>
              </a:ext>
            </a:extLst>
          </p:cNvPr>
          <p:cNvSpPr>
            <a:spLocks noGrp="1" noChangeArrowheads="1"/>
          </p:cNvSpPr>
          <p:nvPr>
            <p:ph type="ctrTitle"/>
          </p:nvPr>
        </p:nvSpPr>
        <p:spPr>
          <a:xfrm>
            <a:off x="190500" y="217306"/>
            <a:ext cx="8763000" cy="928687"/>
          </a:xfrm>
        </p:spPr>
        <p:txBody>
          <a:bodyPr/>
          <a:lstStyle/>
          <a:p>
            <a:pPr eaLnBrk="1" hangingPunct="1"/>
            <a:r>
              <a:rPr lang="en-US" altLang="en-US" b="1" dirty="0">
                <a:solidFill>
                  <a:srgbClr val="0070C0"/>
                </a:solidFill>
                <a:latin typeface="Calibri" panose="020F0502020204030204" pitchFamily="34" charset="0"/>
                <a:cs typeface="Calibri" panose="020F0502020204030204" pitchFamily="34" charset="0"/>
              </a:rPr>
              <a:t>“Quantum Supremacy” Experiments</a:t>
            </a:r>
            <a:br>
              <a:rPr lang="en-US" altLang="en-US" b="1" dirty="0">
                <a:solidFill>
                  <a:srgbClr val="0070C0"/>
                </a:solidFill>
                <a:latin typeface="Calibri" panose="020F0502020204030204" pitchFamily="34" charset="0"/>
                <a:cs typeface="Calibri" panose="020F0502020204030204" pitchFamily="34" charset="0"/>
              </a:rPr>
            </a:br>
            <a:r>
              <a:rPr lang="en-US" altLang="en-US" sz="2200" b="1" dirty="0">
                <a:solidFill>
                  <a:srgbClr val="0070C0"/>
                </a:solidFill>
                <a:latin typeface="Calibri" panose="020F0502020204030204" pitchFamily="34" charset="0"/>
                <a:cs typeface="Calibri" panose="020F0502020204030204" pitchFamily="34" charset="0"/>
              </a:rPr>
              <a:t>(Maybe my biggest contribution to QC was theory that led to these)</a:t>
            </a:r>
          </a:p>
        </p:txBody>
      </p:sp>
      <p:sp>
        <p:nvSpPr>
          <p:cNvPr id="12" name="Text Box 2">
            <a:extLst>
              <a:ext uri="{FF2B5EF4-FFF2-40B4-BE49-F238E27FC236}">
                <a16:creationId xmlns:a16="http://schemas.microsoft.com/office/drawing/2014/main" id="{00809524-0B2B-4F16-AF9B-65348378F299}"/>
              </a:ext>
            </a:extLst>
          </p:cNvPr>
          <p:cNvSpPr txBox="1">
            <a:spLocks noChangeArrowheads="1"/>
          </p:cNvSpPr>
          <p:nvPr/>
        </p:nvSpPr>
        <p:spPr bwMode="auto">
          <a:xfrm>
            <a:off x="369888" y="4765532"/>
            <a:ext cx="831691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b="1" dirty="0">
                <a:solidFill>
                  <a:srgbClr val="FF0000"/>
                </a:solidFill>
                <a:latin typeface="Calibri" panose="020F0502020204030204" pitchFamily="34" charset="0"/>
              </a:rPr>
              <a:t>What is that information?</a:t>
            </a:r>
            <a:r>
              <a:rPr lang="en-US" altLang="en-US" sz="2600" dirty="0">
                <a:latin typeface="Calibri" panose="020F0502020204030204" pitchFamily="34" charset="0"/>
              </a:rPr>
              <a:t> “These 103-bit strings are statistically likely outputs of such-and-such quantum circuit”</a:t>
            </a:r>
            <a:endParaRPr lang="en-US" altLang="en-US" sz="2600" dirty="0">
              <a:solidFill>
                <a:srgbClr val="008000"/>
              </a:solidFill>
              <a:latin typeface="Courier New" panose="02070309020205020404" pitchFamily="49" charset="0"/>
              <a:cs typeface="Courier New" panose="02070309020205020404" pitchFamily="49" charset="0"/>
            </a:endParaRPr>
          </a:p>
        </p:txBody>
      </p:sp>
      <p:pic>
        <p:nvPicPr>
          <p:cNvPr id="15362" name="Picture 2" descr="Among the numerous tech issues in 2024, Google's quantum computer ...">
            <a:extLst>
              <a:ext uri="{FF2B5EF4-FFF2-40B4-BE49-F238E27FC236}">
                <a16:creationId xmlns:a16="http://schemas.microsoft.com/office/drawing/2014/main" id="{8141841C-62FB-4299-9DF9-8516DFB23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752600"/>
            <a:ext cx="3638550" cy="21623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
            <a:extLst>
              <a:ext uri="{FF2B5EF4-FFF2-40B4-BE49-F238E27FC236}">
                <a16:creationId xmlns:a16="http://schemas.microsoft.com/office/drawing/2014/main" id="{66B86D25-48DA-4343-847D-048510BBC662}"/>
              </a:ext>
            </a:extLst>
          </p:cNvPr>
          <p:cNvSpPr txBox="1">
            <a:spLocks noChangeArrowheads="1"/>
          </p:cNvSpPr>
          <p:nvPr/>
        </p:nvSpPr>
        <p:spPr bwMode="auto">
          <a:xfrm>
            <a:off x="1371599" y="5738099"/>
            <a:ext cx="731065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dirty="0">
                <a:latin typeface="Calibri" panose="020F0502020204030204" pitchFamily="34" charset="0"/>
              </a:rPr>
              <a:t>(Hey, I didn’t say the information was </a:t>
            </a:r>
            <a:r>
              <a:rPr lang="en-US" altLang="en-US" sz="2600" b="1" dirty="0">
                <a:solidFill>
                  <a:srgbClr val="FF0000"/>
                </a:solidFill>
                <a:latin typeface="Calibri" panose="020F0502020204030204" pitchFamily="34" charset="0"/>
              </a:rPr>
              <a:t>useful</a:t>
            </a:r>
            <a:r>
              <a:rPr lang="en-US" altLang="en-US" sz="2600" dirty="0">
                <a:latin typeface="Calibri" panose="020F0502020204030204" pitchFamily="34" charset="0"/>
              </a:rPr>
              <a:t>!  Or even </a:t>
            </a:r>
            <a:r>
              <a:rPr lang="en-US" altLang="en-US" sz="2600" b="1" dirty="0">
                <a:solidFill>
                  <a:srgbClr val="FF0000"/>
                </a:solidFill>
                <a:latin typeface="Calibri" panose="020F0502020204030204" pitchFamily="34" charset="0"/>
              </a:rPr>
              <a:t>checkable</a:t>
            </a:r>
            <a:r>
              <a:rPr lang="en-US" altLang="en-US" sz="2600" dirty="0">
                <a:latin typeface="Calibri" panose="020F0502020204030204" pitchFamily="34" charset="0"/>
              </a:rPr>
              <a:t> in less than 10</a:t>
            </a:r>
            <a:r>
              <a:rPr lang="en-US" altLang="en-US" sz="2600" baseline="30000" dirty="0">
                <a:latin typeface="Calibri" panose="020F0502020204030204" pitchFamily="34" charset="0"/>
              </a:rPr>
              <a:t>25</a:t>
            </a:r>
            <a:r>
              <a:rPr lang="en-US" altLang="en-US" sz="2600" dirty="0">
                <a:latin typeface="Calibri" panose="020F0502020204030204" pitchFamily="34" charset="0"/>
              </a:rPr>
              <a:t> years…)</a:t>
            </a:r>
            <a:endParaRPr lang="en-US" altLang="en-US" sz="2600" dirty="0">
              <a:solidFill>
                <a:srgbClr val="008000"/>
              </a:solidFill>
              <a:latin typeface="Courier New" panose="02070309020205020404" pitchFamily="49" charset="0"/>
              <a:cs typeface="Courier New" panose="02070309020205020404" pitchFamily="49" charset="0"/>
            </a:endParaRPr>
          </a:p>
        </p:txBody>
      </p:sp>
      <p:sp>
        <p:nvSpPr>
          <p:cNvPr id="4" name="TextBox 3">
            <a:extLst>
              <a:ext uri="{FF2B5EF4-FFF2-40B4-BE49-F238E27FC236}">
                <a16:creationId xmlns:a16="http://schemas.microsoft.com/office/drawing/2014/main" id="{3B465676-6B7C-371B-39F1-AD3BD9EF2F1F}"/>
              </a:ext>
            </a:extLst>
          </p:cNvPr>
          <p:cNvSpPr txBox="1"/>
          <p:nvPr/>
        </p:nvSpPr>
        <p:spPr>
          <a:xfrm>
            <a:off x="818790" y="2544216"/>
            <a:ext cx="7506420" cy="2677656"/>
          </a:xfrm>
          <a:prstGeom prst="rect">
            <a:avLst/>
          </a:prstGeom>
          <a:solidFill>
            <a:srgbClr val="FFFFBB"/>
          </a:solidFill>
          <a:ln w="19050">
            <a:solidFill>
              <a:schemeClr val="tx1"/>
            </a:solidFill>
          </a:ln>
        </p:spPr>
        <p:txBody>
          <a:bodyPr wrap="square" rtlCol="0">
            <a:spAutoFit/>
          </a:bodyPr>
          <a:lstStyle/>
          <a:p>
            <a:pPr algn="ctr"/>
            <a:r>
              <a:rPr lang="en-US" sz="2800" dirty="0">
                <a:latin typeface="+mn-lt"/>
              </a:rPr>
              <a:t>In the past year, </a:t>
            </a:r>
            <a:r>
              <a:rPr lang="en-US" sz="2800" dirty="0" err="1">
                <a:latin typeface="+mn-lt"/>
              </a:rPr>
              <a:t>Quantinuum</a:t>
            </a:r>
            <a:r>
              <a:rPr lang="en-US" sz="2800" dirty="0">
                <a:latin typeface="+mn-lt"/>
              </a:rPr>
              <a:t> and Google demonstrated quantum simulations of, e.g., the Fermi-Hubbard model and “OTOC” (out of time order correlator) circuits, which beat all known classical algorithms </a:t>
            </a:r>
            <a:r>
              <a:rPr lang="en-US" sz="2800" b="1" dirty="0">
                <a:solidFill>
                  <a:srgbClr val="FF0000"/>
                </a:solidFill>
                <a:latin typeface="+mn-lt"/>
              </a:rPr>
              <a:t>and</a:t>
            </a:r>
            <a:r>
              <a:rPr lang="en-US" sz="2800" dirty="0">
                <a:latin typeface="+mn-lt"/>
              </a:rPr>
              <a:t> can be verified against experiment or a second quantum computer</a:t>
            </a:r>
          </a:p>
        </p:txBody>
      </p:sp>
    </p:spTree>
    <p:extLst>
      <p:ext uri="{BB962C8B-B14F-4D97-AF65-F5344CB8AC3E}">
        <p14:creationId xmlns:p14="http://schemas.microsoft.com/office/powerpoint/2010/main" val="33690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13" grpId="0" autoUpdateAnimBg="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9230054-A458-41C4-BA03-087F12ED948D}"/>
              </a:ext>
            </a:extLst>
          </p:cNvPr>
          <p:cNvSpPr>
            <a:spLocks noGrp="1"/>
          </p:cNvSpPr>
          <p:nvPr>
            <p:ph type="ctrTitle"/>
          </p:nvPr>
        </p:nvSpPr>
        <p:spPr>
          <a:xfrm>
            <a:off x="114300" y="400535"/>
            <a:ext cx="7353300" cy="894866"/>
          </a:xfrm>
        </p:spPr>
        <p:txBody>
          <a:bodyPr/>
          <a:lstStyle/>
          <a:p>
            <a:pPr eaLnBrk="1" hangingPunct="1"/>
            <a:r>
              <a:rPr lang="en-US" altLang="en-US" b="1" dirty="0">
                <a:solidFill>
                  <a:srgbClr val="0070C0"/>
                </a:solidFill>
              </a:rPr>
              <a:t>Many-Worlds Interpretation</a:t>
            </a:r>
            <a:br>
              <a:rPr lang="en-US" altLang="en-US" b="1" dirty="0">
                <a:solidFill>
                  <a:srgbClr val="0070C0"/>
                </a:solidFill>
              </a:rPr>
            </a:br>
            <a:r>
              <a:rPr lang="en-US" altLang="en-US" sz="3200" b="1" dirty="0">
                <a:solidFill>
                  <a:srgbClr val="0070C0"/>
                </a:solidFill>
              </a:rPr>
              <a:t>(Everett 1957)</a:t>
            </a:r>
          </a:p>
        </p:txBody>
      </p:sp>
      <p:pic>
        <p:nvPicPr>
          <p:cNvPr id="7170" name="Picture 2" descr="The Many Worlds of Hugh Everett | Scientific American">
            <a:extLst>
              <a:ext uri="{FF2B5EF4-FFF2-40B4-BE49-F238E27FC236}">
                <a16:creationId xmlns:a16="http://schemas.microsoft.com/office/drawing/2014/main" id="{BAC32EA8-F062-43AA-8CCD-C988DBBF3A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1058" y="228600"/>
            <a:ext cx="1452265" cy="145226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0076F52-3411-443A-905C-2FF8078DBB39}"/>
              </a:ext>
            </a:extLst>
          </p:cNvPr>
          <p:cNvSpPr txBox="1"/>
          <p:nvPr/>
        </p:nvSpPr>
        <p:spPr>
          <a:xfrm>
            <a:off x="401515" y="1734233"/>
            <a:ext cx="8382000" cy="553998"/>
          </a:xfrm>
          <a:prstGeom prst="rect">
            <a:avLst/>
          </a:prstGeom>
          <a:noFill/>
        </p:spPr>
        <p:txBody>
          <a:bodyPr wrap="square" rtlCol="0">
            <a:spAutoFit/>
          </a:bodyPr>
          <a:lstStyle/>
          <a:p>
            <a:r>
              <a:rPr lang="en-US" sz="3000" b="1" dirty="0">
                <a:solidFill>
                  <a:srgbClr val="FF0000"/>
                </a:solidFill>
                <a:latin typeface="+mn-lt"/>
              </a:rPr>
              <a:t>Key claim: </a:t>
            </a:r>
            <a:r>
              <a:rPr lang="en-US" sz="3000" dirty="0">
                <a:latin typeface="+mn-lt"/>
              </a:rPr>
              <a:t>The giant list of amplitudes </a:t>
            </a:r>
            <a:r>
              <a:rPr lang="en-US" sz="3000" b="1" dirty="0">
                <a:latin typeface="+mn-lt"/>
              </a:rPr>
              <a:t>is</a:t>
            </a:r>
            <a:r>
              <a:rPr lang="en-US" sz="3000" dirty="0">
                <a:latin typeface="+mn-lt"/>
              </a:rPr>
              <a:t> reality</a:t>
            </a:r>
          </a:p>
        </p:txBody>
      </p:sp>
      <p:sp>
        <p:nvSpPr>
          <p:cNvPr id="10" name="TextBox 9">
            <a:extLst>
              <a:ext uri="{FF2B5EF4-FFF2-40B4-BE49-F238E27FC236}">
                <a16:creationId xmlns:a16="http://schemas.microsoft.com/office/drawing/2014/main" id="{35705FD9-4462-414E-AA57-E5F1520EF5E7}"/>
              </a:ext>
            </a:extLst>
          </p:cNvPr>
          <p:cNvSpPr txBox="1"/>
          <p:nvPr/>
        </p:nvSpPr>
        <p:spPr>
          <a:xfrm>
            <a:off x="392723" y="2396696"/>
            <a:ext cx="8234065" cy="1477328"/>
          </a:xfrm>
          <a:prstGeom prst="rect">
            <a:avLst/>
          </a:prstGeom>
          <a:noFill/>
        </p:spPr>
        <p:txBody>
          <a:bodyPr wrap="square" rtlCol="0">
            <a:spAutoFit/>
          </a:bodyPr>
          <a:lstStyle/>
          <a:p>
            <a:r>
              <a:rPr lang="en-US" sz="3000" dirty="0">
                <a:latin typeface="+mn-lt"/>
              </a:rPr>
              <a:t>What we call “measurement” of a state |</a:t>
            </a:r>
            <a:r>
              <a:rPr lang="en-US" sz="3000" dirty="0">
                <a:latin typeface="+mn-lt"/>
                <a:sym typeface="Symbol" panose="05050102010706020507" pitchFamily="18" charset="2"/>
              </a:rPr>
              <a:t></a:t>
            </a:r>
            <a:r>
              <a:rPr lang="en-US" sz="3000" dirty="0">
                <a:latin typeface="+mn-lt"/>
              </a:rPr>
              <a:t> is just us and our environment getting </a:t>
            </a:r>
            <a:r>
              <a:rPr lang="en-US" sz="3000" b="1" dirty="0">
                <a:solidFill>
                  <a:srgbClr val="FF0000"/>
                </a:solidFill>
                <a:latin typeface="+mn-lt"/>
              </a:rPr>
              <a:t>entangled</a:t>
            </a:r>
            <a:r>
              <a:rPr lang="en-US" sz="3000" dirty="0">
                <a:latin typeface="+mn-lt"/>
              </a:rPr>
              <a:t> with </a:t>
            </a:r>
            <a:r>
              <a:rPr lang="en-US" sz="3000" dirty="0"/>
              <a:t>|</a:t>
            </a:r>
            <a:r>
              <a:rPr lang="en-US" sz="3000" dirty="0">
                <a:sym typeface="Symbol" panose="05050102010706020507" pitchFamily="18" charset="2"/>
              </a:rPr>
              <a:t></a:t>
            </a:r>
            <a:r>
              <a:rPr lang="en-US" sz="3000" dirty="0">
                <a:latin typeface="+mn-lt"/>
              </a:rPr>
              <a:t>, as the world splits into equally-real branches</a:t>
            </a:r>
          </a:p>
        </p:txBody>
      </p:sp>
      <p:sp>
        <p:nvSpPr>
          <p:cNvPr id="12" name="TextBox 11">
            <a:extLst>
              <a:ext uri="{FF2B5EF4-FFF2-40B4-BE49-F238E27FC236}">
                <a16:creationId xmlns:a16="http://schemas.microsoft.com/office/drawing/2014/main" id="{52F84275-7D55-42B6-929C-E2B807DA6ABE}"/>
              </a:ext>
            </a:extLst>
          </p:cNvPr>
          <p:cNvSpPr txBox="1"/>
          <p:nvPr/>
        </p:nvSpPr>
        <p:spPr>
          <a:xfrm>
            <a:off x="424146" y="4645944"/>
            <a:ext cx="7700664" cy="1015663"/>
          </a:xfrm>
          <a:prstGeom prst="rect">
            <a:avLst/>
          </a:prstGeom>
          <a:noFill/>
        </p:spPr>
        <p:txBody>
          <a:bodyPr wrap="square" rtlCol="0">
            <a:spAutoFit/>
          </a:bodyPr>
          <a:lstStyle/>
          <a:p>
            <a:r>
              <a:rPr lang="en-US" sz="3000" b="1" dirty="0">
                <a:solidFill>
                  <a:srgbClr val="008000"/>
                </a:solidFill>
                <a:latin typeface="+mn-lt"/>
                <a:sym typeface="Symbol" panose="05050102010706020507" pitchFamily="18" charset="2"/>
              </a:rPr>
              <a:t>(|0+|1)|You</a:t>
            </a:r>
          </a:p>
          <a:p>
            <a:r>
              <a:rPr lang="en-US" sz="3000" b="1" dirty="0">
                <a:solidFill>
                  <a:srgbClr val="008000"/>
                </a:solidFill>
                <a:latin typeface="+mn-lt"/>
                <a:sym typeface="Wingdings" panose="05000000000000000000" pitchFamily="2" charset="2"/>
              </a:rPr>
              <a:t> </a:t>
            </a:r>
            <a:r>
              <a:rPr lang="en-US" sz="3000" b="1" dirty="0">
                <a:solidFill>
                  <a:srgbClr val="008000"/>
                </a:solidFill>
                <a:latin typeface="+mn-lt"/>
                <a:sym typeface="Symbol" panose="05050102010706020507" pitchFamily="18" charset="2"/>
              </a:rPr>
              <a:t>|0|You</a:t>
            </a:r>
            <a:r>
              <a:rPr lang="en-US" sz="3000" b="1" baseline="-25000" dirty="0">
                <a:solidFill>
                  <a:srgbClr val="008000"/>
                </a:solidFill>
                <a:latin typeface="+mn-lt"/>
                <a:sym typeface="Symbol" panose="05050102010706020507" pitchFamily="18" charset="2"/>
              </a:rPr>
              <a:t>0</a:t>
            </a:r>
            <a:r>
              <a:rPr lang="en-US" sz="3000" b="1" dirty="0">
                <a:solidFill>
                  <a:srgbClr val="008000"/>
                </a:solidFill>
                <a:latin typeface="+mn-lt"/>
                <a:sym typeface="Symbol" panose="05050102010706020507" pitchFamily="18" charset="2"/>
              </a:rPr>
              <a:t> + |1|You</a:t>
            </a:r>
            <a:r>
              <a:rPr lang="en-US" sz="3000" b="1" baseline="-25000" dirty="0">
                <a:solidFill>
                  <a:srgbClr val="008000"/>
                </a:solidFill>
                <a:latin typeface="+mn-lt"/>
                <a:sym typeface="Symbol" panose="05050102010706020507" pitchFamily="18" charset="2"/>
              </a:rPr>
              <a:t>1</a:t>
            </a:r>
            <a:r>
              <a:rPr lang="en-US" sz="3000" b="1" dirty="0">
                <a:solidFill>
                  <a:srgbClr val="008000"/>
                </a:solidFill>
                <a:latin typeface="+mn-lt"/>
                <a:sym typeface="Symbol" panose="05050102010706020507" pitchFamily="18" charset="2"/>
              </a:rPr>
              <a:t></a:t>
            </a:r>
            <a:endParaRPr lang="en-US" sz="3000" b="1" dirty="0">
              <a:solidFill>
                <a:srgbClr val="008000"/>
              </a:solidFill>
              <a:latin typeface="+mn-lt"/>
            </a:endParaRPr>
          </a:p>
        </p:txBody>
      </p:sp>
      <p:pic>
        <p:nvPicPr>
          <p:cNvPr id="7172" name="Picture 4" descr="Learn about the many-worlds picture of quantum mechanics">
            <a:extLst>
              <a:ext uri="{FF2B5EF4-FFF2-40B4-BE49-F238E27FC236}">
                <a16:creationId xmlns:a16="http://schemas.microsoft.com/office/drawing/2014/main" id="{F80DE644-34BB-4851-BC1E-ED341815FC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293" y="4174337"/>
            <a:ext cx="3657600" cy="2057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E966AEF-83D2-4FF9-9219-BAD47A8A5C0D}"/>
              </a:ext>
            </a:extLst>
          </p:cNvPr>
          <p:cNvSpPr txBox="1"/>
          <p:nvPr/>
        </p:nvSpPr>
        <p:spPr>
          <a:xfrm>
            <a:off x="304799" y="3213715"/>
            <a:ext cx="8534401" cy="1846659"/>
          </a:xfrm>
          <a:prstGeom prst="rect">
            <a:avLst/>
          </a:prstGeom>
          <a:solidFill>
            <a:srgbClr val="FFFFBB"/>
          </a:solidFill>
          <a:ln w="19050">
            <a:solidFill>
              <a:schemeClr val="tx1"/>
            </a:solidFill>
          </a:ln>
        </p:spPr>
        <p:txBody>
          <a:bodyPr wrap="square" rtlCol="0">
            <a:spAutoFit/>
          </a:bodyPr>
          <a:lstStyle/>
          <a:p>
            <a:r>
              <a:rPr lang="en-US" sz="3000" b="1" dirty="0">
                <a:latin typeface="+mn-lt"/>
              </a:rPr>
              <a:t>Main Alternatives:</a:t>
            </a:r>
          </a:p>
          <a:p>
            <a:pPr marL="457200" indent="-457200">
              <a:buFontTx/>
              <a:buChar char="-"/>
            </a:pPr>
            <a:r>
              <a:rPr lang="en-US" sz="2800" dirty="0">
                <a:latin typeface="+mn-lt"/>
              </a:rPr>
              <a:t>Bohm-</a:t>
            </a:r>
            <a:r>
              <a:rPr lang="en-US" sz="2800" dirty="0" err="1">
                <a:latin typeface="+mn-lt"/>
              </a:rPr>
              <a:t>deBroglie</a:t>
            </a:r>
            <a:r>
              <a:rPr lang="en-US" sz="2800" dirty="0">
                <a:latin typeface="+mn-lt"/>
              </a:rPr>
              <a:t> (giant amplitude list + “real” branch)</a:t>
            </a:r>
          </a:p>
          <a:p>
            <a:pPr marL="457200" indent="-457200">
              <a:buFontTx/>
              <a:buChar char="-"/>
            </a:pPr>
            <a:r>
              <a:rPr lang="en-US" sz="2800" dirty="0">
                <a:latin typeface="+mn-lt"/>
              </a:rPr>
              <a:t>New physics (e.g. dynamical collapse mechanism)</a:t>
            </a:r>
          </a:p>
          <a:p>
            <a:pPr marL="457200" indent="-457200">
              <a:buFontTx/>
              <a:buChar char="-"/>
            </a:pPr>
            <a:r>
              <a:rPr lang="en-US" sz="2800" dirty="0">
                <a:latin typeface="+mn-lt"/>
              </a:rPr>
              <a:t>Copenhagen (“learn to stop asking the question!”)</a:t>
            </a:r>
          </a:p>
        </p:txBody>
      </p:sp>
    </p:spTree>
    <p:extLst>
      <p:ext uri="{BB962C8B-B14F-4D97-AF65-F5344CB8AC3E}">
        <p14:creationId xmlns:p14="http://schemas.microsoft.com/office/powerpoint/2010/main" val="415312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9230054-A458-41C4-BA03-087F12ED948D}"/>
              </a:ext>
            </a:extLst>
          </p:cNvPr>
          <p:cNvSpPr>
            <a:spLocks noGrp="1"/>
          </p:cNvSpPr>
          <p:nvPr>
            <p:ph type="ctrTitle"/>
          </p:nvPr>
        </p:nvSpPr>
        <p:spPr>
          <a:xfrm>
            <a:off x="233728" y="406397"/>
            <a:ext cx="7366488" cy="894866"/>
          </a:xfrm>
        </p:spPr>
        <p:txBody>
          <a:bodyPr/>
          <a:lstStyle/>
          <a:p>
            <a:pPr algn="l" eaLnBrk="1" hangingPunct="1"/>
            <a:r>
              <a:rPr lang="en-US" altLang="en-US" sz="4000" b="1" dirty="0">
                <a:solidFill>
                  <a:srgbClr val="0070C0"/>
                </a:solidFill>
              </a:rPr>
              <a:t>Notorious 1997 challenge by David Deutsch (cofounder of QC):</a:t>
            </a:r>
          </a:p>
        </p:txBody>
      </p:sp>
      <p:sp>
        <p:nvSpPr>
          <p:cNvPr id="4" name="TextBox 3">
            <a:extLst>
              <a:ext uri="{FF2B5EF4-FFF2-40B4-BE49-F238E27FC236}">
                <a16:creationId xmlns:a16="http://schemas.microsoft.com/office/drawing/2014/main" id="{1450B045-F073-4142-A62E-73B4870F3CBD}"/>
              </a:ext>
            </a:extLst>
          </p:cNvPr>
          <p:cNvSpPr txBox="1"/>
          <p:nvPr/>
        </p:nvSpPr>
        <p:spPr>
          <a:xfrm>
            <a:off x="222005" y="1828800"/>
            <a:ext cx="8699989" cy="4524315"/>
          </a:xfrm>
          <a:prstGeom prst="rect">
            <a:avLst/>
          </a:prstGeom>
          <a:noFill/>
        </p:spPr>
        <p:txBody>
          <a:bodyPr wrap="square" rtlCol="0">
            <a:spAutoFit/>
          </a:bodyPr>
          <a:lstStyle/>
          <a:p>
            <a:pPr algn="just"/>
            <a:r>
              <a:rPr lang="en-US" sz="2400" dirty="0">
                <a:latin typeface="+mn-lt"/>
              </a:rPr>
              <a:t>“To those who still cling to a single-universe world-view, I issue this challenge: </a:t>
            </a:r>
            <a:r>
              <a:rPr lang="en-US" sz="2400" i="1" dirty="0">
                <a:latin typeface="+mn-lt"/>
              </a:rPr>
              <a:t>explain how Shor's algorithm works.</a:t>
            </a:r>
            <a:r>
              <a:rPr lang="en-US" sz="2400" dirty="0">
                <a:latin typeface="+mn-lt"/>
              </a:rPr>
              <a:t> I do not merely mean predict that it will work, which is merely a matter of solving a few uncontroversial equations. I mean provide an explanation. When Shor's algorithm has factorized a number, using 10</a:t>
            </a:r>
            <a:r>
              <a:rPr lang="en-US" sz="2400" baseline="30000" dirty="0">
                <a:latin typeface="+mn-lt"/>
              </a:rPr>
              <a:t>500</a:t>
            </a:r>
            <a:r>
              <a:rPr lang="en-US" sz="2400" dirty="0">
                <a:latin typeface="+mn-lt"/>
              </a:rPr>
              <a:t> or so times the computational resources that can be seen to be present, where was the number factorized? There are only about 10</a:t>
            </a:r>
            <a:r>
              <a:rPr lang="en-US" sz="2400" baseline="30000" dirty="0">
                <a:latin typeface="+mn-lt"/>
              </a:rPr>
              <a:t>80</a:t>
            </a:r>
            <a:r>
              <a:rPr lang="en-US" sz="2400" dirty="0">
                <a:latin typeface="+mn-lt"/>
              </a:rPr>
              <a:t> atoms in the entire visible universe, an utterly minuscule number compared with 10</a:t>
            </a:r>
            <a:r>
              <a:rPr lang="en-US" sz="2400" baseline="30000" dirty="0">
                <a:latin typeface="+mn-lt"/>
              </a:rPr>
              <a:t>500</a:t>
            </a:r>
            <a:r>
              <a:rPr lang="en-US" sz="2400" dirty="0">
                <a:latin typeface="+mn-lt"/>
              </a:rPr>
              <a:t>. So if the visible universe were the extent of physical reality, physical reality would not even remotely contain the resources required to factorize such a large number. Who did factorize it, then? How, and where, was the computation performed?”</a:t>
            </a:r>
          </a:p>
        </p:txBody>
      </p:sp>
      <p:pic>
        <p:nvPicPr>
          <p:cNvPr id="6" name="Picture 2" descr="David Deutsch | Edge.org">
            <a:extLst>
              <a:ext uri="{FF2B5EF4-FFF2-40B4-BE49-F238E27FC236}">
                <a16:creationId xmlns:a16="http://schemas.microsoft.com/office/drawing/2014/main" id="{65E82DCA-0416-4C50-9502-C200EAE85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264655"/>
            <a:ext cx="1143000" cy="117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000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9230054-A458-41C4-BA03-087F12ED948D}"/>
              </a:ext>
            </a:extLst>
          </p:cNvPr>
          <p:cNvSpPr>
            <a:spLocks noGrp="1"/>
          </p:cNvSpPr>
          <p:nvPr>
            <p:ph type="ctrTitle"/>
          </p:nvPr>
        </p:nvSpPr>
        <p:spPr>
          <a:xfrm>
            <a:off x="114300" y="400535"/>
            <a:ext cx="8915400" cy="894866"/>
          </a:xfrm>
        </p:spPr>
        <p:txBody>
          <a:bodyPr/>
          <a:lstStyle/>
          <a:p>
            <a:pPr eaLnBrk="1" hangingPunct="1"/>
            <a:r>
              <a:rPr lang="en-US" altLang="en-US" b="1" dirty="0">
                <a:solidFill>
                  <a:srgbClr val="0070C0"/>
                </a:solidFill>
              </a:rPr>
              <a:t>To clarify…</a:t>
            </a:r>
          </a:p>
        </p:txBody>
      </p:sp>
      <p:sp>
        <p:nvSpPr>
          <p:cNvPr id="4" name="TextBox 3">
            <a:extLst>
              <a:ext uri="{FF2B5EF4-FFF2-40B4-BE49-F238E27FC236}">
                <a16:creationId xmlns:a16="http://schemas.microsoft.com/office/drawing/2014/main" id="{1450B045-F073-4142-A62E-73B4870F3CBD}"/>
              </a:ext>
            </a:extLst>
          </p:cNvPr>
          <p:cNvSpPr txBox="1"/>
          <p:nvPr/>
        </p:nvSpPr>
        <p:spPr>
          <a:xfrm>
            <a:off x="486507" y="1424859"/>
            <a:ext cx="8229600" cy="1384995"/>
          </a:xfrm>
          <a:prstGeom prst="rect">
            <a:avLst/>
          </a:prstGeom>
          <a:noFill/>
        </p:spPr>
        <p:txBody>
          <a:bodyPr wrap="square" rtlCol="0">
            <a:spAutoFit/>
          </a:bodyPr>
          <a:lstStyle/>
          <a:p>
            <a:r>
              <a:rPr lang="en-US" sz="2800" dirty="0">
                <a:latin typeface="+mn-lt"/>
              </a:rPr>
              <a:t>Nearly every expert, regardless of whether they’re for or against Many-Worlds (or indifferent), </a:t>
            </a:r>
            <a:r>
              <a:rPr lang="en-US" sz="2800" b="1" dirty="0">
                <a:solidFill>
                  <a:srgbClr val="FF0000"/>
                </a:solidFill>
                <a:latin typeface="+mn-lt"/>
              </a:rPr>
              <a:t>does</a:t>
            </a:r>
            <a:r>
              <a:rPr lang="en-US" sz="2800" dirty="0">
                <a:latin typeface="+mn-lt"/>
              </a:rPr>
              <a:t> agree that Shor’s algorithm will work</a:t>
            </a:r>
          </a:p>
        </p:txBody>
      </p:sp>
      <p:sp>
        <p:nvSpPr>
          <p:cNvPr id="5" name="TextBox 4">
            <a:extLst>
              <a:ext uri="{FF2B5EF4-FFF2-40B4-BE49-F238E27FC236}">
                <a16:creationId xmlns:a16="http://schemas.microsoft.com/office/drawing/2014/main" id="{E1ABF72B-C0DD-47CC-9273-1748F7782A5C}"/>
              </a:ext>
            </a:extLst>
          </p:cNvPr>
          <p:cNvSpPr txBox="1"/>
          <p:nvPr/>
        </p:nvSpPr>
        <p:spPr>
          <a:xfrm>
            <a:off x="451338" y="3035522"/>
            <a:ext cx="8229600" cy="1384995"/>
          </a:xfrm>
          <a:prstGeom prst="rect">
            <a:avLst/>
          </a:prstGeom>
          <a:noFill/>
        </p:spPr>
        <p:txBody>
          <a:bodyPr wrap="square" rtlCol="0">
            <a:spAutoFit/>
          </a:bodyPr>
          <a:lstStyle/>
          <a:p>
            <a:r>
              <a:rPr lang="en-US" sz="2800" dirty="0">
                <a:latin typeface="+mn-lt"/>
              </a:rPr>
              <a:t>Deutsch himself thinks the two-slit experiment </a:t>
            </a:r>
            <a:r>
              <a:rPr lang="en-US" sz="2800" b="1" dirty="0">
                <a:solidFill>
                  <a:srgbClr val="FF0000"/>
                </a:solidFill>
                <a:latin typeface="+mn-lt"/>
              </a:rPr>
              <a:t>already</a:t>
            </a:r>
            <a:r>
              <a:rPr lang="en-US" sz="2800" dirty="0">
                <a:latin typeface="+mn-lt"/>
              </a:rPr>
              <a:t> proves Many-Worlds: quantum computing is overkill! (Though useful for the psychologically weak </a:t>
            </a:r>
            <a:r>
              <a:rPr lang="en-US" sz="2800" dirty="0">
                <a:latin typeface="+mn-lt"/>
                <a:sym typeface="Wingdings" panose="05000000000000000000" pitchFamily="2" charset="2"/>
              </a:rPr>
              <a:t>)</a:t>
            </a:r>
            <a:endParaRPr lang="en-US" sz="2800" dirty="0">
              <a:latin typeface="+mn-lt"/>
            </a:endParaRPr>
          </a:p>
        </p:txBody>
      </p:sp>
      <p:sp>
        <p:nvSpPr>
          <p:cNvPr id="6" name="TextBox 5">
            <a:extLst>
              <a:ext uri="{FF2B5EF4-FFF2-40B4-BE49-F238E27FC236}">
                <a16:creationId xmlns:a16="http://schemas.microsoft.com/office/drawing/2014/main" id="{2AF44055-991B-4D1F-A5A8-93B3E192F540}"/>
              </a:ext>
            </a:extLst>
          </p:cNvPr>
          <p:cNvSpPr txBox="1"/>
          <p:nvPr/>
        </p:nvSpPr>
        <p:spPr>
          <a:xfrm>
            <a:off x="451338" y="4606414"/>
            <a:ext cx="8229600" cy="1815882"/>
          </a:xfrm>
          <a:prstGeom prst="rect">
            <a:avLst/>
          </a:prstGeom>
          <a:noFill/>
        </p:spPr>
        <p:txBody>
          <a:bodyPr wrap="square" rtlCol="0">
            <a:spAutoFit/>
          </a:bodyPr>
          <a:lstStyle/>
          <a:p>
            <a:r>
              <a:rPr lang="en-US" sz="2800" b="1" dirty="0">
                <a:solidFill>
                  <a:srgbClr val="FF0000"/>
                </a:solidFill>
                <a:latin typeface="+mn-lt"/>
              </a:rPr>
              <a:t>Philosophical problem:</a:t>
            </a:r>
            <a:r>
              <a:rPr lang="en-US" sz="2800" dirty="0">
                <a:latin typeface="+mn-lt"/>
              </a:rPr>
              <a:t> Is there any sense in which scalable QC—either the idea today, or (hopefully) the demonstrated reality tomorrow—adds to the case for Many-Worlds?</a:t>
            </a:r>
          </a:p>
        </p:txBody>
      </p:sp>
    </p:spTree>
    <p:extLst>
      <p:ext uri="{BB962C8B-B14F-4D97-AF65-F5344CB8AC3E}">
        <p14:creationId xmlns:p14="http://schemas.microsoft.com/office/powerpoint/2010/main" val="309339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9230054-A458-41C4-BA03-087F12ED948D}"/>
              </a:ext>
            </a:extLst>
          </p:cNvPr>
          <p:cNvSpPr>
            <a:spLocks noGrp="1"/>
          </p:cNvSpPr>
          <p:nvPr>
            <p:ph type="ctrTitle"/>
          </p:nvPr>
        </p:nvSpPr>
        <p:spPr>
          <a:xfrm>
            <a:off x="114300" y="400535"/>
            <a:ext cx="8915400" cy="894866"/>
          </a:xfrm>
        </p:spPr>
        <p:txBody>
          <a:bodyPr/>
          <a:lstStyle/>
          <a:p>
            <a:pPr eaLnBrk="1" hangingPunct="1"/>
            <a:r>
              <a:rPr lang="en-US" altLang="en-US" b="1" dirty="0">
                <a:solidFill>
                  <a:srgbClr val="0070C0"/>
                </a:solidFill>
              </a:rPr>
              <a:t>My View</a:t>
            </a:r>
          </a:p>
        </p:txBody>
      </p:sp>
      <p:sp>
        <p:nvSpPr>
          <p:cNvPr id="4" name="TextBox 3">
            <a:extLst>
              <a:ext uri="{FF2B5EF4-FFF2-40B4-BE49-F238E27FC236}">
                <a16:creationId xmlns:a16="http://schemas.microsoft.com/office/drawing/2014/main" id="{1450B045-F073-4142-A62E-73B4870F3CBD}"/>
              </a:ext>
            </a:extLst>
          </p:cNvPr>
          <p:cNvSpPr txBox="1"/>
          <p:nvPr/>
        </p:nvSpPr>
        <p:spPr>
          <a:xfrm>
            <a:off x="486507" y="1424859"/>
            <a:ext cx="8229600" cy="1384995"/>
          </a:xfrm>
          <a:prstGeom prst="rect">
            <a:avLst/>
          </a:prstGeom>
          <a:noFill/>
        </p:spPr>
        <p:txBody>
          <a:bodyPr wrap="square" rtlCol="0">
            <a:spAutoFit/>
          </a:bodyPr>
          <a:lstStyle/>
          <a:p>
            <a:r>
              <a:rPr lang="en-US" sz="2800" dirty="0">
                <a:latin typeface="+mn-lt"/>
              </a:rPr>
              <a:t>At the core of Everett’s picture is the </a:t>
            </a:r>
            <a:r>
              <a:rPr lang="en-US" sz="2800" b="1" dirty="0">
                <a:solidFill>
                  <a:srgbClr val="FF0000"/>
                </a:solidFill>
                <a:latin typeface="+mn-lt"/>
              </a:rPr>
              <a:t>exponentiality</a:t>
            </a:r>
            <a:r>
              <a:rPr lang="en-US" sz="2800" dirty="0">
                <a:latin typeface="+mn-lt"/>
              </a:rPr>
              <a:t> of the amplitude vector—and yes, QC is unique in how it makes that aspect of QM impossible to wave away</a:t>
            </a:r>
          </a:p>
        </p:txBody>
      </p:sp>
      <p:sp>
        <p:nvSpPr>
          <p:cNvPr id="5" name="TextBox 4">
            <a:extLst>
              <a:ext uri="{FF2B5EF4-FFF2-40B4-BE49-F238E27FC236}">
                <a16:creationId xmlns:a16="http://schemas.microsoft.com/office/drawing/2014/main" id="{E1ABF72B-C0DD-47CC-9273-1748F7782A5C}"/>
              </a:ext>
            </a:extLst>
          </p:cNvPr>
          <p:cNvSpPr txBox="1"/>
          <p:nvPr/>
        </p:nvSpPr>
        <p:spPr>
          <a:xfrm>
            <a:off x="451338" y="3099902"/>
            <a:ext cx="8229600" cy="954107"/>
          </a:xfrm>
          <a:prstGeom prst="rect">
            <a:avLst/>
          </a:prstGeom>
          <a:noFill/>
        </p:spPr>
        <p:txBody>
          <a:bodyPr wrap="square" rtlCol="0">
            <a:spAutoFit/>
          </a:bodyPr>
          <a:lstStyle/>
          <a:p>
            <a:r>
              <a:rPr lang="en-US" sz="2800" dirty="0">
                <a:latin typeface="+mn-lt"/>
              </a:rPr>
              <a:t>But on the metaphysical question—“is anybody home in the other branches?”—quantum computing is silent</a:t>
            </a:r>
          </a:p>
        </p:txBody>
      </p:sp>
      <p:sp>
        <p:nvSpPr>
          <p:cNvPr id="6" name="TextBox 5">
            <a:extLst>
              <a:ext uri="{FF2B5EF4-FFF2-40B4-BE49-F238E27FC236}">
                <a16:creationId xmlns:a16="http://schemas.microsoft.com/office/drawing/2014/main" id="{2AF44055-991B-4D1F-A5A8-93B3E192F540}"/>
              </a:ext>
            </a:extLst>
          </p:cNvPr>
          <p:cNvSpPr txBox="1"/>
          <p:nvPr/>
        </p:nvSpPr>
        <p:spPr>
          <a:xfrm>
            <a:off x="451338" y="4344057"/>
            <a:ext cx="8229600" cy="2246769"/>
          </a:xfrm>
          <a:prstGeom prst="rect">
            <a:avLst/>
          </a:prstGeom>
          <a:noFill/>
        </p:spPr>
        <p:txBody>
          <a:bodyPr wrap="square" rtlCol="0">
            <a:spAutoFit/>
          </a:bodyPr>
          <a:lstStyle/>
          <a:p>
            <a:r>
              <a:rPr lang="en-US" sz="2800" dirty="0">
                <a:latin typeface="+mn-lt"/>
              </a:rPr>
              <a:t>Ironically, to whatever extent branches interfere usefully in a quantum computation—to that extent, they never “sprouted off” into separate </a:t>
            </a:r>
            <a:r>
              <a:rPr lang="en-US" sz="2800" dirty="0" err="1">
                <a:latin typeface="+mn-lt"/>
              </a:rPr>
              <a:t>Everettian</a:t>
            </a:r>
            <a:r>
              <a:rPr lang="en-US" sz="2800" dirty="0">
                <a:latin typeface="+mn-lt"/>
              </a:rPr>
              <a:t> universes at all!  They all stayed part of one giant interfering quantum-mechanical blob</a:t>
            </a:r>
          </a:p>
        </p:txBody>
      </p:sp>
    </p:spTree>
    <p:extLst>
      <p:ext uri="{BB962C8B-B14F-4D97-AF65-F5344CB8AC3E}">
        <p14:creationId xmlns:p14="http://schemas.microsoft.com/office/powerpoint/2010/main" val="31823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9230054-A458-41C4-BA03-087F12ED948D}"/>
              </a:ext>
            </a:extLst>
          </p:cNvPr>
          <p:cNvSpPr>
            <a:spLocks noGrp="1"/>
          </p:cNvSpPr>
          <p:nvPr>
            <p:ph type="ctrTitle"/>
          </p:nvPr>
        </p:nvSpPr>
        <p:spPr>
          <a:xfrm>
            <a:off x="228600" y="1828800"/>
            <a:ext cx="8610600" cy="894866"/>
          </a:xfrm>
        </p:spPr>
        <p:txBody>
          <a:bodyPr/>
          <a:lstStyle/>
          <a:p>
            <a:pPr eaLnBrk="1" hangingPunct="1"/>
            <a:r>
              <a:rPr lang="en-US" altLang="en-US" b="1" dirty="0">
                <a:solidFill>
                  <a:srgbClr val="0070C0"/>
                </a:solidFill>
              </a:rPr>
              <a:t>II. Complexity-Theoretic Occam’s Razor</a:t>
            </a:r>
          </a:p>
        </p:txBody>
      </p:sp>
      <p:sp>
        <p:nvSpPr>
          <p:cNvPr id="3" name="TextBox 2">
            <a:extLst>
              <a:ext uri="{FF2B5EF4-FFF2-40B4-BE49-F238E27FC236}">
                <a16:creationId xmlns:a16="http://schemas.microsoft.com/office/drawing/2014/main" id="{9305977C-4F05-4EB4-AC83-0EFF80BB67A3}"/>
              </a:ext>
            </a:extLst>
          </p:cNvPr>
          <p:cNvSpPr txBox="1"/>
          <p:nvPr/>
        </p:nvSpPr>
        <p:spPr>
          <a:xfrm>
            <a:off x="609600" y="3180228"/>
            <a:ext cx="8229600" cy="954107"/>
          </a:xfrm>
          <a:prstGeom prst="rect">
            <a:avLst/>
          </a:prstGeom>
          <a:noFill/>
        </p:spPr>
        <p:txBody>
          <a:bodyPr wrap="square" rtlCol="0">
            <a:spAutoFit/>
          </a:bodyPr>
          <a:lstStyle/>
          <a:p>
            <a:r>
              <a:rPr lang="en-US" sz="2800" dirty="0">
                <a:latin typeface="+mn-lt"/>
              </a:rPr>
              <a:t>Should there be an inductive bias against physical theories that predict “computational superpowers”?</a:t>
            </a:r>
          </a:p>
        </p:txBody>
      </p:sp>
    </p:spTree>
    <p:extLst>
      <p:ext uri="{BB962C8B-B14F-4D97-AF65-F5344CB8AC3E}">
        <p14:creationId xmlns:p14="http://schemas.microsoft.com/office/powerpoint/2010/main" val="1407422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9230054-A458-41C4-BA03-087F12ED948D}"/>
              </a:ext>
            </a:extLst>
          </p:cNvPr>
          <p:cNvSpPr>
            <a:spLocks noGrp="1"/>
          </p:cNvSpPr>
          <p:nvPr>
            <p:ph type="ctrTitle"/>
          </p:nvPr>
        </p:nvSpPr>
        <p:spPr>
          <a:xfrm>
            <a:off x="361950" y="475833"/>
            <a:ext cx="8420100" cy="894866"/>
          </a:xfrm>
        </p:spPr>
        <p:txBody>
          <a:bodyPr/>
          <a:lstStyle/>
          <a:p>
            <a:pPr eaLnBrk="1" hangingPunct="1"/>
            <a:r>
              <a:rPr lang="en-US" altLang="en-US" sz="4000" b="1" dirty="0">
                <a:solidFill>
                  <a:srgbClr val="0070C0"/>
                </a:solidFill>
              </a:rPr>
              <a:t>How Could Changes to Physical Law Yield Computational Superpowers?</a:t>
            </a:r>
            <a:endParaRPr lang="en-US" altLang="en-US" sz="4000" dirty="0"/>
          </a:p>
        </p:txBody>
      </p:sp>
      <p:grpSp>
        <p:nvGrpSpPr>
          <p:cNvPr id="6" name="Group 22">
            <a:extLst>
              <a:ext uri="{FF2B5EF4-FFF2-40B4-BE49-F238E27FC236}">
                <a16:creationId xmlns:a16="http://schemas.microsoft.com/office/drawing/2014/main" id="{38443248-2F53-4B84-8213-973EBC0FCA56}"/>
              </a:ext>
            </a:extLst>
          </p:cNvPr>
          <p:cNvGrpSpPr>
            <a:grpSpLocks/>
          </p:cNvGrpSpPr>
          <p:nvPr/>
        </p:nvGrpSpPr>
        <p:grpSpPr bwMode="auto">
          <a:xfrm>
            <a:off x="4572000" y="2834104"/>
            <a:ext cx="3657600" cy="1828800"/>
            <a:chOff x="4572000" y="1600200"/>
            <a:chExt cx="3657600" cy="1828800"/>
          </a:xfrm>
        </p:grpSpPr>
        <p:sp>
          <p:nvSpPr>
            <p:cNvPr id="7" name="Rectangle 6">
              <a:extLst>
                <a:ext uri="{FF2B5EF4-FFF2-40B4-BE49-F238E27FC236}">
                  <a16:creationId xmlns:a16="http://schemas.microsoft.com/office/drawing/2014/main" id="{5E56F4CD-6486-4BED-9627-6A9A8B9A535D}"/>
                </a:ext>
              </a:extLst>
            </p:cNvPr>
            <p:cNvSpPr/>
            <p:nvPr/>
          </p:nvSpPr>
          <p:spPr>
            <a:xfrm>
              <a:off x="4572000" y="1600200"/>
              <a:ext cx="3657600" cy="18288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7">
              <a:extLst>
                <a:ext uri="{FF2B5EF4-FFF2-40B4-BE49-F238E27FC236}">
                  <a16:creationId xmlns:a16="http://schemas.microsoft.com/office/drawing/2014/main" id="{26BEAD70-3031-477C-9EAD-A7F51841A3B3}"/>
                </a:ext>
              </a:extLst>
            </p:cNvPr>
            <p:cNvSpPr txBox="1"/>
            <p:nvPr/>
          </p:nvSpPr>
          <p:spPr>
            <a:xfrm>
              <a:off x="5105400" y="2133600"/>
              <a:ext cx="2590800" cy="830997"/>
            </a:xfrm>
            <a:prstGeom prst="rect">
              <a:avLst/>
            </a:prstGeom>
            <a:noFill/>
          </p:spPr>
          <p:txBody>
            <a:bodyPr wrap="square">
              <a:spAutoFit/>
            </a:bodyPr>
            <a:lstStyle/>
            <a:p>
              <a:pPr algn="ctr">
                <a:defRPr/>
              </a:pPr>
              <a:r>
                <a:rPr lang="en-US" sz="4800" dirty="0">
                  <a:latin typeface="+mj-lt"/>
                  <a:cs typeface="Arial" charset="0"/>
                </a:rPr>
                <a:t>4 = 2 + 2</a:t>
              </a:r>
            </a:p>
          </p:txBody>
        </p:sp>
      </p:grpSp>
      <p:grpSp>
        <p:nvGrpSpPr>
          <p:cNvPr id="10" name="Group 23">
            <a:extLst>
              <a:ext uri="{FF2B5EF4-FFF2-40B4-BE49-F238E27FC236}">
                <a16:creationId xmlns:a16="http://schemas.microsoft.com/office/drawing/2014/main" id="{48DE6781-2843-42C4-BBF5-55896EDBFC04}"/>
              </a:ext>
            </a:extLst>
          </p:cNvPr>
          <p:cNvGrpSpPr>
            <a:grpSpLocks/>
          </p:cNvGrpSpPr>
          <p:nvPr/>
        </p:nvGrpSpPr>
        <p:grpSpPr bwMode="auto">
          <a:xfrm>
            <a:off x="4572000" y="4662904"/>
            <a:ext cx="3657600" cy="914400"/>
            <a:chOff x="4572000" y="3429000"/>
            <a:chExt cx="3657600" cy="914400"/>
          </a:xfrm>
        </p:grpSpPr>
        <p:sp>
          <p:nvSpPr>
            <p:cNvPr id="12" name="Rectangle 11">
              <a:extLst>
                <a:ext uri="{FF2B5EF4-FFF2-40B4-BE49-F238E27FC236}">
                  <a16:creationId xmlns:a16="http://schemas.microsoft.com/office/drawing/2014/main" id="{9FA10D18-9B68-4C5E-B917-7D8A2A9AA7D1}"/>
                </a:ext>
              </a:extLst>
            </p:cNvPr>
            <p:cNvSpPr/>
            <p:nvPr/>
          </p:nvSpPr>
          <p:spPr>
            <a:xfrm>
              <a:off x="4572000" y="3429000"/>
              <a:ext cx="3657600" cy="91440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2">
              <a:extLst>
                <a:ext uri="{FF2B5EF4-FFF2-40B4-BE49-F238E27FC236}">
                  <a16:creationId xmlns:a16="http://schemas.microsoft.com/office/drawing/2014/main" id="{5D48FB8E-05AD-4606-BB22-AA2173C4461D}"/>
                </a:ext>
              </a:extLst>
            </p:cNvPr>
            <p:cNvSpPr txBox="1"/>
            <p:nvPr/>
          </p:nvSpPr>
          <p:spPr>
            <a:xfrm>
              <a:off x="5562600" y="3581400"/>
              <a:ext cx="1676400" cy="584200"/>
            </a:xfrm>
            <a:prstGeom prst="rect">
              <a:avLst/>
            </a:prstGeom>
            <a:noFill/>
          </p:spPr>
          <p:txBody>
            <a:bodyPr>
              <a:spAutoFit/>
            </a:bodyPr>
            <a:lstStyle/>
            <a:p>
              <a:pPr algn="ctr">
                <a:defRPr/>
              </a:pPr>
              <a:r>
                <a:rPr lang="en-US" sz="3200" dirty="0">
                  <a:latin typeface="+mj-lt"/>
                  <a:cs typeface="Arial" charset="0"/>
                </a:rPr>
                <a:t>6 = 3 + 3</a:t>
              </a:r>
            </a:p>
          </p:txBody>
        </p:sp>
      </p:grpSp>
      <p:grpSp>
        <p:nvGrpSpPr>
          <p:cNvPr id="14" name="Group 24">
            <a:extLst>
              <a:ext uri="{FF2B5EF4-FFF2-40B4-BE49-F238E27FC236}">
                <a16:creationId xmlns:a16="http://schemas.microsoft.com/office/drawing/2014/main" id="{2F64EF22-21BF-4C60-9CBB-05366BD67BED}"/>
              </a:ext>
            </a:extLst>
          </p:cNvPr>
          <p:cNvGrpSpPr>
            <a:grpSpLocks/>
          </p:cNvGrpSpPr>
          <p:nvPr/>
        </p:nvGrpSpPr>
        <p:grpSpPr bwMode="auto">
          <a:xfrm>
            <a:off x="4572000" y="5577304"/>
            <a:ext cx="3657600" cy="461963"/>
            <a:chOff x="4572000" y="4343400"/>
            <a:chExt cx="3657600" cy="461665"/>
          </a:xfrm>
        </p:grpSpPr>
        <p:sp>
          <p:nvSpPr>
            <p:cNvPr id="15" name="Rectangle 14">
              <a:extLst>
                <a:ext uri="{FF2B5EF4-FFF2-40B4-BE49-F238E27FC236}">
                  <a16:creationId xmlns:a16="http://schemas.microsoft.com/office/drawing/2014/main" id="{F51F6C31-999B-4C4A-9512-05C97992B1A5}"/>
                </a:ext>
              </a:extLst>
            </p:cNvPr>
            <p:cNvSpPr/>
            <p:nvPr/>
          </p:nvSpPr>
          <p:spPr>
            <a:xfrm>
              <a:off x="4572000" y="4343400"/>
              <a:ext cx="3657600" cy="45690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Box 15">
              <a:extLst>
                <a:ext uri="{FF2B5EF4-FFF2-40B4-BE49-F238E27FC236}">
                  <a16:creationId xmlns:a16="http://schemas.microsoft.com/office/drawing/2014/main" id="{C9A41780-0E33-41E0-BC0B-A9BD3871717C}"/>
                </a:ext>
              </a:extLst>
            </p:cNvPr>
            <p:cNvSpPr txBox="1"/>
            <p:nvPr/>
          </p:nvSpPr>
          <p:spPr>
            <a:xfrm>
              <a:off x="5562600" y="4343400"/>
              <a:ext cx="1676400" cy="461665"/>
            </a:xfrm>
            <a:prstGeom prst="rect">
              <a:avLst/>
            </a:prstGeom>
            <a:noFill/>
          </p:spPr>
          <p:txBody>
            <a:bodyPr>
              <a:spAutoFit/>
            </a:bodyPr>
            <a:lstStyle/>
            <a:p>
              <a:pPr algn="ctr">
                <a:defRPr/>
              </a:pPr>
              <a:r>
                <a:rPr lang="en-US" sz="2400" dirty="0">
                  <a:latin typeface="+mj-lt"/>
                  <a:cs typeface="Arial" charset="0"/>
                </a:rPr>
                <a:t>8 = 5 + 3</a:t>
              </a:r>
            </a:p>
          </p:txBody>
        </p:sp>
      </p:grpSp>
      <p:grpSp>
        <p:nvGrpSpPr>
          <p:cNvPr id="17" name="Group 25">
            <a:extLst>
              <a:ext uri="{FF2B5EF4-FFF2-40B4-BE49-F238E27FC236}">
                <a16:creationId xmlns:a16="http://schemas.microsoft.com/office/drawing/2014/main" id="{4591289B-C468-4E10-956B-83D140DCE97D}"/>
              </a:ext>
            </a:extLst>
          </p:cNvPr>
          <p:cNvGrpSpPr>
            <a:grpSpLocks/>
          </p:cNvGrpSpPr>
          <p:nvPr/>
        </p:nvGrpSpPr>
        <p:grpSpPr bwMode="auto">
          <a:xfrm>
            <a:off x="4572000" y="5958302"/>
            <a:ext cx="3657600" cy="369332"/>
            <a:chOff x="4572000" y="4724400"/>
            <a:chExt cx="3657600" cy="368777"/>
          </a:xfrm>
        </p:grpSpPr>
        <p:sp>
          <p:nvSpPr>
            <p:cNvPr id="18" name="Rectangle 17">
              <a:extLst>
                <a:ext uri="{FF2B5EF4-FFF2-40B4-BE49-F238E27FC236}">
                  <a16:creationId xmlns:a16="http://schemas.microsoft.com/office/drawing/2014/main" id="{E0960A60-CC6A-4700-8B8D-40D65663695E}"/>
                </a:ext>
              </a:extLst>
            </p:cNvPr>
            <p:cNvSpPr/>
            <p:nvPr/>
          </p:nvSpPr>
          <p:spPr>
            <a:xfrm>
              <a:off x="4572000" y="4800485"/>
              <a:ext cx="3657600" cy="22825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Box 18">
              <a:extLst>
                <a:ext uri="{FF2B5EF4-FFF2-40B4-BE49-F238E27FC236}">
                  <a16:creationId xmlns:a16="http://schemas.microsoft.com/office/drawing/2014/main" id="{29F9F1CD-F41A-4F82-B4BE-B96B4DD5D320}"/>
                </a:ext>
              </a:extLst>
            </p:cNvPr>
            <p:cNvSpPr txBox="1"/>
            <p:nvPr/>
          </p:nvSpPr>
          <p:spPr>
            <a:xfrm>
              <a:off x="5256214" y="4724400"/>
              <a:ext cx="2274882" cy="368777"/>
            </a:xfrm>
            <a:prstGeom prst="rect">
              <a:avLst/>
            </a:prstGeom>
            <a:noFill/>
          </p:spPr>
          <p:txBody>
            <a:bodyPr wrap="square">
              <a:spAutoFit/>
            </a:bodyPr>
            <a:lstStyle/>
            <a:p>
              <a:pPr algn="ctr">
                <a:defRPr/>
              </a:pPr>
              <a:r>
                <a:rPr lang="en-US" dirty="0">
                  <a:latin typeface="+mj-lt"/>
                  <a:cs typeface="Arial" charset="0"/>
                </a:rPr>
                <a:t>10 = 5 + 5 = 7 + 3</a:t>
              </a:r>
            </a:p>
          </p:txBody>
        </p:sp>
      </p:grpSp>
      <p:grpSp>
        <p:nvGrpSpPr>
          <p:cNvPr id="20" name="Group 26">
            <a:extLst>
              <a:ext uri="{FF2B5EF4-FFF2-40B4-BE49-F238E27FC236}">
                <a16:creationId xmlns:a16="http://schemas.microsoft.com/office/drawing/2014/main" id="{0C5D6F46-8F9A-4921-8D73-504EFCD50BC2}"/>
              </a:ext>
            </a:extLst>
          </p:cNvPr>
          <p:cNvGrpSpPr>
            <a:grpSpLocks/>
          </p:cNvGrpSpPr>
          <p:nvPr/>
        </p:nvGrpSpPr>
        <p:grpSpPr bwMode="auto">
          <a:xfrm>
            <a:off x="4572000" y="6217067"/>
            <a:ext cx="3657600" cy="246062"/>
            <a:chOff x="4572000" y="4983480"/>
            <a:chExt cx="3657600" cy="246221"/>
          </a:xfrm>
        </p:grpSpPr>
        <p:sp>
          <p:nvSpPr>
            <p:cNvPr id="21" name="Rectangle 20">
              <a:extLst>
                <a:ext uri="{FF2B5EF4-FFF2-40B4-BE49-F238E27FC236}">
                  <a16:creationId xmlns:a16="http://schemas.microsoft.com/office/drawing/2014/main" id="{0AB58BB0-63C9-4AAE-9D73-B1AE419BA3C9}"/>
                </a:ext>
              </a:extLst>
            </p:cNvPr>
            <p:cNvSpPr/>
            <p:nvPr/>
          </p:nvSpPr>
          <p:spPr>
            <a:xfrm>
              <a:off x="4572000" y="5029547"/>
              <a:ext cx="3657600" cy="11914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Box 21">
              <a:extLst>
                <a:ext uri="{FF2B5EF4-FFF2-40B4-BE49-F238E27FC236}">
                  <a16:creationId xmlns:a16="http://schemas.microsoft.com/office/drawing/2014/main" id="{E61EA695-85E5-4942-A858-0DB3E0A0FF03}"/>
                </a:ext>
              </a:extLst>
            </p:cNvPr>
            <p:cNvSpPr txBox="1"/>
            <p:nvPr/>
          </p:nvSpPr>
          <p:spPr>
            <a:xfrm>
              <a:off x="5562600" y="4983480"/>
              <a:ext cx="1676400" cy="246221"/>
            </a:xfrm>
            <a:prstGeom prst="rect">
              <a:avLst/>
            </a:prstGeom>
            <a:noFill/>
          </p:spPr>
          <p:txBody>
            <a:bodyPr>
              <a:spAutoFit/>
            </a:bodyPr>
            <a:lstStyle/>
            <a:p>
              <a:pPr algn="ctr">
                <a:defRPr/>
              </a:pPr>
              <a:r>
                <a:rPr lang="en-US" sz="1000" dirty="0">
                  <a:latin typeface="+mj-lt"/>
                  <a:cs typeface="Arial" charset="0"/>
                </a:rPr>
                <a:t>12 = 7 + 5</a:t>
              </a:r>
            </a:p>
          </p:txBody>
        </p:sp>
      </p:grpSp>
      <p:grpSp>
        <p:nvGrpSpPr>
          <p:cNvPr id="2" name="Group 1">
            <a:extLst>
              <a:ext uri="{FF2B5EF4-FFF2-40B4-BE49-F238E27FC236}">
                <a16:creationId xmlns:a16="http://schemas.microsoft.com/office/drawing/2014/main" id="{3DC4A52A-A3C7-4ED1-A035-99E6E8C7AD51}"/>
              </a:ext>
            </a:extLst>
          </p:cNvPr>
          <p:cNvGrpSpPr/>
          <p:nvPr/>
        </p:nvGrpSpPr>
        <p:grpSpPr>
          <a:xfrm>
            <a:off x="3637422" y="2813467"/>
            <a:ext cx="609600" cy="3920961"/>
            <a:chOff x="3637422" y="2813467"/>
            <a:chExt cx="609600" cy="3920961"/>
          </a:xfrm>
        </p:grpSpPr>
        <p:cxnSp>
          <p:nvCxnSpPr>
            <p:cNvPr id="23" name="Straight Arrow Connector 22">
              <a:extLst>
                <a:ext uri="{FF2B5EF4-FFF2-40B4-BE49-F238E27FC236}">
                  <a16:creationId xmlns:a16="http://schemas.microsoft.com/office/drawing/2014/main" id="{23F4BE6A-2A68-4D36-BE64-4826B33726AC}"/>
                </a:ext>
              </a:extLst>
            </p:cNvPr>
            <p:cNvCxnSpPr>
              <a:cxnSpLocks/>
            </p:cNvCxnSpPr>
            <p:nvPr/>
          </p:nvCxnSpPr>
          <p:spPr>
            <a:xfrm>
              <a:off x="4247022" y="2813467"/>
              <a:ext cx="0" cy="3920961"/>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8678FF0-6329-4305-AD72-093A5E6941BE}"/>
                </a:ext>
              </a:extLst>
            </p:cNvPr>
            <p:cNvSpPr txBox="1"/>
            <p:nvPr/>
          </p:nvSpPr>
          <p:spPr>
            <a:xfrm rot="16200000">
              <a:off x="2276141" y="4555748"/>
              <a:ext cx="3276600" cy="554038"/>
            </a:xfrm>
            <a:prstGeom prst="rect">
              <a:avLst/>
            </a:prstGeom>
            <a:noFill/>
          </p:spPr>
          <p:txBody>
            <a:bodyPr>
              <a:spAutoFit/>
            </a:bodyPr>
            <a:lstStyle/>
            <a:p>
              <a:pPr>
                <a:defRPr/>
              </a:pPr>
              <a:r>
                <a:rPr lang="en-US" sz="3000" dirty="0">
                  <a:latin typeface="+mj-lt"/>
                  <a:cs typeface="Arial" charset="0"/>
                </a:rPr>
                <a:t>Time (seconds)</a:t>
              </a:r>
            </a:p>
          </p:txBody>
        </p:sp>
      </p:grpSp>
      <p:sp>
        <p:nvSpPr>
          <p:cNvPr id="25" name="Rectangle 24">
            <a:extLst>
              <a:ext uri="{FF2B5EF4-FFF2-40B4-BE49-F238E27FC236}">
                <a16:creationId xmlns:a16="http://schemas.microsoft.com/office/drawing/2014/main" id="{8C09577B-7460-42EE-B0E9-55C9842C4EC8}"/>
              </a:ext>
            </a:extLst>
          </p:cNvPr>
          <p:cNvSpPr/>
          <p:nvPr/>
        </p:nvSpPr>
        <p:spPr>
          <a:xfrm>
            <a:off x="4572000" y="6415504"/>
            <a:ext cx="3657600" cy="5556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6" name="Picture 2">
            <a:extLst>
              <a:ext uri="{FF2B5EF4-FFF2-40B4-BE49-F238E27FC236}">
                <a16:creationId xmlns:a16="http://schemas.microsoft.com/office/drawing/2014/main" id="{2C8D1F81-638C-4866-9BE7-CF2CCAA9D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98" y="2691939"/>
            <a:ext cx="25400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3">
            <a:extLst>
              <a:ext uri="{FF2B5EF4-FFF2-40B4-BE49-F238E27FC236}">
                <a16:creationId xmlns:a16="http://schemas.microsoft.com/office/drawing/2014/main" id="{1EDB03A8-19B2-476B-908F-17E27C11EC4A}"/>
              </a:ext>
            </a:extLst>
          </p:cNvPr>
          <p:cNvSpPr txBox="1">
            <a:spLocks noChangeArrowheads="1"/>
          </p:cNvSpPr>
          <p:nvPr/>
        </p:nvSpPr>
        <p:spPr bwMode="auto">
          <a:xfrm>
            <a:off x="457201" y="1855370"/>
            <a:ext cx="8229598" cy="59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hangingPunct="1"/>
            <a:r>
              <a:rPr lang="en-US" altLang="en-US" sz="2800" b="1" dirty="0">
                <a:solidFill>
                  <a:schemeClr val="tx1"/>
                </a:solidFill>
                <a:latin typeface="Calibri" panose="020F0502020204030204" pitchFamily="34" charset="0"/>
                <a:sym typeface="Symbol" panose="05050102010706020507" pitchFamily="18" charset="2"/>
              </a:rPr>
              <a:t>I present: Zeno’s Finite-Time Goldbach </a:t>
            </a:r>
            <a:r>
              <a:rPr lang="en-US" altLang="en-US" sz="2800" b="1" dirty="0" err="1">
                <a:solidFill>
                  <a:schemeClr val="tx1"/>
                </a:solidFill>
                <a:latin typeface="Calibri" panose="020F0502020204030204" pitchFamily="34" charset="0"/>
                <a:sym typeface="Symbol" panose="05050102010706020507" pitchFamily="18" charset="2"/>
              </a:rPr>
              <a:t>Decider</a:t>
            </a:r>
            <a:r>
              <a:rPr lang="en-US" altLang="en-US" sz="2800" b="1" baseline="30000" dirty="0" err="1">
                <a:solidFill>
                  <a:schemeClr val="tx1"/>
                </a:solidFill>
                <a:latin typeface="Calibri" panose="020F0502020204030204" pitchFamily="34" charset="0"/>
                <a:sym typeface="Symbol" panose="05050102010706020507" pitchFamily="18" charset="2"/>
              </a:rPr>
              <a:t>TM</a:t>
            </a:r>
            <a:r>
              <a:rPr lang="en-US" altLang="en-US" sz="2800" b="1" dirty="0">
                <a:solidFill>
                  <a:schemeClr val="tx1"/>
                </a:solidFill>
                <a:latin typeface="Calibri" panose="020F0502020204030204" pitchFamily="34" charset="0"/>
                <a:sym typeface="Symbol" panose="05050102010706020507" pitchFamily="18" charset="2"/>
              </a:rPr>
              <a:t>!</a:t>
            </a:r>
            <a:endParaRPr lang="en-US" altLang="en-US" sz="28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192121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5">
            <a:extLst>
              <a:ext uri="{FF2B5EF4-FFF2-40B4-BE49-F238E27FC236}">
                <a16:creationId xmlns:a16="http://schemas.microsoft.com/office/drawing/2014/main" id="{99B8CA0B-CF29-41A5-9AF8-319875F603E1}"/>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8" name="Rectangle 2">
            <a:extLst>
              <a:ext uri="{FF2B5EF4-FFF2-40B4-BE49-F238E27FC236}">
                <a16:creationId xmlns:a16="http://schemas.microsoft.com/office/drawing/2014/main" id="{F6E3FD7C-B434-40B8-90F3-9CEDECB75B13}"/>
              </a:ext>
            </a:extLst>
          </p:cNvPr>
          <p:cNvSpPr>
            <a:spLocks noGrp="1" noChangeArrowheads="1"/>
          </p:cNvSpPr>
          <p:nvPr>
            <p:ph type="title"/>
          </p:nvPr>
        </p:nvSpPr>
        <p:spPr/>
        <p:txBody>
          <a:bodyPr/>
          <a:lstStyle/>
          <a:p>
            <a:r>
              <a:rPr lang="en-US" altLang="en-US" b="1" dirty="0">
                <a:solidFill>
                  <a:srgbClr val="FFFFCC"/>
                </a:solidFill>
              </a:rPr>
              <a:t>“Relativity Computing”</a:t>
            </a:r>
          </a:p>
        </p:txBody>
      </p:sp>
      <p:pic>
        <p:nvPicPr>
          <p:cNvPr id="14342" name="Picture 6" descr="earth">
            <a:extLst>
              <a:ext uri="{FF2B5EF4-FFF2-40B4-BE49-F238E27FC236}">
                <a16:creationId xmlns:a16="http://schemas.microsoft.com/office/drawing/2014/main" id="{3634C5E8-D08A-4745-BB42-BDAD11C96D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3505200"/>
            <a:ext cx="3048000" cy="304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4411" name="Group 75">
            <a:extLst>
              <a:ext uri="{FF2B5EF4-FFF2-40B4-BE49-F238E27FC236}">
                <a16:creationId xmlns:a16="http://schemas.microsoft.com/office/drawing/2014/main" id="{D13F8E12-BC14-410D-904A-BDE13D843A92}"/>
              </a:ext>
            </a:extLst>
          </p:cNvPr>
          <p:cNvGrpSpPr>
            <a:grpSpLocks/>
          </p:cNvGrpSpPr>
          <p:nvPr/>
        </p:nvGrpSpPr>
        <p:grpSpPr bwMode="auto">
          <a:xfrm>
            <a:off x="762000" y="2895600"/>
            <a:ext cx="1981200" cy="1866900"/>
            <a:chOff x="6047" y="1105"/>
            <a:chExt cx="1681" cy="1583"/>
          </a:xfrm>
        </p:grpSpPr>
        <p:sp>
          <p:nvSpPr>
            <p:cNvPr id="14346" name="Freeform 10">
              <a:extLst>
                <a:ext uri="{FF2B5EF4-FFF2-40B4-BE49-F238E27FC236}">
                  <a16:creationId xmlns:a16="http://schemas.microsoft.com/office/drawing/2014/main" id="{E8BFA5B1-B1BA-4C2E-B7AE-1484820482A0}"/>
                </a:ext>
              </a:extLst>
            </p:cNvPr>
            <p:cNvSpPr>
              <a:spLocks/>
            </p:cNvSpPr>
            <p:nvPr/>
          </p:nvSpPr>
          <p:spPr bwMode="auto">
            <a:xfrm>
              <a:off x="6313" y="1143"/>
              <a:ext cx="923" cy="876"/>
            </a:xfrm>
            <a:custGeom>
              <a:avLst/>
              <a:gdLst>
                <a:gd name="T0" fmla="*/ 227 w 1578"/>
                <a:gd name="T1" fmla="*/ 1524 h 1562"/>
                <a:gd name="T2" fmla="*/ 165 w 1578"/>
                <a:gd name="T3" fmla="*/ 1373 h 1562"/>
                <a:gd name="T4" fmla="*/ 0 w 1578"/>
                <a:gd name="T5" fmla="*/ 471 h 1562"/>
                <a:gd name="T6" fmla="*/ 5 w 1578"/>
                <a:gd name="T7" fmla="*/ 367 h 1562"/>
                <a:gd name="T8" fmla="*/ 62 w 1578"/>
                <a:gd name="T9" fmla="*/ 320 h 1562"/>
                <a:gd name="T10" fmla="*/ 222 w 1578"/>
                <a:gd name="T11" fmla="*/ 252 h 1562"/>
                <a:gd name="T12" fmla="*/ 471 w 1578"/>
                <a:gd name="T13" fmla="*/ 191 h 1562"/>
                <a:gd name="T14" fmla="*/ 984 w 1578"/>
                <a:gd name="T15" fmla="*/ 61 h 1562"/>
                <a:gd name="T16" fmla="*/ 1262 w 1578"/>
                <a:gd name="T17" fmla="*/ 0 h 1562"/>
                <a:gd name="T18" fmla="*/ 1387 w 1578"/>
                <a:gd name="T19" fmla="*/ 0 h 1562"/>
                <a:gd name="T20" fmla="*/ 1413 w 1578"/>
                <a:gd name="T21" fmla="*/ 9 h 1562"/>
                <a:gd name="T22" fmla="*/ 1413 w 1578"/>
                <a:gd name="T23" fmla="*/ 165 h 1562"/>
                <a:gd name="T24" fmla="*/ 1387 w 1578"/>
                <a:gd name="T25" fmla="*/ 409 h 1562"/>
                <a:gd name="T26" fmla="*/ 1398 w 1578"/>
                <a:gd name="T27" fmla="*/ 751 h 1562"/>
                <a:gd name="T28" fmla="*/ 1491 w 1578"/>
                <a:gd name="T29" fmla="*/ 75 h 1562"/>
                <a:gd name="T30" fmla="*/ 1521 w 1578"/>
                <a:gd name="T31" fmla="*/ 66 h 1562"/>
                <a:gd name="T32" fmla="*/ 1558 w 1578"/>
                <a:gd name="T33" fmla="*/ 150 h 1562"/>
                <a:gd name="T34" fmla="*/ 1578 w 1578"/>
                <a:gd name="T35" fmla="*/ 258 h 1562"/>
                <a:gd name="T36" fmla="*/ 1511 w 1578"/>
                <a:gd name="T37" fmla="*/ 813 h 1562"/>
                <a:gd name="T38" fmla="*/ 1418 w 1578"/>
                <a:gd name="T39" fmla="*/ 1512 h 1562"/>
                <a:gd name="T40" fmla="*/ 1351 w 1578"/>
                <a:gd name="T41" fmla="*/ 1546 h 1562"/>
                <a:gd name="T42" fmla="*/ 1106 w 1578"/>
                <a:gd name="T43" fmla="*/ 1562 h 1562"/>
                <a:gd name="T44" fmla="*/ 351 w 1578"/>
                <a:gd name="T45" fmla="*/ 1554 h 1562"/>
                <a:gd name="T46" fmla="*/ 276 w 1578"/>
                <a:gd name="T47" fmla="*/ 1537 h 1562"/>
                <a:gd name="T48" fmla="*/ 227 w 1578"/>
                <a:gd name="T49" fmla="*/ 1524 h 1562"/>
                <a:gd name="T50" fmla="*/ 227 w 1578"/>
                <a:gd name="T51" fmla="*/ 1524 h 1562"/>
                <a:gd name="T52" fmla="*/ 227 w 1578"/>
                <a:gd name="T53" fmla="*/ 1524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8" h="1562">
                  <a:moveTo>
                    <a:pt x="227" y="1524"/>
                  </a:moveTo>
                  <a:lnTo>
                    <a:pt x="165" y="1373"/>
                  </a:lnTo>
                  <a:lnTo>
                    <a:pt x="0" y="471"/>
                  </a:lnTo>
                  <a:lnTo>
                    <a:pt x="5" y="367"/>
                  </a:lnTo>
                  <a:lnTo>
                    <a:pt x="62" y="320"/>
                  </a:lnTo>
                  <a:lnTo>
                    <a:pt x="222" y="252"/>
                  </a:lnTo>
                  <a:lnTo>
                    <a:pt x="471" y="191"/>
                  </a:lnTo>
                  <a:lnTo>
                    <a:pt x="984" y="61"/>
                  </a:lnTo>
                  <a:lnTo>
                    <a:pt x="1262" y="0"/>
                  </a:lnTo>
                  <a:lnTo>
                    <a:pt x="1387" y="0"/>
                  </a:lnTo>
                  <a:lnTo>
                    <a:pt x="1413" y="9"/>
                  </a:lnTo>
                  <a:lnTo>
                    <a:pt x="1413" y="165"/>
                  </a:lnTo>
                  <a:lnTo>
                    <a:pt x="1387" y="409"/>
                  </a:lnTo>
                  <a:lnTo>
                    <a:pt x="1398" y="751"/>
                  </a:lnTo>
                  <a:lnTo>
                    <a:pt x="1491" y="75"/>
                  </a:lnTo>
                  <a:lnTo>
                    <a:pt x="1521" y="66"/>
                  </a:lnTo>
                  <a:lnTo>
                    <a:pt x="1558" y="150"/>
                  </a:lnTo>
                  <a:lnTo>
                    <a:pt x="1578" y="258"/>
                  </a:lnTo>
                  <a:lnTo>
                    <a:pt x="1511" y="813"/>
                  </a:lnTo>
                  <a:lnTo>
                    <a:pt x="1418" y="1512"/>
                  </a:lnTo>
                  <a:lnTo>
                    <a:pt x="1351" y="1546"/>
                  </a:lnTo>
                  <a:lnTo>
                    <a:pt x="1106" y="1562"/>
                  </a:lnTo>
                  <a:lnTo>
                    <a:pt x="351" y="1554"/>
                  </a:lnTo>
                  <a:lnTo>
                    <a:pt x="276" y="1537"/>
                  </a:lnTo>
                  <a:lnTo>
                    <a:pt x="227" y="1524"/>
                  </a:lnTo>
                  <a:lnTo>
                    <a:pt x="227" y="1524"/>
                  </a:lnTo>
                  <a:lnTo>
                    <a:pt x="227" y="1524"/>
                  </a:lnTo>
                  <a:close/>
                </a:path>
              </a:pathLst>
            </a:custGeom>
            <a:solidFill>
              <a:srgbClr val="E8DC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7" name="Freeform 11">
              <a:extLst>
                <a:ext uri="{FF2B5EF4-FFF2-40B4-BE49-F238E27FC236}">
                  <a16:creationId xmlns:a16="http://schemas.microsoft.com/office/drawing/2014/main" id="{24B205B1-9866-41C2-ADF3-9C8F0623391A}"/>
                </a:ext>
              </a:extLst>
            </p:cNvPr>
            <p:cNvSpPr>
              <a:spLocks/>
            </p:cNvSpPr>
            <p:nvPr/>
          </p:nvSpPr>
          <p:spPr bwMode="auto">
            <a:xfrm>
              <a:off x="6426" y="1265"/>
              <a:ext cx="642" cy="618"/>
            </a:xfrm>
            <a:custGeom>
              <a:avLst/>
              <a:gdLst>
                <a:gd name="T0" fmla="*/ 32 w 1099"/>
                <a:gd name="T1" fmla="*/ 641 h 1104"/>
                <a:gd name="T2" fmla="*/ 15 w 1099"/>
                <a:gd name="T3" fmla="*/ 514 h 1104"/>
                <a:gd name="T4" fmla="*/ 0 w 1099"/>
                <a:gd name="T5" fmla="*/ 398 h 1104"/>
                <a:gd name="T6" fmla="*/ 45 w 1099"/>
                <a:gd name="T7" fmla="*/ 202 h 1104"/>
                <a:gd name="T8" fmla="*/ 173 w 1099"/>
                <a:gd name="T9" fmla="*/ 153 h 1104"/>
                <a:gd name="T10" fmla="*/ 753 w 1099"/>
                <a:gd name="T11" fmla="*/ 0 h 1104"/>
                <a:gd name="T12" fmla="*/ 930 w 1099"/>
                <a:gd name="T13" fmla="*/ 4 h 1104"/>
                <a:gd name="T14" fmla="*/ 1062 w 1099"/>
                <a:gd name="T15" fmla="*/ 97 h 1104"/>
                <a:gd name="T16" fmla="*/ 1099 w 1099"/>
                <a:gd name="T17" fmla="*/ 281 h 1104"/>
                <a:gd name="T18" fmla="*/ 978 w 1099"/>
                <a:gd name="T19" fmla="*/ 1004 h 1104"/>
                <a:gd name="T20" fmla="*/ 160 w 1099"/>
                <a:gd name="T21" fmla="*/ 1104 h 1104"/>
                <a:gd name="T22" fmla="*/ 120 w 1099"/>
                <a:gd name="T23" fmla="*/ 1040 h 1104"/>
                <a:gd name="T24" fmla="*/ 32 w 1099"/>
                <a:gd name="T25" fmla="*/ 641 h 1104"/>
                <a:gd name="T26" fmla="*/ 32 w 1099"/>
                <a:gd name="T27" fmla="*/ 641 h 1104"/>
                <a:gd name="T28" fmla="*/ 32 w 1099"/>
                <a:gd name="T29" fmla="*/ 641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9" h="1104">
                  <a:moveTo>
                    <a:pt x="32" y="641"/>
                  </a:moveTo>
                  <a:lnTo>
                    <a:pt x="15" y="514"/>
                  </a:lnTo>
                  <a:lnTo>
                    <a:pt x="0" y="398"/>
                  </a:lnTo>
                  <a:lnTo>
                    <a:pt x="45" y="202"/>
                  </a:lnTo>
                  <a:lnTo>
                    <a:pt x="173" y="153"/>
                  </a:lnTo>
                  <a:lnTo>
                    <a:pt x="753" y="0"/>
                  </a:lnTo>
                  <a:lnTo>
                    <a:pt x="930" y="4"/>
                  </a:lnTo>
                  <a:lnTo>
                    <a:pt x="1062" y="97"/>
                  </a:lnTo>
                  <a:lnTo>
                    <a:pt x="1099" y="281"/>
                  </a:lnTo>
                  <a:lnTo>
                    <a:pt x="978" y="1004"/>
                  </a:lnTo>
                  <a:lnTo>
                    <a:pt x="160" y="1104"/>
                  </a:lnTo>
                  <a:lnTo>
                    <a:pt x="120" y="1040"/>
                  </a:lnTo>
                  <a:lnTo>
                    <a:pt x="32" y="641"/>
                  </a:lnTo>
                  <a:lnTo>
                    <a:pt x="32" y="641"/>
                  </a:lnTo>
                  <a:lnTo>
                    <a:pt x="32" y="641"/>
                  </a:lnTo>
                  <a:close/>
                </a:path>
              </a:pathLst>
            </a:custGeom>
            <a:solidFill>
              <a:srgbClr val="2026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8" name="Freeform 12">
              <a:extLst>
                <a:ext uri="{FF2B5EF4-FFF2-40B4-BE49-F238E27FC236}">
                  <a16:creationId xmlns:a16="http://schemas.microsoft.com/office/drawing/2014/main" id="{85AB51DC-8881-488D-B37F-60DC6B839A09}"/>
                </a:ext>
              </a:extLst>
            </p:cNvPr>
            <p:cNvSpPr>
              <a:spLocks/>
            </p:cNvSpPr>
            <p:nvPr/>
          </p:nvSpPr>
          <p:spPr bwMode="auto">
            <a:xfrm>
              <a:off x="6522" y="2057"/>
              <a:ext cx="567" cy="102"/>
            </a:xfrm>
            <a:custGeom>
              <a:avLst/>
              <a:gdLst>
                <a:gd name="T0" fmla="*/ 0 w 971"/>
                <a:gd name="T1" fmla="*/ 156 h 182"/>
                <a:gd name="T2" fmla="*/ 32 w 971"/>
                <a:gd name="T3" fmla="*/ 119 h 182"/>
                <a:gd name="T4" fmla="*/ 228 w 971"/>
                <a:gd name="T5" fmla="*/ 69 h 182"/>
                <a:gd name="T6" fmla="*/ 596 w 971"/>
                <a:gd name="T7" fmla="*/ 6 h 182"/>
                <a:gd name="T8" fmla="*/ 829 w 971"/>
                <a:gd name="T9" fmla="*/ 17 h 182"/>
                <a:gd name="T10" fmla="*/ 971 w 971"/>
                <a:gd name="T11" fmla="*/ 0 h 182"/>
                <a:gd name="T12" fmla="*/ 948 w 971"/>
                <a:gd name="T13" fmla="*/ 109 h 182"/>
                <a:gd name="T14" fmla="*/ 560 w 971"/>
                <a:gd name="T15" fmla="*/ 114 h 182"/>
                <a:gd name="T16" fmla="*/ 212 w 971"/>
                <a:gd name="T17" fmla="*/ 140 h 182"/>
                <a:gd name="T18" fmla="*/ 42 w 971"/>
                <a:gd name="T19" fmla="*/ 182 h 182"/>
                <a:gd name="T20" fmla="*/ 0 w 971"/>
                <a:gd name="T21" fmla="*/ 156 h 182"/>
                <a:gd name="T22" fmla="*/ 0 w 971"/>
                <a:gd name="T23" fmla="*/ 156 h 182"/>
                <a:gd name="T24" fmla="*/ 0 w 971"/>
                <a:gd name="T25" fmla="*/ 15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1" h="182">
                  <a:moveTo>
                    <a:pt x="0" y="156"/>
                  </a:moveTo>
                  <a:lnTo>
                    <a:pt x="32" y="119"/>
                  </a:lnTo>
                  <a:lnTo>
                    <a:pt x="228" y="69"/>
                  </a:lnTo>
                  <a:lnTo>
                    <a:pt x="596" y="6"/>
                  </a:lnTo>
                  <a:lnTo>
                    <a:pt x="829" y="17"/>
                  </a:lnTo>
                  <a:lnTo>
                    <a:pt x="971" y="0"/>
                  </a:lnTo>
                  <a:lnTo>
                    <a:pt x="948" y="109"/>
                  </a:lnTo>
                  <a:lnTo>
                    <a:pt x="560" y="114"/>
                  </a:lnTo>
                  <a:lnTo>
                    <a:pt x="212" y="140"/>
                  </a:lnTo>
                  <a:lnTo>
                    <a:pt x="42" y="182"/>
                  </a:lnTo>
                  <a:lnTo>
                    <a:pt x="0" y="156"/>
                  </a:lnTo>
                  <a:lnTo>
                    <a:pt x="0" y="156"/>
                  </a:lnTo>
                  <a:lnTo>
                    <a:pt x="0" y="156"/>
                  </a:lnTo>
                  <a:close/>
                </a:path>
              </a:pathLst>
            </a:custGeom>
            <a:solidFill>
              <a:srgbClr val="E8DC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9" name="Freeform 13">
              <a:extLst>
                <a:ext uri="{FF2B5EF4-FFF2-40B4-BE49-F238E27FC236}">
                  <a16:creationId xmlns:a16="http://schemas.microsoft.com/office/drawing/2014/main" id="{EF2DFCF7-A7B9-4712-95F0-43E212E5EB5E}"/>
                </a:ext>
              </a:extLst>
            </p:cNvPr>
            <p:cNvSpPr>
              <a:spLocks/>
            </p:cNvSpPr>
            <p:nvPr/>
          </p:nvSpPr>
          <p:spPr bwMode="auto">
            <a:xfrm>
              <a:off x="6833" y="1606"/>
              <a:ext cx="146" cy="185"/>
            </a:xfrm>
            <a:custGeom>
              <a:avLst/>
              <a:gdLst>
                <a:gd name="T0" fmla="*/ 192 w 250"/>
                <a:gd name="T1" fmla="*/ 44 h 331"/>
                <a:gd name="T2" fmla="*/ 136 w 250"/>
                <a:gd name="T3" fmla="*/ 170 h 331"/>
                <a:gd name="T4" fmla="*/ 0 w 250"/>
                <a:gd name="T5" fmla="*/ 311 h 331"/>
                <a:gd name="T6" fmla="*/ 104 w 250"/>
                <a:gd name="T7" fmla="*/ 331 h 331"/>
                <a:gd name="T8" fmla="*/ 192 w 250"/>
                <a:gd name="T9" fmla="*/ 286 h 331"/>
                <a:gd name="T10" fmla="*/ 221 w 250"/>
                <a:gd name="T11" fmla="*/ 178 h 331"/>
                <a:gd name="T12" fmla="*/ 250 w 250"/>
                <a:gd name="T13" fmla="*/ 0 h 331"/>
                <a:gd name="T14" fmla="*/ 192 w 250"/>
                <a:gd name="T15" fmla="*/ 44 h 331"/>
                <a:gd name="T16" fmla="*/ 192 w 250"/>
                <a:gd name="T17" fmla="*/ 44 h 331"/>
                <a:gd name="T18" fmla="*/ 192 w 250"/>
                <a:gd name="T19" fmla="*/ 4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331">
                  <a:moveTo>
                    <a:pt x="192" y="44"/>
                  </a:moveTo>
                  <a:lnTo>
                    <a:pt x="136" y="170"/>
                  </a:lnTo>
                  <a:lnTo>
                    <a:pt x="0" y="311"/>
                  </a:lnTo>
                  <a:lnTo>
                    <a:pt x="104" y="331"/>
                  </a:lnTo>
                  <a:lnTo>
                    <a:pt x="192" y="286"/>
                  </a:lnTo>
                  <a:lnTo>
                    <a:pt x="221" y="178"/>
                  </a:lnTo>
                  <a:lnTo>
                    <a:pt x="250" y="0"/>
                  </a:lnTo>
                  <a:lnTo>
                    <a:pt x="192" y="44"/>
                  </a:lnTo>
                  <a:lnTo>
                    <a:pt x="192" y="44"/>
                  </a:lnTo>
                  <a:lnTo>
                    <a:pt x="192" y="44"/>
                  </a:lnTo>
                  <a:close/>
                </a:path>
              </a:pathLst>
            </a:custGeom>
            <a:solidFill>
              <a:srgbClr val="585F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0" name="Freeform 14">
              <a:extLst>
                <a:ext uri="{FF2B5EF4-FFF2-40B4-BE49-F238E27FC236}">
                  <a16:creationId xmlns:a16="http://schemas.microsoft.com/office/drawing/2014/main" id="{ADF603E2-09EC-4FBD-9E6B-1817B0375CA8}"/>
                </a:ext>
              </a:extLst>
            </p:cNvPr>
            <p:cNvSpPr>
              <a:spLocks/>
            </p:cNvSpPr>
            <p:nvPr/>
          </p:nvSpPr>
          <p:spPr bwMode="auto">
            <a:xfrm>
              <a:off x="7372" y="2353"/>
              <a:ext cx="345" cy="236"/>
            </a:xfrm>
            <a:custGeom>
              <a:avLst/>
              <a:gdLst>
                <a:gd name="T0" fmla="*/ 16 w 594"/>
                <a:gd name="T1" fmla="*/ 135 h 421"/>
                <a:gd name="T2" fmla="*/ 94 w 594"/>
                <a:gd name="T3" fmla="*/ 52 h 421"/>
                <a:gd name="T4" fmla="*/ 175 w 594"/>
                <a:gd name="T5" fmla="*/ 10 h 421"/>
                <a:gd name="T6" fmla="*/ 267 w 594"/>
                <a:gd name="T7" fmla="*/ 0 h 421"/>
                <a:gd name="T8" fmla="*/ 342 w 594"/>
                <a:gd name="T9" fmla="*/ 26 h 421"/>
                <a:gd name="T10" fmla="*/ 456 w 594"/>
                <a:gd name="T11" fmla="*/ 78 h 421"/>
                <a:gd name="T12" fmla="*/ 510 w 594"/>
                <a:gd name="T13" fmla="*/ 118 h 421"/>
                <a:gd name="T14" fmla="*/ 552 w 594"/>
                <a:gd name="T15" fmla="*/ 177 h 421"/>
                <a:gd name="T16" fmla="*/ 587 w 594"/>
                <a:gd name="T17" fmla="*/ 244 h 421"/>
                <a:gd name="T18" fmla="*/ 594 w 594"/>
                <a:gd name="T19" fmla="*/ 304 h 421"/>
                <a:gd name="T20" fmla="*/ 517 w 594"/>
                <a:gd name="T21" fmla="*/ 403 h 421"/>
                <a:gd name="T22" fmla="*/ 328 w 594"/>
                <a:gd name="T23" fmla="*/ 421 h 421"/>
                <a:gd name="T24" fmla="*/ 188 w 594"/>
                <a:gd name="T25" fmla="*/ 320 h 421"/>
                <a:gd name="T26" fmla="*/ 63 w 594"/>
                <a:gd name="T27" fmla="*/ 320 h 421"/>
                <a:gd name="T28" fmla="*/ 0 w 594"/>
                <a:gd name="T29" fmla="*/ 233 h 421"/>
                <a:gd name="T30" fmla="*/ 16 w 594"/>
                <a:gd name="T31" fmla="*/ 135 h 421"/>
                <a:gd name="T32" fmla="*/ 16 w 594"/>
                <a:gd name="T33" fmla="*/ 135 h 421"/>
                <a:gd name="T34" fmla="*/ 16 w 594"/>
                <a:gd name="T35" fmla="*/ 135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4" h="421">
                  <a:moveTo>
                    <a:pt x="16" y="135"/>
                  </a:moveTo>
                  <a:lnTo>
                    <a:pt x="94" y="52"/>
                  </a:lnTo>
                  <a:lnTo>
                    <a:pt x="175" y="10"/>
                  </a:lnTo>
                  <a:lnTo>
                    <a:pt x="267" y="0"/>
                  </a:lnTo>
                  <a:lnTo>
                    <a:pt x="342" y="26"/>
                  </a:lnTo>
                  <a:lnTo>
                    <a:pt x="456" y="78"/>
                  </a:lnTo>
                  <a:lnTo>
                    <a:pt x="510" y="118"/>
                  </a:lnTo>
                  <a:lnTo>
                    <a:pt x="552" y="177"/>
                  </a:lnTo>
                  <a:lnTo>
                    <a:pt x="587" y="244"/>
                  </a:lnTo>
                  <a:lnTo>
                    <a:pt x="594" y="304"/>
                  </a:lnTo>
                  <a:lnTo>
                    <a:pt x="517" y="403"/>
                  </a:lnTo>
                  <a:lnTo>
                    <a:pt x="328" y="421"/>
                  </a:lnTo>
                  <a:lnTo>
                    <a:pt x="188" y="320"/>
                  </a:lnTo>
                  <a:lnTo>
                    <a:pt x="63" y="320"/>
                  </a:lnTo>
                  <a:lnTo>
                    <a:pt x="0" y="233"/>
                  </a:lnTo>
                  <a:lnTo>
                    <a:pt x="16" y="135"/>
                  </a:lnTo>
                  <a:lnTo>
                    <a:pt x="16" y="135"/>
                  </a:lnTo>
                  <a:lnTo>
                    <a:pt x="16" y="1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1" name="Freeform 15">
              <a:extLst>
                <a:ext uri="{FF2B5EF4-FFF2-40B4-BE49-F238E27FC236}">
                  <a16:creationId xmlns:a16="http://schemas.microsoft.com/office/drawing/2014/main" id="{5BF4A0A9-4AA0-440F-9EF3-4F64FD3FB9AF}"/>
                </a:ext>
              </a:extLst>
            </p:cNvPr>
            <p:cNvSpPr>
              <a:spLocks/>
            </p:cNvSpPr>
            <p:nvPr/>
          </p:nvSpPr>
          <p:spPr bwMode="auto">
            <a:xfrm>
              <a:off x="7372" y="2395"/>
              <a:ext cx="352" cy="207"/>
            </a:xfrm>
            <a:custGeom>
              <a:avLst/>
              <a:gdLst>
                <a:gd name="T0" fmla="*/ 33 w 605"/>
                <a:gd name="T1" fmla="*/ 38 h 367"/>
                <a:gd name="T2" fmla="*/ 85 w 605"/>
                <a:gd name="T3" fmla="*/ 0 h 367"/>
                <a:gd name="T4" fmla="*/ 198 w 605"/>
                <a:gd name="T5" fmla="*/ 0 h 367"/>
                <a:gd name="T6" fmla="*/ 267 w 605"/>
                <a:gd name="T7" fmla="*/ 20 h 367"/>
                <a:gd name="T8" fmla="*/ 188 w 605"/>
                <a:gd name="T9" fmla="*/ 119 h 367"/>
                <a:gd name="T10" fmla="*/ 306 w 605"/>
                <a:gd name="T11" fmla="*/ 58 h 367"/>
                <a:gd name="T12" fmla="*/ 400 w 605"/>
                <a:gd name="T13" fmla="*/ 24 h 367"/>
                <a:gd name="T14" fmla="*/ 473 w 605"/>
                <a:gd name="T15" fmla="*/ 56 h 367"/>
                <a:gd name="T16" fmla="*/ 505 w 605"/>
                <a:gd name="T17" fmla="*/ 95 h 367"/>
                <a:gd name="T18" fmla="*/ 441 w 605"/>
                <a:gd name="T19" fmla="*/ 114 h 367"/>
                <a:gd name="T20" fmla="*/ 368 w 605"/>
                <a:gd name="T21" fmla="*/ 158 h 367"/>
                <a:gd name="T22" fmla="*/ 363 w 605"/>
                <a:gd name="T23" fmla="*/ 240 h 367"/>
                <a:gd name="T24" fmla="*/ 486 w 605"/>
                <a:gd name="T25" fmla="*/ 137 h 367"/>
                <a:gd name="T26" fmla="*/ 538 w 605"/>
                <a:gd name="T27" fmla="*/ 128 h 367"/>
                <a:gd name="T28" fmla="*/ 596 w 605"/>
                <a:gd name="T29" fmla="*/ 167 h 367"/>
                <a:gd name="T30" fmla="*/ 605 w 605"/>
                <a:gd name="T31" fmla="*/ 226 h 367"/>
                <a:gd name="T32" fmla="*/ 466 w 605"/>
                <a:gd name="T33" fmla="*/ 349 h 367"/>
                <a:gd name="T34" fmla="*/ 396 w 605"/>
                <a:gd name="T35" fmla="*/ 367 h 367"/>
                <a:gd name="T36" fmla="*/ 300 w 605"/>
                <a:gd name="T37" fmla="*/ 354 h 367"/>
                <a:gd name="T38" fmla="*/ 223 w 605"/>
                <a:gd name="T39" fmla="*/ 272 h 367"/>
                <a:gd name="T40" fmla="*/ 67 w 605"/>
                <a:gd name="T41" fmla="*/ 276 h 367"/>
                <a:gd name="T42" fmla="*/ 21 w 605"/>
                <a:gd name="T43" fmla="*/ 220 h 367"/>
                <a:gd name="T44" fmla="*/ 0 w 605"/>
                <a:gd name="T45" fmla="*/ 94 h 367"/>
                <a:gd name="T46" fmla="*/ 33 w 605"/>
                <a:gd name="T47" fmla="*/ 38 h 367"/>
                <a:gd name="T48" fmla="*/ 33 w 605"/>
                <a:gd name="T49" fmla="*/ 38 h 367"/>
                <a:gd name="T50" fmla="*/ 33 w 605"/>
                <a:gd name="T51" fmla="*/ 38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5" h="367">
                  <a:moveTo>
                    <a:pt x="33" y="38"/>
                  </a:moveTo>
                  <a:lnTo>
                    <a:pt x="85" y="0"/>
                  </a:lnTo>
                  <a:lnTo>
                    <a:pt x="198" y="0"/>
                  </a:lnTo>
                  <a:lnTo>
                    <a:pt x="267" y="20"/>
                  </a:lnTo>
                  <a:lnTo>
                    <a:pt x="188" y="119"/>
                  </a:lnTo>
                  <a:lnTo>
                    <a:pt x="306" y="58"/>
                  </a:lnTo>
                  <a:lnTo>
                    <a:pt x="400" y="24"/>
                  </a:lnTo>
                  <a:lnTo>
                    <a:pt x="473" y="56"/>
                  </a:lnTo>
                  <a:lnTo>
                    <a:pt x="505" y="95"/>
                  </a:lnTo>
                  <a:lnTo>
                    <a:pt x="441" y="114"/>
                  </a:lnTo>
                  <a:lnTo>
                    <a:pt x="368" y="158"/>
                  </a:lnTo>
                  <a:lnTo>
                    <a:pt x="363" y="240"/>
                  </a:lnTo>
                  <a:lnTo>
                    <a:pt x="486" y="137"/>
                  </a:lnTo>
                  <a:lnTo>
                    <a:pt x="538" y="128"/>
                  </a:lnTo>
                  <a:lnTo>
                    <a:pt x="596" y="167"/>
                  </a:lnTo>
                  <a:lnTo>
                    <a:pt x="605" y="226"/>
                  </a:lnTo>
                  <a:lnTo>
                    <a:pt x="466" y="349"/>
                  </a:lnTo>
                  <a:lnTo>
                    <a:pt x="396" y="367"/>
                  </a:lnTo>
                  <a:lnTo>
                    <a:pt x="300" y="354"/>
                  </a:lnTo>
                  <a:lnTo>
                    <a:pt x="223" y="272"/>
                  </a:lnTo>
                  <a:lnTo>
                    <a:pt x="67" y="276"/>
                  </a:lnTo>
                  <a:lnTo>
                    <a:pt x="21" y="220"/>
                  </a:lnTo>
                  <a:lnTo>
                    <a:pt x="0" y="94"/>
                  </a:lnTo>
                  <a:lnTo>
                    <a:pt x="33" y="38"/>
                  </a:lnTo>
                  <a:lnTo>
                    <a:pt x="33" y="38"/>
                  </a:lnTo>
                  <a:lnTo>
                    <a:pt x="33" y="38"/>
                  </a:lnTo>
                  <a:close/>
                </a:path>
              </a:pathLst>
            </a:custGeom>
            <a:solidFill>
              <a:srgbClr val="E8DC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2" name="Freeform 16">
              <a:extLst>
                <a:ext uri="{FF2B5EF4-FFF2-40B4-BE49-F238E27FC236}">
                  <a16:creationId xmlns:a16="http://schemas.microsoft.com/office/drawing/2014/main" id="{578F8D21-802E-40AE-82D2-C0AD82C3864F}"/>
                </a:ext>
              </a:extLst>
            </p:cNvPr>
            <p:cNvSpPr>
              <a:spLocks/>
            </p:cNvSpPr>
            <p:nvPr/>
          </p:nvSpPr>
          <p:spPr bwMode="auto">
            <a:xfrm>
              <a:off x="7377" y="2490"/>
              <a:ext cx="336" cy="112"/>
            </a:xfrm>
            <a:custGeom>
              <a:avLst/>
              <a:gdLst>
                <a:gd name="T0" fmla="*/ 0 w 573"/>
                <a:gd name="T1" fmla="*/ 17 h 199"/>
                <a:gd name="T2" fmla="*/ 73 w 573"/>
                <a:gd name="T3" fmla="*/ 50 h 199"/>
                <a:gd name="T4" fmla="*/ 130 w 573"/>
                <a:gd name="T5" fmla="*/ 32 h 199"/>
                <a:gd name="T6" fmla="*/ 182 w 573"/>
                <a:gd name="T7" fmla="*/ 15 h 199"/>
                <a:gd name="T8" fmla="*/ 234 w 573"/>
                <a:gd name="T9" fmla="*/ 24 h 199"/>
                <a:gd name="T10" fmla="*/ 261 w 573"/>
                <a:gd name="T11" fmla="*/ 51 h 199"/>
                <a:gd name="T12" fmla="*/ 282 w 573"/>
                <a:gd name="T13" fmla="*/ 85 h 199"/>
                <a:gd name="T14" fmla="*/ 350 w 573"/>
                <a:gd name="T15" fmla="*/ 123 h 199"/>
                <a:gd name="T16" fmla="*/ 398 w 573"/>
                <a:gd name="T17" fmla="*/ 62 h 199"/>
                <a:gd name="T18" fmla="*/ 466 w 573"/>
                <a:gd name="T19" fmla="*/ 19 h 199"/>
                <a:gd name="T20" fmla="*/ 527 w 573"/>
                <a:gd name="T21" fmla="*/ 0 h 199"/>
                <a:gd name="T22" fmla="*/ 567 w 573"/>
                <a:gd name="T23" fmla="*/ 33 h 199"/>
                <a:gd name="T24" fmla="*/ 573 w 573"/>
                <a:gd name="T25" fmla="*/ 65 h 199"/>
                <a:gd name="T26" fmla="*/ 528 w 573"/>
                <a:gd name="T27" fmla="*/ 129 h 199"/>
                <a:gd name="T28" fmla="*/ 454 w 573"/>
                <a:gd name="T29" fmla="*/ 181 h 199"/>
                <a:gd name="T30" fmla="*/ 384 w 573"/>
                <a:gd name="T31" fmla="*/ 199 h 199"/>
                <a:gd name="T32" fmla="*/ 278 w 573"/>
                <a:gd name="T33" fmla="*/ 184 h 199"/>
                <a:gd name="T34" fmla="*/ 198 w 573"/>
                <a:gd name="T35" fmla="*/ 112 h 199"/>
                <a:gd name="T36" fmla="*/ 77 w 573"/>
                <a:gd name="T37" fmla="*/ 106 h 199"/>
                <a:gd name="T38" fmla="*/ 15 w 573"/>
                <a:gd name="T39" fmla="*/ 76 h 199"/>
                <a:gd name="T40" fmla="*/ 0 w 573"/>
                <a:gd name="T41" fmla="*/ 17 h 199"/>
                <a:gd name="T42" fmla="*/ 0 w 573"/>
                <a:gd name="T43" fmla="*/ 17 h 199"/>
                <a:gd name="T44" fmla="*/ 0 w 573"/>
                <a:gd name="T45" fmla="*/ 1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3" h="199">
                  <a:moveTo>
                    <a:pt x="0" y="17"/>
                  </a:moveTo>
                  <a:lnTo>
                    <a:pt x="73" y="50"/>
                  </a:lnTo>
                  <a:lnTo>
                    <a:pt x="130" y="32"/>
                  </a:lnTo>
                  <a:lnTo>
                    <a:pt x="182" y="15"/>
                  </a:lnTo>
                  <a:lnTo>
                    <a:pt x="234" y="24"/>
                  </a:lnTo>
                  <a:lnTo>
                    <a:pt x="261" y="51"/>
                  </a:lnTo>
                  <a:lnTo>
                    <a:pt x="282" y="85"/>
                  </a:lnTo>
                  <a:lnTo>
                    <a:pt x="350" y="123"/>
                  </a:lnTo>
                  <a:lnTo>
                    <a:pt x="398" y="62"/>
                  </a:lnTo>
                  <a:lnTo>
                    <a:pt x="466" y="19"/>
                  </a:lnTo>
                  <a:lnTo>
                    <a:pt x="527" y="0"/>
                  </a:lnTo>
                  <a:lnTo>
                    <a:pt x="567" y="33"/>
                  </a:lnTo>
                  <a:lnTo>
                    <a:pt x="573" y="65"/>
                  </a:lnTo>
                  <a:lnTo>
                    <a:pt x="528" y="129"/>
                  </a:lnTo>
                  <a:lnTo>
                    <a:pt x="454" y="181"/>
                  </a:lnTo>
                  <a:lnTo>
                    <a:pt x="384" y="199"/>
                  </a:lnTo>
                  <a:lnTo>
                    <a:pt x="278" y="184"/>
                  </a:lnTo>
                  <a:lnTo>
                    <a:pt x="198" y="112"/>
                  </a:lnTo>
                  <a:lnTo>
                    <a:pt x="77" y="106"/>
                  </a:lnTo>
                  <a:lnTo>
                    <a:pt x="15" y="76"/>
                  </a:lnTo>
                  <a:lnTo>
                    <a:pt x="0" y="17"/>
                  </a:lnTo>
                  <a:lnTo>
                    <a:pt x="0" y="17"/>
                  </a:lnTo>
                  <a:lnTo>
                    <a:pt x="0" y="17"/>
                  </a:lnTo>
                  <a:close/>
                </a:path>
              </a:pathLst>
            </a:custGeom>
            <a:solidFill>
              <a:srgbClr val="A3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3" name="Freeform 17">
              <a:extLst>
                <a:ext uri="{FF2B5EF4-FFF2-40B4-BE49-F238E27FC236}">
                  <a16:creationId xmlns:a16="http://schemas.microsoft.com/office/drawing/2014/main" id="{6E966D56-C3EE-4202-A52A-B526A5B8CED7}"/>
                </a:ext>
              </a:extLst>
            </p:cNvPr>
            <p:cNvSpPr>
              <a:spLocks/>
            </p:cNvSpPr>
            <p:nvPr/>
          </p:nvSpPr>
          <p:spPr bwMode="auto">
            <a:xfrm>
              <a:off x="7381" y="2412"/>
              <a:ext cx="83" cy="47"/>
            </a:xfrm>
            <a:custGeom>
              <a:avLst/>
              <a:gdLst>
                <a:gd name="T0" fmla="*/ 23 w 142"/>
                <a:gd name="T1" fmla="*/ 0 h 86"/>
                <a:gd name="T2" fmla="*/ 86 w 142"/>
                <a:gd name="T3" fmla="*/ 26 h 86"/>
                <a:gd name="T4" fmla="*/ 113 w 142"/>
                <a:gd name="T5" fmla="*/ 50 h 86"/>
                <a:gd name="T6" fmla="*/ 141 w 142"/>
                <a:gd name="T7" fmla="*/ 74 h 86"/>
                <a:gd name="T8" fmla="*/ 142 w 142"/>
                <a:gd name="T9" fmla="*/ 85 h 86"/>
                <a:gd name="T10" fmla="*/ 132 w 142"/>
                <a:gd name="T11" fmla="*/ 86 h 86"/>
                <a:gd name="T12" fmla="*/ 103 w 142"/>
                <a:gd name="T13" fmla="*/ 66 h 86"/>
                <a:gd name="T14" fmla="*/ 69 w 142"/>
                <a:gd name="T15" fmla="*/ 52 h 86"/>
                <a:gd name="T16" fmla="*/ 0 w 142"/>
                <a:gd name="T17" fmla="*/ 38 h 86"/>
                <a:gd name="T18" fmla="*/ 0 w 142"/>
                <a:gd name="T19" fmla="*/ 18 h 86"/>
                <a:gd name="T20" fmla="*/ 23 w 142"/>
                <a:gd name="T21" fmla="*/ 0 h 86"/>
                <a:gd name="T22" fmla="*/ 23 w 142"/>
                <a:gd name="T23" fmla="*/ 0 h 86"/>
                <a:gd name="T24" fmla="*/ 23 w 142"/>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 h="86">
                  <a:moveTo>
                    <a:pt x="23" y="0"/>
                  </a:moveTo>
                  <a:lnTo>
                    <a:pt x="86" y="26"/>
                  </a:lnTo>
                  <a:lnTo>
                    <a:pt x="113" y="50"/>
                  </a:lnTo>
                  <a:lnTo>
                    <a:pt x="141" y="74"/>
                  </a:lnTo>
                  <a:lnTo>
                    <a:pt x="142" y="85"/>
                  </a:lnTo>
                  <a:lnTo>
                    <a:pt x="132" y="86"/>
                  </a:lnTo>
                  <a:lnTo>
                    <a:pt x="103" y="66"/>
                  </a:lnTo>
                  <a:lnTo>
                    <a:pt x="69" y="52"/>
                  </a:lnTo>
                  <a:lnTo>
                    <a:pt x="0" y="38"/>
                  </a:lnTo>
                  <a:lnTo>
                    <a:pt x="0" y="18"/>
                  </a:lnTo>
                  <a:lnTo>
                    <a:pt x="23" y="0"/>
                  </a:lnTo>
                  <a:lnTo>
                    <a:pt x="23" y="0"/>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4" name="Freeform 18">
              <a:extLst>
                <a:ext uri="{FF2B5EF4-FFF2-40B4-BE49-F238E27FC236}">
                  <a16:creationId xmlns:a16="http://schemas.microsoft.com/office/drawing/2014/main" id="{E9FF6208-C25E-4508-B74F-C0933E55D071}"/>
                </a:ext>
              </a:extLst>
            </p:cNvPr>
            <p:cNvSpPr>
              <a:spLocks/>
            </p:cNvSpPr>
            <p:nvPr/>
          </p:nvSpPr>
          <p:spPr bwMode="auto">
            <a:xfrm>
              <a:off x="7637" y="2441"/>
              <a:ext cx="91" cy="154"/>
            </a:xfrm>
            <a:custGeom>
              <a:avLst/>
              <a:gdLst>
                <a:gd name="T0" fmla="*/ 95 w 158"/>
                <a:gd name="T1" fmla="*/ 2 h 274"/>
                <a:gd name="T2" fmla="*/ 121 w 158"/>
                <a:gd name="T3" fmla="*/ 36 h 274"/>
                <a:gd name="T4" fmla="*/ 158 w 158"/>
                <a:gd name="T5" fmla="*/ 82 h 274"/>
                <a:gd name="T6" fmla="*/ 158 w 158"/>
                <a:gd name="T7" fmla="*/ 150 h 274"/>
                <a:gd name="T8" fmla="*/ 110 w 158"/>
                <a:gd name="T9" fmla="*/ 220 h 274"/>
                <a:gd name="T10" fmla="*/ 50 w 158"/>
                <a:gd name="T11" fmla="*/ 250 h 274"/>
                <a:gd name="T12" fmla="*/ 8 w 158"/>
                <a:gd name="T13" fmla="*/ 274 h 274"/>
                <a:gd name="T14" fmla="*/ 0 w 158"/>
                <a:gd name="T15" fmla="*/ 261 h 274"/>
                <a:gd name="T16" fmla="*/ 69 w 158"/>
                <a:gd name="T17" fmla="*/ 205 h 274"/>
                <a:gd name="T18" fmla="*/ 124 w 158"/>
                <a:gd name="T19" fmla="*/ 136 h 274"/>
                <a:gd name="T20" fmla="*/ 118 w 158"/>
                <a:gd name="T21" fmla="*/ 69 h 274"/>
                <a:gd name="T22" fmla="*/ 103 w 158"/>
                <a:gd name="T23" fmla="*/ 39 h 274"/>
                <a:gd name="T24" fmla="*/ 84 w 158"/>
                <a:gd name="T25" fmla="*/ 11 h 274"/>
                <a:gd name="T26" fmla="*/ 85 w 158"/>
                <a:gd name="T27" fmla="*/ 0 h 274"/>
                <a:gd name="T28" fmla="*/ 95 w 158"/>
                <a:gd name="T29" fmla="*/ 2 h 274"/>
                <a:gd name="T30" fmla="*/ 95 w 158"/>
                <a:gd name="T31" fmla="*/ 2 h 274"/>
                <a:gd name="T32" fmla="*/ 95 w 158"/>
                <a:gd name="T33" fmla="*/ 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8" h="274">
                  <a:moveTo>
                    <a:pt x="95" y="2"/>
                  </a:moveTo>
                  <a:lnTo>
                    <a:pt x="121" y="36"/>
                  </a:lnTo>
                  <a:lnTo>
                    <a:pt x="158" y="82"/>
                  </a:lnTo>
                  <a:lnTo>
                    <a:pt x="158" y="150"/>
                  </a:lnTo>
                  <a:lnTo>
                    <a:pt x="110" y="220"/>
                  </a:lnTo>
                  <a:lnTo>
                    <a:pt x="50" y="250"/>
                  </a:lnTo>
                  <a:lnTo>
                    <a:pt x="8" y="274"/>
                  </a:lnTo>
                  <a:lnTo>
                    <a:pt x="0" y="261"/>
                  </a:lnTo>
                  <a:lnTo>
                    <a:pt x="69" y="205"/>
                  </a:lnTo>
                  <a:lnTo>
                    <a:pt x="124" y="136"/>
                  </a:lnTo>
                  <a:lnTo>
                    <a:pt x="118" y="69"/>
                  </a:lnTo>
                  <a:lnTo>
                    <a:pt x="103" y="39"/>
                  </a:lnTo>
                  <a:lnTo>
                    <a:pt x="84" y="11"/>
                  </a:lnTo>
                  <a:lnTo>
                    <a:pt x="85" y="0"/>
                  </a:lnTo>
                  <a:lnTo>
                    <a:pt x="95" y="2"/>
                  </a:lnTo>
                  <a:lnTo>
                    <a:pt x="95" y="2"/>
                  </a:lnTo>
                  <a:lnTo>
                    <a:pt x="9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5" name="Freeform 19">
              <a:extLst>
                <a:ext uri="{FF2B5EF4-FFF2-40B4-BE49-F238E27FC236}">
                  <a16:creationId xmlns:a16="http://schemas.microsoft.com/office/drawing/2014/main" id="{2FAADE2E-0E7F-4640-AD8A-39C759300A83}"/>
                </a:ext>
              </a:extLst>
            </p:cNvPr>
            <p:cNvSpPr>
              <a:spLocks/>
            </p:cNvSpPr>
            <p:nvPr/>
          </p:nvSpPr>
          <p:spPr bwMode="auto">
            <a:xfrm>
              <a:off x="7359" y="2351"/>
              <a:ext cx="300" cy="248"/>
            </a:xfrm>
            <a:custGeom>
              <a:avLst/>
              <a:gdLst>
                <a:gd name="T0" fmla="*/ 504 w 514"/>
                <a:gd name="T1" fmla="*/ 114 h 445"/>
                <a:gd name="T2" fmla="*/ 461 w 514"/>
                <a:gd name="T3" fmla="*/ 82 h 445"/>
                <a:gd name="T4" fmla="*/ 442 w 514"/>
                <a:gd name="T5" fmla="*/ 67 h 445"/>
                <a:gd name="T6" fmla="*/ 417 w 514"/>
                <a:gd name="T7" fmla="*/ 54 h 445"/>
                <a:gd name="T8" fmla="*/ 383 w 514"/>
                <a:gd name="T9" fmla="*/ 41 h 445"/>
                <a:gd name="T10" fmla="*/ 352 w 514"/>
                <a:gd name="T11" fmla="*/ 32 h 445"/>
                <a:gd name="T12" fmla="*/ 289 w 514"/>
                <a:gd name="T13" fmla="*/ 24 h 445"/>
                <a:gd name="T14" fmla="*/ 159 w 514"/>
                <a:gd name="T15" fmla="*/ 49 h 445"/>
                <a:gd name="T16" fmla="*/ 121 w 514"/>
                <a:gd name="T17" fmla="*/ 67 h 445"/>
                <a:gd name="T18" fmla="*/ 88 w 514"/>
                <a:gd name="T19" fmla="*/ 96 h 445"/>
                <a:gd name="T20" fmla="*/ 48 w 514"/>
                <a:gd name="T21" fmla="*/ 138 h 445"/>
                <a:gd name="T22" fmla="*/ 32 w 514"/>
                <a:gd name="T23" fmla="*/ 194 h 445"/>
                <a:gd name="T24" fmla="*/ 33 w 514"/>
                <a:gd name="T25" fmla="*/ 239 h 445"/>
                <a:gd name="T26" fmla="*/ 45 w 514"/>
                <a:gd name="T27" fmla="*/ 281 h 445"/>
                <a:gd name="T28" fmla="*/ 68 w 514"/>
                <a:gd name="T29" fmla="*/ 313 h 445"/>
                <a:gd name="T30" fmla="*/ 104 w 514"/>
                <a:gd name="T31" fmla="*/ 325 h 445"/>
                <a:gd name="T32" fmla="*/ 206 w 514"/>
                <a:gd name="T33" fmla="*/ 326 h 445"/>
                <a:gd name="T34" fmla="*/ 250 w 514"/>
                <a:gd name="T35" fmla="*/ 339 h 445"/>
                <a:gd name="T36" fmla="*/ 288 w 514"/>
                <a:gd name="T37" fmla="*/ 372 h 445"/>
                <a:gd name="T38" fmla="*/ 321 w 514"/>
                <a:gd name="T39" fmla="*/ 399 h 445"/>
                <a:gd name="T40" fmla="*/ 353 w 514"/>
                <a:gd name="T41" fmla="*/ 416 h 445"/>
                <a:gd name="T42" fmla="*/ 430 w 514"/>
                <a:gd name="T43" fmla="*/ 429 h 445"/>
                <a:gd name="T44" fmla="*/ 430 w 514"/>
                <a:gd name="T45" fmla="*/ 445 h 445"/>
                <a:gd name="T46" fmla="*/ 339 w 514"/>
                <a:gd name="T47" fmla="*/ 440 h 445"/>
                <a:gd name="T48" fmla="*/ 262 w 514"/>
                <a:gd name="T49" fmla="*/ 397 h 445"/>
                <a:gd name="T50" fmla="*/ 229 w 514"/>
                <a:gd name="T51" fmla="*/ 371 h 445"/>
                <a:gd name="T52" fmla="*/ 192 w 514"/>
                <a:gd name="T53" fmla="*/ 360 h 445"/>
                <a:gd name="T54" fmla="*/ 104 w 514"/>
                <a:gd name="T55" fmla="*/ 360 h 445"/>
                <a:gd name="T56" fmla="*/ 55 w 514"/>
                <a:gd name="T57" fmla="*/ 345 h 445"/>
                <a:gd name="T58" fmla="*/ 22 w 514"/>
                <a:gd name="T59" fmla="*/ 304 h 445"/>
                <a:gd name="T60" fmla="*/ 4 w 514"/>
                <a:gd name="T61" fmla="*/ 250 h 445"/>
                <a:gd name="T62" fmla="*/ 0 w 514"/>
                <a:gd name="T63" fmla="*/ 191 h 445"/>
                <a:gd name="T64" fmla="*/ 19 w 514"/>
                <a:gd name="T65" fmla="*/ 123 h 445"/>
                <a:gd name="T66" fmla="*/ 37 w 514"/>
                <a:gd name="T67" fmla="*/ 97 h 445"/>
                <a:gd name="T68" fmla="*/ 63 w 514"/>
                <a:gd name="T69" fmla="*/ 71 h 445"/>
                <a:gd name="T70" fmla="*/ 104 w 514"/>
                <a:gd name="T71" fmla="*/ 40 h 445"/>
                <a:gd name="T72" fmla="*/ 151 w 514"/>
                <a:gd name="T73" fmla="*/ 19 h 445"/>
                <a:gd name="T74" fmla="*/ 223 w 514"/>
                <a:gd name="T75" fmla="*/ 2 h 445"/>
                <a:gd name="T76" fmla="*/ 307 w 514"/>
                <a:gd name="T77" fmla="*/ 0 h 445"/>
                <a:gd name="T78" fmla="*/ 405 w 514"/>
                <a:gd name="T79" fmla="*/ 26 h 445"/>
                <a:gd name="T80" fmla="*/ 469 w 514"/>
                <a:gd name="T81" fmla="*/ 67 h 445"/>
                <a:gd name="T82" fmla="*/ 512 w 514"/>
                <a:gd name="T83" fmla="*/ 101 h 445"/>
                <a:gd name="T84" fmla="*/ 514 w 514"/>
                <a:gd name="T85" fmla="*/ 112 h 445"/>
                <a:gd name="T86" fmla="*/ 504 w 514"/>
                <a:gd name="T87" fmla="*/ 114 h 445"/>
                <a:gd name="T88" fmla="*/ 504 w 514"/>
                <a:gd name="T89" fmla="*/ 114 h 445"/>
                <a:gd name="T90" fmla="*/ 504 w 514"/>
                <a:gd name="T91" fmla="*/ 11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4" h="445">
                  <a:moveTo>
                    <a:pt x="504" y="114"/>
                  </a:moveTo>
                  <a:lnTo>
                    <a:pt x="461" y="82"/>
                  </a:lnTo>
                  <a:lnTo>
                    <a:pt x="442" y="67"/>
                  </a:lnTo>
                  <a:lnTo>
                    <a:pt x="417" y="54"/>
                  </a:lnTo>
                  <a:lnTo>
                    <a:pt x="383" y="41"/>
                  </a:lnTo>
                  <a:lnTo>
                    <a:pt x="352" y="32"/>
                  </a:lnTo>
                  <a:lnTo>
                    <a:pt x="289" y="24"/>
                  </a:lnTo>
                  <a:lnTo>
                    <a:pt x="159" y="49"/>
                  </a:lnTo>
                  <a:lnTo>
                    <a:pt x="121" y="67"/>
                  </a:lnTo>
                  <a:lnTo>
                    <a:pt x="88" y="96"/>
                  </a:lnTo>
                  <a:lnTo>
                    <a:pt x="48" y="138"/>
                  </a:lnTo>
                  <a:lnTo>
                    <a:pt x="32" y="194"/>
                  </a:lnTo>
                  <a:lnTo>
                    <a:pt x="33" y="239"/>
                  </a:lnTo>
                  <a:lnTo>
                    <a:pt x="45" y="281"/>
                  </a:lnTo>
                  <a:lnTo>
                    <a:pt x="68" y="313"/>
                  </a:lnTo>
                  <a:lnTo>
                    <a:pt x="104" y="325"/>
                  </a:lnTo>
                  <a:lnTo>
                    <a:pt x="206" y="326"/>
                  </a:lnTo>
                  <a:lnTo>
                    <a:pt x="250" y="339"/>
                  </a:lnTo>
                  <a:lnTo>
                    <a:pt x="288" y="372"/>
                  </a:lnTo>
                  <a:lnTo>
                    <a:pt x="321" y="399"/>
                  </a:lnTo>
                  <a:lnTo>
                    <a:pt x="353" y="416"/>
                  </a:lnTo>
                  <a:lnTo>
                    <a:pt x="430" y="429"/>
                  </a:lnTo>
                  <a:lnTo>
                    <a:pt x="430" y="445"/>
                  </a:lnTo>
                  <a:lnTo>
                    <a:pt x="339" y="440"/>
                  </a:lnTo>
                  <a:lnTo>
                    <a:pt x="262" y="397"/>
                  </a:lnTo>
                  <a:lnTo>
                    <a:pt x="229" y="371"/>
                  </a:lnTo>
                  <a:lnTo>
                    <a:pt x="192" y="360"/>
                  </a:lnTo>
                  <a:lnTo>
                    <a:pt x="104" y="360"/>
                  </a:lnTo>
                  <a:lnTo>
                    <a:pt x="55" y="345"/>
                  </a:lnTo>
                  <a:lnTo>
                    <a:pt x="22" y="304"/>
                  </a:lnTo>
                  <a:lnTo>
                    <a:pt x="4" y="250"/>
                  </a:lnTo>
                  <a:lnTo>
                    <a:pt x="0" y="191"/>
                  </a:lnTo>
                  <a:lnTo>
                    <a:pt x="19" y="123"/>
                  </a:lnTo>
                  <a:lnTo>
                    <a:pt x="37" y="97"/>
                  </a:lnTo>
                  <a:lnTo>
                    <a:pt x="63" y="71"/>
                  </a:lnTo>
                  <a:lnTo>
                    <a:pt x="104" y="40"/>
                  </a:lnTo>
                  <a:lnTo>
                    <a:pt x="151" y="19"/>
                  </a:lnTo>
                  <a:lnTo>
                    <a:pt x="223" y="2"/>
                  </a:lnTo>
                  <a:lnTo>
                    <a:pt x="307" y="0"/>
                  </a:lnTo>
                  <a:lnTo>
                    <a:pt x="405" y="26"/>
                  </a:lnTo>
                  <a:lnTo>
                    <a:pt x="469" y="67"/>
                  </a:lnTo>
                  <a:lnTo>
                    <a:pt x="512" y="101"/>
                  </a:lnTo>
                  <a:lnTo>
                    <a:pt x="514" y="112"/>
                  </a:lnTo>
                  <a:lnTo>
                    <a:pt x="504" y="114"/>
                  </a:lnTo>
                  <a:lnTo>
                    <a:pt x="504" y="114"/>
                  </a:lnTo>
                  <a:lnTo>
                    <a:pt x="504" y="1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6" name="Freeform 20">
              <a:extLst>
                <a:ext uri="{FF2B5EF4-FFF2-40B4-BE49-F238E27FC236}">
                  <a16:creationId xmlns:a16="http://schemas.microsoft.com/office/drawing/2014/main" id="{8D69D0FC-4EC7-4E3B-A7FC-87C3BF8B8D8F}"/>
                </a:ext>
              </a:extLst>
            </p:cNvPr>
            <p:cNvSpPr>
              <a:spLocks/>
            </p:cNvSpPr>
            <p:nvPr/>
          </p:nvSpPr>
          <p:spPr bwMode="auto">
            <a:xfrm>
              <a:off x="7567" y="2466"/>
              <a:ext cx="86" cy="108"/>
            </a:xfrm>
            <a:custGeom>
              <a:avLst/>
              <a:gdLst>
                <a:gd name="T0" fmla="*/ 144 w 147"/>
                <a:gd name="T1" fmla="*/ 13 h 193"/>
                <a:gd name="T2" fmla="*/ 55 w 147"/>
                <a:gd name="T3" fmla="*/ 98 h 193"/>
                <a:gd name="T4" fmla="*/ 31 w 147"/>
                <a:gd name="T5" fmla="*/ 158 h 193"/>
                <a:gd name="T6" fmla="*/ 32 w 147"/>
                <a:gd name="T7" fmla="*/ 184 h 193"/>
                <a:gd name="T8" fmla="*/ 29 w 147"/>
                <a:gd name="T9" fmla="*/ 193 h 193"/>
                <a:gd name="T10" fmla="*/ 18 w 147"/>
                <a:gd name="T11" fmla="*/ 189 h 193"/>
                <a:gd name="T12" fmla="*/ 0 w 147"/>
                <a:gd name="T13" fmla="*/ 158 h 193"/>
                <a:gd name="T14" fmla="*/ 12 w 147"/>
                <a:gd name="T15" fmla="*/ 118 h 193"/>
                <a:gd name="T16" fmla="*/ 29 w 147"/>
                <a:gd name="T17" fmla="*/ 80 h 193"/>
                <a:gd name="T18" fmla="*/ 53 w 147"/>
                <a:gd name="T19" fmla="*/ 55 h 193"/>
                <a:gd name="T20" fmla="*/ 79 w 147"/>
                <a:gd name="T21" fmla="*/ 37 h 193"/>
                <a:gd name="T22" fmla="*/ 107 w 147"/>
                <a:gd name="T23" fmla="*/ 20 h 193"/>
                <a:gd name="T24" fmla="*/ 135 w 147"/>
                <a:gd name="T25" fmla="*/ 0 h 193"/>
                <a:gd name="T26" fmla="*/ 147 w 147"/>
                <a:gd name="T27" fmla="*/ 3 h 193"/>
                <a:gd name="T28" fmla="*/ 144 w 147"/>
                <a:gd name="T29" fmla="*/ 13 h 193"/>
                <a:gd name="T30" fmla="*/ 144 w 147"/>
                <a:gd name="T31" fmla="*/ 13 h 193"/>
                <a:gd name="T32" fmla="*/ 144 w 147"/>
                <a:gd name="T33" fmla="*/ 1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7" h="193">
                  <a:moveTo>
                    <a:pt x="144" y="13"/>
                  </a:moveTo>
                  <a:lnTo>
                    <a:pt x="55" y="98"/>
                  </a:lnTo>
                  <a:lnTo>
                    <a:pt x="31" y="158"/>
                  </a:lnTo>
                  <a:lnTo>
                    <a:pt x="32" y="184"/>
                  </a:lnTo>
                  <a:lnTo>
                    <a:pt x="29" y="193"/>
                  </a:lnTo>
                  <a:lnTo>
                    <a:pt x="18" y="189"/>
                  </a:lnTo>
                  <a:lnTo>
                    <a:pt x="0" y="158"/>
                  </a:lnTo>
                  <a:lnTo>
                    <a:pt x="12" y="118"/>
                  </a:lnTo>
                  <a:lnTo>
                    <a:pt x="29" y="80"/>
                  </a:lnTo>
                  <a:lnTo>
                    <a:pt x="53" y="55"/>
                  </a:lnTo>
                  <a:lnTo>
                    <a:pt x="79" y="37"/>
                  </a:lnTo>
                  <a:lnTo>
                    <a:pt x="107" y="20"/>
                  </a:lnTo>
                  <a:lnTo>
                    <a:pt x="135" y="0"/>
                  </a:lnTo>
                  <a:lnTo>
                    <a:pt x="147" y="3"/>
                  </a:lnTo>
                  <a:lnTo>
                    <a:pt x="144" y="13"/>
                  </a:lnTo>
                  <a:lnTo>
                    <a:pt x="144" y="13"/>
                  </a:lnTo>
                  <a:lnTo>
                    <a:pt x="144"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7" name="Freeform 21">
              <a:extLst>
                <a:ext uri="{FF2B5EF4-FFF2-40B4-BE49-F238E27FC236}">
                  <a16:creationId xmlns:a16="http://schemas.microsoft.com/office/drawing/2014/main" id="{C4EA2197-5F38-4165-A4A3-1766C1773E00}"/>
                </a:ext>
              </a:extLst>
            </p:cNvPr>
            <p:cNvSpPr>
              <a:spLocks/>
            </p:cNvSpPr>
            <p:nvPr/>
          </p:nvSpPr>
          <p:spPr bwMode="auto">
            <a:xfrm>
              <a:off x="7469" y="2385"/>
              <a:ext cx="133" cy="77"/>
            </a:xfrm>
            <a:custGeom>
              <a:avLst/>
              <a:gdLst>
                <a:gd name="T0" fmla="*/ 222 w 228"/>
                <a:gd name="T1" fmla="*/ 15 h 137"/>
                <a:gd name="T2" fmla="*/ 96 w 228"/>
                <a:gd name="T3" fmla="*/ 71 h 137"/>
                <a:gd name="T4" fmla="*/ 44 w 228"/>
                <a:gd name="T5" fmla="*/ 111 h 137"/>
                <a:gd name="T6" fmla="*/ 19 w 228"/>
                <a:gd name="T7" fmla="*/ 136 h 137"/>
                <a:gd name="T8" fmla="*/ 1 w 228"/>
                <a:gd name="T9" fmla="*/ 137 h 137"/>
                <a:gd name="T10" fmla="*/ 0 w 228"/>
                <a:gd name="T11" fmla="*/ 117 h 137"/>
                <a:gd name="T12" fmla="*/ 22 w 228"/>
                <a:gd name="T13" fmla="*/ 87 h 137"/>
                <a:gd name="T14" fmla="*/ 79 w 228"/>
                <a:gd name="T15" fmla="*/ 43 h 137"/>
                <a:gd name="T16" fmla="*/ 113 w 228"/>
                <a:gd name="T17" fmla="*/ 26 h 137"/>
                <a:gd name="T18" fmla="*/ 147 w 228"/>
                <a:gd name="T19" fmla="*/ 17 h 137"/>
                <a:gd name="T20" fmla="*/ 218 w 228"/>
                <a:gd name="T21" fmla="*/ 0 h 137"/>
                <a:gd name="T22" fmla="*/ 228 w 228"/>
                <a:gd name="T23" fmla="*/ 5 h 137"/>
                <a:gd name="T24" fmla="*/ 222 w 228"/>
                <a:gd name="T25" fmla="*/ 15 h 137"/>
                <a:gd name="T26" fmla="*/ 222 w 228"/>
                <a:gd name="T27" fmla="*/ 15 h 137"/>
                <a:gd name="T28" fmla="*/ 222 w 228"/>
                <a:gd name="T29" fmla="*/ 1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8" h="137">
                  <a:moveTo>
                    <a:pt x="222" y="15"/>
                  </a:moveTo>
                  <a:lnTo>
                    <a:pt x="96" y="71"/>
                  </a:lnTo>
                  <a:lnTo>
                    <a:pt x="44" y="111"/>
                  </a:lnTo>
                  <a:lnTo>
                    <a:pt x="19" y="136"/>
                  </a:lnTo>
                  <a:lnTo>
                    <a:pt x="1" y="137"/>
                  </a:lnTo>
                  <a:lnTo>
                    <a:pt x="0" y="117"/>
                  </a:lnTo>
                  <a:lnTo>
                    <a:pt x="22" y="87"/>
                  </a:lnTo>
                  <a:lnTo>
                    <a:pt x="79" y="43"/>
                  </a:lnTo>
                  <a:lnTo>
                    <a:pt x="113" y="26"/>
                  </a:lnTo>
                  <a:lnTo>
                    <a:pt x="147" y="17"/>
                  </a:lnTo>
                  <a:lnTo>
                    <a:pt x="218" y="0"/>
                  </a:lnTo>
                  <a:lnTo>
                    <a:pt x="228" y="5"/>
                  </a:lnTo>
                  <a:lnTo>
                    <a:pt x="222" y="15"/>
                  </a:lnTo>
                  <a:lnTo>
                    <a:pt x="222" y="15"/>
                  </a:lnTo>
                  <a:lnTo>
                    <a:pt x="222"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8" name="Freeform 22">
              <a:extLst>
                <a:ext uri="{FF2B5EF4-FFF2-40B4-BE49-F238E27FC236}">
                  <a16:creationId xmlns:a16="http://schemas.microsoft.com/office/drawing/2014/main" id="{9629E8BB-6991-4732-93A1-F948DD613DB0}"/>
                </a:ext>
              </a:extLst>
            </p:cNvPr>
            <p:cNvSpPr>
              <a:spLocks/>
            </p:cNvSpPr>
            <p:nvPr/>
          </p:nvSpPr>
          <p:spPr bwMode="auto">
            <a:xfrm>
              <a:off x="7428" y="2370"/>
              <a:ext cx="88" cy="20"/>
            </a:xfrm>
            <a:custGeom>
              <a:avLst/>
              <a:gdLst>
                <a:gd name="T0" fmla="*/ 9 w 151"/>
                <a:gd name="T1" fmla="*/ 1 h 36"/>
                <a:gd name="T2" fmla="*/ 28 w 151"/>
                <a:gd name="T3" fmla="*/ 0 h 36"/>
                <a:gd name="T4" fmla="*/ 91 w 151"/>
                <a:gd name="T5" fmla="*/ 0 h 36"/>
                <a:gd name="T6" fmla="*/ 147 w 151"/>
                <a:gd name="T7" fmla="*/ 22 h 36"/>
                <a:gd name="T8" fmla="*/ 151 w 151"/>
                <a:gd name="T9" fmla="*/ 32 h 36"/>
                <a:gd name="T10" fmla="*/ 142 w 151"/>
                <a:gd name="T11" fmla="*/ 36 h 36"/>
                <a:gd name="T12" fmla="*/ 88 w 151"/>
                <a:gd name="T13" fmla="*/ 24 h 36"/>
                <a:gd name="T14" fmla="*/ 28 w 151"/>
                <a:gd name="T15" fmla="*/ 24 h 36"/>
                <a:gd name="T16" fmla="*/ 9 w 151"/>
                <a:gd name="T17" fmla="*/ 22 h 36"/>
                <a:gd name="T18" fmla="*/ 0 w 151"/>
                <a:gd name="T19" fmla="*/ 11 h 36"/>
                <a:gd name="T20" fmla="*/ 9 w 151"/>
                <a:gd name="T21" fmla="*/ 1 h 36"/>
                <a:gd name="T22" fmla="*/ 9 w 151"/>
                <a:gd name="T23" fmla="*/ 1 h 36"/>
                <a:gd name="T24" fmla="*/ 9 w 151"/>
                <a:gd name="T2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1" h="36">
                  <a:moveTo>
                    <a:pt x="9" y="1"/>
                  </a:moveTo>
                  <a:lnTo>
                    <a:pt x="28" y="0"/>
                  </a:lnTo>
                  <a:lnTo>
                    <a:pt x="91" y="0"/>
                  </a:lnTo>
                  <a:lnTo>
                    <a:pt x="147" y="22"/>
                  </a:lnTo>
                  <a:lnTo>
                    <a:pt x="151" y="32"/>
                  </a:lnTo>
                  <a:lnTo>
                    <a:pt x="142" y="36"/>
                  </a:lnTo>
                  <a:lnTo>
                    <a:pt x="88" y="24"/>
                  </a:lnTo>
                  <a:lnTo>
                    <a:pt x="28" y="24"/>
                  </a:lnTo>
                  <a:lnTo>
                    <a:pt x="9" y="22"/>
                  </a:lnTo>
                  <a:lnTo>
                    <a:pt x="0" y="11"/>
                  </a:lnTo>
                  <a:lnTo>
                    <a:pt x="9" y="1"/>
                  </a:lnTo>
                  <a:lnTo>
                    <a:pt x="9" y="1"/>
                  </a:lnTo>
                  <a:lnTo>
                    <a:pt x="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9" name="Freeform 23">
              <a:extLst>
                <a:ext uri="{FF2B5EF4-FFF2-40B4-BE49-F238E27FC236}">
                  <a16:creationId xmlns:a16="http://schemas.microsoft.com/office/drawing/2014/main" id="{207C9E87-04E8-451E-8359-95F7183908C3}"/>
                </a:ext>
              </a:extLst>
            </p:cNvPr>
            <p:cNvSpPr>
              <a:spLocks/>
            </p:cNvSpPr>
            <p:nvPr/>
          </p:nvSpPr>
          <p:spPr bwMode="auto">
            <a:xfrm>
              <a:off x="7293" y="2504"/>
              <a:ext cx="415" cy="184"/>
            </a:xfrm>
            <a:custGeom>
              <a:avLst/>
              <a:gdLst>
                <a:gd name="T0" fmla="*/ 17 w 710"/>
                <a:gd name="T1" fmla="*/ 0 h 328"/>
                <a:gd name="T2" fmla="*/ 65 w 710"/>
                <a:gd name="T3" fmla="*/ 24 h 328"/>
                <a:gd name="T4" fmla="*/ 110 w 710"/>
                <a:gd name="T5" fmla="*/ 59 h 328"/>
                <a:gd name="T6" fmla="*/ 145 w 710"/>
                <a:gd name="T7" fmla="*/ 111 h 328"/>
                <a:gd name="T8" fmla="*/ 166 w 710"/>
                <a:gd name="T9" fmla="*/ 181 h 328"/>
                <a:gd name="T10" fmla="*/ 224 w 710"/>
                <a:gd name="T11" fmla="*/ 233 h 328"/>
                <a:gd name="T12" fmla="*/ 291 w 710"/>
                <a:gd name="T13" fmla="*/ 263 h 328"/>
                <a:gd name="T14" fmla="*/ 423 w 710"/>
                <a:gd name="T15" fmla="*/ 289 h 328"/>
                <a:gd name="T16" fmla="*/ 542 w 710"/>
                <a:gd name="T17" fmla="*/ 270 h 328"/>
                <a:gd name="T18" fmla="*/ 641 w 710"/>
                <a:gd name="T19" fmla="*/ 222 h 328"/>
                <a:gd name="T20" fmla="*/ 676 w 710"/>
                <a:gd name="T21" fmla="*/ 173 h 328"/>
                <a:gd name="T22" fmla="*/ 681 w 710"/>
                <a:gd name="T23" fmla="*/ 124 h 328"/>
                <a:gd name="T24" fmla="*/ 619 w 710"/>
                <a:gd name="T25" fmla="*/ 65 h 328"/>
                <a:gd name="T26" fmla="*/ 623 w 710"/>
                <a:gd name="T27" fmla="*/ 45 h 328"/>
                <a:gd name="T28" fmla="*/ 637 w 710"/>
                <a:gd name="T29" fmla="*/ 38 h 328"/>
                <a:gd name="T30" fmla="*/ 685 w 710"/>
                <a:gd name="T31" fmla="*/ 64 h 328"/>
                <a:gd name="T32" fmla="*/ 708 w 710"/>
                <a:gd name="T33" fmla="*/ 112 h 328"/>
                <a:gd name="T34" fmla="*/ 710 w 710"/>
                <a:gd name="T35" fmla="*/ 173 h 328"/>
                <a:gd name="T36" fmla="*/ 669 w 710"/>
                <a:gd name="T37" fmla="*/ 244 h 328"/>
                <a:gd name="T38" fmla="*/ 617 w 710"/>
                <a:gd name="T39" fmla="*/ 289 h 328"/>
                <a:gd name="T40" fmla="*/ 541 w 710"/>
                <a:gd name="T41" fmla="*/ 313 h 328"/>
                <a:gd name="T42" fmla="*/ 464 w 710"/>
                <a:gd name="T43" fmla="*/ 324 h 328"/>
                <a:gd name="T44" fmla="*/ 400 w 710"/>
                <a:gd name="T45" fmla="*/ 328 h 328"/>
                <a:gd name="T46" fmla="*/ 300 w 710"/>
                <a:gd name="T47" fmla="*/ 310 h 328"/>
                <a:gd name="T48" fmla="*/ 177 w 710"/>
                <a:gd name="T49" fmla="*/ 255 h 328"/>
                <a:gd name="T50" fmla="*/ 131 w 710"/>
                <a:gd name="T51" fmla="*/ 193 h 328"/>
                <a:gd name="T52" fmla="*/ 111 w 710"/>
                <a:gd name="T53" fmla="*/ 145 h 328"/>
                <a:gd name="T54" fmla="*/ 86 w 710"/>
                <a:gd name="T55" fmla="*/ 95 h 328"/>
                <a:gd name="T56" fmla="*/ 51 w 710"/>
                <a:gd name="T57" fmla="*/ 51 h 328"/>
                <a:gd name="T58" fmla="*/ 0 w 710"/>
                <a:gd name="T59" fmla="*/ 16 h 328"/>
                <a:gd name="T60" fmla="*/ 17 w 710"/>
                <a:gd name="T61" fmla="*/ 0 h 328"/>
                <a:gd name="T62" fmla="*/ 17 w 710"/>
                <a:gd name="T63"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0" h="328">
                  <a:moveTo>
                    <a:pt x="17" y="0"/>
                  </a:moveTo>
                  <a:lnTo>
                    <a:pt x="65" y="24"/>
                  </a:lnTo>
                  <a:lnTo>
                    <a:pt x="110" y="59"/>
                  </a:lnTo>
                  <a:lnTo>
                    <a:pt x="145" y="111"/>
                  </a:lnTo>
                  <a:lnTo>
                    <a:pt x="166" y="181"/>
                  </a:lnTo>
                  <a:lnTo>
                    <a:pt x="224" y="233"/>
                  </a:lnTo>
                  <a:lnTo>
                    <a:pt x="291" y="263"/>
                  </a:lnTo>
                  <a:lnTo>
                    <a:pt x="423" y="289"/>
                  </a:lnTo>
                  <a:lnTo>
                    <a:pt x="542" y="270"/>
                  </a:lnTo>
                  <a:lnTo>
                    <a:pt x="641" y="222"/>
                  </a:lnTo>
                  <a:lnTo>
                    <a:pt x="676" y="173"/>
                  </a:lnTo>
                  <a:lnTo>
                    <a:pt x="681" y="124"/>
                  </a:lnTo>
                  <a:lnTo>
                    <a:pt x="619" y="65"/>
                  </a:lnTo>
                  <a:lnTo>
                    <a:pt x="623" y="45"/>
                  </a:lnTo>
                  <a:lnTo>
                    <a:pt x="637" y="38"/>
                  </a:lnTo>
                  <a:lnTo>
                    <a:pt x="685" y="64"/>
                  </a:lnTo>
                  <a:lnTo>
                    <a:pt x="708" y="112"/>
                  </a:lnTo>
                  <a:lnTo>
                    <a:pt x="710" y="173"/>
                  </a:lnTo>
                  <a:lnTo>
                    <a:pt x="669" y="244"/>
                  </a:lnTo>
                  <a:lnTo>
                    <a:pt x="617" y="289"/>
                  </a:lnTo>
                  <a:lnTo>
                    <a:pt x="541" y="313"/>
                  </a:lnTo>
                  <a:lnTo>
                    <a:pt x="464" y="324"/>
                  </a:lnTo>
                  <a:lnTo>
                    <a:pt x="400" y="328"/>
                  </a:lnTo>
                  <a:lnTo>
                    <a:pt x="300" y="310"/>
                  </a:lnTo>
                  <a:lnTo>
                    <a:pt x="177" y="255"/>
                  </a:lnTo>
                  <a:lnTo>
                    <a:pt x="131" y="193"/>
                  </a:lnTo>
                  <a:lnTo>
                    <a:pt x="111" y="145"/>
                  </a:lnTo>
                  <a:lnTo>
                    <a:pt x="86" y="95"/>
                  </a:lnTo>
                  <a:lnTo>
                    <a:pt x="51" y="51"/>
                  </a:lnTo>
                  <a:lnTo>
                    <a:pt x="0" y="16"/>
                  </a:lnTo>
                  <a:lnTo>
                    <a:pt x="17" y="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0" name="Freeform 24">
              <a:extLst>
                <a:ext uri="{FF2B5EF4-FFF2-40B4-BE49-F238E27FC236}">
                  <a16:creationId xmlns:a16="http://schemas.microsoft.com/office/drawing/2014/main" id="{77E22084-BBB5-4559-AEB8-11753F14AF17}"/>
                </a:ext>
              </a:extLst>
            </p:cNvPr>
            <p:cNvSpPr>
              <a:spLocks/>
            </p:cNvSpPr>
            <p:nvPr/>
          </p:nvSpPr>
          <p:spPr bwMode="auto">
            <a:xfrm>
              <a:off x="6071" y="2284"/>
              <a:ext cx="1243" cy="257"/>
            </a:xfrm>
            <a:custGeom>
              <a:avLst/>
              <a:gdLst>
                <a:gd name="T0" fmla="*/ 332 w 2129"/>
                <a:gd name="T1" fmla="*/ 0 h 458"/>
                <a:gd name="T2" fmla="*/ 271 w 2129"/>
                <a:gd name="T3" fmla="*/ 37 h 458"/>
                <a:gd name="T4" fmla="*/ 71 w 2129"/>
                <a:gd name="T5" fmla="*/ 296 h 458"/>
                <a:gd name="T6" fmla="*/ 0 w 2129"/>
                <a:gd name="T7" fmla="*/ 332 h 458"/>
                <a:gd name="T8" fmla="*/ 62 w 2129"/>
                <a:gd name="T9" fmla="*/ 429 h 458"/>
                <a:gd name="T10" fmla="*/ 520 w 2129"/>
                <a:gd name="T11" fmla="*/ 405 h 458"/>
                <a:gd name="T12" fmla="*/ 1984 w 2129"/>
                <a:gd name="T13" fmla="*/ 458 h 458"/>
                <a:gd name="T14" fmla="*/ 2129 w 2129"/>
                <a:gd name="T15" fmla="*/ 384 h 458"/>
                <a:gd name="T16" fmla="*/ 1798 w 2129"/>
                <a:gd name="T17" fmla="*/ 348 h 458"/>
                <a:gd name="T18" fmla="*/ 2067 w 2129"/>
                <a:gd name="T19" fmla="*/ 327 h 458"/>
                <a:gd name="T20" fmla="*/ 2005 w 2129"/>
                <a:gd name="T21" fmla="*/ 245 h 458"/>
                <a:gd name="T22" fmla="*/ 1897 w 2129"/>
                <a:gd name="T23" fmla="*/ 94 h 458"/>
                <a:gd name="T24" fmla="*/ 1094 w 2129"/>
                <a:gd name="T25" fmla="*/ 52 h 458"/>
                <a:gd name="T26" fmla="*/ 410 w 2129"/>
                <a:gd name="T27" fmla="*/ 6 h 458"/>
                <a:gd name="T28" fmla="*/ 332 w 2129"/>
                <a:gd name="T29" fmla="*/ 0 h 458"/>
                <a:gd name="T30" fmla="*/ 332 w 2129"/>
                <a:gd name="T31" fmla="*/ 0 h 458"/>
                <a:gd name="T32" fmla="*/ 332 w 2129"/>
                <a:gd name="T33" fmla="*/ 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9" h="458">
                  <a:moveTo>
                    <a:pt x="332" y="0"/>
                  </a:moveTo>
                  <a:lnTo>
                    <a:pt x="271" y="37"/>
                  </a:lnTo>
                  <a:lnTo>
                    <a:pt x="71" y="296"/>
                  </a:lnTo>
                  <a:lnTo>
                    <a:pt x="0" y="332"/>
                  </a:lnTo>
                  <a:lnTo>
                    <a:pt x="62" y="429"/>
                  </a:lnTo>
                  <a:lnTo>
                    <a:pt x="520" y="405"/>
                  </a:lnTo>
                  <a:lnTo>
                    <a:pt x="1984" y="458"/>
                  </a:lnTo>
                  <a:lnTo>
                    <a:pt x="2129" y="384"/>
                  </a:lnTo>
                  <a:lnTo>
                    <a:pt x="1798" y="348"/>
                  </a:lnTo>
                  <a:lnTo>
                    <a:pt x="2067" y="327"/>
                  </a:lnTo>
                  <a:lnTo>
                    <a:pt x="2005" y="245"/>
                  </a:lnTo>
                  <a:lnTo>
                    <a:pt x="1897" y="94"/>
                  </a:lnTo>
                  <a:lnTo>
                    <a:pt x="1094" y="52"/>
                  </a:lnTo>
                  <a:lnTo>
                    <a:pt x="410" y="6"/>
                  </a:lnTo>
                  <a:lnTo>
                    <a:pt x="332" y="0"/>
                  </a:lnTo>
                  <a:lnTo>
                    <a:pt x="332" y="0"/>
                  </a:lnTo>
                  <a:lnTo>
                    <a:pt x="332" y="0"/>
                  </a:lnTo>
                  <a:close/>
                </a:path>
              </a:pathLst>
            </a:custGeom>
            <a:solidFill>
              <a:srgbClr val="E8DC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1" name="Freeform 25">
              <a:extLst>
                <a:ext uri="{FF2B5EF4-FFF2-40B4-BE49-F238E27FC236}">
                  <a16:creationId xmlns:a16="http://schemas.microsoft.com/office/drawing/2014/main" id="{42113800-FE47-4E8B-855C-2DF8BC13B516}"/>
                </a:ext>
              </a:extLst>
            </p:cNvPr>
            <p:cNvSpPr>
              <a:spLocks/>
            </p:cNvSpPr>
            <p:nvPr/>
          </p:nvSpPr>
          <p:spPr bwMode="auto">
            <a:xfrm>
              <a:off x="6316" y="2135"/>
              <a:ext cx="953" cy="251"/>
            </a:xfrm>
            <a:custGeom>
              <a:avLst/>
              <a:gdLst>
                <a:gd name="T0" fmla="*/ 0 w 1631"/>
                <a:gd name="T1" fmla="*/ 229 h 448"/>
                <a:gd name="T2" fmla="*/ 10 w 1631"/>
                <a:gd name="T3" fmla="*/ 105 h 448"/>
                <a:gd name="T4" fmla="*/ 139 w 1631"/>
                <a:gd name="T5" fmla="*/ 100 h 448"/>
                <a:gd name="T6" fmla="*/ 704 w 1631"/>
                <a:gd name="T7" fmla="*/ 53 h 448"/>
                <a:gd name="T8" fmla="*/ 937 w 1631"/>
                <a:gd name="T9" fmla="*/ 27 h 448"/>
                <a:gd name="T10" fmla="*/ 1413 w 1631"/>
                <a:gd name="T11" fmla="*/ 22 h 448"/>
                <a:gd name="T12" fmla="*/ 1579 w 1631"/>
                <a:gd name="T13" fmla="*/ 17 h 448"/>
                <a:gd name="T14" fmla="*/ 1631 w 1631"/>
                <a:gd name="T15" fmla="*/ 0 h 448"/>
                <a:gd name="T16" fmla="*/ 1600 w 1631"/>
                <a:gd name="T17" fmla="*/ 448 h 448"/>
                <a:gd name="T18" fmla="*/ 1518 w 1631"/>
                <a:gd name="T19" fmla="*/ 310 h 448"/>
                <a:gd name="T20" fmla="*/ 0 w 1631"/>
                <a:gd name="T21" fmla="*/ 229 h 448"/>
                <a:gd name="T22" fmla="*/ 0 w 1631"/>
                <a:gd name="T23" fmla="*/ 229 h 448"/>
                <a:gd name="T24" fmla="*/ 0 w 1631"/>
                <a:gd name="T25" fmla="*/ 229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1" h="448">
                  <a:moveTo>
                    <a:pt x="0" y="229"/>
                  </a:moveTo>
                  <a:lnTo>
                    <a:pt x="10" y="105"/>
                  </a:lnTo>
                  <a:lnTo>
                    <a:pt x="139" y="100"/>
                  </a:lnTo>
                  <a:lnTo>
                    <a:pt x="704" y="53"/>
                  </a:lnTo>
                  <a:lnTo>
                    <a:pt x="937" y="27"/>
                  </a:lnTo>
                  <a:lnTo>
                    <a:pt x="1413" y="22"/>
                  </a:lnTo>
                  <a:lnTo>
                    <a:pt x="1579" y="17"/>
                  </a:lnTo>
                  <a:lnTo>
                    <a:pt x="1631" y="0"/>
                  </a:lnTo>
                  <a:lnTo>
                    <a:pt x="1600" y="448"/>
                  </a:lnTo>
                  <a:lnTo>
                    <a:pt x="1518" y="310"/>
                  </a:lnTo>
                  <a:lnTo>
                    <a:pt x="0" y="229"/>
                  </a:lnTo>
                  <a:lnTo>
                    <a:pt x="0" y="229"/>
                  </a:lnTo>
                  <a:lnTo>
                    <a:pt x="0" y="229"/>
                  </a:lnTo>
                  <a:close/>
                </a:path>
              </a:pathLst>
            </a:custGeom>
            <a:solidFill>
              <a:srgbClr val="E8DC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2" name="Freeform 26">
              <a:extLst>
                <a:ext uri="{FF2B5EF4-FFF2-40B4-BE49-F238E27FC236}">
                  <a16:creationId xmlns:a16="http://schemas.microsoft.com/office/drawing/2014/main" id="{36A34D9E-6D4E-458B-898C-7A38E5B76491}"/>
                </a:ext>
              </a:extLst>
            </p:cNvPr>
            <p:cNvSpPr>
              <a:spLocks/>
            </p:cNvSpPr>
            <p:nvPr/>
          </p:nvSpPr>
          <p:spPr bwMode="auto">
            <a:xfrm>
              <a:off x="6564" y="2018"/>
              <a:ext cx="518" cy="109"/>
            </a:xfrm>
            <a:custGeom>
              <a:avLst/>
              <a:gdLst>
                <a:gd name="T0" fmla="*/ 44 w 885"/>
                <a:gd name="T1" fmla="*/ 0 h 197"/>
                <a:gd name="T2" fmla="*/ 47 w 885"/>
                <a:gd name="T3" fmla="*/ 62 h 197"/>
                <a:gd name="T4" fmla="*/ 0 w 885"/>
                <a:gd name="T5" fmla="*/ 155 h 197"/>
                <a:gd name="T6" fmla="*/ 275 w 885"/>
                <a:gd name="T7" fmla="*/ 94 h 197"/>
                <a:gd name="T8" fmla="*/ 414 w 885"/>
                <a:gd name="T9" fmla="*/ 118 h 197"/>
                <a:gd name="T10" fmla="*/ 259 w 885"/>
                <a:gd name="T11" fmla="*/ 197 h 197"/>
                <a:gd name="T12" fmla="*/ 885 w 885"/>
                <a:gd name="T13" fmla="*/ 155 h 197"/>
                <a:gd name="T14" fmla="*/ 872 w 885"/>
                <a:gd name="T15" fmla="*/ 72 h 197"/>
                <a:gd name="T16" fmla="*/ 730 w 885"/>
                <a:gd name="T17" fmla="*/ 89 h 197"/>
                <a:gd name="T18" fmla="*/ 657 w 885"/>
                <a:gd name="T19" fmla="*/ 10 h 197"/>
                <a:gd name="T20" fmla="*/ 44 w 885"/>
                <a:gd name="T21" fmla="*/ 0 h 197"/>
                <a:gd name="T22" fmla="*/ 44 w 885"/>
                <a:gd name="T23" fmla="*/ 0 h 197"/>
                <a:gd name="T24" fmla="*/ 44 w 885"/>
                <a:gd name="T25"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5" h="197">
                  <a:moveTo>
                    <a:pt x="44" y="0"/>
                  </a:moveTo>
                  <a:lnTo>
                    <a:pt x="47" y="62"/>
                  </a:lnTo>
                  <a:lnTo>
                    <a:pt x="0" y="155"/>
                  </a:lnTo>
                  <a:lnTo>
                    <a:pt x="275" y="94"/>
                  </a:lnTo>
                  <a:lnTo>
                    <a:pt x="414" y="118"/>
                  </a:lnTo>
                  <a:lnTo>
                    <a:pt x="259" y="197"/>
                  </a:lnTo>
                  <a:lnTo>
                    <a:pt x="885" y="155"/>
                  </a:lnTo>
                  <a:lnTo>
                    <a:pt x="872" y="72"/>
                  </a:lnTo>
                  <a:lnTo>
                    <a:pt x="730" y="89"/>
                  </a:lnTo>
                  <a:lnTo>
                    <a:pt x="657" y="10"/>
                  </a:lnTo>
                  <a:lnTo>
                    <a:pt x="44" y="0"/>
                  </a:lnTo>
                  <a:lnTo>
                    <a:pt x="44" y="0"/>
                  </a:lnTo>
                  <a:lnTo>
                    <a:pt x="44" y="0"/>
                  </a:lnTo>
                  <a:close/>
                </a:path>
              </a:pathLst>
            </a:custGeom>
            <a:solidFill>
              <a:srgbClr val="A3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3" name="Freeform 27">
              <a:extLst>
                <a:ext uri="{FF2B5EF4-FFF2-40B4-BE49-F238E27FC236}">
                  <a16:creationId xmlns:a16="http://schemas.microsoft.com/office/drawing/2014/main" id="{DA4646CD-409E-4A59-A948-5AFFF93558D5}"/>
                </a:ext>
              </a:extLst>
            </p:cNvPr>
            <p:cNvSpPr>
              <a:spLocks/>
            </p:cNvSpPr>
            <p:nvPr/>
          </p:nvSpPr>
          <p:spPr bwMode="auto">
            <a:xfrm>
              <a:off x="6973" y="1299"/>
              <a:ext cx="242" cy="740"/>
            </a:xfrm>
            <a:custGeom>
              <a:avLst/>
              <a:gdLst>
                <a:gd name="T0" fmla="*/ 50 w 414"/>
                <a:gd name="T1" fmla="*/ 1260 h 1320"/>
                <a:gd name="T2" fmla="*/ 165 w 414"/>
                <a:gd name="T3" fmla="*/ 1224 h 1320"/>
                <a:gd name="T4" fmla="*/ 337 w 414"/>
                <a:gd name="T5" fmla="*/ 239 h 1320"/>
                <a:gd name="T6" fmla="*/ 393 w 414"/>
                <a:gd name="T7" fmla="*/ 0 h 1320"/>
                <a:gd name="T8" fmla="*/ 414 w 414"/>
                <a:gd name="T9" fmla="*/ 73 h 1320"/>
                <a:gd name="T10" fmla="*/ 367 w 414"/>
                <a:gd name="T11" fmla="*/ 582 h 1320"/>
                <a:gd name="T12" fmla="*/ 285 w 414"/>
                <a:gd name="T13" fmla="*/ 1213 h 1320"/>
                <a:gd name="T14" fmla="*/ 267 w 414"/>
                <a:gd name="T15" fmla="*/ 1273 h 1320"/>
                <a:gd name="T16" fmla="*/ 113 w 414"/>
                <a:gd name="T17" fmla="*/ 1320 h 1320"/>
                <a:gd name="T18" fmla="*/ 0 w 414"/>
                <a:gd name="T19" fmla="*/ 1291 h 1320"/>
                <a:gd name="T20" fmla="*/ 50 w 414"/>
                <a:gd name="T21" fmla="*/ 1260 h 1320"/>
                <a:gd name="T22" fmla="*/ 50 w 414"/>
                <a:gd name="T23" fmla="*/ 1260 h 1320"/>
                <a:gd name="T24" fmla="*/ 50 w 414"/>
                <a:gd name="T25" fmla="*/ 1260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4" h="1320">
                  <a:moveTo>
                    <a:pt x="50" y="1260"/>
                  </a:moveTo>
                  <a:lnTo>
                    <a:pt x="165" y="1224"/>
                  </a:lnTo>
                  <a:lnTo>
                    <a:pt x="337" y="239"/>
                  </a:lnTo>
                  <a:lnTo>
                    <a:pt x="393" y="0"/>
                  </a:lnTo>
                  <a:lnTo>
                    <a:pt x="414" y="73"/>
                  </a:lnTo>
                  <a:lnTo>
                    <a:pt x="367" y="582"/>
                  </a:lnTo>
                  <a:lnTo>
                    <a:pt x="285" y="1213"/>
                  </a:lnTo>
                  <a:lnTo>
                    <a:pt x="267" y="1273"/>
                  </a:lnTo>
                  <a:lnTo>
                    <a:pt x="113" y="1320"/>
                  </a:lnTo>
                  <a:lnTo>
                    <a:pt x="0" y="1291"/>
                  </a:lnTo>
                  <a:lnTo>
                    <a:pt x="50" y="1260"/>
                  </a:lnTo>
                  <a:lnTo>
                    <a:pt x="50" y="1260"/>
                  </a:lnTo>
                  <a:lnTo>
                    <a:pt x="50" y="1260"/>
                  </a:lnTo>
                  <a:close/>
                </a:path>
              </a:pathLst>
            </a:custGeom>
            <a:solidFill>
              <a:srgbClr val="A3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4" name="Freeform 28">
              <a:extLst>
                <a:ext uri="{FF2B5EF4-FFF2-40B4-BE49-F238E27FC236}">
                  <a16:creationId xmlns:a16="http://schemas.microsoft.com/office/drawing/2014/main" id="{D7F46FE7-8405-43B8-A5E8-5636ED24E567}"/>
                </a:ext>
              </a:extLst>
            </p:cNvPr>
            <p:cNvSpPr>
              <a:spLocks/>
            </p:cNvSpPr>
            <p:nvPr/>
          </p:nvSpPr>
          <p:spPr bwMode="auto">
            <a:xfrm>
              <a:off x="6524" y="1901"/>
              <a:ext cx="462" cy="73"/>
            </a:xfrm>
            <a:custGeom>
              <a:avLst/>
              <a:gdLst>
                <a:gd name="T0" fmla="*/ 0 w 789"/>
                <a:gd name="T1" fmla="*/ 70 h 130"/>
                <a:gd name="T2" fmla="*/ 24 w 789"/>
                <a:gd name="T3" fmla="*/ 130 h 130"/>
                <a:gd name="T4" fmla="*/ 79 w 789"/>
                <a:gd name="T5" fmla="*/ 103 h 130"/>
                <a:gd name="T6" fmla="*/ 789 w 789"/>
                <a:gd name="T7" fmla="*/ 40 h 130"/>
                <a:gd name="T8" fmla="*/ 789 w 789"/>
                <a:gd name="T9" fmla="*/ 8 h 130"/>
                <a:gd name="T10" fmla="*/ 477 w 789"/>
                <a:gd name="T11" fmla="*/ 0 h 130"/>
                <a:gd name="T12" fmla="*/ 0 w 789"/>
                <a:gd name="T13" fmla="*/ 70 h 130"/>
                <a:gd name="T14" fmla="*/ 0 w 789"/>
                <a:gd name="T15" fmla="*/ 70 h 130"/>
                <a:gd name="T16" fmla="*/ 0 w 789"/>
                <a:gd name="T17" fmla="*/ 7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9" h="130">
                  <a:moveTo>
                    <a:pt x="0" y="70"/>
                  </a:moveTo>
                  <a:lnTo>
                    <a:pt x="24" y="130"/>
                  </a:lnTo>
                  <a:lnTo>
                    <a:pt x="79" y="103"/>
                  </a:lnTo>
                  <a:lnTo>
                    <a:pt x="789" y="40"/>
                  </a:lnTo>
                  <a:lnTo>
                    <a:pt x="789" y="8"/>
                  </a:lnTo>
                  <a:lnTo>
                    <a:pt x="477" y="0"/>
                  </a:lnTo>
                  <a:lnTo>
                    <a:pt x="0" y="70"/>
                  </a:lnTo>
                  <a:lnTo>
                    <a:pt x="0" y="70"/>
                  </a:lnTo>
                  <a:lnTo>
                    <a:pt x="0" y="70"/>
                  </a:lnTo>
                  <a:close/>
                </a:path>
              </a:pathLst>
            </a:custGeom>
            <a:solidFill>
              <a:srgbClr val="A3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5" name="Freeform 29">
              <a:extLst>
                <a:ext uri="{FF2B5EF4-FFF2-40B4-BE49-F238E27FC236}">
                  <a16:creationId xmlns:a16="http://schemas.microsoft.com/office/drawing/2014/main" id="{920F80C7-A4FF-471D-BB35-5B6A113FAA20}"/>
                </a:ext>
              </a:extLst>
            </p:cNvPr>
            <p:cNvSpPr>
              <a:spLocks/>
            </p:cNvSpPr>
            <p:nvPr/>
          </p:nvSpPr>
          <p:spPr bwMode="auto">
            <a:xfrm>
              <a:off x="6371" y="1218"/>
              <a:ext cx="713" cy="640"/>
            </a:xfrm>
            <a:custGeom>
              <a:avLst/>
              <a:gdLst>
                <a:gd name="T0" fmla="*/ 203 w 1220"/>
                <a:gd name="T1" fmla="*/ 1143 h 1143"/>
                <a:gd name="T2" fmla="*/ 15 w 1220"/>
                <a:gd name="T3" fmla="*/ 502 h 1143"/>
                <a:gd name="T4" fmla="*/ 0 w 1220"/>
                <a:gd name="T5" fmla="*/ 347 h 1143"/>
                <a:gd name="T6" fmla="*/ 26 w 1220"/>
                <a:gd name="T7" fmla="*/ 280 h 1143"/>
                <a:gd name="T8" fmla="*/ 134 w 1220"/>
                <a:gd name="T9" fmla="*/ 212 h 1143"/>
                <a:gd name="T10" fmla="*/ 589 w 1220"/>
                <a:gd name="T11" fmla="*/ 88 h 1143"/>
                <a:gd name="T12" fmla="*/ 1092 w 1220"/>
                <a:gd name="T13" fmla="*/ 5 h 1143"/>
                <a:gd name="T14" fmla="*/ 1200 w 1220"/>
                <a:gd name="T15" fmla="*/ 0 h 1143"/>
                <a:gd name="T16" fmla="*/ 1220 w 1220"/>
                <a:gd name="T17" fmla="*/ 52 h 1143"/>
                <a:gd name="T18" fmla="*/ 1184 w 1220"/>
                <a:gd name="T19" fmla="*/ 332 h 1143"/>
                <a:gd name="T20" fmla="*/ 1107 w 1220"/>
                <a:gd name="T21" fmla="*/ 176 h 1143"/>
                <a:gd name="T22" fmla="*/ 935 w 1220"/>
                <a:gd name="T23" fmla="*/ 78 h 1143"/>
                <a:gd name="T24" fmla="*/ 678 w 1220"/>
                <a:gd name="T25" fmla="*/ 109 h 1143"/>
                <a:gd name="T26" fmla="*/ 212 w 1220"/>
                <a:gd name="T27" fmla="*/ 280 h 1143"/>
                <a:gd name="T28" fmla="*/ 113 w 1220"/>
                <a:gd name="T29" fmla="*/ 379 h 1143"/>
                <a:gd name="T30" fmla="*/ 118 w 1220"/>
                <a:gd name="T31" fmla="*/ 638 h 1143"/>
                <a:gd name="T32" fmla="*/ 217 w 1220"/>
                <a:gd name="T33" fmla="*/ 923 h 1143"/>
                <a:gd name="T34" fmla="*/ 238 w 1220"/>
                <a:gd name="T35" fmla="*/ 1067 h 1143"/>
                <a:gd name="T36" fmla="*/ 203 w 1220"/>
                <a:gd name="T37" fmla="*/ 1143 h 1143"/>
                <a:gd name="T38" fmla="*/ 203 w 1220"/>
                <a:gd name="T39" fmla="*/ 1143 h 1143"/>
                <a:gd name="T40" fmla="*/ 203 w 1220"/>
                <a:gd name="T41"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20" h="1143">
                  <a:moveTo>
                    <a:pt x="203" y="1143"/>
                  </a:moveTo>
                  <a:lnTo>
                    <a:pt x="15" y="502"/>
                  </a:lnTo>
                  <a:lnTo>
                    <a:pt x="0" y="347"/>
                  </a:lnTo>
                  <a:lnTo>
                    <a:pt x="26" y="280"/>
                  </a:lnTo>
                  <a:lnTo>
                    <a:pt x="134" y="212"/>
                  </a:lnTo>
                  <a:lnTo>
                    <a:pt x="589" y="88"/>
                  </a:lnTo>
                  <a:lnTo>
                    <a:pt x="1092" y="5"/>
                  </a:lnTo>
                  <a:lnTo>
                    <a:pt x="1200" y="0"/>
                  </a:lnTo>
                  <a:lnTo>
                    <a:pt x="1220" y="52"/>
                  </a:lnTo>
                  <a:lnTo>
                    <a:pt x="1184" y="332"/>
                  </a:lnTo>
                  <a:lnTo>
                    <a:pt x="1107" y="176"/>
                  </a:lnTo>
                  <a:lnTo>
                    <a:pt x="935" y="78"/>
                  </a:lnTo>
                  <a:lnTo>
                    <a:pt x="678" y="109"/>
                  </a:lnTo>
                  <a:lnTo>
                    <a:pt x="212" y="280"/>
                  </a:lnTo>
                  <a:lnTo>
                    <a:pt x="113" y="379"/>
                  </a:lnTo>
                  <a:lnTo>
                    <a:pt x="118" y="638"/>
                  </a:lnTo>
                  <a:lnTo>
                    <a:pt x="217" y="923"/>
                  </a:lnTo>
                  <a:lnTo>
                    <a:pt x="238" y="1067"/>
                  </a:lnTo>
                  <a:lnTo>
                    <a:pt x="203" y="1143"/>
                  </a:lnTo>
                  <a:lnTo>
                    <a:pt x="203" y="1143"/>
                  </a:lnTo>
                  <a:lnTo>
                    <a:pt x="203" y="1143"/>
                  </a:lnTo>
                  <a:close/>
                </a:path>
              </a:pathLst>
            </a:custGeom>
            <a:solidFill>
              <a:srgbClr val="A3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6" name="Freeform 30">
              <a:extLst>
                <a:ext uri="{FF2B5EF4-FFF2-40B4-BE49-F238E27FC236}">
                  <a16:creationId xmlns:a16="http://schemas.microsoft.com/office/drawing/2014/main" id="{0622B21D-142D-4A3C-AF5C-72D7C0DADE1F}"/>
                </a:ext>
              </a:extLst>
            </p:cNvPr>
            <p:cNvSpPr>
              <a:spLocks/>
            </p:cNvSpPr>
            <p:nvPr/>
          </p:nvSpPr>
          <p:spPr bwMode="auto">
            <a:xfrm>
              <a:off x="6924" y="2177"/>
              <a:ext cx="306" cy="107"/>
            </a:xfrm>
            <a:custGeom>
              <a:avLst/>
              <a:gdLst>
                <a:gd name="T0" fmla="*/ 0 w 524"/>
                <a:gd name="T1" fmla="*/ 184 h 191"/>
                <a:gd name="T2" fmla="*/ 41 w 524"/>
                <a:gd name="T3" fmla="*/ 0 h 191"/>
                <a:gd name="T4" fmla="*/ 524 w 524"/>
                <a:gd name="T5" fmla="*/ 20 h 191"/>
                <a:gd name="T6" fmla="*/ 507 w 524"/>
                <a:gd name="T7" fmla="*/ 109 h 191"/>
                <a:gd name="T8" fmla="*/ 481 w 524"/>
                <a:gd name="T9" fmla="*/ 57 h 191"/>
                <a:gd name="T10" fmla="*/ 120 w 524"/>
                <a:gd name="T11" fmla="*/ 78 h 191"/>
                <a:gd name="T12" fmla="*/ 52 w 524"/>
                <a:gd name="T13" fmla="*/ 191 h 191"/>
                <a:gd name="T14" fmla="*/ 0 w 524"/>
                <a:gd name="T15" fmla="*/ 184 h 191"/>
                <a:gd name="T16" fmla="*/ 0 w 524"/>
                <a:gd name="T17" fmla="*/ 184 h 191"/>
                <a:gd name="T18" fmla="*/ 0 w 524"/>
                <a:gd name="T19" fmla="*/ 18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4" h="191">
                  <a:moveTo>
                    <a:pt x="0" y="184"/>
                  </a:moveTo>
                  <a:lnTo>
                    <a:pt x="41" y="0"/>
                  </a:lnTo>
                  <a:lnTo>
                    <a:pt x="524" y="20"/>
                  </a:lnTo>
                  <a:lnTo>
                    <a:pt x="507" y="109"/>
                  </a:lnTo>
                  <a:lnTo>
                    <a:pt x="481" y="57"/>
                  </a:lnTo>
                  <a:lnTo>
                    <a:pt x="120" y="78"/>
                  </a:lnTo>
                  <a:lnTo>
                    <a:pt x="52" y="191"/>
                  </a:lnTo>
                  <a:lnTo>
                    <a:pt x="0" y="184"/>
                  </a:lnTo>
                  <a:lnTo>
                    <a:pt x="0" y="184"/>
                  </a:lnTo>
                  <a:lnTo>
                    <a:pt x="0" y="184"/>
                  </a:lnTo>
                  <a:close/>
                </a:path>
              </a:pathLst>
            </a:custGeom>
            <a:solidFill>
              <a:srgbClr val="A3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7" name="Freeform 31">
              <a:extLst>
                <a:ext uri="{FF2B5EF4-FFF2-40B4-BE49-F238E27FC236}">
                  <a16:creationId xmlns:a16="http://schemas.microsoft.com/office/drawing/2014/main" id="{88A0F706-CE3A-4D56-BEB7-D7626735D34F}"/>
                </a:ext>
              </a:extLst>
            </p:cNvPr>
            <p:cNvSpPr>
              <a:spLocks/>
            </p:cNvSpPr>
            <p:nvPr/>
          </p:nvSpPr>
          <p:spPr bwMode="auto">
            <a:xfrm>
              <a:off x="7041" y="2227"/>
              <a:ext cx="149" cy="65"/>
            </a:xfrm>
            <a:custGeom>
              <a:avLst/>
              <a:gdLst>
                <a:gd name="T0" fmla="*/ 0 w 257"/>
                <a:gd name="T1" fmla="*/ 84 h 116"/>
                <a:gd name="T2" fmla="*/ 43 w 257"/>
                <a:gd name="T3" fmla="*/ 112 h 116"/>
                <a:gd name="T4" fmla="*/ 140 w 257"/>
                <a:gd name="T5" fmla="*/ 116 h 116"/>
                <a:gd name="T6" fmla="*/ 142 w 257"/>
                <a:gd name="T7" fmla="*/ 77 h 116"/>
                <a:gd name="T8" fmla="*/ 257 w 257"/>
                <a:gd name="T9" fmla="*/ 10 h 116"/>
                <a:gd name="T10" fmla="*/ 74 w 257"/>
                <a:gd name="T11" fmla="*/ 0 h 116"/>
                <a:gd name="T12" fmla="*/ 33 w 257"/>
                <a:gd name="T13" fmla="*/ 57 h 116"/>
                <a:gd name="T14" fmla="*/ 0 w 257"/>
                <a:gd name="T15" fmla="*/ 84 h 116"/>
                <a:gd name="T16" fmla="*/ 0 w 257"/>
                <a:gd name="T17" fmla="*/ 84 h 116"/>
                <a:gd name="T18" fmla="*/ 0 w 257"/>
                <a:gd name="T19" fmla="*/ 8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7" h="116">
                  <a:moveTo>
                    <a:pt x="0" y="84"/>
                  </a:moveTo>
                  <a:lnTo>
                    <a:pt x="43" y="112"/>
                  </a:lnTo>
                  <a:lnTo>
                    <a:pt x="140" y="116"/>
                  </a:lnTo>
                  <a:lnTo>
                    <a:pt x="142" y="77"/>
                  </a:lnTo>
                  <a:lnTo>
                    <a:pt x="257" y="10"/>
                  </a:lnTo>
                  <a:lnTo>
                    <a:pt x="74" y="0"/>
                  </a:lnTo>
                  <a:lnTo>
                    <a:pt x="33" y="57"/>
                  </a:lnTo>
                  <a:lnTo>
                    <a:pt x="0" y="84"/>
                  </a:lnTo>
                  <a:lnTo>
                    <a:pt x="0" y="84"/>
                  </a:lnTo>
                  <a:lnTo>
                    <a:pt x="0" y="84"/>
                  </a:lnTo>
                  <a:close/>
                </a:path>
              </a:pathLst>
            </a:custGeom>
            <a:solidFill>
              <a:srgbClr val="A3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8" name="Freeform 32">
              <a:extLst>
                <a:ext uri="{FF2B5EF4-FFF2-40B4-BE49-F238E27FC236}">
                  <a16:creationId xmlns:a16="http://schemas.microsoft.com/office/drawing/2014/main" id="{628F52E1-4157-4033-BBEA-45676263B73E}"/>
                </a:ext>
              </a:extLst>
            </p:cNvPr>
            <p:cNvSpPr>
              <a:spLocks/>
            </p:cNvSpPr>
            <p:nvPr/>
          </p:nvSpPr>
          <p:spPr bwMode="auto">
            <a:xfrm>
              <a:off x="6059" y="2467"/>
              <a:ext cx="1240" cy="76"/>
            </a:xfrm>
            <a:custGeom>
              <a:avLst/>
              <a:gdLst>
                <a:gd name="T0" fmla="*/ 52 w 2122"/>
                <a:gd name="T1" fmla="*/ 90 h 137"/>
                <a:gd name="T2" fmla="*/ 0 w 2122"/>
                <a:gd name="T3" fmla="*/ 31 h 137"/>
                <a:gd name="T4" fmla="*/ 155 w 2122"/>
                <a:gd name="T5" fmla="*/ 0 h 137"/>
                <a:gd name="T6" fmla="*/ 2071 w 2122"/>
                <a:gd name="T7" fmla="*/ 36 h 137"/>
                <a:gd name="T8" fmla="*/ 2122 w 2122"/>
                <a:gd name="T9" fmla="*/ 77 h 137"/>
                <a:gd name="T10" fmla="*/ 2041 w 2122"/>
                <a:gd name="T11" fmla="*/ 137 h 137"/>
                <a:gd name="T12" fmla="*/ 1014 w 2122"/>
                <a:gd name="T13" fmla="*/ 104 h 137"/>
                <a:gd name="T14" fmla="*/ 337 w 2122"/>
                <a:gd name="T15" fmla="*/ 78 h 137"/>
                <a:gd name="T16" fmla="*/ 122 w 2122"/>
                <a:gd name="T17" fmla="*/ 118 h 137"/>
                <a:gd name="T18" fmla="*/ 52 w 2122"/>
                <a:gd name="T19" fmla="*/ 90 h 137"/>
                <a:gd name="T20" fmla="*/ 52 w 2122"/>
                <a:gd name="T21" fmla="*/ 90 h 137"/>
                <a:gd name="T22" fmla="*/ 52 w 2122"/>
                <a:gd name="T23" fmla="*/ 9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2" h="137">
                  <a:moveTo>
                    <a:pt x="52" y="90"/>
                  </a:moveTo>
                  <a:lnTo>
                    <a:pt x="0" y="31"/>
                  </a:lnTo>
                  <a:lnTo>
                    <a:pt x="155" y="0"/>
                  </a:lnTo>
                  <a:lnTo>
                    <a:pt x="2071" y="36"/>
                  </a:lnTo>
                  <a:lnTo>
                    <a:pt x="2122" y="77"/>
                  </a:lnTo>
                  <a:lnTo>
                    <a:pt x="2041" y="137"/>
                  </a:lnTo>
                  <a:lnTo>
                    <a:pt x="1014" y="104"/>
                  </a:lnTo>
                  <a:lnTo>
                    <a:pt x="337" y="78"/>
                  </a:lnTo>
                  <a:lnTo>
                    <a:pt x="122" y="118"/>
                  </a:lnTo>
                  <a:lnTo>
                    <a:pt x="52" y="90"/>
                  </a:lnTo>
                  <a:lnTo>
                    <a:pt x="52" y="90"/>
                  </a:lnTo>
                  <a:lnTo>
                    <a:pt x="52" y="90"/>
                  </a:lnTo>
                  <a:close/>
                </a:path>
              </a:pathLst>
            </a:custGeom>
            <a:solidFill>
              <a:srgbClr val="A3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9" name="Freeform 33">
              <a:extLst>
                <a:ext uri="{FF2B5EF4-FFF2-40B4-BE49-F238E27FC236}">
                  <a16:creationId xmlns:a16="http://schemas.microsoft.com/office/drawing/2014/main" id="{29D0D42F-A119-4D74-8498-7C9114CE22C6}"/>
                </a:ext>
              </a:extLst>
            </p:cNvPr>
            <p:cNvSpPr>
              <a:spLocks/>
            </p:cNvSpPr>
            <p:nvPr/>
          </p:nvSpPr>
          <p:spPr bwMode="auto">
            <a:xfrm>
              <a:off x="6302" y="2098"/>
              <a:ext cx="982" cy="77"/>
            </a:xfrm>
            <a:custGeom>
              <a:avLst/>
              <a:gdLst>
                <a:gd name="T0" fmla="*/ 11 w 1682"/>
                <a:gd name="T1" fmla="*/ 114 h 135"/>
                <a:gd name="T2" fmla="*/ 155 w 1682"/>
                <a:gd name="T3" fmla="*/ 99 h 135"/>
                <a:gd name="T4" fmla="*/ 299 w 1682"/>
                <a:gd name="T5" fmla="*/ 84 h 135"/>
                <a:gd name="T6" fmla="*/ 488 w 1682"/>
                <a:gd name="T7" fmla="*/ 64 h 135"/>
                <a:gd name="T8" fmla="*/ 577 w 1682"/>
                <a:gd name="T9" fmla="*/ 47 h 135"/>
                <a:gd name="T10" fmla="*/ 677 w 1682"/>
                <a:gd name="T11" fmla="*/ 26 h 135"/>
                <a:gd name="T12" fmla="*/ 847 w 1682"/>
                <a:gd name="T13" fmla="*/ 13 h 135"/>
                <a:gd name="T14" fmla="*/ 1161 w 1682"/>
                <a:gd name="T15" fmla="*/ 0 h 135"/>
                <a:gd name="T16" fmla="*/ 1476 w 1682"/>
                <a:gd name="T17" fmla="*/ 4 h 135"/>
                <a:gd name="T18" fmla="*/ 1541 w 1682"/>
                <a:gd name="T19" fmla="*/ 4 h 135"/>
                <a:gd name="T20" fmla="*/ 1660 w 1682"/>
                <a:gd name="T21" fmla="*/ 11 h 135"/>
                <a:gd name="T22" fmla="*/ 1677 w 1682"/>
                <a:gd name="T23" fmla="*/ 21 h 135"/>
                <a:gd name="T24" fmla="*/ 1682 w 1682"/>
                <a:gd name="T25" fmla="*/ 39 h 135"/>
                <a:gd name="T26" fmla="*/ 1674 w 1682"/>
                <a:gd name="T27" fmla="*/ 54 h 135"/>
                <a:gd name="T28" fmla="*/ 1654 w 1682"/>
                <a:gd name="T29" fmla="*/ 60 h 135"/>
                <a:gd name="T30" fmla="*/ 1541 w 1682"/>
                <a:gd name="T31" fmla="*/ 52 h 135"/>
                <a:gd name="T32" fmla="*/ 1476 w 1682"/>
                <a:gd name="T33" fmla="*/ 52 h 135"/>
                <a:gd name="T34" fmla="*/ 1164 w 1682"/>
                <a:gd name="T35" fmla="*/ 47 h 135"/>
                <a:gd name="T36" fmla="*/ 850 w 1682"/>
                <a:gd name="T37" fmla="*/ 60 h 135"/>
                <a:gd name="T38" fmla="*/ 686 w 1682"/>
                <a:gd name="T39" fmla="*/ 71 h 135"/>
                <a:gd name="T40" fmla="*/ 585 w 1682"/>
                <a:gd name="T41" fmla="*/ 91 h 135"/>
                <a:gd name="T42" fmla="*/ 493 w 1682"/>
                <a:gd name="T43" fmla="*/ 104 h 135"/>
                <a:gd name="T44" fmla="*/ 302 w 1682"/>
                <a:gd name="T45" fmla="*/ 120 h 135"/>
                <a:gd name="T46" fmla="*/ 12 w 1682"/>
                <a:gd name="T47" fmla="*/ 135 h 135"/>
                <a:gd name="T48" fmla="*/ 0 w 1682"/>
                <a:gd name="T49" fmla="*/ 125 h 135"/>
                <a:gd name="T50" fmla="*/ 11 w 1682"/>
                <a:gd name="T51" fmla="*/ 114 h 135"/>
                <a:gd name="T52" fmla="*/ 11 w 1682"/>
                <a:gd name="T53" fmla="*/ 114 h 135"/>
                <a:gd name="T54" fmla="*/ 11 w 1682"/>
                <a:gd name="T55" fmla="*/ 11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82" h="135">
                  <a:moveTo>
                    <a:pt x="11" y="114"/>
                  </a:moveTo>
                  <a:lnTo>
                    <a:pt x="155" y="99"/>
                  </a:lnTo>
                  <a:lnTo>
                    <a:pt x="299" y="84"/>
                  </a:lnTo>
                  <a:lnTo>
                    <a:pt x="488" y="64"/>
                  </a:lnTo>
                  <a:lnTo>
                    <a:pt x="577" y="47"/>
                  </a:lnTo>
                  <a:lnTo>
                    <a:pt x="677" y="26"/>
                  </a:lnTo>
                  <a:lnTo>
                    <a:pt x="847" y="13"/>
                  </a:lnTo>
                  <a:lnTo>
                    <a:pt x="1161" y="0"/>
                  </a:lnTo>
                  <a:lnTo>
                    <a:pt x="1476" y="4"/>
                  </a:lnTo>
                  <a:lnTo>
                    <a:pt x="1541" y="4"/>
                  </a:lnTo>
                  <a:lnTo>
                    <a:pt x="1660" y="11"/>
                  </a:lnTo>
                  <a:lnTo>
                    <a:pt x="1677" y="21"/>
                  </a:lnTo>
                  <a:lnTo>
                    <a:pt x="1682" y="39"/>
                  </a:lnTo>
                  <a:lnTo>
                    <a:pt x="1674" y="54"/>
                  </a:lnTo>
                  <a:lnTo>
                    <a:pt x="1654" y="60"/>
                  </a:lnTo>
                  <a:lnTo>
                    <a:pt x="1541" y="52"/>
                  </a:lnTo>
                  <a:lnTo>
                    <a:pt x="1476" y="52"/>
                  </a:lnTo>
                  <a:lnTo>
                    <a:pt x="1164" y="47"/>
                  </a:lnTo>
                  <a:lnTo>
                    <a:pt x="850" y="60"/>
                  </a:lnTo>
                  <a:lnTo>
                    <a:pt x="686" y="71"/>
                  </a:lnTo>
                  <a:lnTo>
                    <a:pt x="585" y="91"/>
                  </a:lnTo>
                  <a:lnTo>
                    <a:pt x="493" y="104"/>
                  </a:lnTo>
                  <a:lnTo>
                    <a:pt x="302" y="120"/>
                  </a:lnTo>
                  <a:lnTo>
                    <a:pt x="12" y="135"/>
                  </a:lnTo>
                  <a:lnTo>
                    <a:pt x="0" y="125"/>
                  </a:lnTo>
                  <a:lnTo>
                    <a:pt x="11" y="114"/>
                  </a:lnTo>
                  <a:lnTo>
                    <a:pt x="11" y="114"/>
                  </a:lnTo>
                  <a:lnTo>
                    <a:pt x="11" y="1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0" name="Freeform 34">
              <a:extLst>
                <a:ext uri="{FF2B5EF4-FFF2-40B4-BE49-F238E27FC236}">
                  <a16:creationId xmlns:a16="http://schemas.microsoft.com/office/drawing/2014/main" id="{22F0D1AA-75F4-43E1-9FE6-9DFCB83A08B1}"/>
                </a:ext>
              </a:extLst>
            </p:cNvPr>
            <p:cNvSpPr>
              <a:spLocks/>
            </p:cNvSpPr>
            <p:nvPr/>
          </p:nvSpPr>
          <p:spPr bwMode="auto">
            <a:xfrm>
              <a:off x="7232" y="2107"/>
              <a:ext cx="62" cy="288"/>
            </a:xfrm>
            <a:custGeom>
              <a:avLst/>
              <a:gdLst>
                <a:gd name="T0" fmla="*/ 107 w 107"/>
                <a:gd name="T1" fmla="*/ 24 h 514"/>
                <a:gd name="T2" fmla="*/ 95 w 107"/>
                <a:gd name="T3" fmla="*/ 167 h 514"/>
                <a:gd name="T4" fmla="*/ 73 w 107"/>
                <a:gd name="T5" fmla="*/ 310 h 514"/>
                <a:gd name="T6" fmla="*/ 59 w 107"/>
                <a:gd name="T7" fmla="*/ 401 h 514"/>
                <a:gd name="T8" fmla="*/ 42 w 107"/>
                <a:gd name="T9" fmla="*/ 514 h 514"/>
                <a:gd name="T10" fmla="*/ 0 w 107"/>
                <a:gd name="T11" fmla="*/ 441 h 514"/>
                <a:gd name="T12" fmla="*/ 12 w 107"/>
                <a:gd name="T13" fmla="*/ 380 h 514"/>
                <a:gd name="T14" fmla="*/ 34 w 107"/>
                <a:gd name="T15" fmla="*/ 303 h 514"/>
                <a:gd name="T16" fmla="*/ 58 w 107"/>
                <a:gd name="T17" fmla="*/ 24 h 514"/>
                <a:gd name="T18" fmla="*/ 65 w 107"/>
                <a:gd name="T19" fmla="*/ 5 h 514"/>
                <a:gd name="T20" fmla="*/ 82 w 107"/>
                <a:gd name="T21" fmla="*/ 0 h 514"/>
                <a:gd name="T22" fmla="*/ 107 w 107"/>
                <a:gd name="T23" fmla="*/ 24 h 514"/>
                <a:gd name="T24" fmla="*/ 107 w 107"/>
                <a:gd name="T25" fmla="*/ 2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514">
                  <a:moveTo>
                    <a:pt x="107" y="24"/>
                  </a:moveTo>
                  <a:lnTo>
                    <a:pt x="95" y="167"/>
                  </a:lnTo>
                  <a:lnTo>
                    <a:pt x="73" y="310"/>
                  </a:lnTo>
                  <a:lnTo>
                    <a:pt x="59" y="401"/>
                  </a:lnTo>
                  <a:lnTo>
                    <a:pt x="42" y="514"/>
                  </a:lnTo>
                  <a:lnTo>
                    <a:pt x="0" y="441"/>
                  </a:lnTo>
                  <a:lnTo>
                    <a:pt x="12" y="380"/>
                  </a:lnTo>
                  <a:lnTo>
                    <a:pt x="34" y="303"/>
                  </a:lnTo>
                  <a:lnTo>
                    <a:pt x="58" y="24"/>
                  </a:lnTo>
                  <a:lnTo>
                    <a:pt x="65" y="5"/>
                  </a:lnTo>
                  <a:lnTo>
                    <a:pt x="82" y="0"/>
                  </a:lnTo>
                  <a:lnTo>
                    <a:pt x="107" y="24"/>
                  </a:lnTo>
                  <a:lnTo>
                    <a:pt x="107"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1" name="Freeform 35">
              <a:extLst>
                <a:ext uri="{FF2B5EF4-FFF2-40B4-BE49-F238E27FC236}">
                  <a16:creationId xmlns:a16="http://schemas.microsoft.com/office/drawing/2014/main" id="{848B9B10-78C8-439D-88DE-A0F51730EC18}"/>
                </a:ext>
              </a:extLst>
            </p:cNvPr>
            <p:cNvSpPr>
              <a:spLocks/>
            </p:cNvSpPr>
            <p:nvPr/>
          </p:nvSpPr>
          <p:spPr bwMode="auto">
            <a:xfrm>
              <a:off x="6916" y="2185"/>
              <a:ext cx="28" cy="96"/>
            </a:xfrm>
            <a:custGeom>
              <a:avLst/>
              <a:gdLst>
                <a:gd name="T0" fmla="*/ 48 w 48"/>
                <a:gd name="T1" fmla="*/ 21 h 173"/>
                <a:gd name="T2" fmla="*/ 35 w 48"/>
                <a:gd name="T3" fmla="*/ 66 h 173"/>
                <a:gd name="T4" fmla="*/ 22 w 48"/>
                <a:gd name="T5" fmla="*/ 164 h 173"/>
                <a:gd name="T6" fmla="*/ 12 w 48"/>
                <a:gd name="T7" fmla="*/ 173 h 173"/>
                <a:gd name="T8" fmla="*/ 2 w 48"/>
                <a:gd name="T9" fmla="*/ 163 h 173"/>
                <a:gd name="T10" fmla="*/ 0 w 48"/>
                <a:gd name="T11" fmla="*/ 64 h 173"/>
                <a:gd name="T12" fmla="*/ 18 w 48"/>
                <a:gd name="T13" fmla="*/ 9 h 173"/>
                <a:gd name="T14" fmla="*/ 27 w 48"/>
                <a:gd name="T15" fmla="*/ 0 h 173"/>
                <a:gd name="T16" fmla="*/ 39 w 48"/>
                <a:gd name="T17" fmla="*/ 0 h 173"/>
                <a:gd name="T18" fmla="*/ 48 w 48"/>
                <a:gd name="T19" fmla="*/ 21 h 173"/>
                <a:gd name="T20" fmla="*/ 48 w 48"/>
                <a:gd name="T21" fmla="*/ 21 h 173"/>
                <a:gd name="T22" fmla="*/ 48 w 48"/>
                <a:gd name="T23" fmla="*/ 2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173">
                  <a:moveTo>
                    <a:pt x="48" y="21"/>
                  </a:moveTo>
                  <a:lnTo>
                    <a:pt x="35" y="66"/>
                  </a:lnTo>
                  <a:lnTo>
                    <a:pt x="22" y="164"/>
                  </a:lnTo>
                  <a:lnTo>
                    <a:pt x="12" y="173"/>
                  </a:lnTo>
                  <a:lnTo>
                    <a:pt x="2" y="163"/>
                  </a:lnTo>
                  <a:lnTo>
                    <a:pt x="0" y="64"/>
                  </a:lnTo>
                  <a:lnTo>
                    <a:pt x="18" y="9"/>
                  </a:lnTo>
                  <a:lnTo>
                    <a:pt x="27" y="0"/>
                  </a:lnTo>
                  <a:lnTo>
                    <a:pt x="39" y="0"/>
                  </a:lnTo>
                  <a:lnTo>
                    <a:pt x="48" y="21"/>
                  </a:lnTo>
                  <a:lnTo>
                    <a:pt x="48" y="21"/>
                  </a:lnTo>
                  <a:lnTo>
                    <a:pt x="48"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2" name="Freeform 36">
              <a:extLst>
                <a:ext uri="{FF2B5EF4-FFF2-40B4-BE49-F238E27FC236}">
                  <a16:creationId xmlns:a16="http://schemas.microsoft.com/office/drawing/2014/main" id="{6E270F85-548A-478C-91B2-846125CA16EF}"/>
                </a:ext>
              </a:extLst>
            </p:cNvPr>
            <p:cNvSpPr>
              <a:spLocks/>
            </p:cNvSpPr>
            <p:nvPr/>
          </p:nvSpPr>
          <p:spPr bwMode="auto">
            <a:xfrm>
              <a:off x="6927" y="2171"/>
              <a:ext cx="308" cy="25"/>
            </a:xfrm>
            <a:custGeom>
              <a:avLst/>
              <a:gdLst>
                <a:gd name="T0" fmla="*/ 15 w 526"/>
                <a:gd name="T1" fmla="*/ 13 h 44"/>
                <a:gd name="T2" fmla="*/ 188 w 526"/>
                <a:gd name="T3" fmla="*/ 0 h 44"/>
                <a:gd name="T4" fmla="*/ 361 w 526"/>
                <a:gd name="T5" fmla="*/ 5 h 44"/>
                <a:gd name="T6" fmla="*/ 517 w 526"/>
                <a:gd name="T7" fmla="*/ 24 h 44"/>
                <a:gd name="T8" fmla="*/ 526 w 526"/>
                <a:gd name="T9" fmla="*/ 35 h 44"/>
                <a:gd name="T10" fmla="*/ 516 w 526"/>
                <a:gd name="T11" fmla="*/ 44 h 44"/>
                <a:gd name="T12" fmla="*/ 360 w 526"/>
                <a:gd name="T13" fmla="*/ 44 h 44"/>
                <a:gd name="T14" fmla="*/ 189 w 526"/>
                <a:gd name="T15" fmla="*/ 35 h 44"/>
                <a:gd name="T16" fmla="*/ 20 w 526"/>
                <a:gd name="T17" fmla="*/ 44 h 44"/>
                <a:gd name="T18" fmla="*/ 0 w 526"/>
                <a:gd name="T19" fmla="*/ 31 h 44"/>
                <a:gd name="T20" fmla="*/ 3 w 526"/>
                <a:gd name="T21" fmla="*/ 19 h 44"/>
                <a:gd name="T22" fmla="*/ 15 w 526"/>
                <a:gd name="T23" fmla="*/ 13 h 44"/>
                <a:gd name="T24" fmla="*/ 15 w 526"/>
                <a:gd name="T25" fmla="*/ 13 h 44"/>
                <a:gd name="T26" fmla="*/ 15 w 526"/>
                <a:gd name="T27" fmla="*/ 1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44">
                  <a:moveTo>
                    <a:pt x="15" y="13"/>
                  </a:moveTo>
                  <a:lnTo>
                    <a:pt x="188" y="0"/>
                  </a:lnTo>
                  <a:lnTo>
                    <a:pt x="361" y="5"/>
                  </a:lnTo>
                  <a:lnTo>
                    <a:pt x="517" y="24"/>
                  </a:lnTo>
                  <a:lnTo>
                    <a:pt x="526" y="35"/>
                  </a:lnTo>
                  <a:lnTo>
                    <a:pt x="516" y="44"/>
                  </a:lnTo>
                  <a:lnTo>
                    <a:pt x="360" y="44"/>
                  </a:lnTo>
                  <a:lnTo>
                    <a:pt x="189" y="35"/>
                  </a:lnTo>
                  <a:lnTo>
                    <a:pt x="20" y="44"/>
                  </a:lnTo>
                  <a:lnTo>
                    <a:pt x="0" y="31"/>
                  </a:lnTo>
                  <a:lnTo>
                    <a:pt x="3" y="19"/>
                  </a:lnTo>
                  <a:lnTo>
                    <a:pt x="15" y="13"/>
                  </a:lnTo>
                  <a:lnTo>
                    <a:pt x="15" y="13"/>
                  </a:lnTo>
                  <a:lnTo>
                    <a:pt x="15"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3" name="Freeform 37">
              <a:extLst>
                <a:ext uri="{FF2B5EF4-FFF2-40B4-BE49-F238E27FC236}">
                  <a16:creationId xmlns:a16="http://schemas.microsoft.com/office/drawing/2014/main" id="{8400B313-FF2C-4F00-9752-E00AA0BEC46E}"/>
                </a:ext>
              </a:extLst>
            </p:cNvPr>
            <p:cNvSpPr>
              <a:spLocks/>
            </p:cNvSpPr>
            <p:nvPr/>
          </p:nvSpPr>
          <p:spPr bwMode="auto">
            <a:xfrm>
              <a:off x="7034" y="2224"/>
              <a:ext cx="174" cy="48"/>
            </a:xfrm>
            <a:custGeom>
              <a:avLst/>
              <a:gdLst>
                <a:gd name="T0" fmla="*/ 27 w 298"/>
                <a:gd name="T1" fmla="*/ 21 h 86"/>
                <a:gd name="T2" fmla="*/ 20 w 298"/>
                <a:gd name="T3" fmla="*/ 63 h 86"/>
                <a:gd name="T4" fmla="*/ 49 w 298"/>
                <a:gd name="T5" fmla="*/ 48 h 86"/>
                <a:gd name="T6" fmla="*/ 63 w 298"/>
                <a:gd name="T7" fmla="*/ 21 h 86"/>
                <a:gd name="T8" fmla="*/ 69 w 298"/>
                <a:gd name="T9" fmla="*/ 7 h 86"/>
                <a:gd name="T10" fmla="*/ 83 w 298"/>
                <a:gd name="T11" fmla="*/ 2 h 86"/>
                <a:gd name="T12" fmla="*/ 134 w 298"/>
                <a:gd name="T13" fmla="*/ 0 h 86"/>
                <a:gd name="T14" fmla="*/ 235 w 298"/>
                <a:gd name="T15" fmla="*/ 0 h 86"/>
                <a:gd name="T16" fmla="*/ 287 w 298"/>
                <a:gd name="T17" fmla="*/ 12 h 86"/>
                <a:gd name="T18" fmla="*/ 298 w 298"/>
                <a:gd name="T19" fmla="*/ 21 h 86"/>
                <a:gd name="T20" fmla="*/ 287 w 298"/>
                <a:gd name="T21" fmla="*/ 30 h 86"/>
                <a:gd name="T22" fmla="*/ 235 w 298"/>
                <a:gd name="T23" fmla="*/ 46 h 86"/>
                <a:gd name="T24" fmla="*/ 134 w 298"/>
                <a:gd name="T25" fmla="*/ 46 h 86"/>
                <a:gd name="T26" fmla="*/ 98 w 298"/>
                <a:gd name="T27" fmla="*/ 45 h 86"/>
                <a:gd name="T28" fmla="*/ 84 w 298"/>
                <a:gd name="T29" fmla="*/ 63 h 86"/>
                <a:gd name="T30" fmla="*/ 62 w 298"/>
                <a:gd name="T31" fmla="*/ 76 h 86"/>
                <a:gd name="T32" fmla="*/ 10 w 298"/>
                <a:gd name="T33" fmla="*/ 86 h 86"/>
                <a:gd name="T34" fmla="*/ 0 w 298"/>
                <a:gd name="T35" fmla="*/ 77 h 86"/>
                <a:gd name="T36" fmla="*/ 9 w 298"/>
                <a:gd name="T37" fmla="*/ 13 h 86"/>
                <a:gd name="T38" fmla="*/ 22 w 298"/>
                <a:gd name="T39" fmla="*/ 8 h 86"/>
                <a:gd name="T40" fmla="*/ 27 w 298"/>
                <a:gd name="T41" fmla="*/ 21 h 86"/>
                <a:gd name="T42" fmla="*/ 27 w 298"/>
                <a:gd name="T43" fmla="*/ 21 h 86"/>
                <a:gd name="T44" fmla="*/ 27 w 298"/>
                <a:gd name="T45" fmla="*/ 2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8" h="86">
                  <a:moveTo>
                    <a:pt x="27" y="21"/>
                  </a:moveTo>
                  <a:lnTo>
                    <a:pt x="20" y="63"/>
                  </a:lnTo>
                  <a:lnTo>
                    <a:pt x="49" y="48"/>
                  </a:lnTo>
                  <a:lnTo>
                    <a:pt x="63" y="21"/>
                  </a:lnTo>
                  <a:lnTo>
                    <a:pt x="69" y="7"/>
                  </a:lnTo>
                  <a:lnTo>
                    <a:pt x="83" y="2"/>
                  </a:lnTo>
                  <a:lnTo>
                    <a:pt x="134" y="0"/>
                  </a:lnTo>
                  <a:lnTo>
                    <a:pt x="235" y="0"/>
                  </a:lnTo>
                  <a:lnTo>
                    <a:pt x="287" y="12"/>
                  </a:lnTo>
                  <a:lnTo>
                    <a:pt x="298" y="21"/>
                  </a:lnTo>
                  <a:lnTo>
                    <a:pt x="287" y="30"/>
                  </a:lnTo>
                  <a:lnTo>
                    <a:pt x="235" y="46"/>
                  </a:lnTo>
                  <a:lnTo>
                    <a:pt x="134" y="46"/>
                  </a:lnTo>
                  <a:lnTo>
                    <a:pt x="98" y="45"/>
                  </a:lnTo>
                  <a:lnTo>
                    <a:pt x="84" y="63"/>
                  </a:lnTo>
                  <a:lnTo>
                    <a:pt x="62" y="76"/>
                  </a:lnTo>
                  <a:lnTo>
                    <a:pt x="10" y="86"/>
                  </a:lnTo>
                  <a:lnTo>
                    <a:pt x="0" y="77"/>
                  </a:lnTo>
                  <a:lnTo>
                    <a:pt x="9" y="13"/>
                  </a:lnTo>
                  <a:lnTo>
                    <a:pt x="22" y="8"/>
                  </a:lnTo>
                  <a:lnTo>
                    <a:pt x="27" y="21"/>
                  </a:lnTo>
                  <a:lnTo>
                    <a:pt x="27" y="21"/>
                  </a:lnTo>
                  <a:lnTo>
                    <a:pt x="27"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4" name="Freeform 38">
              <a:extLst>
                <a:ext uri="{FF2B5EF4-FFF2-40B4-BE49-F238E27FC236}">
                  <a16:creationId xmlns:a16="http://schemas.microsoft.com/office/drawing/2014/main" id="{1B636989-CA13-401D-9CE4-E6B576ED9366}"/>
                </a:ext>
              </a:extLst>
            </p:cNvPr>
            <p:cNvSpPr>
              <a:spLocks/>
            </p:cNvSpPr>
            <p:nvPr/>
          </p:nvSpPr>
          <p:spPr bwMode="auto">
            <a:xfrm>
              <a:off x="6241" y="2253"/>
              <a:ext cx="939" cy="63"/>
            </a:xfrm>
            <a:custGeom>
              <a:avLst/>
              <a:gdLst>
                <a:gd name="T0" fmla="*/ 11 w 1606"/>
                <a:gd name="T1" fmla="*/ 0 h 114"/>
                <a:gd name="T2" fmla="*/ 408 w 1606"/>
                <a:gd name="T3" fmla="*/ 13 h 114"/>
                <a:gd name="T4" fmla="*/ 1167 w 1606"/>
                <a:gd name="T5" fmla="*/ 45 h 114"/>
                <a:gd name="T6" fmla="*/ 1386 w 1606"/>
                <a:gd name="T7" fmla="*/ 52 h 114"/>
                <a:gd name="T8" fmla="*/ 1583 w 1606"/>
                <a:gd name="T9" fmla="*/ 65 h 114"/>
                <a:gd name="T10" fmla="*/ 1601 w 1606"/>
                <a:gd name="T11" fmla="*/ 72 h 114"/>
                <a:gd name="T12" fmla="*/ 1606 w 1606"/>
                <a:gd name="T13" fmla="*/ 89 h 114"/>
                <a:gd name="T14" fmla="*/ 1601 w 1606"/>
                <a:gd name="T15" fmla="*/ 106 h 114"/>
                <a:gd name="T16" fmla="*/ 1583 w 1606"/>
                <a:gd name="T17" fmla="*/ 114 h 114"/>
                <a:gd name="T18" fmla="*/ 1383 w 1606"/>
                <a:gd name="T19" fmla="*/ 101 h 114"/>
                <a:gd name="T20" fmla="*/ 1163 w 1606"/>
                <a:gd name="T21" fmla="*/ 93 h 114"/>
                <a:gd name="T22" fmla="*/ 405 w 1606"/>
                <a:gd name="T23" fmla="*/ 49 h 114"/>
                <a:gd name="T24" fmla="*/ 207 w 1606"/>
                <a:gd name="T25" fmla="*/ 30 h 114"/>
                <a:gd name="T26" fmla="*/ 11 w 1606"/>
                <a:gd name="T27" fmla="*/ 20 h 114"/>
                <a:gd name="T28" fmla="*/ 0 w 1606"/>
                <a:gd name="T29" fmla="*/ 9 h 114"/>
                <a:gd name="T30" fmla="*/ 11 w 1606"/>
                <a:gd name="T31" fmla="*/ 0 h 114"/>
                <a:gd name="T32" fmla="*/ 11 w 1606"/>
                <a:gd name="T33" fmla="*/ 0 h 114"/>
                <a:gd name="T34" fmla="*/ 11 w 1606"/>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6" h="114">
                  <a:moveTo>
                    <a:pt x="11" y="0"/>
                  </a:moveTo>
                  <a:lnTo>
                    <a:pt x="408" y="13"/>
                  </a:lnTo>
                  <a:lnTo>
                    <a:pt x="1167" y="45"/>
                  </a:lnTo>
                  <a:lnTo>
                    <a:pt x="1386" y="52"/>
                  </a:lnTo>
                  <a:lnTo>
                    <a:pt x="1583" y="65"/>
                  </a:lnTo>
                  <a:lnTo>
                    <a:pt x="1601" y="72"/>
                  </a:lnTo>
                  <a:lnTo>
                    <a:pt x="1606" y="89"/>
                  </a:lnTo>
                  <a:lnTo>
                    <a:pt x="1601" y="106"/>
                  </a:lnTo>
                  <a:lnTo>
                    <a:pt x="1583" y="114"/>
                  </a:lnTo>
                  <a:lnTo>
                    <a:pt x="1383" y="101"/>
                  </a:lnTo>
                  <a:lnTo>
                    <a:pt x="1163" y="93"/>
                  </a:lnTo>
                  <a:lnTo>
                    <a:pt x="405" y="49"/>
                  </a:lnTo>
                  <a:lnTo>
                    <a:pt x="207" y="30"/>
                  </a:lnTo>
                  <a:lnTo>
                    <a:pt x="11" y="20"/>
                  </a:lnTo>
                  <a:lnTo>
                    <a:pt x="0" y="9"/>
                  </a:lnTo>
                  <a:lnTo>
                    <a:pt x="11" y="0"/>
                  </a:lnTo>
                  <a:lnTo>
                    <a:pt x="11" y="0"/>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5" name="Freeform 39">
              <a:extLst>
                <a:ext uri="{FF2B5EF4-FFF2-40B4-BE49-F238E27FC236}">
                  <a16:creationId xmlns:a16="http://schemas.microsoft.com/office/drawing/2014/main" id="{0D452321-B5B6-4F7F-9CF6-EF20EB497248}"/>
                </a:ext>
              </a:extLst>
            </p:cNvPr>
            <p:cNvSpPr>
              <a:spLocks/>
            </p:cNvSpPr>
            <p:nvPr/>
          </p:nvSpPr>
          <p:spPr bwMode="auto">
            <a:xfrm>
              <a:off x="6101" y="2445"/>
              <a:ext cx="856" cy="48"/>
            </a:xfrm>
            <a:custGeom>
              <a:avLst/>
              <a:gdLst>
                <a:gd name="T0" fmla="*/ 15 w 1463"/>
                <a:gd name="T1" fmla="*/ 4 h 87"/>
                <a:gd name="T2" fmla="*/ 280 w 1463"/>
                <a:gd name="T3" fmla="*/ 0 h 87"/>
                <a:gd name="T4" fmla="*/ 717 w 1463"/>
                <a:gd name="T5" fmla="*/ 15 h 87"/>
                <a:gd name="T6" fmla="*/ 921 w 1463"/>
                <a:gd name="T7" fmla="*/ 27 h 87"/>
                <a:gd name="T8" fmla="*/ 1153 w 1463"/>
                <a:gd name="T9" fmla="*/ 37 h 87"/>
                <a:gd name="T10" fmla="*/ 1304 w 1463"/>
                <a:gd name="T11" fmla="*/ 48 h 87"/>
                <a:gd name="T12" fmla="*/ 1454 w 1463"/>
                <a:gd name="T13" fmla="*/ 56 h 87"/>
                <a:gd name="T14" fmla="*/ 1463 w 1463"/>
                <a:gd name="T15" fmla="*/ 65 h 87"/>
                <a:gd name="T16" fmla="*/ 1454 w 1463"/>
                <a:gd name="T17" fmla="*/ 75 h 87"/>
                <a:gd name="T18" fmla="*/ 1303 w 1463"/>
                <a:gd name="T19" fmla="*/ 82 h 87"/>
                <a:gd name="T20" fmla="*/ 1152 w 1463"/>
                <a:gd name="T21" fmla="*/ 87 h 87"/>
                <a:gd name="T22" fmla="*/ 716 w 1463"/>
                <a:gd name="T23" fmla="*/ 65 h 87"/>
                <a:gd name="T24" fmla="*/ 511 w 1463"/>
                <a:gd name="T25" fmla="*/ 54 h 87"/>
                <a:gd name="T26" fmla="*/ 280 w 1463"/>
                <a:gd name="T27" fmla="*/ 50 h 87"/>
                <a:gd name="T28" fmla="*/ 17 w 1463"/>
                <a:gd name="T29" fmla="*/ 37 h 87"/>
                <a:gd name="T30" fmla="*/ 0 w 1463"/>
                <a:gd name="T31" fmla="*/ 20 h 87"/>
                <a:gd name="T32" fmla="*/ 4 w 1463"/>
                <a:gd name="T33" fmla="*/ 9 h 87"/>
                <a:gd name="T34" fmla="*/ 15 w 1463"/>
                <a:gd name="T35" fmla="*/ 4 h 87"/>
                <a:gd name="T36" fmla="*/ 15 w 1463"/>
                <a:gd name="T37" fmla="*/ 4 h 87"/>
                <a:gd name="T38" fmla="*/ 15 w 1463"/>
                <a:gd name="T39" fmla="*/ 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63" h="87">
                  <a:moveTo>
                    <a:pt x="15" y="4"/>
                  </a:moveTo>
                  <a:lnTo>
                    <a:pt x="280" y="0"/>
                  </a:lnTo>
                  <a:lnTo>
                    <a:pt x="717" y="15"/>
                  </a:lnTo>
                  <a:lnTo>
                    <a:pt x="921" y="27"/>
                  </a:lnTo>
                  <a:lnTo>
                    <a:pt x="1153" y="37"/>
                  </a:lnTo>
                  <a:lnTo>
                    <a:pt x="1304" y="48"/>
                  </a:lnTo>
                  <a:lnTo>
                    <a:pt x="1454" y="56"/>
                  </a:lnTo>
                  <a:lnTo>
                    <a:pt x="1463" y="65"/>
                  </a:lnTo>
                  <a:lnTo>
                    <a:pt x="1454" y="75"/>
                  </a:lnTo>
                  <a:lnTo>
                    <a:pt x="1303" y="82"/>
                  </a:lnTo>
                  <a:lnTo>
                    <a:pt x="1152" y="87"/>
                  </a:lnTo>
                  <a:lnTo>
                    <a:pt x="716" y="65"/>
                  </a:lnTo>
                  <a:lnTo>
                    <a:pt x="511" y="54"/>
                  </a:lnTo>
                  <a:lnTo>
                    <a:pt x="280" y="50"/>
                  </a:lnTo>
                  <a:lnTo>
                    <a:pt x="17" y="37"/>
                  </a:lnTo>
                  <a:lnTo>
                    <a:pt x="0" y="20"/>
                  </a:lnTo>
                  <a:lnTo>
                    <a:pt x="4" y="9"/>
                  </a:lnTo>
                  <a:lnTo>
                    <a:pt x="15" y="4"/>
                  </a:lnTo>
                  <a:lnTo>
                    <a:pt x="15" y="4"/>
                  </a:lnTo>
                  <a:lnTo>
                    <a:pt x="1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6" name="Freeform 40">
              <a:extLst>
                <a:ext uri="{FF2B5EF4-FFF2-40B4-BE49-F238E27FC236}">
                  <a16:creationId xmlns:a16="http://schemas.microsoft.com/office/drawing/2014/main" id="{07AB6AB8-F1F7-4276-B24F-7F66AD14B4DE}"/>
                </a:ext>
              </a:extLst>
            </p:cNvPr>
            <p:cNvSpPr>
              <a:spLocks/>
            </p:cNvSpPr>
            <p:nvPr/>
          </p:nvSpPr>
          <p:spPr bwMode="auto">
            <a:xfrm>
              <a:off x="7206" y="2306"/>
              <a:ext cx="113" cy="162"/>
            </a:xfrm>
            <a:custGeom>
              <a:avLst/>
              <a:gdLst>
                <a:gd name="T0" fmla="*/ 17 w 196"/>
                <a:gd name="T1" fmla="*/ 6 h 289"/>
                <a:gd name="T2" fmla="*/ 37 w 196"/>
                <a:gd name="T3" fmla="*/ 47 h 289"/>
                <a:gd name="T4" fmla="*/ 56 w 196"/>
                <a:gd name="T5" fmla="*/ 82 h 289"/>
                <a:gd name="T6" fmla="*/ 80 w 196"/>
                <a:gd name="T7" fmla="*/ 116 h 289"/>
                <a:gd name="T8" fmla="*/ 110 w 196"/>
                <a:gd name="T9" fmla="*/ 153 h 289"/>
                <a:gd name="T10" fmla="*/ 196 w 196"/>
                <a:gd name="T11" fmla="*/ 267 h 289"/>
                <a:gd name="T12" fmla="*/ 190 w 196"/>
                <a:gd name="T13" fmla="*/ 284 h 289"/>
                <a:gd name="T14" fmla="*/ 176 w 196"/>
                <a:gd name="T15" fmla="*/ 289 h 289"/>
                <a:gd name="T16" fmla="*/ 154 w 196"/>
                <a:gd name="T17" fmla="*/ 270 h 289"/>
                <a:gd name="T18" fmla="*/ 146 w 196"/>
                <a:gd name="T19" fmla="*/ 240 h 289"/>
                <a:gd name="T20" fmla="*/ 129 w 196"/>
                <a:gd name="T21" fmla="*/ 216 h 289"/>
                <a:gd name="T22" fmla="*/ 85 w 196"/>
                <a:gd name="T23" fmla="*/ 172 h 289"/>
                <a:gd name="T24" fmla="*/ 36 w 196"/>
                <a:gd name="T25" fmla="*/ 97 h 289"/>
                <a:gd name="T26" fmla="*/ 0 w 196"/>
                <a:gd name="T27" fmla="*/ 13 h 289"/>
                <a:gd name="T28" fmla="*/ 6 w 196"/>
                <a:gd name="T29" fmla="*/ 0 h 289"/>
                <a:gd name="T30" fmla="*/ 17 w 196"/>
                <a:gd name="T31" fmla="*/ 6 h 289"/>
                <a:gd name="T32" fmla="*/ 17 w 196"/>
                <a:gd name="T33" fmla="*/ 6 h 289"/>
                <a:gd name="T34" fmla="*/ 17 w 196"/>
                <a:gd name="T35" fmla="*/ 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6" h="289">
                  <a:moveTo>
                    <a:pt x="17" y="6"/>
                  </a:moveTo>
                  <a:lnTo>
                    <a:pt x="37" y="47"/>
                  </a:lnTo>
                  <a:lnTo>
                    <a:pt x="56" y="82"/>
                  </a:lnTo>
                  <a:lnTo>
                    <a:pt x="80" y="116"/>
                  </a:lnTo>
                  <a:lnTo>
                    <a:pt x="110" y="153"/>
                  </a:lnTo>
                  <a:lnTo>
                    <a:pt x="196" y="267"/>
                  </a:lnTo>
                  <a:lnTo>
                    <a:pt x="190" y="284"/>
                  </a:lnTo>
                  <a:lnTo>
                    <a:pt x="176" y="289"/>
                  </a:lnTo>
                  <a:lnTo>
                    <a:pt x="154" y="270"/>
                  </a:lnTo>
                  <a:lnTo>
                    <a:pt x="146" y="240"/>
                  </a:lnTo>
                  <a:lnTo>
                    <a:pt x="129" y="216"/>
                  </a:lnTo>
                  <a:lnTo>
                    <a:pt x="85" y="172"/>
                  </a:lnTo>
                  <a:lnTo>
                    <a:pt x="36" y="97"/>
                  </a:lnTo>
                  <a:lnTo>
                    <a:pt x="0" y="13"/>
                  </a:lnTo>
                  <a:lnTo>
                    <a:pt x="6" y="0"/>
                  </a:lnTo>
                  <a:lnTo>
                    <a:pt x="17" y="6"/>
                  </a:lnTo>
                  <a:lnTo>
                    <a:pt x="17" y="6"/>
                  </a:lnTo>
                  <a:lnTo>
                    <a:pt x="1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7" name="Freeform 41">
              <a:extLst>
                <a:ext uri="{FF2B5EF4-FFF2-40B4-BE49-F238E27FC236}">
                  <a16:creationId xmlns:a16="http://schemas.microsoft.com/office/drawing/2014/main" id="{2510A2DF-18FB-4DE4-8BA6-9CF46D369DEB}"/>
                </a:ext>
              </a:extLst>
            </p:cNvPr>
            <p:cNvSpPr>
              <a:spLocks/>
            </p:cNvSpPr>
            <p:nvPr/>
          </p:nvSpPr>
          <p:spPr bwMode="auto">
            <a:xfrm>
              <a:off x="7258" y="2483"/>
              <a:ext cx="66" cy="63"/>
            </a:xfrm>
            <a:custGeom>
              <a:avLst/>
              <a:gdLst>
                <a:gd name="T0" fmla="*/ 112 w 112"/>
                <a:gd name="T1" fmla="*/ 14 h 110"/>
                <a:gd name="T2" fmla="*/ 93 w 112"/>
                <a:gd name="T3" fmla="*/ 41 h 110"/>
                <a:gd name="T4" fmla="*/ 73 w 112"/>
                <a:gd name="T5" fmla="*/ 65 h 110"/>
                <a:gd name="T6" fmla="*/ 29 w 112"/>
                <a:gd name="T7" fmla="*/ 110 h 110"/>
                <a:gd name="T8" fmla="*/ 4 w 112"/>
                <a:gd name="T9" fmla="*/ 110 h 110"/>
                <a:gd name="T10" fmla="*/ 0 w 112"/>
                <a:gd name="T11" fmla="*/ 100 h 110"/>
                <a:gd name="T12" fmla="*/ 4 w 112"/>
                <a:gd name="T13" fmla="*/ 87 h 110"/>
                <a:gd name="T14" fmla="*/ 95 w 112"/>
                <a:gd name="T15" fmla="*/ 2 h 110"/>
                <a:gd name="T16" fmla="*/ 110 w 112"/>
                <a:gd name="T17" fmla="*/ 0 h 110"/>
                <a:gd name="T18" fmla="*/ 112 w 112"/>
                <a:gd name="T19" fmla="*/ 14 h 110"/>
                <a:gd name="T20" fmla="*/ 112 w 112"/>
                <a:gd name="T21" fmla="*/ 14 h 110"/>
                <a:gd name="T22" fmla="*/ 112 w 112"/>
                <a:gd name="T23"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 h="110">
                  <a:moveTo>
                    <a:pt x="112" y="14"/>
                  </a:moveTo>
                  <a:lnTo>
                    <a:pt x="93" y="41"/>
                  </a:lnTo>
                  <a:lnTo>
                    <a:pt x="73" y="65"/>
                  </a:lnTo>
                  <a:lnTo>
                    <a:pt x="29" y="110"/>
                  </a:lnTo>
                  <a:lnTo>
                    <a:pt x="4" y="110"/>
                  </a:lnTo>
                  <a:lnTo>
                    <a:pt x="0" y="100"/>
                  </a:lnTo>
                  <a:lnTo>
                    <a:pt x="4" y="87"/>
                  </a:lnTo>
                  <a:lnTo>
                    <a:pt x="95" y="2"/>
                  </a:lnTo>
                  <a:lnTo>
                    <a:pt x="110" y="0"/>
                  </a:lnTo>
                  <a:lnTo>
                    <a:pt x="112" y="14"/>
                  </a:lnTo>
                  <a:lnTo>
                    <a:pt x="112" y="14"/>
                  </a:lnTo>
                  <a:lnTo>
                    <a:pt x="11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8" name="Freeform 42">
              <a:extLst>
                <a:ext uri="{FF2B5EF4-FFF2-40B4-BE49-F238E27FC236}">
                  <a16:creationId xmlns:a16="http://schemas.microsoft.com/office/drawing/2014/main" id="{3779A217-8722-478B-841F-7AF64A50C8AE}"/>
                </a:ext>
              </a:extLst>
            </p:cNvPr>
            <p:cNvSpPr>
              <a:spLocks/>
            </p:cNvSpPr>
            <p:nvPr/>
          </p:nvSpPr>
          <p:spPr bwMode="auto">
            <a:xfrm>
              <a:off x="6079" y="2506"/>
              <a:ext cx="1200" cy="47"/>
            </a:xfrm>
            <a:custGeom>
              <a:avLst/>
              <a:gdLst>
                <a:gd name="T0" fmla="*/ 17 w 2054"/>
                <a:gd name="T1" fmla="*/ 15 h 84"/>
                <a:gd name="T2" fmla="*/ 130 w 2054"/>
                <a:gd name="T3" fmla="*/ 24 h 84"/>
                <a:gd name="T4" fmla="*/ 221 w 2054"/>
                <a:gd name="T5" fmla="*/ 11 h 84"/>
                <a:gd name="T6" fmla="*/ 300 w 2054"/>
                <a:gd name="T7" fmla="*/ 3 h 84"/>
                <a:gd name="T8" fmla="*/ 471 w 2054"/>
                <a:gd name="T9" fmla="*/ 0 h 84"/>
                <a:gd name="T10" fmla="*/ 543 w 2054"/>
                <a:gd name="T11" fmla="*/ 0 h 84"/>
                <a:gd name="T12" fmla="*/ 1295 w 2054"/>
                <a:gd name="T13" fmla="*/ 15 h 84"/>
                <a:gd name="T14" fmla="*/ 1357 w 2054"/>
                <a:gd name="T15" fmla="*/ 16 h 84"/>
                <a:gd name="T16" fmla="*/ 1390 w 2054"/>
                <a:gd name="T17" fmla="*/ 17 h 84"/>
                <a:gd name="T18" fmla="*/ 1575 w 2054"/>
                <a:gd name="T19" fmla="*/ 22 h 84"/>
                <a:gd name="T20" fmla="*/ 1606 w 2054"/>
                <a:gd name="T21" fmla="*/ 28 h 84"/>
                <a:gd name="T22" fmla="*/ 2004 w 2054"/>
                <a:gd name="T23" fmla="*/ 42 h 84"/>
                <a:gd name="T24" fmla="*/ 2054 w 2054"/>
                <a:gd name="T25" fmla="*/ 42 h 84"/>
                <a:gd name="T26" fmla="*/ 2035 w 2054"/>
                <a:gd name="T27" fmla="*/ 77 h 84"/>
                <a:gd name="T28" fmla="*/ 2004 w 2054"/>
                <a:gd name="T29" fmla="*/ 84 h 84"/>
                <a:gd name="T30" fmla="*/ 1804 w 2054"/>
                <a:gd name="T31" fmla="*/ 73 h 84"/>
                <a:gd name="T32" fmla="*/ 1605 w 2054"/>
                <a:gd name="T33" fmla="*/ 63 h 84"/>
                <a:gd name="T34" fmla="*/ 1572 w 2054"/>
                <a:gd name="T35" fmla="*/ 61 h 84"/>
                <a:gd name="T36" fmla="*/ 1387 w 2054"/>
                <a:gd name="T37" fmla="*/ 56 h 84"/>
                <a:gd name="T38" fmla="*/ 1356 w 2054"/>
                <a:gd name="T39" fmla="*/ 51 h 84"/>
                <a:gd name="T40" fmla="*/ 1295 w 2054"/>
                <a:gd name="T41" fmla="*/ 54 h 84"/>
                <a:gd name="T42" fmla="*/ 543 w 2054"/>
                <a:gd name="T43" fmla="*/ 38 h 84"/>
                <a:gd name="T44" fmla="*/ 471 w 2054"/>
                <a:gd name="T45" fmla="*/ 38 h 84"/>
                <a:gd name="T46" fmla="*/ 302 w 2054"/>
                <a:gd name="T47" fmla="*/ 32 h 84"/>
                <a:gd name="T48" fmla="*/ 133 w 2054"/>
                <a:gd name="T49" fmla="*/ 43 h 84"/>
                <a:gd name="T50" fmla="*/ 11 w 2054"/>
                <a:gd name="T51" fmla="*/ 43 h 84"/>
                <a:gd name="T52" fmla="*/ 0 w 2054"/>
                <a:gd name="T53" fmla="*/ 26 h 84"/>
                <a:gd name="T54" fmla="*/ 5 w 2054"/>
                <a:gd name="T55" fmla="*/ 17 h 84"/>
                <a:gd name="T56" fmla="*/ 17 w 2054"/>
                <a:gd name="T57" fmla="*/ 15 h 84"/>
                <a:gd name="T58" fmla="*/ 17 w 2054"/>
                <a:gd name="T59" fmla="*/ 15 h 84"/>
                <a:gd name="T60" fmla="*/ 17 w 2054"/>
                <a:gd name="T61" fmla="*/ 1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54" h="84">
                  <a:moveTo>
                    <a:pt x="17" y="15"/>
                  </a:moveTo>
                  <a:lnTo>
                    <a:pt x="130" y="24"/>
                  </a:lnTo>
                  <a:lnTo>
                    <a:pt x="221" y="11"/>
                  </a:lnTo>
                  <a:lnTo>
                    <a:pt x="300" y="3"/>
                  </a:lnTo>
                  <a:lnTo>
                    <a:pt x="471" y="0"/>
                  </a:lnTo>
                  <a:lnTo>
                    <a:pt x="543" y="0"/>
                  </a:lnTo>
                  <a:lnTo>
                    <a:pt x="1295" y="15"/>
                  </a:lnTo>
                  <a:lnTo>
                    <a:pt x="1357" y="16"/>
                  </a:lnTo>
                  <a:lnTo>
                    <a:pt x="1390" y="17"/>
                  </a:lnTo>
                  <a:lnTo>
                    <a:pt x="1575" y="22"/>
                  </a:lnTo>
                  <a:lnTo>
                    <a:pt x="1606" y="28"/>
                  </a:lnTo>
                  <a:lnTo>
                    <a:pt x="2004" y="42"/>
                  </a:lnTo>
                  <a:lnTo>
                    <a:pt x="2054" y="42"/>
                  </a:lnTo>
                  <a:lnTo>
                    <a:pt x="2035" y="77"/>
                  </a:lnTo>
                  <a:lnTo>
                    <a:pt x="2004" y="84"/>
                  </a:lnTo>
                  <a:lnTo>
                    <a:pt x="1804" y="73"/>
                  </a:lnTo>
                  <a:lnTo>
                    <a:pt x="1605" y="63"/>
                  </a:lnTo>
                  <a:lnTo>
                    <a:pt x="1572" y="61"/>
                  </a:lnTo>
                  <a:lnTo>
                    <a:pt x="1387" y="56"/>
                  </a:lnTo>
                  <a:lnTo>
                    <a:pt x="1356" y="51"/>
                  </a:lnTo>
                  <a:lnTo>
                    <a:pt x="1295" y="54"/>
                  </a:lnTo>
                  <a:lnTo>
                    <a:pt x="543" y="38"/>
                  </a:lnTo>
                  <a:lnTo>
                    <a:pt x="471" y="38"/>
                  </a:lnTo>
                  <a:lnTo>
                    <a:pt x="302" y="32"/>
                  </a:lnTo>
                  <a:lnTo>
                    <a:pt x="133" y="43"/>
                  </a:lnTo>
                  <a:lnTo>
                    <a:pt x="11" y="43"/>
                  </a:lnTo>
                  <a:lnTo>
                    <a:pt x="0" y="26"/>
                  </a:lnTo>
                  <a:lnTo>
                    <a:pt x="5" y="17"/>
                  </a:lnTo>
                  <a:lnTo>
                    <a:pt x="17" y="15"/>
                  </a:lnTo>
                  <a:lnTo>
                    <a:pt x="17" y="15"/>
                  </a:lnTo>
                  <a:lnTo>
                    <a:pt x="1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9" name="Freeform 43">
              <a:extLst>
                <a:ext uri="{FF2B5EF4-FFF2-40B4-BE49-F238E27FC236}">
                  <a16:creationId xmlns:a16="http://schemas.microsoft.com/office/drawing/2014/main" id="{012AC550-EE30-45A9-8F09-3E62C46018BE}"/>
                </a:ext>
              </a:extLst>
            </p:cNvPr>
            <p:cNvSpPr>
              <a:spLocks/>
            </p:cNvSpPr>
            <p:nvPr/>
          </p:nvSpPr>
          <p:spPr bwMode="auto">
            <a:xfrm>
              <a:off x="6305" y="2314"/>
              <a:ext cx="639" cy="65"/>
            </a:xfrm>
            <a:custGeom>
              <a:avLst/>
              <a:gdLst>
                <a:gd name="T0" fmla="*/ 20 w 1095"/>
                <a:gd name="T1" fmla="*/ 0 h 114"/>
                <a:gd name="T2" fmla="*/ 274 w 1095"/>
                <a:gd name="T3" fmla="*/ 10 h 114"/>
                <a:gd name="T4" fmla="*/ 440 w 1095"/>
                <a:gd name="T5" fmla="*/ 27 h 114"/>
                <a:gd name="T6" fmla="*/ 586 w 1095"/>
                <a:gd name="T7" fmla="*/ 40 h 114"/>
                <a:gd name="T8" fmla="*/ 900 w 1095"/>
                <a:gd name="T9" fmla="*/ 67 h 114"/>
                <a:gd name="T10" fmla="*/ 992 w 1095"/>
                <a:gd name="T11" fmla="*/ 82 h 114"/>
                <a:gd name="T12" fmla="*/ 1086 w 1095"/>
                <a:gd name="T13" fmla="*/ 93 h 114"/>
                <a:gd name="T14" fmla="*/ 1095 w 1095"/>
                <a:gd name="T15" fmla="*/ 104 h 114"/>
                <a:gd name="T16" fmla="*/ 1086 w 1095"/>
                <a:gd name="T17" fmla="*/ 113 h 114"/>
                <a:gd name="T18" fmla="*/ 896 w 1095"/>
                <a:gd name="T19" fmla="*/ 114 h 114"/>
                <a:gd name="T20" fmla="*/ 268 w 1095"/>
                <a:gd name="T21" fmla="*/ 56 h 114"/>
                <a:gd name="T22" fmla="*/ 16 w 1095"/>
                <a:gd name="T23" fmla="*/ 35 h 114"/>
                <a:gd name="T24" fmla="*/ 0 w 1095"/>
                <a:gd name="T25" fmla="*/ 15 h 114"/>
                <a:gd name="T26" fmla="*/ 7 w 1095"/>
                <a:gd name="T27" fmla="*/ 2 h 114"/>
                <a:gd name="T28" fmla="*/ 20 w 1095"/>
                <a:gd name="T29" fmla="*/ 0 h 114"/>
                <a:gd name="T30" fmla="*/ 20 w 1095"/>
                <a:gd name="T31" fmla="*/ 0 h 114"/>
                <a:gd name="T32" fmla="*/ 20 w 1095"/>
                <a:gd name="T3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5" h="114">
                  <a:moveTo>
                    <a:pt x="20" y="0"/>
                  </a:moveTo>
                  <a:lnTo>
                    <a:pt x="274" y="10"/>
                  </a:lnTo>
                  <a:lnTo>
                    <a:pt x="440" y="27"/>
                  </a:lnTo>
                  <a:lnTo>
                    <a:pt x="586" y="40"/>
                  </a:lnTo>
                  <a:lnTo>
                    <a:pt x="900" y="67"/>
                  </a:lnTo>
                  <a:lnTo>
                    <a:pt x="992" y="82"/>
                  </a:lnTo>
                  <a:lnTo>
                    <a:pt x="1086" y="93"/>
                  </a:lnTo>
                  <a:lnTo>
                    <a:pt x="1095" y="104"/>
                  </a:lnTo>
                  <a:lnTo>
                    <a:pt x="1086" y="113"/>
                  </a:lnTo>
                  <a:lnTo>
                    <a:pt x="896" y="114"/>
                  </a:lnTo>
                  <a:lnTo>
                    <a:pt x="268" y="56"/>
                  </a:lnTo>
                  <a:lnTo>
                    <a:pt x="16" y="35"/>
                  </a:lnTo>
                  <a:lnTo>
                    <a:pt x="0" y="15"/>
                  </a:lnTo>
                  <a:lnTo>
                    <a:pt x="7" y="2"/>
                  </a:lnTo>
                  <a:lnTo>
                    <a:pt x="20" y="0"/>
                  </a:lnTo>
                  <a:lnTo>
                    <a:pt x="20" y="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0" name="Freeform 44">
              <a:extLst>
                <a:ext uri="{FF2B5EF4-FFF2-40B4-BE49-F238E27FC236}">
                  <a16:creationId xmlns:a16="http://schemas.microsoft.com/office/drawing/2014/main" id="{E1E7B8A2-EC17-487D-9DB5-7DAEFE8D4375}"/>
                </a:ext>
              </a:extLst>
            </p:cNvPr>
            <p:cNvSpPr>
              <a:spLocks/>
            </p:cNvSpPr>
            <p:nvPr/>
          </p:nvSpPr>
          <p:spPr bwMode="auto">
            <a:xfrm>
              <a:off x="6273" y="2372"/>
              <a:ext cx="465" cy="48"/>
            </a:xfrm>
            <a:custGeom>
              <a:avLst/>
              <a:gdLst>
                <a:gd name="T0" fmla="*/ 10 w 796"/>
                <a:gd name="T1" fmla="*/ 0 h 84"/>
                <a:gd name="T2" fmla="*/ 251 w 796"/>
                <a:gd name="T3" fmla="*/ 10 h 84"/>
                <a:gd name="T4" fmla="*/ 398 w 796"/>
                <a:gd name="T5" fmla="*/ 22 h 84"/>
                <a:gd name="T6" fmla="*/ 593 w 796"/>
                <a:gd name="T7" fmla="*/ 41 h 84"/>
                <a:gd name="T8" fmla="*/ 683 w 796"/>
                <a:gd name="T9" fmla="*/ 54 h 84"/>
                <a:gd name="T10" fmla="*/ 787 w 796"/>
                <a:gd name="T11" fmla="*/ 66 h 84"/>
                <a:gd name="T12" fmla="*/ 796 w 796"/>
                <a:gd name="T13" fmla="*/ 77 h 84"/>
                <a:gd name="T14" fmla="*/ 786 w 796"/>
                <a:gd name="T15" fmla="*/ 84 h 84"/>
                <a:gd name="T16" fmla="*/ 397 w 796"/>
                <a:gd name="T17" fmla="*/ 64 h 84"/>
                <a:gd name="T18" fmla="*/ 247 w 796"/>
                <a:gd name="T19" fmla="*/ 52 h 84"/>
                <a:gd name="T20" fmla="*/ 129 w 796"/>
                <a:gd name="T21" fmla="*/ 31 h 84"/>
                <a:gd name="T22" fmla="*/ 10 w 796"/>
                <a:gd name="T23" fmla="*/ 19 h 84"/>
                <a:gd name="T24" fmla="*/ 0 w 796"/>
                <a:gd name="T25" fmla="*/ 9 h 84"/>
                <a:gd name="T26" fmla="*/ 10 w 796"/>
                <a:gd name="T27" fmla="*/ 0 h 84"/>
                <a:gd name="T28" fmla="*/ 10 w 796"/>
                <a:gd name="T29" fmla="*/ 0 h 84"/>
                <a:gd name="T30" fmla="*/ 10 w 796"/>
                <a:gd name="T3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6" h="84">
                  <a:moveTo>
                    <a:pt x="10" y="0"/>
                  </a:moveTo>
                  <a:lnTo>
                    <a:pt x="251" y="10"/>
                  </a:lnTo>
                  <a:lnTo>
                    <a:pt x="398" y="22"/>
                  </a:lnTo>
                  <a:lnTo>
                    <a:pt x="593" y="41"/>
                  </a:lnTo>
                  <a:lnTo>
                    <a:pt x="683" y="54"/>
                  </a:lnTo>
                  <a:lnTo>
                    <a:pt x="787" y="66"/>
                  </a:lnTo>
                  <a:lnTo>
                    <a:pt x="796" y="77"/>
                  </a:lnTo>
                  <a:lnTo>
                    <a:pt x="786" y="84"/>
                  </a:lnTo>
                  <a:lnTo>
                    <a:pt x="397" y="64"/>
                  </a:lnTo>
                  <a:lnTo>
                    <a:pt x="247" y="52"/>
                  </a:lnTo>
                  <a:lnTo>
                    <a:pt x="129" y="31"/>
                  </a:lnTo>
                  <a:lnTo>
                    <a:pt x="10" y="19"/>
                  </a:lnTo>
                  <a:lnTo>
                    <a:pt x="0" y="9"/>
                  </a:lnTo>
                  <a:lnTo>
                    <a:pt x="10" y="0"/>
                  </a:lnTo>
                  <a:lnTo>
                    <a:pt x="10" y="0"/>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1" name="Freeform 45">
              <a:extLst>
                <a:ext uri="{FF2B5EF4-FFF2-40B4-BE49-F238E27FC236}">
                  <a16:creationId xmlns:a16="http://schemas.microsoft.com/office/drawing/2014/main" id="{31F1F162-D095-49D2-99FF-0FE4CD280137}"/>
                </a:ext>
              </a:extLst>
            </p:cNvPr>
            <p:cNvSpPr>
              <a:spLocks/>
            </p:cNvSpPr>
            <p:nvPr/>
          </p:nvSpPr>
          <p:spPr bwMode="auto">
            <a:xfrm>
              <a:off x="7035" y="2358"/>
              <a:ext cx="140" cy="26"/>
            </a:xfrm>
            <a:custGeom>
              <a:avLst/>
              <a:gdLst>
                <a:gd name="T0" fmla="*/ 10 w 241"/>
                <a:gd name="T1" fmla="*/ 0 h 47"/>
                <a:gd name="T2" fmla="*/ 220 w 241"/>
                <a:gd name="T3" fmla="*/ 5 h 47"/>
                <a:gd name="T4" fmla="*/ 241 w 241"/>
                <a:gd name="T5" fmla="*/ 26 h 47"/>
                <a:gd name="T6" fmla="*/ 235 w 241"/>
                <a:gd name="T7" fmla="*/ 40 h 47"/>
                <a:gd name="T8" fmla="*/ 220 w 241"/>
                <a:gd name="T9" fmla="*/ 47 h 47"/>
                <a:gd name="T10" fmla="*/ 113 w 241"/>
                <a:gd name="T11" fmla="*/ 37 h 47"/>
                <a:gd name="T12" fmla="*/ 8 w 241"/>
                <a:gd name="T13" fmla="*/ 20 h 47"/>
                <a:gd name="T14" fmla="*/ 0 w 241"/>
                <a:gd name="T15" fmla="*/ 9 h 47"/>
                <a:gd name="T16" fmla="*/ 10 w 241"/>
                <a:gd name="T17" fmla="*/ 0 h 47"/>
                <a:gd name="T18" fmla="*/ 10 w 241"/>
                <a:gd name="T19" fmla="*/ 0 h 47"/>
                <a:gd name="T20" fmla="*/ 10 w 241"/>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1" h="47">
                  <a:moveTo>
                    <a:pt x="10" y="0"/>
                  </a:moveTo>
                  <a:lnTo>
                    <a:pt x="220" y="5"/>
                  </a:lnTo>
                  <a:lnTo>
                    <a:pt x="241" y="26"/>
                  </a:lnTo>
                  <a:lnTo>
                    <a:pt x="235" y="40"/>
                  </a:lnTo>
                  <a:lnTo>
                    <a:pt x="220" y="47"/>
                  </a:lnTo>
                  <a:lnTo>
                    <a:pt x="113" y="37"/>
                  </a:lnTo>
                  <a:lnTo>
                    <a:pt x="8" y="20"/>
                  </a:lnTo>
                  <a:lnTo>
                    <a:pt x="0" y="9"/>
                  </a:lnTo>
                  <a:lnTo>
                    <a:pt x="10" y="0"/>
                  </a:lnTo>
                  <a:lnTo>
                    <a:pt x="10" y="0"/>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2" name="Freeform 46">
              <a:extLst>
                <a:ext uri="{FF2B5EF4-FFF2-40B4-BE49-F238E27FC236}">
                  <a16:creationId xmlns:a16="http://schemas.microsoft.com/office/drawing/2014/main" id="{472122ED-460B-410C-9C21-4BBC021B1490}"/>
                </a:ext>
              </a:extLst>
            </p:cNvPr>
            <p:cNvSpPr>
              <a:spLocks/>
            </p:cNvSpPr>
            <p:nvPr/>
          </p:nvSpPr>
          <p:spPr bwMode="auto">
            <a:xfrm>
              <a:off x="7067" y="2393"/>
              <a:ext cx="142" cy="23"/>
            </a:xfrm>
            <a:custGeom>
              <a:avLst/>
              <a:gdLst>
                <a:gd name="T0" fmla="*/ 11 w 245"/>
                <a:gd name="T1" fmla="*/ 13 h 42"/>
                <a:gd name="T2" fmla="*/ 116 w 245"/>
                <a:gd name="T3" fmla="*/ 12 h 42"/>
                <a:gd name="T4" fmla="*/ 223 w 245"/>
                <a:gd name="T5" fmla="*/ 0 h 42"/>
                <a:gd name="T6" fmla="*/ 245 w 245"/>
                <a:gd name="T7" fmla="*/ 20 h 42"/>
                <a:gd name="T8" fmla="*/ 241 w 245"/>
                <a:gd name="T9" fmla="*/ 34 h 42"/>
                <a:gd name="T10" fmla="*/ 227 w 245"/>
                <a:gd name="T11" fmla="*/ 42 h 42"/>
                <a:gd name="T12" fmla="*/ 117 w 245"/>
                <a:gd name="T13" fmla="*/ 42 h 42"/>
                <a:gd name="T14" fmla="*/ 8 w 245"/>
                <a:gd name="T15" fmla="*/ 33 h 42"/>
                <a:gd name="T16" fmla="*/ 0 w 245"/>
                <a:gd name="T17" fmla="*/ 22 h 42"/>
                <a:gd name="T18" fmla="*/ 11 w 245"/>
                <a:gd name="T19" fmla="*/ 13 h 42"/>
                <a:gd name="T20" fmla="*/ 11 w 245"/>
                <a:gd name="T21" fmla="*/ 13 h 42"/>
                <a:gd name="T22" fmla="*/ 11 w 245"/>
                <a:gd name="T23" fmla="*/ 1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5" h="42">
                  <a:moveTo>
                    <a:pt x="11" y="13"/>
                  </a:moveTo>
                  <a:lnTo>
                    <a:pt x="116" y="12"/>
                  </a:lnTo>
                  <a:lnTo>
                    <a:pt x="223" y="0"/>
                  </a:lnTo>
                  <a:lnTo>
                    <a:pt x="245" y="20"/>
                  </a:lnTo>
                  <a:lnTo>
                    <a:pt x="241" y="34"/>
                  </a:lnTo>
                  <a:lnTo>
                    <a:pt x="227" y="42"/>
                  </a:lnTo>
                  <a:lnTo>
                    <a:pt x="117" y="42"/>
                  </a:lnTo>
                  <a:lnTo>
                    <a:pt x="8" y="33"/>
                  </a:lnTo>
                  <a:lnTo>
                    <a:pt x="0" y="22"/>
                  </a:lnTo>
                  <a:lnTo>
                    <a:pt x="11" y="13"/>
                  </a:lnTo>
                  <a:lnTo>
                    <a:pt x="11" y="13"/>
                  </a:lnTo>
                  <a:lnTo>
                    <a:pt x="11"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3" name="Freeform 47">
              <a:extLst>
                <a:ext uri="{FF2B5EF4-FFF2-40B4-BE49-F238E27FC236}">
                  <a16:creationId xmlns:a16="http://schemas.microsoft.com/office/drawing/2014/main" id="{EC6AAD13-15C4-4B4D-8687-FE0665C6BF32}"/>
                </a:ext>
              </a:extLst>
            </p:cNvPr>
            <p:cNvSpPr>
              <a:spLocks/>
            </p:cNvSpPr>
            <p:nvPr/>
          </p:nvSpPr>
          <p:spPr bwMode="auto">
            <a:xfrm>
              <a:off x="7078" y="2432"/>
              <a:ext cx="165" cy="28"/>
            </a:xfrm>
            <a:custGeom>
              <a:avLst/>
              <a:gdLst>
                <a:gd name="T0" fmla="*/ 17 w 281"/>
                <a:gd name="T1" fmla="*/ 12 h 49"/>
                <a:gd name="T2" fmla="*/ 224 w 281"/>
                <a:gd name="T3" fmla="*/ 9 h 49"/>
                <a:gd name="T4" fmla="*/ 269 w 281"/>
                <a:gd name="T5" fmla="*/ 0 h 49"/>
                <a:gd name="T6" fmla="*/ 281 w 281"/>
                <a:gd name="T7" fmla="*/ 6 h 49"/>
                <a:gd name="T8" fmla="*/ 276 w 281"/>
                <a:gd name="T9" fmla="*/ 18 h 49"/>
                <a:gd name="T10" fmla="*/ 254 w 281"/>
                <a:gd name="T11" fmla="*/ 32 h 49"/>
                <a:gd name="T12" fmla="*/ 230 w 281"/>
                <a:gd name="T13" fmla="*/ 47 h 49"/>
                <a:gd name="T14" fmla="*/ 124 w 281"/>
                <a:gd name="T15" fmla="*/ 49 h 49"/>
                <a:gd name="T16" fmla="*/ 17 w 281"/>
                <a:gd name="T17" fmla="*/ 45 h 49"/>
                <a:gd name="T18" fmla="*/ 0 w 281"/>
                <a:gd name="T19" fmla="*/ 28 h 49"/>
                <a:gd name="T20" fmla="*/ 4 w 281"/>
                <a:gd name="T21" fmla="*/ 17 h 49"/>
                <a:gd name="T22" fmla="*/ 17 w 281"/>
                <a:gd name="T23" fmla="*/ 12 h 49"/>
                <a:gd name="T24" fmla="*/ 17 w 281"/>
                <a:gd name="T25" fmla="*/ 12 h 49"/>
                <a:gd name="T26" fmla="*/ 17 w 281"/>
                <a:gd name="T27" fmla="*/ 1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1" h="49">
                  <a:moveTo>
                    <a:pt x="17" y="12"/>
                  </a:moveTo>
                  <a:lnTo>
                    <a:pt x="224" y="9"/>
                  </a:lnTo>
                  <a:lnTo>
                    <a:pt x="269" y="0"/>
                  </a:lnTo>
                  <a:lnTo>
                    <a:pt x="281" y="6"/>
                  </a:lnTo>
                  <a:lnTo>
                    <a:pt x="276" y="18"/>
                  </a:lnTo>
                  <a:lnTo>
                    <a:pt x="254" y="32"/>
                  </a:lnTo>
                  <a:lnTo>
                    <a:pt x="230" y="47"/>
                  </a:lnTo>
                  <a:lnTo>
                    <a:pt x="124" y="49"/>
                  </a:lnTo>
                  <a:lnTo>
                    <a:pt x="17" y="45"/>
                  </a:lnTo>
                  <a:lnTo>
                    <a:pt x="0" y="28"/>
                  </a:lnTo>
                  <a:lnTo>
                    <a:pt x="4" y="17"/>
                  </a:lnTo>
                  <a:lnTo>
                    <a:pt x="17" y="12"/>
                  </a:lnTo>
                  <a:lnTo>
                    <a:pt x="17" y="12"/>
                  </a:lnTo>
                  <a:lnTo>
                    <a:pt x="17"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4" name="Freeform 48">
              <a:extLst>
                <a:ext uri="{FF2B5EF4-FFF2-40B4-BE49-F238E27FC236}">
                  <a16:creationId xmlns:a16="http://schemas.microsoft.com/office/drawing/2014/main" id="{C7DF1B62-E51F-496E-8281-EDF24AE35F69}"/>
                </a:ext>
              </a:extLst>
            </p:cNvPr>
            <p:cNvSpPr>
              <a:spLocks/>
            </p:cNvSpPr>
            <p:nvPr/>
          </p:nvSpPr>
          <p:spPr bwMode="auto">
            <a:xfrm>
              <a:off x="6282" y="1105"/>
              <a:ext cx="873" cy="229"/>
            </a:xfrm>
            <a:custGeom>
              <a:avLst/>
              <a:gdLst>
                <a:gd name="T0" fmla="*/ 3 w 1496"/>
                <a:gd name="T1" fmla="*/ 391 h 408"/>
                <a:gd name="T2" fmla="*/ 56 w 1496"/>
                <a:gd name="T3" fmla="*/ 353 h 408"/>
                <a:gd name="T4" fmla="*/ 107 w 1496"/>
                <a:gd name="T5" fmla="*/ 320 h 408"/>
                <a:gd name="T6" fmla="*/ 205 w 1496"/>
                <a:gd name="T7" fmla="*/ 270 h 408"/>
                <a:gd name="T8" fmla="*/ 309 w 1496"/>
                <a:gd name="T9" fmla="*/ 229 h 408"/>
                <a:gd name="T10" fmla="*/ 430 w 1496"/>
                <a:gd name="T11" fmla="*/ 194 h 408"/>
                <a:gd name="T12" fmla="*/ 512 w 1496"/>
                <a:gd name="T13" fmla="*/ 171 h 408"/>
                <a:gd name="T14" fmla="*/ 582 w 1496"/>
                <a:gd name="T15" fmla="*/ 147 h 408"/>
                <a:gd name="T16" fmla="*/ 654 w 1496"/>
                <a:gd name="T17" fmla="*/ 125 h 408"/>
                <a:gd name="T18" fmla="*/ 736 w 1496"/>
                <a:gd name="T19" fmla="*/ 107 h 408"/>
                <a:gd name="T20" fmla="*/ 853 w 1496"/>
                <a:gd name="T21" fmla="*/ 78 h 408"/>
                <a:gd name="T22" fmla="*/ 973 w 1496"/>
                <a:gd name="T23" fmla="*/ 44 h 408"/>
                <a:gd name="T24" fmla="*/ 1107 w 1496"/>
                <a:gd name="T25" fmla="*/ 18 h 408"/>
                <a:gd name="T26" fmla="*/ 1226 w 1496"/>
                <a:gd name="T27" fmla="*/ 5 h 408"/>
                <a:gd name="T28" fmla="*/ 1485 w 1496"/>
                <a:gd name="T29" fmla="*/ 0 h 408"/>
                <a:gd name="T30" fmla="*/ 1496 w 1496"/>
                <a:gd name="T31" fmla="*/ 11 h 408"/>
                <a:gd name="T32" fmla="*/ 1485 w 1496"/>
                <a:gd name="T33" fmla="*/ 21 h 408"/>
                <a:gd name="T34" fmla="*/ 1233 w 1496"/>
                <a:gd name="T35" fmla="*/ 41 h 408"/>
                <a:gd name="T36" fmla="*/ 1116 w 1496"/>
                <a:gd name="T37" fmla="*/ 65 h 408"/>
                <a:gd name="T38" fmla="*/ 984 w 1496"/>
                <a:gd name="T39" fmla="*/ 97 h 408"/>
                <a:gd name="T40" fmla="*/ 865 w 1496"/>
                <a:gd name="T41" fmla="*/ 129 h 408"/>
                <a:gd name="T42" fmla="*/ 745 w 1496"/>
                <a:gd name="T43" fmla="*/ 156 h 408"/>
                <a:gd name="T44" fmla="*/ 594 w 1496"/>
                <a:gd name="T45" fmla="*/ 197 h 408"/>
                <a:gd name="T46" fmla="*/ 524 w 1496"/>
                <a:gd name="T47" fmla="*/ 219 h 408"/>
                <a:gd name="T48" fmla="*/ 442 w 1496"/>
                <a:gd name="T49" fmla="*/ 242 h 408"/>
                <a:gd name="T50" fmla="*/ 322 w 1496"/>
                <a:gd name="T51" fmla="*/ 272 h 408"/>
                <a:gd name="T52" fmla="*/ 218 w 1496"/>
                <a:gd name="T53" fmla="*/ 302 h 408"/>
                <a:gd name="T54" fmla="*/ 117 w 1496"/>
                <a:gd name="T55" fmla="*/ 344 h 408"/>
                <a:gd name="T56" fmla="*/ 68 w 1496"/>
                <a:gd name="T57" fmla="*/ 372 h 408"/>
                <a:gd name="T58" fmla="*/ 15 w 1496"/>
                <a:gd name="T59" fmla="*/ 408 h 408"/>
                <a:gd name="T60" fmla="*/ 0 w 1496"/>
                <a:gd name="T61" fmla="*/ 405 h 408"/>
                <a:gd name="T62" fmla="*/ 3 w 1496"/>
                <a:gd name="T63" fmla="*/ 391 h 408"/>
                <a:gd name="T64" fmla="*/ 3 w 1496"/>
                <a:gd name="T65" fmla="*/ 391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96" h="408">
                  <a:moveTo>
                    <a:pt x="3" y="391"/>
                  </a:moveTo>
                  <a:lnTo>
                    <a:pt x="56" y="353"/>
                  </a:lnTo>
                  <a:lnTo>
                    <a:pt x="107" y="320"/>
                  </a:lnTo>
                  <a:lnTo>
                    <a:pt x="205" y="270"/>
                  </a:lnTo>
                  <a:lnTo>
                    <a:pt x="309" y="229"/>
                  </a:lnTo>
                  <a:lnTo>
                    <a:pt x="430" y="194"/>
                  </a:lnTo>
                  <a:lnTo>
                    <a:pt x="512" y="171"/>
                  </a:lnTo>
                  <a:lnTo>
                    <a:pt x="582" y="147"/>
                  </a:lnTo>
                  <a:lnTo>
                    <a:pt x="654" y="125"/>
                  </a:lnTo>
                  <a:lnTo>
                    <a:pt x="736" y="107"/>
                  </a:lnTo>
                  <a:lnTo>
                    <a:pt x="853" y="78"/>
                  </a:lnTo>
                  <a:lnTo>
                    <a:pt x="973" y="44"/>
                  </a:lnTo>
                  <a:lnTo>
                    <a:pt x="1107" y="18"/>
                  </a:lnTo>
                  <a:lnTo>
                    <a:pt x="1226" y="5"/>
                  </a:lnTo>
                  <a:lnTo>
                    <a:pt x="1485" y="0"/>
                  </a:lnTo>
                  <a:lnTo>
                    <a:pt x="1496" y="11"/>
                  </a:lnTo>
                  <a:lnTo>
                    <a:pt x="1485" y="21"/>
                  </a:lnTo>
                  <a:lnTo>
                    <a:pt x="1233" y="41"/>
                  </a:lnTo>
                  <a:lnTo>
                    <a:pt x="1116" y="65"/>
                  </a:lnTo>
                  <a:lnTo>
                    <a:pt x="984" y="97"/>
                  </a:lnTo>
                  <a:lnTo>
                    <a:pt x="865" y="129"/>
                  </a:lnTo>
                  <a:lnTo>
                    <a:pt x="745" y="156"/>
                  </a:lnTo>
                  <a:lnTo>
                    <a:pt x="594" y="197"/>
                  </a:lnTo>
                  <a:lnTo>
                    <a:pt x="524" y="219"/>
                  </a:lnTo>
                  <a:lnTo>
                    <a:pt x="442" y="242"/>
                  </a:lnTo>
                  <a:lnTo>
                    <a:pt x="322" y="272"/>
                  </a:lnTo>
                  <a:lnTo>
                    <a:pt x="218" y="302"/>
                  </a:lnTo>
                  <a:lnTo>
                    <a:pt x="117" y="344"/>
                  </a:lnTo>
                  <a:lnTo>
                    <a:pt x="68" y="372"/>
                  </a:lnTo>
                  <a:lnTo>
                    <a:pt x="15" y="408"/>
                  </a:lnTo>
                  <a:lnTo>
                    <a:pt x="0" y="405"/>
                  </a:lnTo>
                  <a:lnTo>
                    <a:pt x="3" y="391"/>
                  </a:lnTo>
                  <a:lnTo>
                    <a:pt x="3" y="3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5" name="Freeform 49">
              <a:extLst>
                <a:ext uri="{FF2B5EF4-FFF2-40B4-BE49-F238E27FC236}">
                  <a16:creationId xmlns:a16="http://schemas.microsoft.com/office/drawing/2014/main" id="{DDDE828C-5F1C-48FA-AD12-CCDAFBB3859F}"/>
                </a:ext>
              </a:extLst>
            </p:cNvPr>
            <p:cNvSpPr>
              <a:spLocks/>
            </p:cNvSpPr>
            <p:nvPr/>
          </p:nvSpPr>
          <p:spPr bwMode="auto">
            <a:xfrm>
              <a:off x="7186" y="1123"/>
              <a:ext cx="90" cy="130"/>
            </a:xfrm>
            <a:custGeom>
              <a:avLst/>
              <a:gdLst>
                <a:gd name="T0" fmla="*/ 16 w 153"/>
                <a:gd name="T1" fmla="*/ 0 h 231"/>
                <a:gd name="T2" fmla="*/ 62 w 153"/>
                <a:gd name="T3" fmla="*/ 47 h 231"/>
                <a:gd name="T4" fmla="*/ 98 w 153"/>
                <a:gd name="T5" fmla="*/ 91 h 231"/>
                <a:gd name="T6" fmla="*/ 153 w 153"/>
                <a:gd name="T7" fmla="*/ 199 h 231"/>
                <a:gd name="T8" fmla="*/ 152 w 153"/>
                <a:gd name="T9" fmla="*/ 220 h 231"/>
                <a:gd name="T10" fmla="*/ 138 w 153"/>
                <a:gd name="T11" fmla="*/ 231 h 231"/>
                <a:gd name="T12" fmla="*/ 118 w 153"/>
                <a:gd name="T13" fmla="*/ 231 h 231"/>
                <a:gd name="T14" fmla="*/ 105 w 153"/>
                <a:gd name="T15" fmla="*/ 216 h 231"/>
                <a:gd name="T16" fmla="*/ 84 w 153"/>
                <a:gd name="T17" fmla="*/ 159 h 231"/>
                <a:gd name="T18" fmla="*/ 66 w 153"/>
                <a:gd name="T19" fmla="*/ 108 h 231"/>
                <a:gd name="T20" fmla="*/ 40 w 153"/>
                <a:gd name="T21" fmla="*/ 61 h 231"/>
                <a:gd name="T22" fmla="*/ 23 w 153"/>
                <a:gd name="T23" fmla="*/ 37 h 231"/>
                <a:gd name="T24" fmla="*/ 2 w 153"/>
                <a:gd name="T25" fmla="*/ 14 h 231"/>
                <a:gd name="T26" fmla="*/ 0 w 153"/>
                <a:gd name="T27" fmla="*/ 6 h 231"/>
                <a:gd name="T28" fmla="*/ 2 w 153"/>
                <a:gd name="T29" fmla="*/ 0 h 231"/>
                <a:gd name="T30" fmla="*/ 16 w 153"/>
                <a:gd name="T31" fmla="*/ 0 h 231"/>
                <a:gd name="T32" fmla="*/ 16 w 153"/>
                <a:gd name="T33" fmla="*/ 0 h 231"/>
                <a:gd name="T34" fmla="*/ 16 w 153"/>
                <a:gd name="T35"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3" h="231">
                  <a:moveTo>
                    <a:pt x="16" y="0"/>
                  </a:moveTo>
                  <a:lnTo>
                    <a:pt x="62" y="47"/>
                  </a:lnTo>
                  <a:lnTo>
                    <a:pt x="98" y="91"/>
                  </a:lnTo>
                  <a:lnTo>
                    <a:pt x="153" y="199"/>
                  </a:lnTo>
                  <a:lnTo>
                    <a:pt x="152" y="220"/>
                  </a:lnTo>
                  <a:lnTo>
                    <a:pt x="138" y="231"/>
                  </a:lnTo>
                  <a:lnTo>
                    <a:pt x="118" y="231"/>
                  </a:lnTo>
                  <a:lnTo>
                    <a:pt x="105" y="216"/>
                  </a:lnTo>
                  <a:lnTo>
                    <a:pt x="84" y="159"/>
                  </a:lnTo>
                  <a:lnTo>
                    <a:pt x="66" y="108"/>
                  </a:lnTo>
                  <a:lnTo>
                    <a:pt x="40" y="61"/>
                  </a:lnTo>
                  <a:lnTo>
                    <a:pt x="23" y="37"/>
                  </a:lnTo>
                  <a:lnTo>
                    <a:pt x="2" y="14"/>
                  </a:lnTo>
                  <a:lnTo>
                    <a:pt x="0" y="6"/>
                  </a:lnTo>
                  <a:lnTo>
                    <a:pt x="2" y="0"/>
                  </a:lnTo>
                  <a:lnTo>
                    <a:pt x="16" y="0"/>
                  </a:lnTo>
                  <a:lnTo>
                    <a:pt x="16"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6" name="Freeform 50">
              <a:extLst>
                <a:ext uri="{FF2B5EF4-FFF2-40B4-BE49-F238E27FC236}">
                  <a16:creationId xmlns:a16="http://schemas.microsoft.com/office/drawing/2014/main" id="{8A36600F-F4CB-4A7F-824B-6A62BB066818}"/>
                </a:ext>
              </a:extLst>
            </p:cNvPr>
            <p:cNvSpPr>
              <a:spLocks/>
            </p:cNvSpPr>
            <p:nvPr/>
          </p:nvSpPr>
          <p:spPr bwMode="auto">
            <a:xfrm>
              <a:off x="7126" y="1234"/>
              <a:ext cx="152" cy="761"/>
            </a:xfrm>
            <a:custGeom>
              <a:avLst/>
              <a:gdLst>
                <a:gd name="T0" fmla="*/ 259 w 259"/>
                <a:gd name="T1" fmla="*/ 24 h 1357"/>
                <a:gd name="T2" fmla="*/ 219 w 259"/>
                <a:gd name="T3" fmla="*/ 337 h 1357"/>
                <a:gd name="T4" fmla="*/ 200 w 259"/>
                <a:gd name="T5" fmla="*/ 436 h 1357"/>
                <a:gd name="T6" fmla="*/ 181 w 259"/>
                <a:gd name="T7" fmla="*/ 533 h 1357"/>
                <a:gd name="T8" fmla="*/ 164 w 259"/>
                <a:gd name="T9" fmla="*/ 614 h 1357"/>
                <a:gd name="T10" fmla="*/ 150 w 259"/>
                <a:gd name="T11" fmla="*/ 687 h 1357"/>
                <a:gd name="T12" fmla="*/ 122 w 259"/>
                <a:gd name="T13" fmla="*/ 821 h 1357"/>
                <a:gd name="T14" fmla="*/ 81 w 259"/>
                <a:gd name="T15" fmla="*/ 1112 h 1357"/>
                <a:gd name="T16" fmla="*/ 51 w 259"/>
                <a:gd name="T17" fmla="*/ 1332 h 1357"/>
                <a:gd name="T18" fmla="*/ 42 w 259"/>
                <a:gd name="T19" fmla="*/ 1352 h 1357"/>
                <a:gd name="T20" fmla="*/ 23 w 259"/>
                <a:gd name="T21" fmla="*/ 1357 h 1357"/>
                <a:gd name="T22" fmla="*/ 0 w 259"/>
                <a:gd name="T23" fmla="*/ 1331 h 1357"/>
                <a:gd name="T24" fmla="*/ 13 w 259"/>
                <a:gd name="T25" fmla="*/ 1219 h 1357"/>
                <a:gd name="T26" fmla="*/ 31 w 259"/>
                <a:gd name="T27" fmla="*/ 1107 h 1357"/>
                <a:gd name="T28" fmla="*/ 51 w 259"/>
                <a:gd name="T29" fmla="*/ 951 h 1357"/>
                <a:gd name="T30" fmla="*/ 76 w 259"/>
                <a:gd name="T31" fmla="*/ 814 h 1357"/>
                <a:gd name="T32" fmla="*/ 105 w 259"/>
                <a:gd name="T33" fmla="*/ 679 h 1357"/>
                <a:gd name="T34" fmla="*/ 121 w 259"/>
                <a:gd name="T35" fmla="*/ 606 h 1357"/>
                <a:gd name="T36" fmla="*/ 138 w 259"/>
                <a:gd name="T37" fmla="*/ 525 h 1357"/>
                <a:gd name="T38" fmla="*/ 178 w 259"/>
                <a:gd name="T39" fmla="*/ 330 h 1357"/>
                <a:gd name="T40" fmla="*/ 216 w 259"/>
                <a:gd name="T41" fmla="*/ 16 h 1357"/>
                <a:gd name="T42" fmla="*/ 225 w 259"/>
                <a:gd name="T43" fmla="*/ 2 h 1357"/>
                <a:gd name="T44" fmla="*/ 241 w 259"/>
                <a:gd name="T45" fmla="*/ 0 h 1357"/>
                <a:gd name="T46" fmla="*/ 259 w 259"/>
                <a:gd name="T47" fmla="*/ 24 h 1357"/>
                <a:gd name="T48" fmla="*/ 259 w 259"/>
                <a:gd name="T49" fmla="*/ 24 h 1357"/>
                <a:gd name="T50" fmla="*/ 259 w 259"/>
                <a:gd name="T51" fmla="*/ 24 h 1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9" h="1357">
                  <a:moveTo>
                    <a:pt x="259" y="24"/>
                  </a:moveTo>
                  <a:lnTo>
                    <a:pt x="219" y="337"/>
                  </a:lnTo>
                  <a:lnTo>
                    <a:pt x="200" y="436"/>
                  </a:lnTo>
                  <a:lnTo>
                    <a:pt x="181" y="533"/>
                  </a:lnTo>
                  <a:lnTo>
                    <a:pt x="164" y="614"/>
                  </a:lnTo>
                  <a:lnTo>
                    <a:pt x="150" y="687"/>
                  </a:lnTo>
                  <a:lnTo>
                    <a:pt x="122" y="821"/>
                  </a:lnTo>
                  <a:lnTo>
                    <a:pt x="81" y="1112"/>
                  </a:lnTo>
                  <a:lnTo>
                    <a:pt x="51" y="1332"/>
                  </a:lnTo>
                  <a:lnTo>
                    <a:pt x="42" y="1352"/>
                  </a:lnTo>
                  <a:lnTo>
                    <a:pt x="23" y="1357"/>
                  </a:lnTo>
                  <a:lnTo>
                    <a:pt x="0" y="1331"/>
                  </a:lnTo>
                  <a:lnTo>
                    <a:pt x="13" y="1219"/>
                  </a:lnTo>
                  <a:lnTo>
                    <a:pt x="31" y="1107"/>
                  </a:lnTo>
                  <a:lnTo>
                    <a:pt x="51" y="951"/>
                  </a:lnTo>
                  <a:lnTo>
                    <a:pt x="76" y="814"/>
                  </a:lnTo>
                  <a:lnTo>
                    <a:pt x="105" y="679"/>
                  </a:lnTo>
                  <a:lnTo>
                    <a:pt x="121" y="606"/>
                  </a:lnTo>
                  <a:lnTo>
                    <a:pt x="138" y="525"/>
                  </a:lnTo>
                  <a:lnTo>
                    <a:pt x="178" y="330"/>
                  </a:lnTo>
                  <a:lnTo>
                    <a:pt x="216" y="16"/>
                  </a:lnTo>
                  <a:lnTo>
                    <a:pt x="225" y="2"/>
                  </a:lnTo>
                  <a:lnTo>
                    <a:pt x="241" y="0"/>
                  </a:lnTo>
                  <a:lnTo>
                    <a:pt x="259" y="24"/>
                  </a:lnTo>
                  <a:lnTo>
                    <a:pt x="259" y="24"/>
                  </a:lnTo>
                  <a:lnTo>
                    <a:pt x="259"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7" name="Freeform 51">
              <a:extLst>
                <a:ext uri="{FF2B5EF4-FFF2-40B4-BE49-F238E27FC236}">
                  <a16:creationId xmlns:a16="http://schemas.microsoft.com/office/drawing/2014/main" id="{808EC351-ECE1-49D0-A27B-54E67ACB2E5E}"/>
                </a:ext>
              </a:extLst>
            </p:cNvPr>
            <p:cNvSpPr>
              <a:spLocks/>
            </p:cNvSpPr>
            <p:nvPr/>
          </p:nvSpPr>
          <p:spPr bwMode="auto">
            <a:xfrm>
              <a:off x="7086" y="1174"/>
              <a:ext cx="97" cy="689"/>
            </a:xfrm>
            <a:custGeom>
              <a:avLst/>
              <a:gdLst>
                <a:gd name="T0" fmla="*/ 167 w 167"/>
                <a:gd name="T1" fmla="*/ 17 h 1230"/>
                <a:gd name="T2" fmla="*/ 166 w 167"/>
                <a:gd name="T3" fmla="*/ 169 h 1230"/>
                <a:gd name="T4" fmla="*/ 159 w 167"/>
                <a:gd name="T5" fmla="*/ 228 h 1230"/>
                <a:gd name="T6" fmla="*/ 149 w 167"/>
                <a:gd name="T7" fmla="*/ 417 h 1230"/>
                <a:gd name="T8" fmla="*/ 140 w 167"/>
                <a:gd name="T9" fmla="*/ 605 h 1230"/>
                <a:gd name="T10" fmla="*/ 116 w 167"/>
                <a:gd name="T11" fmla="*/ 767 h 1230"/>
                <a:gd name="T12" fmla="*/ 89 w 167"/>
                <a:gd name="T13" fmla="*/ 929 h 1230"/>
                <a:gd name="T14" fmla="*/ 72 w 167"/>
                <a:gd name="T15" fmla="*/ 1008 h 1230"/>
                <a:gd name="T16" fmla="*/ 54 w 167"/>
                <a:gd name="T17" fmla="*/ 1075 h 1230"/>
                <a:gd name="T18" fmla="*/ 20 w 167"/>
                <a:gd name="T19" fmla="*/ 1221 h 1230"/>
                <a:gd name="T20" fmla="*/ 8 w 167"/>
                <a:gd name="T21" fmla="*/ 1230 h 1230"/>
                <a:gd name="T22" fmla="*/ 0 w 167"/>
                <a:gd name="T23" fmla="*/ 1217 h 1230"/>
                <a:gd name="T24" fmla="*/ 37 w 167"/>
                <a:gd name="T25" fmla="*/ 920 h 1230"/>
                <a:gd name="T26" fmla="*/ 88 w 167"/>
                <a:gd name="T27" fmla="*/ 602 h 1230"/>
                <a:gd name="T28" fmla="*/ 101 w 167"/>
                <a:gd name="T29" fmla="*/ 414 h 1230"/>
                <a:gd name="T30" fmla="*/ 112 w 167"/>
                <a:gd name="T31" fmla="*/ 225 h 1230"/>
                <a:gd name="T32" fmla="*/ 116 w 167"/>
                <a:gd name="T33" fmla="*/ 169 h 1230"/>
                <a:gd name="T34" fmla="*/ 133 w 167"/>
                <a:gd name="T35" fmla="*/ 18 h 1230"/>
                <a:gd name="T36" fmla="*/ 137 w 167"/>
                <a:gd name="T37" fmla="*/ 5 h 1230"/>
                <a:gd name="T38" fmla="*/ 149 w 167"/>
                <a:gd name="T39" fmla="*/ 0 h 1230"/>
                <a:gd name="T40" fmla="*/ 167 w 167"/>
                <a:gd name="T41" fmla="*/ 17 h 1230"/>
                <a:gd name="T42" fmla="*/ 167 w 167"/>
                <a:gd name="T43" fmla="*/ 17 h 1230"/>
                <a:gd name="T44" fmla="*/ 167 w 167"/>
                <a:gd name="T45" fmla="*/ 17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1230">
                  <a:moveTo>
                    <a:pt x="167" y="17"/>
                  </a:moveTo>
                  <a:lnTo>
                    <a:pt x="166" y="169"/>
                  </a:lnTo>
                  <a:lnTo>
                    <a:pt x="159" y="228"/>
                  </a:lnTo>
                  <a:lnTo>
                    <a:pt x="149" y="417"/>
                  </a:lnTo>
                  <a:lnTo>
                    <a:pt x="140" y="605"/>
                  </a:lnTo>
                  <a:lnTo>
                    <a:pt x="116" y="767"/>
                  </a:lnTo>
                  <a:lnTo>
                    <a:pt x="89" y="929"/>
                  </a:lnTo>
                  <a:lnTo>
                    <a:pt x="72" y="1008"/>
                  </a:lnTo>
                  <a:lnTo>
                    <a:pt x="54" y="1075"/>
                  </a:lnTo>
                  <a:lnTo>
                    <a:pt x="20" y="1221"/>
                  </a:lnTo>
                  <a:lnTo>
                    <a:pt x="8" y="1230"/>
                  </a:lnTo>
                  <a:lnTo>
                    <a:pt x="0" y="1217"/>
                  </a:lnTo>
                  <a:lnTo>
                    <a:pt x="37" y="920"/>
                  </a:lnTo>
                  <a:lnTo>
                    <a:pt x="88" y="602"/>
                  </a:lnTo>
                  <a:lnTo>
                    <a:pt x="101" y="414"/>
                  </a:lnTo>
                  <a:lnTo>
                    <a:pt x="112" y="225"/>
                  </a:lnTo>
                  <a:lnTo>
                    <a:pt x="116" y="169"/>
                  </a:lnTo>
                  <a:lnTo>
                    <a:pt x="133" y="18"/>
                  </a:lnTo>
                  <a:lnTo>
                    <a:pt x="137" y="5"/>
                  </a:lnTo>
                  <a:lnTo>
                    <a:pt x="149" y="0"/>
                  </a:lnTo>
                  <a:lnTo>
                    <a:pt x="167" y="17"/>
                  </a:lnTo>
                  <a:lnTo>
                    <a:pt x="167" y="17"/>
                  </a:lnTo>
                  <a:lnTo>
                    <a:pt x="167"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8" name="Freeform 52">
              <a:extLst>
                <a:ext uri="{FF2B5EF4-FFF2-40B4-BE49-F238E27FC236}">
                  <a16:creationId xmlns:a16="http://schemas.microsoft.com/office/drawing/2014/main" id="{858E75EA-6C02-44D9-9F8E-82FA28D4ED40}"/>
                </a:ext>
              </a:extLst>
            </p:cNvPr>
            <p:cNvSpPr>
              <a:spLocks/>
            </p:cNvSpPr>
            <p:nvPr/>
          </p:nvSpPr>
          <p:spPr bwMode="auto">
            <a:xfrm>
              <a:off x="6281" y="1353"/>
              <a:ext cx="169" cy="641"/>
            </a:xfrm>
            <a:custGeom>
              <a:avLst/>
              <a:gdLst>
                <a:gd name="T0" fmla="*/ 21 w 288"/>
                <a:gd name="T1" fmla="*/ 10 h 1146"/>
                <a:gd name="T2" fmla="*/ 38 w 288"/>
                <a:gd name="T3" fmla="*/ 160 h 1146"/>
                <a:gd name="T4" fmla="*/ 51 w 288"/>
                <a:gd name="T5" fmla="*/ 227 h 1146"/>
                <a:gd name="T6" fmla="*/ 66 w 288"/>
                <a:gd name="T7" fmla="*/ 291 h 1146"/>
                <a:gd name="T8" fmla="*/ 86 w 288"/>
                <a:gd name="T9" fmla="*/ 354 h 1146"/>
                <a:gd name="T10" fmla="*/ 107 w 288"/>
                <a:gd name="T11" fmla="*/ 421 h 1146"/>
                <a:gd name="T12" fmla="*/ 129 w 288"/>
                <a:gd name="T13" fmla="*/ 490 h 1146"/>
                <a:gd name="T14" fmla="*/ 154 w 288"/>
                <a:gd name="T15" fmla="*/ 565 h 1146"/>
                <a:gd name="T16" fmla="*/ 228 w 288"/>
                <a:gd name="T17" fmla="*/ 878 h 1146"/>
                <a:gd name="T18" fmla="*/ 285 w 288"/>
                <a:gd name="T19" fmla="*/ 1107 h 1146"/>
                <a:gd name="T20" fmla="*/ 288 w 288"/>
                <a:gd name="T21" fmla="*/ 1122 h 1146"/>
                <a:gd name="T22" fmla="*/ 279 w 288"/>
                <a:gd name="T23" fmla="*/ 1146 h 1146"/>
                <a:gd name="T24" fmla="*/ 256 w 288"/>
                <a:gd name="T25" fmla="*/ 1138 h 1146"/>
                <a:gd name="T26" fmla="*/ 242 w 288"/>
                <a:gd name="T27" fmla="*/ 1120 h 1146"/>
                <a:gd name="T28" fmla="*/ 232 w 288"/>
                <a:gd name="T29" fmla="*/ 1057 h 1146"/>
                <a:gd name="T30" fmla="*/ 219 w 288"/>
                <a:gd name="T31" fmla="*/ 1003 h 1146"/>
                <a:gd name="T32" fmla="*/ 204 w 288"/>
                <a:gd name="T33" fmla="*/ 949 h 1146"/>
                <a:gd name="T34" fmla="*/ 186 w 288"/>
                <a:gd name="T35" fmla="*/ 889 h 1146"/>
                <a:gd name="T36" fmla="*/ 122 w 288"/>
                <a:gd name="T37" fmla="*/ 576 h 1146"/>
                <a:gd name="T38" fmla="*/ 98 w 288"/>
                <a:gd name="T39" fmla="*/ 499 h 1146"/>
                <a:gd name="T40" fmla="*/ 77 w 288"/>
                <a:gd name="T41" fmla="*/ 427 h 1146"/>
                <a:gd name="T42" fmla="*/ 42 w 288"/>
                <a:gd name="T43" fmla="*/ 297 h 1146"/>
                <a:gd name="T44" fmla="*/ 0 w 288"/>
                <a:gd name="T45" fmla="*/ 11 h 1146"/>
                <a:gd name="T46" fmla="*/ 9 w 288"/>
                <a:gd name="T47" fmla="*/ 0 h 1146"/>
                <a:gd name="T48" fmla="*/ 21 w 288"/>
                <a:gd name="T49" fmla="*/ 10 h 1146"/>
                <a:gd name="T50" fmla="*/ 21 w 288"/>
                <a:gd name="T51" fmla="*/ 10 h 1146"/>
                <a:gd name="T52" fmla="*/ 21 w 288"/>
                <a:gd name="T53" fmla="*/ 10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1146">
                  <a:moveTo>
                    <a:pt x="21" y="10"/>
                  </a:moveTo>
                  <a:lnTo>
                    <a:pt x="38" y="160"/>
                  </a:lnTo>
                  <a:lnTo>
                    <a:pt x="51" y="227"/>
                  </a:lnTo>
                  <a:lnTo>
                    <a:pt x="66" y="291"/>
                  </a:lnTo>
                  <a:lnTo>
                    <a:pt x="86" y="354"/>
                  </a:lnTo>
                  <a:lnTo>
                    <a:pt x="107" y="421"/>
                  </a:lnTo>
                  <a:lnTo>
                    <a:pt x="129" y="490"/>
                  </a:lnTo>
                  <a:lnTo>
                    <a:pt x="154" y="565"/>
                  </a:lnTo>
                  <a:lnTo>
                    <a:pt x="228" y="878"/>
                  </a:lnTo>
                  <a:lnTo>
                    <a:pt x="285" y="1107"/>
                  </a:lnTo>
                  <a:lnTo>
                    <a:pt x="288" y="1122"/>
                  </a:lnTo>
                  <a:lnTo>
                    <a:pt x="279" y="1146"/>
                  </a:lnTo>
                  <a:lnTo>
                    <a:pt x="256" y="1138"/>
                  </a:lnTo>
                  <a:lnTo>
                    <a:pt x="242" y="1120"/>
                  </a:lnTo>
                  <a:lnTo>
                    <a:pt x="232" y="1057"/>
                  </a:lnTo>
                  <a:lnTo>
                    <a:pt x="219" y="1003"/>
                  </a:lnTo>
                  <a:lnTo>
                    <a:pt x="204" y="949"/>
                  </a:lnTo>
                  <a:lnTo>
                    <a:pt x="186" y="889"/>
                  </a:lnTo>
                  <a:lnTo>
                    <a:pt x="122" y="576"/>
                  </a:lnTo>
                  <a:lnTo>
                    <a:pt x="98" y="499"/>
                  </a:lnTo>
                  <a:lnTo>
                    <a:pt x="77" y="427"/>
                  </a:lnTo>
                  <a:lnTo>
                    <a:pt x="42" y="297"/>
                  </a:lnTo>
                  <a:lnTo>
                    <a:pt x="0" y="11"/>
                  </a:lnTo>
                  <a:lnTo>
                    <a:pt x="9" y="0"/>
                  </a:lnTo>
                  <a:lnTo>
                    <a:pt x="21" y="10"/>
                  </a:lnTo>
                  <a:lnTo>
                    <a:pt x="21" y="10"/>
                  </a:lnTo>
                  <a:lnTo>
                    <a:pt x="21"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89" name="Freeform 53">
              <a:extLst>
                <a:ext uri="{FF2B5EF4-FFF2-40B4-BE49-F238E27FC236}">
                  <a16:creationId xmlns:a16="http://schemas.microsoft.com/office/drawing/2014/main" id="{8A451CA0-60A7-400C-A69C-61AA9B10981F}"/>
                </a:ext>
              </a:extLst>
            </p:cNvPr>
            <p:cNvSpPr>
              <a:spLocks/>
            </p:cNvSpPr>
            <p:nvPr/>
          </p:nvSpPr>
          <p:spPr bwMode="auto">
            <a:xfrm>
              <a:off x="6466" y="1999"/>
              <a:ext cx="550" cy="33"/>
            </a:xfrm>
            <a:custGeom>
              <a:avLst/>
              <a:gdLst>
                <a:gd name="T0" fmla="*/ 12 w 941"/>
                <a:gd name="T1" fmla="*/ 7 h 60"/>
                <a:gd name="T2" fmla="*/ 136 w 941"/>
                <a:gd name="T3" fmla="*/ 11 h 60"/>
                <a:gd name="T4" fmla="*/ 261 w 941"/>
                <a:gd name="T5" fmla="*/ 0 h 60"/>
                <a:gd name="T6" fmla="*/ 915 w 941"/>
                <a:gd name="T7" fmla="*/ 8 h 60"/>
                <a:gd name="T8" fmla="*/ 935 w 941"/>
                <a:gd name="T9" fmla="*/ 16 h 60"/>
                <a:gd name="T10" fmla="*/ 941 w 941"/>
                <a:gd name="T11" fmla="*/ 34 h 60"/>
                <a:gd name="T12" fmla="*/ 935 w 941"/>
                <a:gd name="T13" fmla="*/ 52 h 60"/>
                <a:gd name="T14" fmla="*/ 915 w 941"/>
                <a:gd name="T15" fmla="*/ 60 h 60"/>
                <a:gd name="T16" fmla="*/ 589 w 941"/>
                <a:gd name="T17" fmla="*/ 52 h 60"/>
                <a:gd name="T18" fmla="*/ 261 w 941"/>
                <a:gd name="T19" fmla="*/ 44 h 60"/>
                <a:gd name="T20" fmla="*/ 133 w 941"/>
                <a:gd name="T21" fmla="*/ 43 h 60"/>
                <a:gd name="T22" fmla="*/ 8 w 941"/>
                <a:gd name="T23" fmla="*/ 28 h 60"/>
                <a:gd name="T24" fmla="*/ 0 w 941"/>
                <a:gd name="T25" fmla="*/ 14 h 60"/>
                <a:gd name="T26" fmla="*/ 12 w 941"/>
                <a:gd name="T27" fmla="*/ 7 h 60"/>
                <a:gd name="T28" fmla="*/ 12 w 941"/>
                <a:gd name="T29" fmla="*/ 7 h 60"/>
                <a:gd name="T30" fmla="*/ 12 w 941"/>
                <a:gd name="T31" fmla="*/ 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1" h="60">
                  <a:moveTo>
                    <a:pt x="12" y="7"/>
                  </a:moveTo>
                  <a:lnTo>
                    <a:pt x="136" y="11"/>
                  </a:lnTo>
                  <a:lnTo>
                    <a:pt x="261" y="0"/>
                  </a:lnTo>
                  <a:lnTo>
                    <a:pt x="915" y="8"/>
                  </a:lnTo>
                  <a:lnTo>
                    <a:pt x="935" y="16"/>
                  </a:lnTo>
                  <a:lnTo>
                    <a:pt x="941" y="34"/>
                  </a:lnTo>
                  <a:lnTo>
                    <a:pt x="935" y="52"/>
                  </a:lnTo>
                  <a:lnTo>
                    <a:pt x="915" y="60"/>
                  </a:lnTo>
                  <a:lnTo>
                    <a:pt x="589" y="52"/>
                  </a:lnTo>
                  <a:lnTo>
                    <a:pt x="261" y="44"/>
                  </a:lnTo>
                  <a:lnTo>
                    <a:pt x="133" y="43"/>
                  </a:lnTo>
                  <a:lnTo>
                    <a:pt x="8" y="28"/>
                  </a:lnTo>
                  <a:lnTo>
                    <a:pt x="0" y="14"/>
                  </a:lnTo>
                  <a:lnTo>
                    <a:pt x="12" y="7"/>
                  </a:lnTo>
                  <a:lnTo>
                    <a:pt x="12" y="7"/>
                  </a:lnTo>
                  <a:lnTo>
                    <a:pt x="1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0" name="Freeform 54">
              <a:extLst>
                <a:ext uri="{FF2B5EF4-FFF2-40B4-BE49-F238E27FC236}">
                  <a16:creationId xmlns:a16="http://schemas.microsoft.com/office/drawing/2014/main" id="{EDC2A247-6FEC-4672-9892-58B6CF02013D}"/>
                </a:ext>
              </a:extLst>
            </p:cNvPr>
            <p:cNvSpPr>
              <a:spLocks/>
            </p:cNvSpPr>
            <p:nvPr/>
          </p:nvSpPr>
          <p:spPr bwMode="auto">
            <a:xfrm>
              <a:off x="7027" y="2000"/>
              <a:ext cx="105" cy="36"/>
            </a:xfrm>
            <a:custGeom>
              <a:avLst/>
              <a:gdLst>
                <a:gd name="T0" fmla="*/ 18 w 178"/>
                <a:gd name="T1" fmla="*/ 27 h 65"/>
                <a:gd name="T2" fmla="*/ 70 w 178"/>
                <a:gd name="T3" fmla="*/ 17 h 65"/>
                <a:gd name="T4" fmla="*/ 165 w 178"/>
                <a:gd name="T5" fmla="*/ 0 h 65"/>
                <a:gd name="T6" fmla="*/ 178 w 178"/>
                <a:gd name="T7" fmla="*/ 5 h 65"/>
                <a:gd name="T8" fmla="*/ 172 w 178"/>
                <a:gd name="T9" fmla="*/ 19 h 65"/>
                <a:gd name="T10" fmla="*/ 126 w 178"/>
                <a:gd name="T11" fmla="*/ 40 h 65"/>
                <a:gd name="T12" fmla="*/ 82 w 178"/>
                <a:gd name="T13" fmla="*/ 62 h 65"/>
                <a:gd name="T14" fmla="*/ 18 w 178"/>
                <a:gd name="T15" fmla="*/ 65 h 65"/>
                <a:gd name="T16" fmla="*/ 0 w 178"/>
                <a:gd name="T17" fmla="*/ 47 h 65"/>
                <a:gd name="T18" fmla="*/ 4 w 178"/>
                <a:gd name="T19" fmla="*/ 34 h 65"/>
                <a:gd name="T20" fmla="*/ 18 w 178"/>
                <a:gd name="T21" fmla="*/ 27 h 65"/>
                <a:gd name="T22" fmla="*/ 18 w 178"/>
                <a:gd name="T23" fmla="*/ 27 h 65"/>
                <a:gd name="T24" fmla="*/ 18 w 178"/>
                <a:gd name="T25" fmla="*/ 2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65">
                  <a:moveTo>
                    <a:pt x="18" y="27"/>
                  </a:moveTo>
                  <a:lnTo>
                    <a:pt x="70" y="17"/>
                  </a:lnTo>
                  <a:lnTo>
                    <a:pt x="165" y="0"/>
                  </a:lnTo>
                  <a:lnTo>
                    <a:pt x="178" y="5"/>
                  </a:lnTo>
                  <a:lnTo>
                    <a:pt x="172" y="19"/>
                  </a:lnTo>
                  <a:lnTo>
                    <a:pt x="126" y="40"/>
                  </a:lnTo>
                  <a:lnTo>
                    <a:pt x="82" y="62"/>
                  </a:lnTo>
                  <a:lnTo>
                    <a:pt x="18" y="65"/>
                  </a:lnTo>
                  <a:lnTo>
                    <a:pt x="0" y="47"/>
                  </a:lnTo>
                  <a:lnTo>
                    <a:pt x="4" y="34"/>
                  </a:lnTo>
                  <a:lnTo>
                    <a:pt x="18" y="27"/>
                  </a:lnTo>
                  <a:lnTo>
                    <a:pt x="18" y="27"/>
                  </a:lnTo>
                  <a:lnTo>
                    <a:pt x="18"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1" name="Freeform 55">
              <a:extLst>
                <a:ext uri="{FF2B5EF4-FFF2-40B4-BE49-F238E27FC236}">
                  <a16:creationId xmlns:a16="http://schemas.microsoft.com/office/drawing/2014/main" id="{0323DEEA-785E-43B4-AA01-65D223E2C20B}"/>
                </a:ext>
              </a:extLst>
            </p:cNvPr>
            <p:cNvSpPr>
              <a:spLocks/>
            </p:cNvSpPr>
            <p:nvPr/>
          </p:nvSpPr>
          <p:spPr bwMode="auto">
            <a:xfrm>
              <a:off x="6522" y="2006"/>
              <a:ext cx="83" cy="109"/>
            </a:xfrm>
            <a:custGeom>
              <a:avLst/>
              <a:gdLst>
                <a:gd name="T0" fmla="*/ 116 w 143"/>
                <a:gd name="T1" fmla="*/ 13 h 194"/>
                <a:gd name="T2" fmla="*/ 143 w 143"/>
                <a:gd name="T3" fmla="*/ 67 h 194"/>
                <a:gd name="T4" fmla="*/ 142 w 143"/>
                <a:gd name="T5" fmla="*/ 84 h 194"/>
                <a:gd name="T6" fmla="*/ 120 w 143"/>
                <a:gd name="T7" fmla="*/ 126 h 194"/>
                <a:gd name="T8" fmla="*/ 91 w 143"/>
                <a:gd name="T9" fmla="*/ 155 h 194"/>
                <a:gd name="T10" fmla="*/ 55 w 143"/>
                <a:gd name="T11" fmla="*/ 175 h 194"/>
                <a:gd name="T12" fmla="*/ 15 w 143"/>
                <a:gd name="T13" fmla="*/ 194 h 194"/>
                <a:gd name="T14" fmla="*/ 0 w 143"/>
                <a:gd name="T15" fmla="*/ 189 h 194"/>
                <a:gd name="T16" fmla="*/ 5 w 143"/>
                <a:gd name="T17" fmla="*/ 175 h 194"/>
                <a:gd name="T18" fmla="*/ 58 w 143"/>
                <a:gd name="T19" fmla="*/ 135 h 194"/>
                <a:gd name="T20" fmla="*/ 89 w 143"/>
                <a:gd name="T21" fmla="*/ 75 h 194"/>
                <a:gd name="T22" fmla="*/ 71 w 143"/>
                <a:gd name="T23" fmla="*/ 32 h 194"/>
                <a:gd name="T24" fmla="*/ 71 w 143"/>
                <a:gd name="T25" fmla="*/ 13 h 194"/>
                <a:gd name="T26" fmla="*/ 84 w 143"/>
                <a:gd name="T27" fmla="*/ 0 h 194"/>
                <a:gd name="T28" fmla="*/ 116 w 143"/>
                <a:gd name="T29" fmla="*/ 13 h 194"/>
                <a:gd name="T30" fmla="*/ 116 w 143"/>
                <a:gd name="T31" fmla="*/ 13 h 194"/>
                <a:gd name="T32" fmla="*/ 116 w 143"/>
                <a:gd name="T33" fmla="*/ 13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3" h="194">
                  <a:moveTo>
                    <a:pt x="116" y="13"/>
                  </a:moveTo>
                  <a:lnTo>
                    <a:pt x="143" y="67"/>
                  </a:lnTo>
                  <a:lnTo>
                    <a:pt x="142" y="84"/>
                  </a:lnTo>
                  <a:lnTo>
                    <a:pt x="120" y="126"/>
                  </a:lnTo>
                  <a:lnTo>
                    <a:pt x="91" y="155"/>
                  </a:lnTo>
                  <a:lnTo>
                    <a:pt x="55" y="175"/>
                  </a:lnTo>
                  <a:lnTo>
                    <a:pt x="15" y="194"/>
                  </a:lnTo>
                  <a:lnTo>
                    <a:pt x="0" y="189"/>
                  </a:lnTo>
                  <a:lnTo>
                    <a:pt x="5" y="175"/>
                  </a:lnTo>
                  <a:lnTo>
                    <a:pt x="58" y="135"/>
                  </a:lnTo>
                  <a:lnTo>
                    <a:pt x="89" y="75"/>
                  </a:lnTo>
                  <a:lnTo>
                    <a:pt x="71" y="32"/>
                  </a:lnTo>
                  <a:lnTo>
                    <a:pt x="71" y="13"/>
                  </a:lnTo>
                  <a:lnTo>
                    <a:pt x="84" y="0"/>
                  </a:lnTo>
                  <a:lnTo>
                    <a:pt x="116" y="13"/>
                  </a:lnTo>
                  <a:lnTo>
                    <a:pt x="116" y="13"/>
                  </a:lnTo>
                  <a:lnTo>
                    <a:pt x="11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2" name="Freeform 56">
              <a:extLst>
                <a:ext uri="{FF2B5EF4-FFF2-40B4-BE49-F238E27FC236}">
                  <a16:creationId xmlns:a16="http://schemas.microsoft.com/office/drawing/2014/main" id="{D96879E6-F8A9-4F1B-A8B0-62A466A1183D}"/>
                </a:ext>
              </a:extLst>
            </p:cNvPr>
            <p:cNvSpPr>
              <a:spLocks/>
            </p:cNvSpPr>
            <p:nvPr/>
          </p:nvSpPr>
          <p:spPr bwMode="auto">
            <a:xfrm>
              <a:off x="6474" y="2107"/>
              <a:ext cx="40" cy="50"/>
            </a:xfrm>
            <a:custGeom>
              <a:avLst/>
              <a:gdLst>
                <a:gd name="T0" fmla="*/ 20 w 69"/>
                <a:gd name="T1" fmla="*/ 83 h 89"/>
                <a:gd name="T2" fmla="*/ 0 w 69"/>
                <a:gd name="T3" fmla="*/ 55 h 89"/>
                <a:gd name="T4" fmla="*/ 3 w 69"/>
                <a:gd name="T5" fmla="*/ 39 h 89"/>
                <a:gd name="T6" fmla="*/ 26 w 69"/>
                <a:gd name="T7" fmla="*/ 17 h 89"/>
                <a:gd name="T8" fmla="*/ 54 w 69"/>
                <a:gd name="T9" fmla="*/ 0 h 89"/>
                <a:gd name="T10" fmla="*/ 69 w 69"/>
                <a:gd name="T11" fmla="*/ 4 h 89"/>
                <a:gd name="T12" fmla="*/ 65 w 69"/>
                <a:gd name="T13" fmla="*/ 20 h 89"/>
                <a:gd name="T14" fmla="*/ 37 w 69"/>
                <a:gd name="T15" fmla="*/ 52 h 89"/>
                <a:gd name="T16" fmla="*/ 42 w 69"/>
                <a:gd name="T17" fmla="*/ 72 h 89"/>
                <a:gd name="T18" fmla="*/ 37 w 69"/>
                <a:gd name="T19" fmla="*/ 89 h 89"/>
                <a:gd name="T20" fmla="*/ 20 w 69"/>
                <a:gd name="T21" fmla="*/ 83 h 89"/>
                <a:gd name="T22" fmla="*/ 20 w 69"/>
                <a:gd name="T23" fmla="*/ 83 h 89"/>
                <a:gd name="T24" fmla="*/ 20 w 69"/>
                <a:gd name="T25" fmla="*/ 8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89">
                  <a:moveTo>
                    <a:pt x="20" y="83"/>
                  </a:moveTo>
                  <a:lnTo>
                    <a:pt x="0" y="55"/>
                  </a:lnTo>
                  <a:lnTo>
                    <a:pt x="3" y="39"/>
                  </a:lnTo>
                  <a:lnTo>
                    <a:pt x="26" y="17"/>
                  </a:lnTo>
                  <a:lnTo>
                    <a:pt x="54" y="0"/>
                  </a:lnTo>
                  <a:lnTo>
                    <a:pt x="69" y="4"/>
                  </a:lnTo>
                  <a:lnTo>
                    <a:pt x="65" y="20"/>
                  </a:lnTo>
                  <a:lnTo>
                    <a:pt x="37" y="52"/>
                  </a:lnTo>
                  <a:lnTo>
                    <a:pt x="42" y="72"/>
                  </a:lnTo>
                  <a:lnTo>
                    <a:pt x="37" y="89"/>
                  </a:lnTo>
                  <a:lnTo>
                    <a:pt x="20" y="83"/>
                  </a:lnTo>
                  <a:lnTo>
                    <a:pt x="20" y="83"/>
                  </a:lnTo>
                  <a:lnTo>
                    <a:pt x="20"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3" name="Freeform 57">
              <a:extLst>
                <a:ext uri="{FF2B5EF4-FFF2-40B4-BE49-F238E27FC236}">
                  <a16:creationId xmlns:a16="http://schemas.microsoft.com/office/drawing/2014/main" id="{B1E5D8FD-5E17-4063-9AD3-57FEEECE351C}"/>
                </a:ext>
              </a:extLst>
            </p:cNvPr>
            <p:cNvSpPr>
              <a:spLocks/>
            </p:cNvSpPr>
            <p:nvPr/>
          </p:nvSpPr>
          <p:spPr bwMode="auto">
            <a:xfrm>
              <a:off x="6932" y="2004"/>
              <a:ext cx="122" cy="72"/>
            </a:xfrm>
            <a:custGeom>
              <a:avLst/>
              <a:gdLst>
                <a:gd name="T0" fmla="*/ 46 w 208"/>
                <a:gd name="T1" fmla="*/ 19 h 127"/>
                <a:gd name="T2" fmla="*/ 52 w 208"/>
                <a:gd name="T3" fmla="*/ 43 h 127"/>
                <a:gd name="T4" fmla="*/ 65 w 208"/>
                <a:gd name="T5" fmla="*/ 60 h 127"/>
                <a:gd name="T6" fmla="*/ 83 w 208"/>
                <a:gd name="T7" fmla="*/ 73 h 127"/>
                <a:gd name="T8" fmla="*/ 104 w 208"/>
                <a:gd name="T9" fmla="*/ 84 h 127"/>
                <a:gd name="T10" fmla="*/ 197 w 208"/>
                <a:gd name="T11" fmla="*/ 87 h 127"/>
                <a:gd name="T12" fmla="*/ 208 w 208"/>
                <a:gd name="T13" fmla="*/ 96 h 127"/>
                <a:gd name="T14" fmla="*/ 201 w 208"/>
                <a:gd name="T15" fmla="*/ 107 h 127"/>
                <a:gd name="T16" fmla="*/ 147 w 208"/>
                <a:gd name="T17" fmla="*/ 120 h 127"/>
                <a:gd name="T18" fmla="*/ 95 w 208"/>
                <a:gd name="T19" fmla="*/ 127 h 127"/>
                <a:gd name="T20" fmla="*/ 33 w 208"/>
                <a:gd name="T21" fmla="*/ 88 h 127"/>
                <a:gd name="T22" fmla="*/ 0 w 208"/>
                <a:gd name="T23" fmla="*/ 25 h 127"/>
                <a:gd name="T24" fmla="*/ 5 w 208"/>
                <a:gd name="T25" fmla="*/ 6 h 127"/>
                <a:gd name="T26" fmla="*/ 21 w 208"/>
                <a:gd name="T27" fmla="*/ 0 h 127"/>
                <a:gd name="T28" fmla="*/ 46 w 208"/>
                <a:gd name="T29" fmla="*/ 19 h 127"/>
                <a:gd name="T30" fmla="*/ 46 w 208"/>
                <a:gd name="T31" fmla="*/ 19 h 127"/>
                <a:gd name="T32" fmla="*/ 46 w 208"/>
                <a:gd name="T33" fmla="*/ 1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8" h="127">
                  <a:moveTo>
                    <a:pt x="46" y="19"/>
                  </a:moveTo>
                  <a:lnTo>
                    <a:pt x="52" y="43"/>
                  </a:lnTo>
                  <a:lnTo>
                    <a:pt x="65" y="60"/>
                  </a:lnTo>
                  <a:lnTo>
                    <a:pt x="83" y="73"/>
                  </a:lnTo>
                  <a:lnTo>
                    <a:pt x="104" y="84"/>
                  </a:lnTo>
                  <a:lnTo>
                    <a:pt x="197" y="87"/>
                  </a:lnTo>
                  <a:lnTo>
                    <a:pt x="208" y="96"/>
                  </a:lnTo>
                  <a:lnTo>
                    <a:pt x="201" y="107"/>
                  </a:lnTo>
                  <a:lnTo>
                    <a:pt x="147" y="120"/>
                  </a:lnTo>
                  <a:lnTo>
                    <a:pt x="95" y="127"/>
                  </a:lnTo>
                  <a:lnTo>
                    <a:pt x="33" y="88"/>
                  </a:lnTo>
                  <a:lnTo>
                    <a:pt x="0" y="25"/>
                  </a:lnTo>
                  <a:lnTo>
                    <a:pt x="5" y="6"/>
                  </a:lnTo>
                  <a:lnTo>
                    <a:pt x="21" y="0"/>
                  </a:lnTo>
                  <a:lnTo>
                    <a:pt x="46" y="19"/>
                  </a:lnTo>
                  <a:lnTo>
                    <a:pt x="46" y="19"/>
                  </a:lnTo>
                  <a:lnTo>
                    <a:pt x="46"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4" name="Freeform 58">
              <a:extLst>
                <a:ext uri="{FF2B5EF4-FFF2-40B4-BE49-F238E27FC236}">
                  <a16:creationId xmlns:a16="http://schemas.microsoft.com/office/drawing/2014/main" id="{C6DE21F1-2F7D-42D5-9DB4-116D856C6AD4}"/>
                </a:ext>
              </a:extLst>
            </p:cNvPr>
            <p:cNvSpPr>
              <a:spLocks/>
            </p:cNvSpPr>
            <p:nvPr/>
          </p:nvSpPr>
          <p:spPr bwMode="auto">
            <a:xfrm>
              <a:off x="7071" y="2057"/>
              <a:ext cx="19" cy="65"/>
            </a:xfrm>
            <a:custGeom>
              <a:avLst/>
              <a:gdLst>
                <a:gd name="T0" fmla="*/ 30 w 34"/>
                <a:gd name="T1" fmla="*/ 11 h 114"/>
                <a:gd name="T2" fmla="*/ 34 w 34"/>
                <a:gd name="T3" fmla="*/ 48 h 114"/>
                <a:gd name="T4" fmla="*/ 27 w 34"/>
                <a:gd name="T5" fmla="*/ 104 h 114"/>
                <a:gd name="T6" fmla="*/ 17 w 34"/>
                <a:gd name="T7" fmla="*/ 114 h 114"/>
                <a:gd name="T8" fmla="*/ 7 w 34"/>
                <a:gd name="T9" fmla="*/ 104 h 114"/>
                <a:gd name="T10" fmla="*/ 0 w 34"/>
                <a:gd name="T11" fmla="*/ 48 h 114"/>
                <a:gd name="T12" fmla="*/ 4 w 34"/>
                <a:gd name="T13" fmla="*/ 11 h 114"/>
                <a:gd name="T14" fmla="*/ 17 w 34"/>
                <a:gd name="T15" fmla="*/ 0 h 114"/>
                <a:gd name="T16" fmla="*/ 30 w 34"/>
                <a:gd name="T17" fmla="*/ 11 h 114"/>
                <a:gd name="T18" fmla="*/ 30 w 34"/>
                <a:gd name="T19" fmla="*/ 11 h 114"/>
                <a:gd name="T20" fmla="*/ 30 w 34"/>
                <a:gd name="T21" fmla="*/ 1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114">
                  <a:moveTo>
                    <a:pt x="30" y="11"/>
                  </a:moveTo>
                  <a:lnTo>
                    <a:pt x="34" y="48"/>
                  </a:lnTo>
                  <a:lnTo>
                    <a:pt x="27" y="104"/>
                  </a:lnTo>
                  <a:lnTo>
                    <a:pt x="17" y="114"/>
                  </a:lnTo>
                  <a:lnTo>
                    <a:pt x="7" y="104"/>
                  </a:lnTo>
                  <a:lnTo>
                    <a:pt x="0" y="48"/>
                  </a:lnTo>
                  <a:lnTo>
                    <a:pt x="4" y="11"/>
                  </a:lnTo>
                  <a:lnTo>
                    <a:pt x="17" y="0"/>
                  </a:lnTo>
                  <a:lnTo>
                    <a:pt x="30" y="11"/>
                  </a:lnTo>
                  <a:lnTo>
                    <a:pt x="30" y="11"/>
                  </a:lnTo>
                  <a:lnTo>
                    <a:pt x="3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5" name="Freeform 59">
              <a:extLst>
                <a:ext uri="{FF2B5EF4-FFF2-40B4-BE49-F238E27FC236}">
                  <a16:creationId xmlns:a16="http://schemas.microsoft.com/office/drawing/2014/main" id="{82A893C8-BBF3-4B18-8AD9-B966659705B8}"/>
                </a:ext>
              </a:extLst>
            </p:cNvPr>
            <p:cNvSpPr>
              <a:spLocks/>
            </p:cNvSpPr>
            <p:nvPr/>
          </p:nvSpPr>
          <p:spPr bwMode="auto">
            <a:xfrm>
              <a:off x="6511" y="1925"/>
              <a:ext cx="26" cy="53"/>
            </a:xfrm>
            <a:custGeom>
              <a:avLst/>
              <a:gdLst>
                <a:gd name="T0" fmla="*/ 35 w 46"/>
                <a:gd name="T1" fmla="*/ 18 h 96"/>
                <a:gd name="T2" fmla="*/ 46 w 46"/>
                <a:gd name="T3" fmla="*/ 83 h 96"/>
                <a:gd name="T4" fmla="*/ 39 w 46"/>
                <a:gd name="T5" fmla="*/ 96 h 96"/>
                <a:gd name="T6" fmla="*/ 26 w 46"/>
                <a:gd name="T7" fmla="*/ 91 h 96"/>
                <a:gd name="T8" fmla="*/ 0 w 46"/>
                <a:gd name="T9" fmla="*/ 21 h 96"/>
                <a:gd name="T10" fmla="*/ 4 w 46"/>
                <a:gd name="T11" fmla="*/ 5 h 96"/>
                <a:gd name="T12" fmla="*/ 14 w 46"/>
                <a:gd name="T13" fmla="*/ 0 h 96"/>
                <a:gd name="T14" fmla="*/ 35 w 46"/>
                <a:gd name="T15" fmla="*/ 18 h 96"/>
                <a:gd name="T16" fmla="*/ 35 w 46"/>
                <a:gd name="T17" fmla="*/ 18 h 96"/>
                <a:gd name="T18" fmla="*/ 35 w 46"/>
                <a:gd name="T1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96">
                  <a:moveTo>
                    <a:pt x="35" y="18"/>
                  </a:moveTo>
                  <a:lnTo>
                    <a:pt x="46" y="83"/>
                  </a:lnTo>
                  <a:lnTo>
                    <a:pt x="39" y="96"/>
                  </a:lnTo>
                  <a:lnTo>
                    <a:pt x="26" y="91"/>
                  </a:lnTo>
                  <a:lnTo>
                    <a:pt x="0" y="21"/>
                  </a:lnTo>
                  <a:lnTo>
                    <a:pt x="4" y="5"/>
                  </a:lnTo>
                  <a:lnTo>
                    <a:pt x="14" y="0"/>
                  </a:lnTo>
                  <a:lnTo>
                    <a:pt x="35" y="18"/>
                  </a:lnTo>
                  <a:lnTo>
                    <a:pt x="35" y="18"/>
                  </a:lnTo>
                  <a:lnTo>
                    <a:pt x="35"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6" name="Freeform 60">
              <a:extLst>
                <a:ext uri="{FF2B5EF4-FFF2-40B4-BE49-F238E27FC236}">
                  <a16:creationId xmlns:a16="http://schemas.microsoft.com/office/drawing/2014/main" id="{312C2323-5300-4F82-967E-1CA0A8C1D98B}"/>
                </a:ext>
              </a:extLst>
            </p:cNvPr>
            <p:cNvSpPr>
              <a:spLocks/>
            </p:cNvSpPr>
            <p:nvPr/>
          </p:nvSpPr>
          <p:spPr bwMode="auto">
            <a:xfrm>
              <a:off x="6513" y="1892"/>
              <a:ext cx="486" cy="46"/>
            </a:xfrm>
            <a:custGeom>
              <a:avLst/>
              <a:gdLst>
                <a:gd name="T0" fmla="*/ 1 w 830"/>
                <a:gd name="T1" fmla="*/ 60 h 82"/>
                <a:gd name="T2" fmla="*/ 83 w 830"/>
                <a:gd name="T3" fmla="*/ 51 h 82"/>
                <a:gd name="T4" fmla="*/ 422 w 830"/>
                <a:gd name="T5" fmla="*/ 13 h 82"/>
                <a:gd name="T6" fmla="*/ 622 w 830"/>
                <a:gd name="T7" fmla="*/ 0 h 82"/>
                <a:gd name="T8" fmla="*/ 821 w 830"/>
                <a:gd name="T9" fmla="*/ 4 h 82"/>
                <a:gd name="T10" fmla="*/ 830 w 830"/>
                <a:gd name="T11" fmla="*/ 14 h 82"/>
                <a:gd name="T12" fmla="*/ 821 w 830"/>
                <a:gd name="T13" fmla="*/ 25 h 82"/>
                <a:gd name="T14" fmla="*/ 406 w 830"/>
                <a:gd name="T15" fmla="*/ 48 h 82"/>
                <a:gd name="T16" fmla="*/ 85 w 830"/>
                <a:gd name="T17" fmla="*/ 78 h 82"/>
                <a:gd name="T18" fmla="*/ 17 w 830"/>
                <a:gd name="T19" fmla="*/ 82 h 82"/>
                <a:gd name="T20" fmla="*/ 0 w 830"/>
                <a:gd name="T21" fmla="*/ 73 h 82"/>
                <a:gd name="T22" fmla="*/ 1 w 830"/>
                <a:gd name="T23" fmla="*/ 60 h 82"/>
                <a:gd name="T24" fmla="*/ 1 w 830"/>
                <a:gd name="T25" fmla="*/ 60 h 82"/>
                <a:gd name="T26" fmla="*/ 1 w 830"/>
                <a:gd name="T27" fmla="*/ 6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0" h="82">
                  <a:moveTo>
                    <a:pt x="1" y="60"/>
                  </a:moveTo>
                  <a:lnTo>
                    <a:pt x="83" y="51"/>
                  </a:lnTo>
                  <a:lnTo>
                    <a:pt x="422" y="13"/>
                  </a:lnTo>
                  <a:lnTo>
                    <a:pt x="622" y="0"/>
                  </a:lnTo>
                  <a:lnTo>
                    <a:pt x="821" y="4"/>
                  </a:lnTo>
                  <a:lnTo>
                    <a:pt x="830" y="14"/>
                  </a:lnTo>
                  <a:lnTo>
                    <a:pt x="821" y="25"/>
                  </a:lnTo>
                  <a:lnTo>
                    <a:pt x="406" y="48"/>
                  </a:lnTo>
                  <a:lnTo>
                    <a:pt x="85" y="78"/>
                  </a:lnTo>
                  <a:lnTo>
                    <a:pt x="17" y="82"/>
                  </a:lnTo>
                  <a:lnTo>
                    <a:pt x="0" y="73"/>
                  </a:lnTo>
                  <a:lnTo>
                    <a:pt x="1" y="60"/>
                  </a:lnTo>
                  <a:lnTo>
                    <a:pt x="1" y="60"/>
                  </a:lnTo>
                  <a:lnTo>
                    <a:pt x="1"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7" name="Freeform 61">
              <a:extLst>
                <a:ext uri="{FF2B5EF4-FFF2-40B4-BE49-F238E27FC236}">
                  <a16:creationId xmlns:a16="http://schemas.microsoft.com/office/drawing/2014/main" id="{87185F7C-F54D-4BB6-BACC-FED9C22A64FF}"/>
                </a:ext>
              </a:extLst>
            </p:cNvPr>
            <p:cNvSpPr>
              <a:spLocks/>
            </p:cNvSpPr>
            <p:nvPr/>
          </p:nvSpPr>
          <p:spPr bwMode="auto">
            <a:xfrm>
              <a:off x="6985" y="1894"/>
              <a:ext cx="18" cy="61"/>
            </a:xfrm>
            <a:custGeom>
              <a:avLst/>
              <a:gdLst>
                <a:gd name="T0" fmla="*/ 32 w 32"/>
                <a:gd name="T1" fmla="*/ 17 h 109"/>
                <a:gd name="T2" fmla="*/ 26 w 32"/>
                <a:gd name="T3" fmla="*/ 100 h 109"/>
                <a:gd name="T4" fmla="*/ 16 w 32"/>
                <a:gd name="T5" fmla="*/ 109 h 109"/>
                <a:gd name="T6" fmla="*/ 5 w 32"/>
                <a:gd name="T7" fmla="*/ 100 h 109"/>
                <a:gd name="T8" fmla="*/ 0 w 32"/>
                <a:gd name="T9" fmla="*/ 17 h 109"/>
                <a:gd name="T10" fmla="*/ 5 w 32"/>
                <a:gd name="T11" fmla="*/ 4 h 109"/>
                <a:gd name="T12" fmla="*/ 16 w 32"/>
                <a:gd name="T13" fmla="*/ 0 h 109"/>
                <a:gd name="T14" fmla="*/ 32 w 32"/>
                <a:gd name="T15" fmla="*/ 17 h 109"/>
                <a:gd name="T16" fmla="*/ 32 w 32"/>
                <a:gd name="T17" fmla="*/ 17 h 109"/>
                <a:gd name="T18" fmla="*/ 32 w 32"/>
                <a:gd name="T19" fmla="*/ 1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109">
                  <a:moveTo>
                    <a:pt x="32" y="17"/>
                  </a:moveTo>
                  <a:lnTo>
                    <a:pt x="26" y="100"/>
                  </a:lnTo>
                  <a:lnTo>
                    <a:pt x="16" y="109"/>
                  </a:lnTo>
                  <a:lnTo>
                    <a:pt x="5" y="100"/>
                  </a:lnTo>
                  <a:lnTo>
                    <a:pt x="0" y="17"/>
                  </a:lnTo>
                  <a:lnTo>
                    <a:pt x="5" y="4"/>
                  </a:lnTo>
                  <a:lnTo>
                    <a:pt x="16" y="0"/>
                  </a:lnTo>
                  <a:lnTo>
                    <a:pt x="32" y="17"/>
                  </a:lnTo>
                  <a:lnTo>
                    <a:pt x="32" y="17"/>
                  </a:lnTo>
                  <a:lnTo>
                    <a:pt x="32"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8" name="Freeform 62">
              <a:extLst>
                <a:ext uri="{FF2B5EF4-FFF2-40B4-BE49-F238E27FC236}">
                  <a16:creationId xmlns:a16="http://schemas.microsoft.com/office/drawing/2014/main" id="{EBAF04BC-86DF-4C72-8717-85C82A542C28}"/>
                </a:ext>
              </a:extLst>
            </p:cNvPr>
            <p:cNvSpPr>
              <a:spLocks/>
            </p:cNvSpPr>
            <p:nvPr/>
          </p:nvSpPr>
          <p:spPr bwMode="auto">
            <a:xfrm>
              <a:off x="6885" y="1918"/>
              <a:ext cx="18" cy="47"/>
            </a:xfrm>
            <a:custGeom>
              <a:avLst/>
              <a:gdLst>
                <a:gd name="T0" fmla="*/ 32 w 32"/>
                <a:gd name="T1" fmla="*/ 16 h 83"/>
                <a:gd name="T2" fmla="*/ 26 w 32"/>
                <a:gd name="T3" fmla="*/ 74 h 83"/>
                <a:gd name="T4" fmla="*/ 16 w 32"/>
                <a:gd name="T5" fmla="*/ 83 h 83"/>
                <a:gd name="T6" fmla="*/ 7 w 32"/>
                <a:gd name="T7" fmla="*/ 72 h 83"/>
                <a:gd name="T8" fmla="*/ 0 w 32"/>
                <a:gd name="T9" fmla="*/ 16 h 83"/>
                <a:gd name="T10" fmla="*/ 6 w 32"/>
                <a:gd name="T11" fmla="*/ 4 h 83"/>
                <a:gd name="T12" fmla="*/ 16 w 32"/>
                <a:gd name="T13" fmla="*/ 0 h 83"/>
                <a:gd name="T14" fmla="*/ 32 w 32"/>
                <a:gd name="T15" fmla="*/ 16 h 83"/>
                <a:gd name="T16" fmla="*/ 32 w 32"/>
                <a:gd name="T17" fmla="*/ 16 h 83"/>
                <a:gd name="T18" fmla="*/ 32 w 32"/>
                <a:gd name="T19" fmla="*/ 1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83">
                  <a:moveTo>
                    <a:pt x="32" y="16"/>
                  </a:moveTo>
                  <a:lnTo>
                    <a:pt x="26" y="74"/>
                  </a:lnTo>
                  <a:lnTo>
                    <a:pt x="16" y="83"/>
                  </a:lnTo>
                  <a:lnTo>
                    <a:pt x="7" y="72"/>
                  </a:lnTo>
                  <a:lnTo>
                    <a:pt x="0" y="16"/>
                  </a:lnTo>
                  <a:lnTo>
                    <a:pt x="6" y="4"/>
                  </a:lnTo>
                  <a:lnTo>
                    <a:pt x="16" y="0"/>
                  </a:lnTo>
                  <a:lnTo>
                    <a:pt x="32" y="16"/>
                  </a:lnTo>
                  <a:lnTo>
                    <a:pt x="32" y="16"/>
                  </a:lnTo>
                  <a:lnTo>
                    <a:pt x="32"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99" name="Freeform 63">
              <a:extLst>
                <a:ext uri="{FF2B5EF4-FFF2-40B4-BE49-F238E27FC236}">
                  <a16:creationId xmlns:a16="http://schemas.microsoft.com/office/drawing/2014/main" id="{92A2CDE4-083B-44ED-90B4-55088CB78EB4}"/>
                </a:ext>
              </a:extLst>
            </p:cNvPr>
            <p:cNvSpPr>
              <a:spLocks/>
            </p:cNvSpPr>
            <p:nvPr/>
          </p:nvSpPr>
          <p:spPr bwMode="auto">
            <a:xfrm>
              <a:off x="6794" y="1917"/>
              <a:ext cx="22" cy="47"/>
            </a:xfrm>
            <a:custGeom>
              <a:avLst/>
              <a:gdLst>
                <a:gd name="T0" fmla="*/ 39 w 39"/>
                <a:gd name="T1" fmla="*/ 11 h 83"/>
                <a:gd name="T2" fmla="*/ 33 w 39"/>
                <a:gd name="T3" fmla="*/ 66 h 83"/>
                <a:gd name="T4" fmla="*/ 22 w 39"/>
                <a:gd name="T5" fmla="*/ 83 h 83"/>
                <a:gd name="T6" fmla="*/ 12 w 39"/>
                <a:gd name="T7" fmla="*/ 70 h 83"/>
                <a:gd name="T8" fmla="*/ 0 w 39"/>
                <a:gd name="T9" fmla="*/ 10 h 83"/>
                <a:gd name="T10" fmla="*/ 7 w 39"/>
                <a:gd name="T11" fmla="*/ 1 h 83"/>
                <a:gd name="T12" fmla="*/ 20 w 39"/>
                <a:gd name="T13" fmla="*/ 0 h 83"/>
                <a:gd name="T14" fmla="*/ 39 w 39"/>
                <a:gd name="T15" fmla="*/ 11 h 83"/>
                <a:gd name="T16" fmla="*/ 39 w 39"/>
                <a:gd name="T17" fmla="*/ 11 h 83"/>
                <a:gd name="T18" fmla="*/ 39 w 39"/>
                <a:gd name="T19" fmla="*/ 1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3">
                  <a:moveTo>
                    <a:pt x="39" y="11"/>
                  </a:moveTo>
                  <a:lnTo>
                    <a:pt x="33" y="66"/>
                  </a:lnTo>
                  <a:lnTo>
                    <a:pt x="22" y="83"/>
                  </a:lnTo>
                  <a:lnTo>
                    <a:pt x="12" y="70"/>
                  </a:lnTo>
                  <a:lnTo>
                    <a:pt x="0" y="10"/>
                  </a:lnTo>
                  <a:lnTo>
                    <a:pt x="7" y="1"/>
                  </a:lnTo>
                  <a:lnTo>
                    <a:pt x="20" y="0"/>
                  </a:lnTo>
                  <a:lnTo>
                    <a:pt x="39" y="11"/>
                  </a:lnTo>
                  <a:lnTo>
                    <a:pt x="39" y="11"/>
                  </a:lnTo>
                  <a:lnTo>
                    <a:pt x="39"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00" name="Freeform 64">
              <a:extLst>
                <a:ext uri="{FF2B5EF4-FFF2-40B4-BE49-F238E27FC236}">
                  <a16:creationId xmlns:a16="http://schemas.microsoft.com/office/drawing/2014/main" id="{DB3ADA70-211C-464A-9587-562E45033F2B}"/>
                </a:ext>
              </a:extLst>
            </p:cNvPr>
            <p:cNvSpPr>
              <a:spLocks/>
            </p:cNvSpPr>
            <p:nvPr/>
          </p:nvSpPr>
          <p:spPr bwMode="auto">
            <a:xfrm>
              <a:off x="6689" y="1914"/>
              <a:ext cx="21" cy="49"/>
            </a:xfrm>
            <a:custGeom>
              <a:avLst/>
              <a:gdLst>
                <a:gd name="T0" fmla="*/ 36 w 36"/>
                <a:gd name="T1" fmla="*/ 16 h 87"/>
                <a:gd name="T2" fmla="*/ 32 w 36"/>
                <a:gd name="T3" fmla="*/ 71 h 87"/>
                <a:gd name="T4" fmla="*/ 20 w 36"/>
                <a:gd name="T5" fmla="*/ 87 h 87"/>
                <a:gd name="T6" fmla="*/ 7 w 36"/>
                <a:gd name="T7" fmla="*/ 74 h 87"/>
                <a:gd name="T8" fmla="*/ 0 w 36"/>
                <a:gd name="T9" fmla="*/ 16 h 87"/>
                <a:gd name="T10" fmla="*/ 5 w 36"/>
                <a:gd name="T11" fmla="*/ 5 h 87"/>
                <a:gd name="T12" fmla="*/ 18 w 36"/>
                <a:gd name="T13" fmla="*/ 0 h 87"/>
                <a:gd name="T14" fmla="*/ 36 w 36"/>
                <a:gd name="T15" fmla="*/ 16 h 87"/>
                <a:gd name="T16" fmla="*/ 36 w 36"/>
                <a:gd name="T17" fmla="*/ 16 h 87"/>
                <a:gd name="T18" fmla="*/ 36 w 36"/>
                <a:gd name="T19" fmla="*/ 1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87">
                  <a:moveTo>
                    <a:pt x="36" y="16"/>
                  </a:moveTo>
                  <a:lnTo>
                    <a:pt x="32" y="71"/>
                  </a:lnTo>
                  <a:lnTo>
                    <a:pt x="20" y="87"/>
                  </a:lnTo>
                  <a:lnTo>
                    <a:pt x="7" y="74"/>
                  </a:lnTo>
                  <a:lnTo>
                    <a:pt x="0" y="16"/>
                  </a:lnTo>
                  <a:lnTo>
                    <a:pt x="5" y="5"/>
                  </a:lnTo>
                  <a:lnTo>
                    <a:pt x="18" y="0"/>
                  </a:lnTo>
                  <a:lnTo>
                    <a:pt x="36" y="16"/>
                  </a:lnTo>
                  <a:lnTo>
                    <a:pt x="36" y="16"/>
                  </a:lnTo>
                  <a:lnTo>
                    <a:pt x="3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01" name="Freeform 65">
              <a:extLst>
                <a:ext uri="{FF2B5EF4-FFF2-40B4-BE49-F238E27FC236}">
                  <a16:creationId xmlns:a16="http://schemas.microsoft.com/office/drawing/2014/main" id="{C83DEA7B-BFC2-4259-A30C-CA23B84347F6}"/>
                </a:ext>
              </a:extLst>
            </p:cNvPr>
            <p:cNvSpPr>
              <a:spLocks/>
            </p:cNvSpPr>
            <p:nvPr/>
          </p:nvSpPr>
          <p:spPr bwMode="auto">
            <a:xfrm>
              <a:off x="6598" y="1919"/>
              <a:ext cx="22" cy="53"/>
            </a:xfrm>
            <a:custGeom>
              <a:avLst/>
              <a:gdLst>
                <a:gd name="T0" fmla="*/ 39 w 39"/>
                <a:gd name="T1" fmla="*/ 14 h 93"/>
                <a:gd name="T2" fmla="*/ 37 w 39"/>
                <a:gd name="T3" fmla="*/ 40 h 93"/>
                <a:gd name="T4" fmla="*/ 37 w 39"/>
                <a:gd name="T5" fmla="*/ 83 h 93"/>
                <a:gd name="T6" fmla="*/ 26 w 39"/>
                <a:gd name="T7" fmla="*/ 93 h 93"/>
                <a:gd name="T8" fmla="*/ 16 w 39"/>
                <a:gd name="T9" fmla="*/ 83 h 93"/>
                <a:gd name="T10" fmla="*/ 6 w 39"/>
                <a:gd name="T11" fmla="*/ 43 h 93"/>
                <a:gd name="T12" fmla="*/ 0 w 39"/>
                <a:gd name="T13" fmla="*/ 13 h 93"/>
                <a:gd name="T14" fmla="*/ 6 w 39"/>
                <a:gd name="T15" fmla="*/ 2 h 93"/>
                <a:gd name="T16" fmla="*/ 20 w 39"/>
                <a:gd name="T17" fmla="*/ 0 h 93"/>
                <a:gd name="T18" fmla="*/ 39 w 39"/>
                <a:gd name="T19" fmla="*/ 14 h 93"/>
                <a:gd name="T20" fmla="*/ 39 w 39"/>
                <a:gd name="T21" fmla="*/ 14 h 93"/>
                <a:gd name="T22" fmla="*/ 39 w 39"/>
                <a:gd name="T23" fmla="*/ 1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93">
                  <a:moveTo>
                    <a:pt x="39" y="14"/>
                  </a:moveTo>
                  <a:lnTo>
                    <a:pt x="37" y="40"/>
                  </a:lnTo>
                  <a:lnTo>
                    <a:pt x="37" y="83"/>
                  </a:lnTo>
                  <a:lnTo>
                    <a:pt x="26" y="93"/>
                  </a:lnTo>
                  <a:lnTo>
                    <a:pt x="16" y="83"/>
                  </a:lnTo>
                  <a:lnTo>
                    <a:pt x="6" y="43"/>
                  </a:lnTo>
                  <a:lnTo>
                    <a:pt x="0" y="13"/>
                  </a:lnTo>
                  <a:lnTo>
                    <a:pt x="6" y="2"/>
                  </a:lnTo>
                  <a:lnTo>
                    <a:pt x="20" y="0"/>
                  </a:lnTo>
                  <a:lnTo>
                    <a:pt x="39" y="14"/>
                  </a:lnTo>
                  <a:lnTo>
                    <a:pt x="39" y="14"/>
                  </a:lnTo>
                  <a:lnTo>
                    <a:pt x="39"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02" name="Freeform 66">
              <a:extLst>
                <a:ext uri="{FF2B5EF4-FFF2-40B4-BE49-F238E27FC236}">
                  <a16:creationId xmlns:a16="http://schemas.microsoft.com/office/drawing/2014/main" id="{EDC4BAA5-6C36-4324-85C2-C5D220F6F92C}"/>
                </a:ext>
              </a:extLst>
            </p:cNvPr>
            <p:cNvSpPr>
              <a:spLocks/>
            </p:cNvSpPr>
            <p:nvPr/>
          </p:nvSpPr>
          <p:spPr bwMode="auto">
            <a:xfrm>
              <a:off x="6864" y="1265"/>
              <a:ext cx="176" cy="71"/>
            </a:xfrm>
            <a:custGeom>
              <a:avLst/>
              <a:gdLst>
                <a:gd name="T0" fmla="*/ 12 w 300"/>
                <a:gd name="T1" fmla="*/ 0 h 126"/>
                <a:gd name="T2" fmla="*/ 168 w 300"/>
                <a:gd name="T3" fmla="*/ 6 h 126"/>
                <a:gd name="T4" fmla="*/ 235 w 300"/>
                <a:gd name="T5" fmla="*/ 29 h 126"/>
                <a:gd name="T6" fmla="*/ 288 w 300"/>
                <a:gd name="T7" fmla="*/ 79 h 126"/>
                <a:gd name="T8" fmla="*/ 296 w 300"/>
                <a:gd name="T9" fmla="*/ 95 h 126"/>
                <a:gd name="T10" fmla="*/ 300 w 300"/>
                <a:gd name="T11" fmla="*/ 113 h 126"/>
                <a:gd name="T12" fmla="*/ 289 w 300"/>
                <a:gd name="T13" fmla="*/ 126 h 126"/>
                <a:gd name="T14" fmla="*/ 258 w 300"/>
                <a:gd name="T15" fmla="*/ 118 h 126"/>
                <a:gd name="T16" fmla="*/ 248 w 300"/>
                <a:gd name="T17" fmla="*/ 105 h 126"/>
                <a:gd name="T18" fmla="*/ 227 w 300"/>
                <a:gd name="T19" fmla="*/ 79 h 126"/>
                <a:gd name="T20" fmla="*/ 202 w 300"/>
                <a:gd name="T21" fmla="*/ 58 h 126"/>
                <a:gd name="T22" fmla="*/ 175 w 300"/>
                <a:gd name="T23" fmla="*/ 44 h 126"/>
                <a:gd name="T24" fmla="*/ 146 w 300"/>
                <a:gd name="T25" fmla="*/ 33 h 126"/>
                <a:gd name="T26" fmla="*/ 12 w 300"/>
                <a:gd name="T27" fmla="*/ 20 h 126"/>
                <a:gd name="T28" fmla="*/ 0 w 300"/>
                <a:gd name="T29" fmla="*/ 10 h 126"/>
                <a:gd name="T30" fmla="*/ 12 w 300"/>
                <a:gd name="T31" fmla="*/ 0 h 126"/>
                <a:gd name="T32" fmla="*/ 12 w 300"/>
                <a:gd name="T33" fmla="*/ 0 h 126"/>
                <a:gd name="T34" fmla="*/ 12 w 300"/>
                <a:gd name="T3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0" h="126">
                  <a:moveTo>
                    <a:pt x="12" y="0"/>
                  </a:moveTo>
                  <a:lnTo>
                    <a:pt x="168" y="6"/>
                  </a:lnTo>
                  <a:lnTo>
                    <a:pt x="235" y="29"/>
                  </a:lnTo>
                  <a:lnTo>
                    <a:pt x="288" y="79"/>
                  </a:lnTo>
                  <a:lnTo>
                    <a:pt x="296" y="95"/>
                  </a:lnTo>
                  <a:lnTo>
                    <a:pt x="300" y="113"/>
                  </a:lnTo>
                  <a:lnTo>
                    <a:pt x="289" y="126"/>
                  </a:lnTo>
                  <a:lnTo>
                    <a:pt x="258" y="118"/>
                  </a:lnTo>
                  <a:lnTo>
                    <a:pt x="248" y="105"/>
                  </a:lnTo>
                  <a:lnTo>
                    <a:pt x="227" y="79"/>
                  </a:lnTo>
                  <a:lnTo>
                    <a:pt x="202" y="58"/>
                  </a:lnTo>
                  <a:lnTo>
                    <a:pt x="175" y="44"/>
                  </a:lnTo>
                  <a:lnTo>
                    <a:pt x="146" y="33"/>
                  </a:lnTo>
                  <a:lnTo>
                    <a:pt x="12" y="20"/>
                  </a:lnTo>
                  <a:lnTo>
                    <a:pt x="0" y="10"/>
                  </a:lnTo>
                  <a:lnTo>
                    <a:pt x="12" y="0"/>
                  </a:lnTo>
                  <a:lnTo>
                    <a:pt x="12"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03" name="Freeform 67">
              <a:extLst>
                <a:ext uri="{FF2B5EF4-FFF2-40B4-BE49-F238E27FC236}">
                  <a16:creationId xmlns:a16="http://schemas.microsoft.com/office/drawing/2014/main" id="{FB994A2A-85CD-4159-BBC8-F36706850540}"/>
                </a:ext>
              </a:extLst>
            </p:cNvPr>
            <p:cNvSpPr>
              <a:spLocks/>
            </p:cNvSpPr>
            <p:nvPr/>
          </p:nvSpPr>
          <p:spPr bwMode="auto">
            <a:xfrm>
              <a:off x="6379" y="1484"/>
              <a:ext cx="141" cy="381"/>
            </a:xfrm>
            <a:custGeom>
              <a:avLst/>
              <a:gdLst>
                <a:gd name="T0" fmla="*/ 45 w 239"/>
                <a:gd name="T1" fmla="*/ 21 h 679"/>
                <a:gd name="T2" fmla="*/ 55 w 239"/>
                <a:gd name="T3" fmla="*/ 104 h 679"/>
                <a:gd name="T4" fmla="*/ 69 w 239"/>
                <a:gd name="T5" fmla="*/ 189 h 679"/>
                <a:gd name="T6" fmla="*/ 96 w 239"/>
                <a:gd name="T7" fmla="*/ 251 h 679"/>
                <a:gd name="T8" fmla="*/ 161 w 239"/>
                <a:gd name="T9" fmla="*/ 414 h 679"/>
                <a:gd name="T10" fmla="*/ 198 w 239"/>
                <a:gd name="T11" fmla="*/ 522 h 679"/>
                <a:gd name="T12" fmla="*/ 239 w 239"/>
                <a:gd name="T13" fmla="*/ 645 h 679"/>
                <a:gd name="T14" fmla="*/ 238 w 239"/>
                <a:gd name="T15" fmla="*/ 668 h 679"/>
                <a:gd name="T16" fmla="*/ 221 w 239"/>
                <a:gd name="T17" fmla="*/ 679 h 679"/>
                <a:gd name="T18" fmla="*/ 202 w 239"/>
                <a:gd name="T19" fmla="*/ 679 h 679"/>
                <a:gd name="T20" fmla="*/ 187 w 239"/>
                <a:gd name="T21" fmla="*/ 662 h 679"/>
                <a:gd name="T22" fmla="*/ 150 w 239"/>
                <a:gd name="T23" fmla="*/ 537 h 679"/>
                <a:gd name="T24" fmla="*/ 124 w 239"/>
                <a:gd name="T25" fmla="*/ 426 h 679"/>
                <a:gd name="T26" fmla="*/ 48 w 239"/>
                <a:gd name="T27" fmla="*/ 194 h 679"/>
                <a:gd name="T28" fmla="*/ 21 w 239"/>
                <a:gd name="T29" fmla="*/ 108 h 679"/>
                <a:gd name="T30" fmla="*/ 0 w 239"/>
                <a:gd name="T31" fmla="*/ 22 h 679"/>
                <a:gd name="T32" fmla="*/ 6 w 239"/>
                <a:gd name="T33" fmla="*/ 5 h 679"/>
                <a:gd name="T34" fmla="*/ 22 w 239"/>
                <a:gd name="T35" fmla="*/ 0 h 679"/>
                <a:gd name="T36" fmla="*/ 45 w 239"/>
                <a:gd name="T37" fmla="*/ 21 h 679"/>
                <a:gd name="T38" fmla="*/ 45 w 239"/>
                <a:gd name="T39" fmla="*/ 21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9" h="679">
                  <a:moveTo>
                    <a:pt x="45" y="21"/>
                  </a:moveTo>
                  <a:lnTo>
                    <a:pt x="55" y="104"/>
                  </a:lnTo>
                  <a:lnTo>
                    <a:pt x="69" y="189"/>
                  </a:lnTo>
                  <a:lnTo>
                    <a:pt x="96" y="251"/>
                  </a:lnTo>
                  <a:lnTo>
                    <a:pt x="161" y="414"/>
                  </a:lnTo>
                  <a:lnTo>
                    <a:pt x="198" y="522"/>
                  </a:lnTo>
                  <a:lnTo>
                    <a:pt x="239" y="645"/>
                  </a:lnTo>
                  <a:lnTo>
                    <a:pt x="238" y="668"/>
                  </a:lnTo>
                  <a:lnTo>
                    <a:pt x="221" y="679"/>
                  </a:lnTo>
                  <a:lnTo>
                    <a:pt x="202" y="679"/>
                  </a:lnTo>
                  <a:lnTo>
                    <a:pt x="187" y="662"/>
                  </a:lnTo>
                  <a:lnTo>
                    <a:pt x="150" y="537"/>
                  </a:lnTo>
                  <a:lnTo>
                    <a:pt x="124" y="426"/>
                  </a:lnTo>
                  <a:lnTo>
                    <a:pt x="48" y="194"/>
                  </a:lnTo>
                  <a:lnTo>
                    <a:pt x="21" y="108"/>
                  </a:lnTo>
                  <a:lnTo>
                    <a:pt x="0" y="22"/>
                  </a:lnTo>
                  <a:lnTo>
                    <a:pt x="6" y="5"/>
                  </a:lnTo>
                  <a:lnTo>
                    <a:pt x="22" y="0"/>
                  </a:lnTo>
                  <a:lnTo>
                    <a:pt x="45" y="21"/>
                  </a:lnTo>
                  <a:lnTo>
                    <a:pt x="45"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04" name="Freeform 68">
              <a:extLst>
                <a:ext uri="{FF2B5EF4-FFF2-40B4-BE49-F238E27FC236}">
                  <a16:creationId xmlns:a16="http://schemas.microsoft.com/office/drawing/2014/main" id="{26AF884A-DC38-4A32-91AF-839EC6CE95DC}"/>
                </a:ext>
              </a:extLst>
            </p:cNvPr>
            <p:cNvSpPr>
              <a:spLocks/>
            </p:cNvSpPr>
            <p:nvPr/>
          </p:nvSpPr>
          <p:spPr bwMode="auto">
            <a:xfrm>
              <a:off x="6517" y="1810"/>
              <a:ext cx="499" cy="70"/>
            </a:xfrm>
            <a:custGeom>
              <a:avLst/>
              <a:gdLst>
                <a:gd name="T0" fmla="*/ 26 w 854"/>
                <a:gd name="T1" fmla="*/ 92 h 125"/>
                <a:gd name="T2" fmla="*/ 181 w 854"/>
                <a:gd name="T3" fmla="*/ 71 h 125"/>
                <a:gd name="T4" fmla="*/ 326 w 854"/>
                <a:gd name="T5" fmla="*/ 58 h 125"/>
                <a:gd name="T6" fmla="*/ 576 w 854"/>
                <a:gd name="T7" fmla="*/ 24 h 125"/>
                <a:gd name="T8" fmla="*/ 694 w 854"/>
                <a:gd name="T9" fmla="*/ 8 h 125"/>
                <a:gd name="T10" fmla="*/ 826 w 854"/>
                <a:gd name="T11" fmla="*/ 0 h 125"/>
                <a:gd name="T12" fmla="*/ 847 w 854"/>
                <a:gd name="T13" fmla="*/ 10 h 125"/>
                <a:gd name="T14" fmla="*/ 854 w 854"/>
                <a:gd name="T15" fmla="*/ 26 h 125"/>
                <a:gd name="T16" fmla="*/ 847 w 854"/>
                <a:gd name="T17" fmla="*/ 45 h 125"/>
                <a:gd name="T18" fmla="*/ 826 w 854"/>
                <a:gd name="T19" fmla="*/ 52 h 125"/>
                <a:gd name="T20" fmla="*/ 579 w 854"/>
                <a:gd name="T21" fmla="*/ 72 h 125"/>
                <a:gd name="T22" fmla="*/ 463 w 854"/>
                <a:gd name="T23" fmla="*/ 89 h 125"/>
                <a:gd name="T24" fmla="*/ 330 w 854"/>
                <a:gd name="T25" fmla="*/ 102 h 125"/>
                <a:gd name="T26" fmla="*/ 0 w 854"/>
                <a:gd name="T27" fmla="*/ 125 h 125"/>
                <a:gd name="T28" fmla="*/ 2 w 854"/>
                <a:gd name="T29" fmla="*/ 111 h 125"/>
                <a:gd name="T30" fmla="*/ 26 w 854"/>
                <a:gd name="T31" fmla="*/ 92 h 125"/>
                <a:gd name="T32" fmla="*/ 26 w 854"/>
                <a:gd name="T33" fmla="*/ 92 h 125"/>
                <a:gd name="T34" fmla="*/ 26 w 854"/>
                <a:gd name="T35" fmla="*/ 9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4" h="125">
                  <a:moveTo>
                    <a:pt x="26" y="92"/>
                  </a:moveTo>
                  <a:lnTo>
                    <a:pt x="181" y="71"/>
                  </a:lnTo>
                  <a:lnTo>
                    <a:pt x="326" y="58"/>
                  </a:lnTo>
                  <a:lnTo>
                    <a:pt x="576" y="24"/>
                  </a:lnTo>
                  <a:lnTo>
                    <a:pt x="694" y="8"/>
                  </a:lnTo>
                  <a:lnTo>
                    <a:pt x="826" y="0"/>
                  </a:lnTo>
                  <a:lnTo>
                    <a:pt x="847" y="10"/>
                  </a:lnTo>
                  <a:lnTo>
                    <a:pt x="854" y="26"/>
                  </a:lnTo>
                  <a:lnTo>
                    <a:pt x="847" y="45"/>
                  </a:lnTo>
                  <a:lnTo>
                    <a:pt x="826" y="52"/>
                  </a:lnTo>
                  <a:lnTo>
                    <a:pt x="579" y="72"/>
                  </a:lnTo>
                  <a:lnTo>
                    <a:pt x="463" y="89"/>
                  </a:lnTo>
                  <a:lnTo>
                    <a:pt x="330" y="102"/>
                  </a:lnTo>
                  <a:lnTo>
                    <a:pt x="0" y="125"/>
                  </a:lnTo>
                  <a:lnTo>
                    <a:pt x="2" y="111"/>
                  </a:lnTo>
                  <a:lnTo>
                    <a:pt x="26" y="92"/>
                  </a:lnTo>
                  <a:lnTo>
                    <a:pt x="26" y="92"/>
                  </a:lnTo>
                  <a:lnTo>
                    <a:pt x="26"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05" name="Freeform 69">
              <a:extLst>
                <a:ext uri="{FF2B5EF4-FFF2-40B4-BE49-F238E27FC236}">
                  <a16:creationId xmlns:a16="http://schemas.microsoft.com/office/drawing/2014/main" id="{ADAD97AC-C449-44A6-991C-495BB7F0D082}"/>
                </a:ext>
              </a:extLst>
            </p:cNvPr>
            <p:cNvSpPr>
              <a:spLocks/>
            </p:cNvSpPr>
            <p:nvPr/>
          </p:nvSpPr>
          <p:spPr bwMode="auto">
            <a:xfrm>
              <a:off x="6984" y="1246"/>
              <a:ext cx="104" cy="593"/>
            </a:xfrm>
            <a:custGeom>
              <a:avLst/>
              <a:gdLst>
                <a:gd name="T0" fmla="*/ 166 w 177"/>
                <a:gd name="T1" fmla="*/ 14 h 1058"/>
                <a:gd name="T2" fmla="*/ 177 w 177"/>
                <a:gd name="T3" fmla="*/ 113 h 1058"/>
                <a:gd name="T4" fmla="*/ 169 w 177"/>
                <a:gd name="T5" fmla="*/ 272 h 1058"/>
                <a:gd name="T6" fmla="*/ 149 w 177"/>
                <a:gd name="T7" fmla="*/ 408 h 1058"/>
                <a:gd name="T8" fmla="*/ 123 w 177"/>
                <a:gd name="T9" fmla="*/ 545 h 1058"/>
                <a:gd name="T10" fmla="*/ 95 w 177"/>
                <a:gd name="T11" fmla="*/ 705 h 1058"/>
                <a:gd name="T12" fmla="*/ 74 w 177"/>
                <a:gd name="T13" fmla="*/ 874 h 1058"/>
                <a:gd name="T14" fmla="*/ 66 w 177"/>
                <a:gd name="T15" fmla="*/ 955 h 1058"/>
                <a:gd name="T16" fmla="*/ 52 w 177"/>
                <a:gd name="T17" fmla="*/ 1036 h 1058"/>
                <a:gd name="T18" fmla="*/ 41 w 177"/>
                <a:gd name="T19" fmla="*/ 1054 h 1058"/>
                <a:gd name="T20" fmla="*/ 22 w 177"/>
                <a:gd name="T21" fmla="*/ 1058 h 1058"/>
                <a:gd name="T22" fmla="*/ 0 w 177"/>
                <a:gd name="T23" fmla="*/ 1028 h 1058"/>
                <a:gd name="T24" fmla="*/ 18 w 177"/>
                <a:gd name="T25" fmla="*/ 872 h 1058"/>
                <a:gd name="T26" fmla="*/ 41 w 177"/>
                <a:gd name="T27" fmla="*/ 696 h 1058"/>
                <a:gd name="T28" fmla="*/ 57 w 177"/>
                <a:gd name="T29" fmla="*/ 613 h 1058"/>
                <a:gd name="T30" fmla="*/ 73 w 177"/>
                <a:gd name="T31" fmla="*/ 537 h 1058"/>
                <a:gd name="T32" fmla="*/ 104 w 177"/>
                <a:gd name="T33" fmla="*/ 399 h 1058"/>
                <a:gd name="T34" fmla="*/ 138 w 177"/>
                <a:gd name="T35" fmla="*/ 103 h 1058"/>
                <a:gd name="T36" fmla="*/ 126 w 177"/>
                <a:gd name="T37" fmla="*/ 44 h 1058"/>
                <a:gd name="T38" fmla="*/ 132 w 177"/>
                <a:gd name="T39" fmla="*/ 21 h 1058"/>
                <a:gd name="T40" fmla="*/ 147 w 177"/>
                <a:gd name="T41" fmla="*/ 4 h 1058"/>
                <a:gd name="T42" fmla="*/ 160 w 177"/>
                <a:gd name="T43" fmla="*/ 0 h 1058"/>
                <a:gd name="T44" fmla="*/ 166 w 177"/>
                <a:gd name="T45" fmla="*/ 14 h 1058"/>
                <a:gd name="T46" fmla="*/ 166 w 177"/>
                <a:gd name="T47" fmla="*/ 14 h 1058"/>
                <a:gd name="T48" fmla="*/ 166 w 177"/>
                <a:gd name="T49" fmla="*/ 14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058">
                  <a:moveTo>
                    <a:pt x="166" y="14"/>
                  </a:moveTo>
                  <a:lnTo>
                    <a:pt x="177" y="113"/>
                  </a:lnTo>
                  <a:lnTo>
                    <a:pt x="169" y="272"/>
                  </a:lnTo>
                  <a:lnTo>
                    <a:pt x="149" y="408"/>
                  </a:lnTo>
                  <a:lnTo>
                    <a:pt x="123" y="545"/>
                  </a:lnTo>
                  <a:lnTo>
                    <a:pt x="95" y="705"/>
                  </a:lnTo>
                  <a:lnTo>
                    <a:pt x="74" y="874"/>
                  </a:lnTo>
                  <a:lnTo>
                    <a:pt x="66" y="955"/>
                  </a:lnTo>
                  <a:lnTo>
                    <a:pt x="52" y="1036"/>
                  </a:lnTo>
                  <a:lnTo>
                    <a:pt x="41" y="1054"/>
                  </a:lnTo>
                  <a:lnTo>
                    <a:pt x="22" y="1058"/>
                  </a:lnTo>
                  <a:lnTo>
                    <a:pt x="0" y="1028"/>
                  </a:lnTo>
                  <a:lnTo>
                    <a:pt x="18" y="872"/>
                  </a:lnTo>
                  <a:lnTo>
                    <a:pt x="41" y="696"/>
                  </a:lnTo>
                  <a:lnTo>
                    <a:pt x="57" y="613"/>
                  </a:lnTo>
                  <a:lnTo>
                    <a:pt x="73" y="537"/>
                  </a:lnTo>
                  <a:lnTo>
                    <a:pt x="104" y="399"/>
                  </a:lnTo>
                  <a:lnTo>
                    <a:pt x="138" y="103"/>
                  </a:lnTo>
                  <a:lnTo>
                    <a:pt x="126" y="44"/>
                  </a:lnTo>
                  <a:lnTo>
                    <a:pt x="132" y="21"/>
                  </a:lnTo>
                  <a:lnTo>
                    <a:pt x="147" y="4"/>
                  </a:lnTo>
                  <a:lnTo>
                    <a:pt x="160" y="0"/>
                  </a:lnTo>
                  <a:lnTo>
                    <a:pt x="166" y="14"/>
                  </a:lnTo>
                  <a:lnTo>
                    <a:pt x="166" y="14"/>
                  </a:lnTo>
                  <a:lnTo>
                    <a:pt x="16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06" name="Freeform 70">
              <a:extLst>
                <a:ext uri="{FF2B5EF4-FFF2-40B4-BE49-F238E27FC236}">
                  <a16:creationId xmlns:a16="http://schemas.microsoft.com/office/drawing/2014/main" id="{EDFF280C-93F8-4ED4-88AA-9E942218893B}"/>
                </a:ext>
              </a:extLst>
            </p:cNvPr>
            <p:cNvSpPr>
              <a:spLocks/>
            </p:cNvSpPr>
            <p:nvPr/>
          </p:nvSpPr>
          <p:spPr bwMode="auto">
            <a:xfrm>
              <a:off x="6047" y="2456"/>
              <a:ext cx="52" cy="68"/>
            </a:xfrm>
            <a:custGeom>
              <a:avLst/>
              <a:gdLst>
                <a:gd name="T0" fmla="*/ 45 w 88"/>
                <a:gd name="T1" fmla="*/ 11 h 123"/>
                <a:gd name="T2" fmla="*/ 85 w 88"/>
                <a:gd name="T3" fmla="*/ 93 h 123"/>
                <a:gd name="T4" fmla="*/ 88 w 88"/>
                <a:gd name="T5" fmla="*/ 111 h 123"/>
                <a:gd name="T6" fmla="*/ 77 w 88"/>
                <a:gd name="T7" fmla="*/ 123 h 123"/>
                <a:gd name="T8" fmla="*/ 47 w 88"/>
                <a:gd name="T9" fmla="*/ 115 h 123"/>
                <a:gd name="T10" fmla="*/ 2 w 88"/>
                <a:gd name="T11" fmla="*/ 33 h 123"/>
                <a:gd name="T12" fmla="*/ 0 w 88"/>
                <a:gd name="T13" fmla="*/ 13 h 123"/>
                <a:gd name="T14" fmla="*/ 12 w 88"/>
                <a:gd name="T15" fmla="*/ 0 h 123"/>
                <a:gd name="T16" fmla="*/ 45 w 88"/>
                <a:gd name="T17" fmla="*/ 11 h 123"/>
                <a:gd name="T18" fmla="*/ 45 w 88"/>
                <a:gd name="T19" fmla="*/ 11 h 123"/>
                <a:gd name="T20" fmla="*/ 45 w 88"/>
                <a:gd name="T21" fmla="*/ 1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123">
                  <a:moveTo>
                    <a:pt x="45" y="11"/>
                  </a:moveTo>
                  <a:lnTo>
                    <a:pt x="85" y="93"/>
                  </a:lnTo>
                  <a:lnTo>
                    <a:pt x="88" y="111"/>
                  </a:lnTo>
                  <a:lnTo>
                    <a:pt x="77" y="123"/>
                  </a:lnTo>
                  <a:lnTo>
                    <a:pt x="47" y="115"/>
                  </a:lnTo>
                  <a:lnTo>
                    <a:pt x="2" y="33"/>
                  </a:lnTo>
                  <a:lnTo>
                    <a:pt x="0" y="13"/>
                  </a:lnTo>
                  <a:lnTo>
                    <a:pt x="12" y="0"/>
                  </a:lnTo>
                  <a:lnTo>
                    <a:pt x="45" y="11"/>
                  </a:lnTo>
                  <a:lnTo>
                    <a:pt x="45" y="11"/>
                  </a:lnTo>
                  <a:lnTo>
                    <a:pt x="4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07" name="Freeform 71">
              <a:extLst>
                <a:ext uri="{FF2B5EF4-FFF2-40B4-BE49-F238E27FC236}">
                  <a16:creationId xmlns:a16="http://schemas.microsoft.com/office/drawing/2014/main" id="{BA757D85-EBAF-4F8A-94D1-9F518E025FE8}"/>
                </a:ext>
              </a:extLst>
            </p:cNvPr>
            <p:cNvSpPr>
              <a:spLocks/>
            </p:cNvSpPr>
            <p:nvPr/>
          </p:nvSpPr>
          <p:spPr bwMode="auto">
            <a:xfrm>
              <a:off x="6378" y="1241"/>
              <a:ext cx="683" cy="179"/>
            </a:xfrm>
            <a:custGeom>
              <a:avLst/>
              <a:gdLst>
                <a:gd name="T0" fmla="*/ 1158 w 1167"/>
                <a:gd name="T1" fmla="*/ 21 h 320"/>
                <a:gd name="T2" fmla="*/ 1015 w 1167"/>
                <a:gd name="T3" fmla="*/ 42 h 320"/>
                <a:gd name="T4" fmla="*/ 890 w 1167"/>
                <a:gd name="T5" fmla="*/ 59 h 320"/>
                <a:gd name="T6" fmla="*/ 624 w 1167"/>
                <a:gd name="T7" fmla="*/ 99 h 320"/>
                <a:gd name="T8" fmla="*/ 482 w 1167"/>
                <a:gd name="T9" fmla="*/ 136 h 320"/>
                <a:gd name="T10" fmla="*/ 345 w 1167"/>
                <a:gd name="T11" fmla="*/ 179 h 320"/>
                <a:gd name="T12" fmla="*/ 256 w 1167"/>
                <a:gd name="T13" fmla="*/ 202 h 320"/>
                <a:gd name="T14" fmla="*/ 179 w 1167"/>
                <a:gd name="T15" fmla="*/ 225 h 320"/>
                <a:gd name="T16" fmla="*/ 109 w 1167"/>
                <a:gd name="T17" fmla="*/ 259 h 320"/>
                <a:gd name="T18" fmla="*/ 39 w 1167"/>
                <a:gd name="T19" fmla="*/ 313 h 320"/>
                <a:gd name="T20" fmla="*/ 22 w 1167"/>
                <a:gd name="T21" fmla="*/ 320 h 320"/>
                <a:gd name="T22" fmla="*/ 6 w 1167"/>
                <a:gd name="T23" fmla="*/ 313 h 320"/>
                <a:gd name="T24" fmla="*/ 0 w 1167"/>
                <a:gd name="T25" fmla="*/ 298 h 320"/>
                <a:gd name="T26" fmla="*/ 6 w 1167"/>
                <a:gd name="T27" fmla="*/ 281 h 320"/>
                <a:gd name="T28" fmla="*/ 44 w 1167"/>
                <a:gd name="T29" fmla="*/ 249 h 320"/>
                <a:gd name="T30" fmla="*/ 80 w 1167"/>
                <a:gd name="T31" fmla="*/ 223 h 320"/>
                <a:gd name="T32" fmla="*/ 156 w 1167"/>
                <a:gd name="T33" fmla="*/ 186 h 320"/>
                <a:gd name="T34" fmla="*/ 238 w 1167"/>
                <a:gd name="T35" fmla="*/ 160 h 320"/>
                <a:gd name="T36" fmla="*/ 331 w 1167"/>
                <a:gd name="T37" fmla="*/ 136 h 320"/>
                <a:gd name="T38" fmla="*/ 472 w 1167"/>
                <a:gd name="T39" fmla="*/ 93 h 320"/>
                <a:gd name="T40" fmla="*/ 615 w 1167"/>
                <a:gd name="T41" fmla="*/ 58 h 320"/>
                <a:gd name="T42" fmla="*/ 878 w 1167"/>
                <a:gd name="T43" fmla="*/ 15 h 320"/>
                <a:gd name="T44" fmla="*/ 1004 w 1167"/>
                <a:gd name="T45" fmla="*/ 4 h 320"/>
                <a:gd name="T46" fmla="*/ 1154 w 1167"/>
                <a:gd name="T47" fmla="*/ 0 h 320"/>
                <a:gd name="T48" fmla="*/ 1167 w 1167"/>
                <a:gd name="T49" fmla="*/ 9 h 320"/>
                <a:gd name="T50" fmla="*/ 1158 w 1167"/>
                <a:gd name="T51" fmla="*/ 21 h 320"/>
                <a:gd name="T52" fmla="*/ 1158 w 1167"/>
                <a:gd name="T53" fmla="*/ 2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67" h="320">
                  <a:moveTo>
                    <a:pt x="1158" y="21"/>
                  </a:moveTo>
                  <a:lnTo>
                    <a:pt x="1015" y="42"/>
                  </a:lnTo>
                  <a:lnTo>
                    <a:pt x="890" y="59"/>
                  </a:lnTo>
                  <a:lnTo>
                    <a:pt x="624" y="99"/>
                  </a:lnTo>
                  <a:lnTo>
                    <a:pt x="482" y="136"/>
                  </a:lnTo>
                  <a:lnTo>
                    <a:pt x="345" y="179"/>
                  </a:lnTo>
                  <a:lnTo>
                    <a:pt x="256" y="202"/>
                  </a:lnTo>
                  <a:lnTo>
                    <a:pt x="179" y="225"/>
                  </a:lnTo>
                  <a:lnTo>
                    <a:pt x="109" y="259"/>
                  </a:lnTo>
                  <a:lnTo>
                    <a:pt x="39" y="313"/>
                  </a:lnTo>
                  <a:lnTo>
                    <a:pt x="22" y="320"/>
                  </a:lnTo>
                  <a:lnTo>
                    <a:pt x="6" y="313"/>
                  </a:lnTo>
                  <a:lnTo>
                    <a:pt x="0" y="298"/>
                  </a:lnTo>
                  <a:lnTo>
                    <a:pt x="6" y="281"/>
                  </a:lnTo>
                  <a:lnTo>
                    <a:pt x="44" y="249"/>
                  </a:lnTo>
                  <a:lnTo>
                    <a:pt x="80" y="223"/>
                  </a:lnTo>
                  <a:lnTo>
                    <a:pt x="156" y="186"/>
                  </a:lnTo>
                  <a:lnTo>
                    <a:pt x="238" y="160"/>
                  </a:lnTo>
                  <a:lnTo>
                    <a:pt x="331" y="136"/>
                  </a:lnTo>
                  <a:lnTo>
                    <a:pt x="472" y="93"/>
                  </a:lnTo>
                  <a:lnTo>
                    <a:pt x="615" y="58"/>
                  </a:lnTo>
                  <a:lnTo>
                    <a:pt x="878" y="15"/>
                  </a:lnTo>
                  <a:lnTo>
                    <a:pt x="1004" y="4"/>
                  </a:lnTo>
                  <a:lnTo>
                    <a:pt x="1154" y="0"/>
                  </a:lnTo>
                  <a:lnTo>
                    <a:pt x="1167" y="9"/>
                  </a:lnTo>
                  <a:lnTo>
                    <a:pt x="1158" y="21"/>
                  </a:lnTo>
                  <a:lnTo>
                    <a:pt x="1158"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08" name="Freeform 72">
              <a:extLst>
                <a:ext uri="{FF2B5EF4-FFF2-40B4-BE49-F238E27FC236}">
                  <a16:creationId xmlns:a16="http://schemas.microsoft.com/office/drawing/2014/main" id="{3E50E2C1-43A4-420B-A90C-22CA2CE214A8}"/>
                </a:ext>
              </a:extLst>
            </p:cNvPr>
            <p:cNvSpPr>
              <a:spLocks/>
            </p:cNvSpPr>
            <p:nvPr/>
          </p:nvSpPr>
          <p:spPr bwMode="auto">
            <a:xfrm>
              <a:off x="6423" y="1293"/>
              <a:ext cx="279" cy="300"/>
            </a:xfrm>
            <a:custGeom>
              <a:avLst/>
              <a:gdLst>
                <a:gd name="T0" fmla="*/ 31 w 478"/>
                <a:gd name="T1" fmla="*/ 527 h 535"/>
                <a:gd name="T2" fmla="*/ 0 w 478"/>
                <a:gd name="T3" fmla="*/ 315 h 535"/>
                <a:gd name="T4" fmla="*/ 5 w 478"/>
                <a:gd name="T5" fmla="*/ 268 h 535"/>
                <a:gd name="T6" fmla="*/ 20 w 478"/>
                <a:gd name="T7" fmla="*/ 221 h 535"/>
                <a:gd name="T8" fmla="*/ 43 w 478"/>
                <a:gd name="T9" fmla="*/ 178 h 535"/>
                <a:gd name="T10" fmla="*/ 77 w 478"/>
                <a:gd name="T11" fmla="*/ 135 h 535"/>
                <a:gd name="T12" fmla="*/ 146 w 478"/>
                <a:gd name="T13" fmla="*/ 95 h 535"/>
                <a:gd name="T14" fmla="*/ 228 w 478"/>
                <a:gd name="T15" fmla="*/ 64 h 535"/>
                <a:gd name="T16" fmla="*/ 302 w 478"/>
                <a:gd name="T17" fmla="*/ 42 h 535"/>
                <a:gd name="T18" fmla="*/ 378 w 478"/>
                <a:gd name="T19" fmla="*/ 22 h 535"/>
                <a:gd name="T20" fmla="*/ 465 w 478"/>
                <a:gd name="T21" fmla="*/ 0 h 535"/>
                <a:gd name="T22" fmla="*/ 478 w 478"/>
                <a:gd name="T23" fmla="*/ 6 h 535"/>
                <a:gd name="T24" fmla="*/ 471 w 478"/>
                <a:gd name="T25" fmla="*/ 20 h 535"/>
                <a:gd name="T26" fmla="*/ 387 w 478"/>
                <a:gd name="T27" fmla="*/ 47 h 535"/>
                <a:gd name="T28" fmla="*/ 316 w 478"/>
                <a:gd name="T29" fmla="*/ 75 h 535"/>
                <a:gd name="T30" fmla="*/ 246 w 478"/>
                <a:gd name="T31" fmla="*/ 107 h 535"/>
                <a:gd name="T32" fmla="*/ 167 w 478"/>
                <a:gd name="T33" fmla="*/ 142 h 535"/>
                <a:gd name="T34" fmla="*/ 113 w 478"/>
                <a:gd name="T35" fmla="*/ 173 h 535"/>
                <a:gd name="T36" fmla="*/ 81 w 478"/>
                <a:gd name="T37" fmla="*/ 212 h 535"/>
                <a:gd name="T38" fmla="*/ 57 w 478"/>
                <a:gd name="T39" fmla="*/ 251 h 535"/>
                <a:gd name="T40" fmla="*/ 34 w 478"/>
                <a:gd name="T41" fmla="*/ 334 h 535"/>
                <a:gd name="T42" fmla="*/ 35 w 478"/>
                <a:gd name="T43" fmla="*/ 423 h 535"/>
                <a:gd name="T44" fmla="*/ 52 w 478"/>
                <a:gd name="T45" fmla="*/ 522 h 535"/>
                <a:gd name="T46" fmla="*/ 44 w 478"/>
                <a:gd name="T47" fmla="*/ 535 h 535"/>
                <a:gd name="T48" fmla="*/ 31 w 478"/>
                <a:gd name="T49" fmla="*/ 527 h 535"/>
                <a:gd name="T50" fmla="*/ 31 w 478"/>
                <a:gd name="T51" fmla="*/ 527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8" h="535">
                  <a:moveTo>
                    <a:pt x="31" y="527"/>
                  </a:moveTo>
                  <a:lnTo>
                    <a:pt x="0" y="315"/>
                  </a:lnTo>
                  <a:lnTo>
                    <a:pt x="5" y="268"/>
                  </a:lnTo>
                  <a:lnTo>
                    <a:pt x="20" y="221"/>
                  </a:lnTo>
                  <a:lnTo>
                    <a:pt x="43" y="178"/>
                  </a:lnTo>
                  <a:lnTo>
                    <a:pt x="77" y="135"/>
                  </a:lnTo>
                  <a:lnTo>
                    <a:pt x="146" y="95"/>
                  </a:lnTo>
                  <a:lnTo>
                    <a:pt x="228" y="64"/>
                  </a:lnTo>
                  <a:lnTo>
                    <a:pt x="302" y="42"/>
                  </a:lnTo>
                  <a:lnTo>
                    <a:pt x="378" y="22"/>
                  </a:lnTo>
                  <a:lnTo>
                    <a:pt x="465" y="0"/>
                  </a:lnTo>
                  <a:lnTo>
                    <a:pt x="478" y="6"/>
                  </a:lnTo>
                  <a:lnTo>
                    <a:pt x="471" y="20"/>
                  </a:lnTo>
                  <a:lnTo>
                    <a:pt x="387" y="47"/>
                  </a:lnTo>
                  <a:lnTo>
                    <a:pt x="316" y="75"/>
                  </a:lnTo>
                  <a:lnTo>
                    <a:pt x="246" y="107"/>
                  </a:lnTo>
                  <a:lnTo>
                    <a:pt x="167" y="142"/>
                  </a:lnTo>
                  <a:lnTo>
                    <a:pt x="113" y="173"/>
                  </a:lnTo>
                  <a:lnTo>
                    <a:pt x="81" y="212"/>
                  </a:lnTo>
                  <a:lnTo>
                    <a:pt x="57" y="251"/>
                  </a:lnTo>
                  <a:lnTo>
                    <a:pt x="34" y="334"/>
                  </a:lnTo>
                  <a:lnTo>
                    <a:pt x="35" y="423"/>
                  </a:lnTo>
                  <a:lnTo>
                    <a:pt x="52" y="522"/>
                  </a:lnTo>
                  <a:lnTo>
                    <a:pt x="44" y="535"/>
                  </a:lnTo>
                  <a:lnTo>
                    <a:pt x="31" y="527"/>
                  </a:lnTo>
                  <a:lnTo>
                    <a:pt x="31" y="5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09" name="Freeform 73">
              <a:extLst>
                <a:ext uri="{FF2B5EF4-FFF2-40B4-BE49-F238E27FC236}">
                  <a16:creationId xmlns:a16="http://schemas.microsoft.com/office/drawing/2014/main" id="{8EB964C6-942E-42DC-976B-2FA9D4005AB0}"/>
                </a:ext>
              </a:extLst>
            </p:cNvPr>
            <p:cNvSpPr>
              <a:spLocks/>
            </p:cNvSpPr>
            <p:nvPr/>
          </p:nvSpPr>
          <p:spPr bwMode="auto">
            <a:xfrm>
              <a:off x="6295" y="2161"/>
              <a:ext cx="25" cy="101"/>
            </a:xfrm>
            <a:custGeom>
              <a:avLst/>
              <a:gdLst>
                <a:gd name="T0" fmla="*/ 30 w 43"/>
                <a:gd name="T1" fmla="*/ 58 h 179"/>
                <a:gd name="T2" fmla="*/ 30 w 43"/>
                <a:gd name="T3" fmla="*/ 95 h 179"/>
                <a:gd name="T4" fmla="*/ 43 w 43"/>
                <a:gd name="T5" fmla="*/ 179 h 179"/>
                <a:gd name="T6" fmla="*/ 2 w 43"/>
                <a:gd name="T7" fmla="*/ 179 h 179"/>
                <a:gd name="T8" fmla="*/ 0 w 43"/>
                <a:gd name="T9" fmla="*/ 6 h 179"/>
                <a:gd name="T10" fmla="*/ 28 w 43"/>
                <a:gd name="T11" fmla="*/ 0 h 179"/>
                <a:gd name="T12" fmla="*/ 37 w 43"/>
                <a:gd name="T13" fmla="*/ 17 h 179"/>
                <a:gd name="T14" fmla="*/ 30 w 43"/>
                <a:gd name="T15" fmla="*/ 58 h 179"/>
                <a:gd name="T16" fmla="*/ 30 w 43"/>
                <a:gd name="T17" fmla="*/ 5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79">
                  <a:moveTo>
                    <a:pt x="30" y="58"/>
                  </a:moveTo>
                  <a:lnTo>
                    <a:pt x="30" y="95"/>
                  </a:lnTo>
                  <a:lnTo>
                    <a:pt x="43" y="179"/>
                  </a:lnTo>
                  <a:lnTo>
                    <a:pt x="2" y="179"/>
                  </a:lnTo>
                  <a:lnTo>
                    <a:pt x="0" y="6"/>
                  </a:lnTo>
                  <a:lnTo>
                    <a:pt x="28" y="0"/>
                  </a:lnTo>
                  <a:lnTo>
                    <a:pt x="37" y="17"/>
                  </a:lnTo>
                  <a:lnTo>
                    <a:pt x="30" y="58"/>
                  </a:lnTo>
                  <a:lnTo>
                    <a:pt x="30"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412" name="AutoShape 76">
            <a:extLst>
              <a:ext uri="{FF2B5EF4-FFF2-40B4-BE49-F238E27FC236}">
                <a16:creationId xmlns:a16="http://schemas.microsoft.com/office/drawing/2014/main" id="{8AA99F02-D707-4171-B9F1-C7357189B773}"/>
              </a:ext>
            </a:extLst>
          </p:cNvPr>
          <p:cNvSpPr>
            <a:spLocks noChangeArrowheads="1"/>
          </p:cNvSpPr>
          <p:nvPr/>
        </p:nvSpPr>
        <p:spPr bwMode="auto">
          <a:xfrm>
            <a:off x="2438400" y="3124200"/>
            <a:ext cx="703263" cy="762000"/>
          </a:xfrm>
          <a:prstGeom prst="smileyFace">
            <a:avLst>
              <a:gd name="adj" fmla="val 4653"/>
            </a:avLst>
          </a:prstGeom>
          <a:solidFill>
            <a:srgbClr val="FF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13" name="Text Box 77">
            <a:extLst>
              <a:ext uri="{FF2B5EF4-FFF2-40B4-BE49-F238E27FC236}">
                <a16:creationId xmlns:a16="http://schemas.microsoft.com/office/drawing/2014/main" id="{5B96F30E-7B0E-4396-949F-FFF5AFF18B72}"/>
              </a:ext>
            </a:extLst>
          </p:cNvPr>
          <p:cNvSpPr txBox="1">
            <a:spLocks noChangeArrowheads="1"/>
          </p:cNvSpPr>
          <p:nvPr/>
        </p:nvSpPr>
        <p:spPr bwMode="auto">
          <a:xfrm>
            <a:off x="1143000" y="32004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rgbClr val="FF3300"/>
                </a:solidFill>
              </a:rPr>
              <a:t>DONE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4.72222E-6 -3.36037E-6 C 0.00174 -0.06326 0.06129 -0.15666 0.1441 -0.18354 C 0.22691 -0.21043 0.41563 -0.20625 0.49671 -0.16106 C 0.57778 -0.11587 0.64462 0.0146 0.63056 0.0883 C 0.6165 0.162 0.4948 0.26258 0.41198 0.28065 C 0.32917 0.29873 0.20209 0.24427 0.13403 0.19676 C 0.06598 0.14925 -0.00815 0.06999 -4.72222E-6 -3.36037E-6 Z " pathEditMode="relative" rAng="0" ptsTypes="aaaaaaa">
                                      <p:cBhvr>
                                        <p:cTn id="6" dur="1000" fill="hold"/>
                                        <p:tgtEl>
                                          <p:spTgt spid="14412"/>
                                        </p:tgtEl>
                                        <p:attrNameLst>
                                          <p:attrName>ppt_x</p:attrName>
                                          <p:attrName>ppt_y</p:attrName>
                                        </p:attrNameLst>
                                      </p:cBhvr>
                                      <p:rCtr x="31823" y="4403"/>
                                    </p:animMotion>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14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C67F3E79-36CE-407A-A2BB-F15FC4091EF5}"/>
              </a:ext>
            </a:extLst>
          </p:cNvPr>
          <p:cNvSpPr>
            <a:spLocks noGrp="1"/>
          </p:cNvSpPr>
          <p:nvPr>
            <p:ph type="ctrTitle"/>
          </p:nvPr>
        </p:nvSpPr>
        <p:spPr>
          <a:xfrm>
            <a:off x="152400" y="76200"/>
            <a:ext cx="8857991" cy="795337"/>
          </a:xfrm>
        </p:spPr>
        <p:txBody>
          <a:bodyPr/>
          <a:lstStyle/>
          <a:p>
            <a:pPr eaLnBrk="1" hangingPunct="1"/>
            <a:r>
              <a:rPr lang="en-US" altLang="en-US" b="1" dirty="0">
                <a:solidFill>
                  <a:srgbClr val="0070C0"/>
                </a:solidFill>
              </a:rPr>
              <a:t>Time Travel / Closed </a:t>
            </a:r>
            <a:r>
              <a:rPr lang="en-US" altLang="en-US" b="1" dirty="0" err="1">
                <a:solidFill>
                  <a:srgbClr val="0070C0"/>
                </a:solidFill>
              </a:rPr>
              <a:t>Timelike</a:t>
            </a:r>
            <a:r>
              <a:rPr lang="en-US" altLang="en-US" b="1" dirty="0">
                <a:solidFill>
                  <a:srgbClr val="0070C0"/>
                </a:solidFill>
              </a:rPr>
              <a:t> Curves!</a:t>
            </a:r>
          </a:p>
        </p:txBody>
      </p:sp>
      <p:sp>
        <p:nvSpPr>
          <p:cNvPr id="6" name="Subtitle 4">
            <a:extLst>
              <a:ext uri="{FF2B5EF4-FFF2-40B4-BE49-F238E27FC236}">
                <a16:creationId xmlns:a16="http://schemas.microsoft.com/office/drawing/2014/main" id="{58E93962-620C-46DC-A420-743C4B5E068C}"/>
              </a:ext>
            </a:extLst>
          </p:cNvPr>
          <p:cNvSpPr txBox="1">
            <a:spLocks/>
          </p:cNvSpPr>
          <p:nvPr/>
        </p:nvSpPr>
        <p:spPr bwMode="auto">
          <a:xfrm>
            <a:off x="4439483" y="1008380"/>
            <a:ext cx="457090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If this existed, wouldn’t it let us “reuse the same time over and over,” giving us computational superpowers?</a:t>
            </a:r>
            <a:endParaRPr kumimoji="0" lang="en-US" alt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9" name="Picture 24">
            <a:extLst>
              <a:ext uri="{FF2B5EF4-FFF2-40B4-BE49-F238E27FC236}">
                <a16:creationId xmlns:a16="http://schemas.microsoft.com/office/drawing/2014/main" id="{33C3890C-E8CD-45D7-AF9B-FD34EB102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1037118"/>
            <a:ext cx="2124484" cy="159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Kurt Gödel - Geniuses">
            <a:extLst>
              <a:ext uri="{FF2B5EF4-FFF2-40B4-BE49-F238E27FC236}">
                <a16:creationId xmlns:a16="http://schemas.microsoft.com/office/drawing/2014/main" id="{7F6313F7-214A-4B2B-8A27-C36ADA6950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1" y="947558"/>
            <a:ext cx="1772482" cy="1772482"/>
          </a:xfrm>
          <a:prstGeom prst="rect">
            <a:avLst/>
          </a:prstGeom>
          <a:noFill/>
          <a:extLst>
            <a:ext uri="{909E8E84-426E-40DD-AFC4-6F175D3DCCD1}">
              <a14:hiddenFill xmlns:a14="http://schemas.microsoft.com/office/drawing/2010/main">
                <a:solidFill>
                  <a:srgbClr val="FFFFFF"/>
                </a:solidFill>
              </a14:hiddenFill>
            </a:ext>
          </a:extLst>
        </p:spPr>
      </p:pic>
      <p:sp>
        <p:nvSpPr>
          <p:cNvPr id="12" name="Subtitle 4">
            <a:extLst>
              <a:ext uri="{FF2B5EF4-FFF2-40B4-BE49-F238E27FC236}">
                <a16:creationId xmlns:a16="http://schemas.microsoft.com/office/drawing/2014/main" id="{95BFC2AE-4B3F-43E1-829A-40AAD6C103A4}"/>
              </a:ext>
            </a:extLst>
          </p:cNvPr>
          <p:cNvSpPr txBox="1">
            <a:spLocks/>
          </p:cNvSpPr>
          <p:nvPr/>
        </p:nvSpPr>
        <p:spPr bwMode="auto">
          <a:xfrm>
            <a:off x="513125" y="2791328"/>
            <a:ext cx="5201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Not quite, because we’ve ignored</a:t>
            </a:r>
            <a:r>
              <a:rPr kumimoji="0" lang="en-US" altLang="en-US" sz="2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the Grandfather Paradox!</a:t>
            </a:r>
            <a:endParaRPr kumimoji="0" lang="en-US" alt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3" name="Subtitle 4">
            <a:extLst>
              <a:ext uri="{FF2B5EF4-FFF2-40B4-BE49-F238E27FC236}">
                <a16:creationId xmlns:a16="http://schemas.microsoft.com/office/drawing/2014/main" id="{18AA6175-A772-4EBF-864D-E60CC8BC7DA5}"/>
              </a:ext>
            </a:extLst>
          </p:cNvPr>
          <p:cNvSpPr txBox="1">
            <a:spLocks/>
          </p:cNvSpPr>
          <p:nvPr/>
        </p:nvSpPr>
        <p:spPr bwMode="auto">
          <a:xfrm>
            <a:off x="513127" y="3811019"/>
            <a:ext cx="550667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Deutsch 1991:</a:t>
            </a: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Quantum-mechanical resolution</a:t>
            </a:r>
            <a:r>
              <a:rPr lang="en-US" altLang="en-US" sz="2800" dirty="0">
                <a:solidFill>
                  <a:prstClr val="black"/>
                </a:solidFill>
                <a:cs typeface="Calibri" panose="020F0502020204030204" pitchFamily="34" charset="0"/>
              </a:rPr>
              <a:t> (fixed points)</a:t>
            </a:r>
            <a:endParaRPr kumimoji="0" lang="en-US" alt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0482" name="Picture 2" descr="David Deutsch | Edge.org">
            <a:extLst>
              <a:ext uri="{FF2B5EF4-FFF2-40B4-BE49-F238E27FC236}">
                <a16:creationId xmlns:a16="http://schemas.microsoft.com/office/drawing/2014/main" id="{94D05E37-8596-41CF-B386-3B7091572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232" y="2851636"/>
            <a:ext cx="839137" cy="865089"/>
          </a:xfrm>
          <a:prstGeom prst="rect">
            <a:avLst/>
          </a:prstGeom>
          <a:noFill/>
          <a:extLst>
            <a:ext uri="{909E8E84-426E-40DD-AFC4-6F175D3DCCD1}">
              <a14:hiddenFill xmlns:a14="http://schemas.microsoft.com/office/drawing/2010/main">
                <a:solidFill>
                  <a:srgbClr val="FFFFFF"/>
                </a:solidFill>
              </a14:hiddenFill>
            </a:ext>
          </a:extLst>
        </p:spPr>
      </p:pic>
      <p:sp>
        <p:nvSpPr>
          <p:cNvPr id="14" name="Subtitle 4">
            <a:extLst>
              <a:ext uri="{FF2B5EF4-FFF2-40B4-BE49-F238E27FC236}">
                <a16:creationId xmlns:a16="http://schemas.microsoft.com/office/drawing/2014/main" id="{D21AEBB4-4057-4682-B188-A7578143C7D1}"/>
              </a:ext>
            </a:extLst>
          </p:cNvPr>
          <p:cNvSpPr txBox="1">
            <a:spLocks/>
          </p:cNvSpPr>
          <p:nvPr/>
        </p:nvSpPr>
        <p:spPr bwMode="auto">
          <a:xfrm>
            <a:off x="457200" y="48032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But in finding a fixed point,</a:t>
            </a:r>
            <a:r>
              <a:rPr kumimoji="0" lang="en-US" altLang="en-US" sz="2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Nature can </a:t>
            </a:r>
            <a:r>
              <a:rPr kumimoji="0" lang="en-US" altLang="en-US" sz="2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again</a:t>
            </a:r>
            <a:r>
              <a:rPr kumimoji="0" lang="en-US" altLang="en-US" sz="2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be forced to solve a hard computational problem!</a:t>
            </a:r>
            <a:endParaRPr kumimoji="0" lang="en-US" alt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Subtitle 4">
            <a:extLst>
              <a:ext uri="{FF2B5EF4-FFF2-40B4-BE49-F238E27FC236}">
                <a16:creationId xmlns:a16="http://schemas.microsoft.com/office/drawing/2014/main" id="{8EBCDCDC-25C7-46DA-9DE2-E11A0201A292}"/>
              </a:ext>
            </a:extLst>
          </p:cNvPr>
          <p:cNvSpPr txBox="1">
            <a:spLocks/>
          </p:cNvSpPr>
          <p:nvPr/>
        </p:nvSpPr>
        <p:spPr bwMode="auto">
          <a:xfrm>
            <a:off x="457200" y="5822632"/>
            <a:ext cx="855319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A.-Watrous</a:t>
            </a:r>
            <a:r>
              <a:rPr kumimoji="0" lang="en-US" altLang="en-US" sz="28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2009, A. et al. 2024</a:t>
            </a:r>
            <a:r>
              <a:rPr kumimoji="0" lang="en-US" altLang="en-US" sz="2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characterized exactly which problems </a:t>
            </a:r>
            <a:r>
              <a:rPr kumimoji="0" lang="en-US" altLang="en-US" sz="2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altLang="en-US" sz="2600" b="1" i="0" u="none" strike="noStrike" kern="1200" cap="none" spc="0" normalizeH="0" noProof="0" dirty="0">
                <a:ln>
                  <a:noFill/>
                </a:ln>
                <a:solidFill>
                  <a:srgbClr val="990099"/>
                </a:solidFill>
                <a:effectLst/>
                <a:uLnTx/>
                <a:uFillTx/>
                <a:latin typeface="Calibri" panose="020F0502020204030204" pitchFamily="34" charset="0"/>
                <a:ea typeface="+mn-ea"/>
                <a:cs typeface="Calibri" panose="020F0502020204030204" pitchFamily="34" charset="0"/>
              </a:rPr>
              <a:t>PSPACE</a:t>
            </a:r>
            <a:r>
              <a:rPr kumimoji="0" lang="en-US" altLang="en-US" sz="2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-complete or the halting problem)</a:t>
            </a:r>
            <a:endParaRPr kumimoji="0" lang="en-US" altLang="en-US" sz="26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pic>
        <p:nvPicPr>
          <p:cNvPr id="12290" name="Picture 2" descr="The Grandfather Paradox – ekoshapu">
            <a:extLst>
              <a:ext uri="{FF2B5EF4-FFF2-40B4-BE49-F238E27FC236}">
                <a16:creationId xmlns:a16="http://schemas.microsoft.com/office/drawing/2014/main" id="{DAEC3D01-45C8-48DA-A709-36E8E55E4B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3248528"/>
            <a:ext cx="2793621" cy="1512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50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8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2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9230054-A458-41C4-BA03-087F12ED948D}"/>
              </a:ext>
            </a:extLst>
          </p:cNvPr>
          <p:cNvSpPr>
            <a:spLocks noGrp="1"/>
          </p:cNvSpPr>
          <p:nvPr>
            <p:ph type="ctrTitle"/>
          </p:nvPr>
        </p:nvSpPr>
        <p:spPr>
          <a:xfrm>
            <a:off x="114300" y="400535"/>
            <a:ext cx="8915400" cy="894866"/>
          </a:xfrm>
        </p:spPr>
        <p:txBody>
          <a:bodyPr/>
          <a:lstStyle/>
          <a:p>
            <a:pPr eaLnBrk="1" hangingPunct="1"/>
            <a:r>
              <a:rPr lang="en-US" altLang="en-US" b="1" dirty="0">
                <a:solidFill>
                  <a:srgbClr val="0070C0"/>
                </a:solidFill>
              </a:rPr>
              <a:t>Computational Complexity</a:t>
            </a:r>
          </a:p>
        </p:txBody>
      </p:sp>
      <p:sp>
        <p:nvSpPr>
          <p:cNvPr id="5" name="Rectangle 3">
            <a:extLst>
              <a:ext uri="{FF2B5EF4-FFF2-40B4-BE49-F238E27FC236}">
                <a16:creationId xmlns:a16="http://schemas.microsoft.com/office/drawing/2014/main" id="{A0C85D9F-DA07-44AC-8EAB-3DC299A0C2BE}"/>
              </a:ext>
            </a:extLst>
          </p:cNvPr>
          <p:cNvSpPr txBox="1">
            <a:spLocks noChangeArrowheads="1"/>
          </p:cNvSpPr>
          <p:nvPr/>
        </p:nvSpPr>
        <p:spPr bwMode="auto">
          <a:xfrm>
            <a:off x="446371" y="1371600"/>
            <a:ext cx="8534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hangingPunct="1"/>
            <a:r>
              <a:rPr lang="en-US" altLang="en-US" dirty="0">
                <a:solidFill>
                  <a:schemeClr val="tx1"/>
                </a:solidFill>
                <a:latin typeface="Calibri" panose="020F0502020204030204" pitchFamily="34" charset="0"/>
              </a:rPr>
              <a:t>Study of the inherent resources (time, memory, etc.) needed to solve computational problems, and how those resources scale with problem size</a:t>
            </a:r>
          </a:p>
        </p:txBody>
      </p:sp>
      <p:sp>
        <p:nvSpPr>
          <p:cNvPr id="7" name="Rectangle 3">
            <a:extLst>
              <a:ext uri="{FF2B5EF4-FFF2-40B4-BE49-F238E27FC236}">
                <a16:creationId xmlns:a16="http://schemas.microsoft.com/office/drawing/2014/main" id="{E3D4BC89-AEC5-4FFA-A46E-A5B5CF657283}"/>
              </a:ext>
            </a:extLst>
          </p:cNvPr>
          <p:cNvSpPr txBox="1">
            <a:spLocks noChangeArrowheads="1"/>
          </p:cNvSpPr>
          <p:nvPr/>
        </p:nvSpPr>
        <p:spPr bwMode="auto">
          <a:xfrm>
            <a:off x="446371" y="3124200"/>
            <a:ext cx="8534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hangingPunct="1"/>
            <a:r>
              <a:rPr lang="en-US" altLang="en-US" dirty="0">
                <a:solidFill>
                  <a:schemeClr val="tx1"/>
                </a:solidFill>
                <a:latin typeface="Calibri" panose="020F0502020204030204" pitchFamily="34" charset="0"/>
              </a:rPr>
              <a:t>Computational intractability importantly </a:t>
            </a:r>
            <a:r>
              <a:rPr lang="en-US" altLang="en-US" b="1" dirty="0">
                <a:solidFill>
                  <a:srgbClr val="FF0000"/>
                </a:solidFill>
                <a:latin typeface="Calibri" panose="020F0502020204030204" pitchFamily="34" charset="0"/>
              </a:rPr>
              <a:t>differs</a:t>
            </a:r>
            <a:r>
              <a:rPr lang="en-US" altLang="en-US" dirty="0">
                <a:solidFill>
                  <a:schemeClr val="tx1"/>
                </a:solidFill>
                <a:latin typeface="Calibri" panose="020F0502020204030204" pitchFamily="34" charset="0"/>
              </a:rPr>
              <a:t> from other reasons why someone might be unable to answer a question:</a:t>
            </a:r>
          </a:p>
          <a:p>
            <a:pPr marL="457200" indent="-457200" algn="l" eaLnBrk="1" hangingPunct="1">
              <a:buFontTx/>
              <a:buChar char="-"/>
            </a:pPr>
            <a:r>
              <a:rPr lang="en-US" altLang="en-US" dirty="0">
                <a:solidFill>
                  <a:schemeClr val="tx1"/>
                </a:solidFill>
                <a:latin typeface="Calibri" panose="020F0502020204030204" pitchFamily="34" charset="0"/>
              </a:rPr>
              <a:t>Limited information</a:t>
            </a:r>
          </a:p>
          <a:p>
            <a:pPr marL="457200" indent="-457200" algn="l" eaLnBrk="1" hangingPunct="1">
              <a:buFontTx/>
              <a:buChar char="-"/>
            </a:pPr>
            <a:r>
              <a:rPr lang="en-US" altLang="en-US" dirty="0">
                <a:solidFill>
                  <a:schemeClr val="tx1"/>
                </a:solidFill>
                <a:latin typeface="Calibri" panose="020F0502020204030204" pitchFamily="34" charset="0"/>
              </a:rPr>
              <a:t>Chaos </a:t>
            </a:r>
            <a:r>
              <a:rPr lang="en-US" altLang="en-US" sz="2600" dirty="0">
                <a:solidFill>
                  <a:schemeClr val="tx1"/>
                </a:solidFill>
                <a:latin typeface="Calibri" panose="020F0502020204030204" pitchFamily="34" charset="0"/>
              </a:rPr>
              <a:t>(sensitive dependence on initial conditions)</a:t>
            </a:r>
          </a:p>
          <a:p>
            <a:pPr marL="457200" indent="-457200" algn="l" eaLnBrk="1" hangingPunct="1">
              <a:buFontTx/>
              <a:buChar char="-"/>
            </a:pPr>
            <a:r>
              <a:rPr lang="en-US" altLang="en-US" dirty="0">
                <a:solidFill>
                  <a:schemeClr val="tx1"/>
                </a:solidFill>
                <a:latin typeface="Calibri" panose="020F0502020204030204" pitchFamily="34" charset="0"/>
              </a:rPr>
              <a:t>Irrationality / biases</a:t>
            </a:r>
          </a:p>
        </p:txBody>
      </p:sp>
    </p:spTree>
    <p:extLst>
      <p:ext uri="{BB962C8B-B14F-4D97-AF65-F5344CB8AC3E}">
        <p14:creationId xmlns:p14="http://schemas.microsoft.com/office/powerpoint/2010/main" val="235027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9230054-A458-41C4-BA03-087F12ED948D}"/>
              </a:ext>
            </a:extLst>
          </p:cNvPr>
          <p:cNvSpPr>
            <a:spLocks noGrp="1"/>
          </p:cNvSpPr>
          <p:nvPr>
            <p:ph type="ctrTitle"/>
          </p:nvPr>
        </p:nvSpPr>
        <p:spPr>
          <a:xfrm>
            <a:off x="381000" y="753201"/>
            <a:ext cx="6897726" cy="894866"/>
          </a:xfrm>
        </p:spPr>
        <p:txBody>
          <a:bodyPr/>
          <a:lstStyle/>
          <a:p>
            <a:pPr eaLnBrk="1" hangingPunct="1"/>
            <a:r>
              <a:rPr lang="en-US" altLang="en-US" sz="3600" b="1" dirty="0">
                <a:solidFill>
                  <a:srgbClr val="0070C0"/>
                </a:solidFill>
              </a:rPr>
              <a:t>Occam’s Razor with Computational Complexity Aftershave?</a:t>
            </a:r>
          </a:p>
        </p:txBody>
      </p:sp>
      <p:sp>
        <p:nvSpPr>
          <p:cNvPr id="6" name="Rectangle 3">
            <a:extLst>
              <a:ext uri="{FF2B5EF4-FFF2-40B4-BE49-F238E27FC236}">
                <a16:creationId xmlns:a16="http://schemas.microsoft.com/office/drawing/2014/main" id="{A99928D6-C07E-45BE-9849-4F36724A2676}"/>
              </a:ext>
            </a:extLst>
          </p:cNvPr>
          <p:cNvSpPr txBox="1">
            <a:spLocks noChangeArrowheads="1"/>
          </p:cNvSpPr>
          <p:nvPr/>
        </p:nvSpPr>
        <p:spPr bwMode="auto">
          <a:xfrm>
            <a:off x="418367" y="2209800"/>
            <a:ext cx="830726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hangingPunct="1"/>
            <a:r>
              <a:rPr lang="en-US" altLang="en-US" sz="2800" dirty="0">
                <a:solidFill>
                  <a:schemeClr val="tx1"/>
                </a:solidFill>
                <a:latin typeface="Calibri" panose="020F0502020204030204" pitchFamily="34" charset="0"/>
              </a:rPr>
              <a:t>Should we penalize physics hypotheses not only for high descriptive complexity, but </a:t>
            </a:r>
            <a:r>
              <a:rPr lang="en-US" altLang="en-US" sz="2800" b="1" dirty="0">
                <a:solidFill>
                  <a:srgbClr val="FF0000"/>
                </a:solidFill>
                <a:latin typeface="Calibri" panose="020F0502020204030204" pitchFamily="34" charset="0"/>
              </a:rPr>
              <a:t>computational</a:t>
            </a:r>
            <a:r>
              <a:rPr lang="en-US" altLang="en-US" sz="2800" dirty="0">
                <a:solidFill>
                  <a:schemeClr val="tx1"/>
                </a:solidFill>
                <a:latin typeface="Calibri" panose="020F0502020204030204" pitchFamily="34" charset="0"/>
              </a:rPr>
              <a:t> complexity?</a:t>
            </a:r>
          </a:p>
        </p:txBody>
      </p:sp>
      <p:sp>
        <p:nvSpPr>
          <p:cNvPr id="7" name="Rectangle 3">
            <a:extLst>
              <a:ext uri="{FF2B5EF4-FFF2-40B4-BE49-F238E27FC236}">
                <a16:creationId xmlns:a16="http://schemas.microsoft.com/office/drawing/2014/main" id="{F8C318A0-A9F1-4731-84E8-34879FAA281A}"/>
              </a:ext>
            </a:extLst>
          </p:cNvPr>
          <p:cNvSpPr txBox="1">
            <a:spLocks noChangeArrowheads="1"/>
          </p:cNvSpPr>
          <p:nvPr/>
        </p:nvSpPr>
        <p:spPr bwMode="auto">
          <a:xfrm>
            <a:off x="418368" y="3200400"/>
            <a:ext cx="8307264"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hangingPunct="1"/>
            <a:r>
              <a:rPr lang="en-US" altLang="en-US" sz="2800" b="1" dirty="0">
                <a:solidFill>
                  <a:srgbClr val="FF0000"/>
                </a:solidFill>
                <a:latin typeface="Calibri" panose="020F0502020204030204" pitchFamily="34" charset="0"/>
              </a:rPr>
              <a:t>My view:</a:t>
            </a:r>
            <a:r>
              <a:rPr lang="en-US" altLang="en-US" sz="2800" dirty="0">
                <a:solidFill>
                  <a:schemeClr val="tx1"/>
                </a:solidFill>
                <a:latin typeface="Calibri" panose="020F0502020204030204" pitchFamily="34" charset="0"/>
              </a:rPr>
              <a:t> Can’t be </a:t>
            </a:r>
            <a:r>
              <a:rPr lang="en-US" altLang="en-US" sz="2800" b="1" dirty="0">
                <a:solidFill>
                  <a:srgbClr val="FF0000"/>
                </a:solidFill>
                <a:latin typeface="Calibri" panose="020F0502020204030204" pitchFamily="34" charset="0"/>
              </a:rPr>
              <a:t>too</a:t>
            </a:r>
            <a:r>
              <a:rPr lang="en-US" altLang="en-US" sz="2800" dirty="0">
                <a:solidFill>
                  <a:schemeClr val="tx1"/>
                </a:solidFill>
                <a:latin typeface="Calibri" panose="020F0502020204030204" pitchFamily="34" charset="0"/>
              </a:rPr>
              <a:t> dogmatic about this, or we’d rule out quantum computing, and arguably QM itself!</a:t>
            </a:r>
            <a:br>
              <a:rPr lang="en-US" altLang="en-US" sz="2800" dirty="0">
                <a:solidFill>
                  <a:schemeClr val="tx1"/>
                </a:solidFill>
                <a:latin typeface="Calibri" panose="020F0502020204030204" pitchFamily="34" charset="0"/>
              </a:rPr>
            </a:br>
            <a:r>
              <a:rPr lang="en-US" altLang="en-US" sz="2400" b="1" dirty="0">
                <a:solidFill>
                  <a:srgbClr val="008000"/>
                </a:solidFill>
                <a:latin typeface="Calibri" panose="020F0502020204030204" pitchFamily="34" charset="0"/>
              </a:rPr>
              <a:t>	(As indeed many quantum computing skeptics do)</a:t>
            </a:r>
          </a:p>
        </p:txBody>
      </p:sp>
      <p:pic>
        <p:nvPicPr>
          <p:cNvPr id="10242" name="Picture 2" descr="Generated image">
            <a:extLst>
              <a:ext uri="{FF2B5EF4-FFF2-40B4-BE49-F238E27FC236}">
                <a16:creationId xmlns:a16="http://schemas.microsoft.com/office/drawing/2014/main" id="{DDDF8415-923D-460C-AE79-AADB4061D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206626"/>
            <a:ext cx="1271954" cy="190793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a:extLst>
              <a:ext uri="{FF2B5EF4-FFF2-40B4-BE49-F238E27FC236}">
                <a16:creationId xmlns:a16="http://schemas.microsoft.com/office/drawing/2014/main" id="{D0F8AD8B-231A-4D92-8348-BE51040B12BD}"/>
              </a:ext>
            </a:extLst>
          </p:cNvPr>
          <p:cNvSpPr txBox="1">
            <a:spLocks noChangeArrowheads="1"/>
          </p:cNvSpPr>
          <p:nvPr/>
        </p:nvSpPr>
        <p:spPr bwMode="auto">
          <a:xfrm>
            <a:off x="418367" y="4495800"/>
            <a:ext cx="830726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hangingPunct="1"/>
            <a:r>
              <a:rPr lang="en-US" altLang="en-US" sz="2800" dirty="0">
                <a:solidFill>
                  <a:schemeClr val="tx1"/>
                </a:solidFill>
                <a:latin typeface="Calibri" panose="020F0502020204030204" pitchFamily="34" charset="0"/>
              </a:rPr>
              <a:t>On the other hand, “no fast solution to </a:t>
            </a:r>
            <a:r>
              <a:rPr lang="en-US" altLang="en-US" sz="2800" b="1" dirty="0">
                <a:solidFill>
                  <a:srgbClr val="990099"/>
                </a:solidFill>
                <a:latin typeface="Calibri" panose="020F0502020204030204" pitchFamily="34" charset="0"/>
              </a:rPr>
              <a:t>NP</a:t>
            </a:r>
            <a:r>
              <a:rPr lang="en-US" altLang="en-US" sz="2800" dirty="0">
                <a:solidFill>
                  <a:schemeClr val="tx1"/>
                </a:solidFill>
                <a:latin typeface="Calibri" panose="020F0502020204030204" pitchFamily="34" charset="0"/>
              </a:rPr>
              <a:t>-complete problems” feels not that dissimilar to “no superluminal signaling” or “no perpetual motion”</a:t>
            </a:r>
          </a:p>
          <a:p>
            <a:pPr algn="l" eaLnBrk="1" hangingPunct="1"/>
            <a:r>
              <a:rPr lang="en-US" altLang="en-US" sz="2400" b="1" dirty="0">
                <a:solidFill>
                  <a:srgbClr val="008000"/>
                </a:solidFill>
                <a:latin typeface="Calibri" panose="020F0502020204030204" pitchFamily="34" charset="0"/>
              </a:rPr>
              <a:t>	(Tellingly, the same physical hypotheses, like CTCs and 	modifications of QM, tend to violate all three principles)</a:t>
            </a:r>
          </a:p>
        </p:txBody>
      </p:sp>
    </p:spTree>
    <p:extLst>
      <p:ext uri="{BB962C8B-B14F-4D97-AF65-F5344CB8AC3E}">
        <p14:creationId xmlns:p14="http://schemas.microsoft.com/office/powerpoint/2010/main" val="287394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9230054-A458-41C4-BA03-087F12ED948D}"/>
              </a:ext>
            </a:extLst>
          </p:cNvPr>
          <p:cNvSpPr>
            <a:spLocks noGrp="1"/>
          </p:cNvSpPr>
          <p:nvPr>
            <p:ph type="ctrTitle"/>
          </p:nvPr>
        </p:nvSpPr>
        <p:spPr>
          <a:xfrm>
            <a:off x="228600" y="1828800"/>
            <a:ext cx="8610600" cy="894866"/>
          </a:xfrm>
        </p:spPr>
        <p:txBody>
          <a:bodyPr/>
          <a:lstStyle/>
          <a:p>
            <a:pPr eaLnBrk="1" hangingPunct="1"/>
            <a:r>
              <a:rPr lang="en-US" altLang="en-US" b="1" dirty="0">
                <a:solidFill>
                  <a:srgbClr val="0070C0"/>
                </a:solidFill>
              </a:rPr>
              <a:t>II. Complexity As Armor</a:t>
            </a:r>
          </a:p>
        </p:txBody>
      </p:sp>
      <p:sp>
        <p:nvSpPr>
          <p:cNvPr id="3" name="Rectangle 3">
            <a:extLst>
              <a:ext uri="{FF2B5EF4-FFF2-40B4-BE49-F238E27FC236}">
                <a16:creationId xmlns:a16="http://schemas.microsoft.com/office/drawing/2014/main" id="{7540A9FC-E1F6-48F4-866B-6BCE1D99706B}"/>
              </a:ext>
            </a:extLst>
          </p:cNvPr>
          <p:cNvSpPr>
            <a:spLocks noGrp="1" noChangeArrowheads="1"/>
          </p:cNvSpPr>
          <p:nvPr>
            <p:ph type="subTitle" idx="1"/>
          </p:nvPr>
        </p:nvSpPr>
        <p:spPr>
          <a:xfrm>
            <a:off x="1295400" y="2819400"/>
            <a:ext cx="7014950" cy="1371600"/>
          </a:xfrm>
        </p:spPr>
        <p:txBody>
          <a:bodyPr/>
          <a:lstStyle/>
          <a:p>
            <a:pPr algn="l" eaLnBrk="1" hangingPunct="1"/>
            <a:r>
              <a:rPr lang="en-US" altLang="en-US" sz="3000" dirty="0">
                <a:solidFill>
                  <a:schemeClr val="tx1"/>
                </a:solidFill>
                <a:latin typeface="Calibri" panose="020F0502020204030204" pitchFamily="34" charset="0"/>
                <a:sym typeface="Symbol" panose="05050102010706020507" pitchFamily="18" charset="2"/>
              </a:rPr>
              <a:t>Can we delimit the range of validity of effective theories in physics, by saying that it would take astronomical computation time to engineer their breakdown?</a:t>
            </a:r>
            <a:endParaRPr lang="en-US" altLang="en-US" sz="30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1968251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a:extLst>
              <a:ext uri="{FF2B5EF4-FFF2-40B4-BE49-F238E27FC236}">
                <a16:creationId xmlns:a16="http://schemas.microsoft.com/office/drawing/2014/main" id="{145F47C7-4303-4A96-BEDA-2FA8D2CAB6DB}"/>
              </a:ext>
            </a:extLst>
          </p:cNvPr>
          <p:cNvSpPr txBox="1">
            <a:spLocks noChangeArrowheads="1"/>
          </p:cNvSpPr>
          <p:nvPr/>
        </p:nvSpPr>
        <p:spPr bwMode="auto">
          <a:xfrm>
            <a:off x="0" y="228600"/>
            <a:ext cx="9144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800" b="1" dirty="0">
                <a:solidFill>
                  <a:srgbClr val="0070C0"/>
                </a:solidFill>
                <a:latin typeface="Calibri" panose="020F0502020204030204" pitchFamily="34" charset="0"/>
              </a:rPr>
              <a:t>Hawking 1976: What happens to information dropped into a black hole?</a:t>
            </a:r>
          </a:p>
        </p:txBody>
      </p:sp>
      <p:pic>
        <p:nvPicPr>
          <p:cNvPr id="3075" name="Picture 4" descr="http://msnbcmedia.msn.com/i/MSNBC/Components/Photo/_new/a_3k_brown_hawking_130501.jpg">
            <a:extLst>
              <a:ext uri="{FF2B5EF4-FFF2-40B4-BE49-F238E27FC236}">
                <a16:creationId xmlns:a16="http://schemas.microsoft.com/office/drawing/2014/main" id="{4D8D6CBC-2229-4726-A908-132DC6720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7" descr="http://www.physics.ntua.gr/~lpapa/images/black_hole.jpg">
            <a:extLst>
              <a:ext uri="{FF2B5EF4-FFF2-40B4-BE49-F238E27FC236}">
                <a16:creationId xmlns:a16="http://schemas.microsoft.com/office/drawing/2014/main" id="{B4D3401C-9B59-4D4B-AA45-E786DCE131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6375" y="1752600"/>
            <a:ext cx="6229350" cy="44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Box 2">
            <a:extLst>
              <a:ext uri="{FF2B5EF4-FFF2-40B4-BE49-F238E27FC236}">
                <a16:creationId xmlns:a16="http://schemas.microsoft.com/office/drawing/2014/main" id="{0022C3F7-1CC4-4E9C-B0E4-9A814D77DA58}"/>
              </a:ext>
            </a:extLst>
          </p:cNvPr>
          <p:cNvSpPr txBox="1">
            <a:spLocks noChangeArrowheads="1"/>
          </p:cNvSpPr>
          <p:nvPr/>
        </p:nvSpPr>
        <p:spPr bwMode="auto">
          <a:xfrm>
            <a:off x="3581400" y="1981200"/>
            <a:ext cx="1219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FF00"/>
                </a:solidFill>
              </a:rPr>
              <a:t>|</a:t>
            </a:r>
            <a:r>
              <a:rPr lang="en-US" altLang="en-US" sz="6000" b="1">
                <a:solidFill>
                  <a:srgbClr val="FFFF00"/>
                </a:solidFill>
                <a:sym typeface="Symbol" panose="05050102010706020507" pitchFamily="18" charset="2"/>
              </a:rPr>
              <a:t></a:t>
            </a:r>
            <a:endParaRPr lang="en-US" altLang="en-US" sz="6000" b="1">
              <a:solidFill>
                <a:srgbClr val="FFFF00"/>
              </a:solidFill>
            </a:endParaRPr>
          </a:p>
        </p:txBody>
      </p:sp>
      <p:sp>
        <p:nvSpPr>
          <p:cNvPr id="7" name="TextBox 1">
            <a:extLst>
              <a:ext uri="{FF2B5EF4-FFF2-40B4-BE49-F238E27FC236}">
                <a16:creationId xmlns:a16="http://schemas.microsoft.com/office/drawing/2014/main" id="{E9271108-F389-4A32-BF0E-01CC2316689E}"/>
              </a:ext>
            </a:extLst>
          </p:cNvPr>
          <p:cNvSpPr txBox="1">
            <a:spLocks noChangeArrowheads="1"/>
          </p:cNvSpPr>
          <p:nvPr/>
        </p:nvSpPr>
        <p:spPr bwMode="auto">
          <a:xfrm>
            <a:off x="168275" y="4945717"/>
            <a:ext cx="8853854" cy="1569660"/>
          </a:xfrm>
          <a:prstGeom prst="rect">
            <a:avLst/>
          </a:prstGeom>
          <a:solidFill>
            <a:srgbClr val="FFEED5"/>
          </a:solidFill>
          <a:ln w="9525">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rgbClr val="FF0000"/>
                </a:solidFill>
                <a:latin typeface="Calibri" panose="020F0502020204030204" pitchFamily="34" charset="0"/>
              </a:rPr>
              <a:t>Complementarity</a:t>
            </a:r>
            <a:r>
              <a:rPr lang="en-US" altLang="en-US" sz="2400" dirty="0">
                <a:latin typeface="Calibri" panose="020F0502020204030204" pitchFamily="34" charset="0"/>
              </a:rPr>
              <a:t> (Susskind, ‘t </a:t>
            </a:r>
            <a:r>
              <a:rPr lang="en-US" altLang="en-US" sz="2400" dirty="0" err="1">
                <a:latin typeface="Calibri" panose="020F0502020204030204" pitchFamily="34" charset="0"/>
              </a:rPr>
              <a:t>Hooft</a:t>
            </a:r>
            <a:r>
              <a:rPr lang="en-US" altLang="en-US" sz="2400" dirty="0">
                <a:latin typeface="Calibri" panose="020F0502020204030204" pitchFamily="34" charset="0"/>
              </a:rPr>
              <a:t> 1990s): From an infalling observer’s perspective, the information falls into the singularity.  From an external observer’s perspective, it gets pancaked on the event horizon and then fizzles off as radiation.  Both perspectives are valid!</a:t>
            </a:r>
          </a:p>
        </p:txBody>
      </p:sp>
      <p:sp>
        <p:nvSpPr>
          <p:cNvPr id="3077" name="TextBox 1">
            <a:extLst>
              <a:ext uri="{FF2B5EF4-FFF2-40B4-BE49-F238E27FC236}">
                <a16:creationId xmlns:a16="http://schemas.microsoft.com/office/drawing/2014/main" id="{7C0376B4-2E21-4666-8928-A7911BA3FC59}"/>
              </a:ext>
            </a:extLst>
          </p:cNvPr>
          <p:cNvSpPr txBox="1">
            <a:spLocks noChangeArrowheads="1"/>
          </p:cNvSpPr>
          <p:nvPr/>
        </p:nvSpPr>
        <p:spPr bwMode="auto">
          <a:xfrm>
            <a:off x="221639" y="3581400"/>
            <a:ext cx="8754086" cy="1200329"/>
          </a:xfrm>
          <a:prstGeom prst="rect">
            <a:avLst/>
          </a:prstGeom>
          <a:solidFill>
            <a:srgbClr val="FFEED5"/>
          </a:solidFill>
          <a:ln w="9525">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latin typeface="Calibri" panose="020F0502020204030204" pitchFamily="34" charset="0"/>
              </a:rPr>
              <a:t>Disappears into singularity </a:t>
            </a:r>
            <a:r>
              <a:rPr lang="en-US" altLang="en-US" sz="2400" dirty="0">
                <a:latin typeface="Calibri" panose="020F0502020204030204" pitchFamily="34" charset="0"/>
                <a:sym typeface="Symbol" panose="05050102010706020507" pitchFamily="18" charset="2"/>
              </a:rPr>
              <a:t></a:t>
            </a:r>
            <a:r>
              <a:rPr lang="en-US" altLang="en-US" sz="2400" dirty="0">
                <a:latin typeface="Calibri" panose="020F0502020204030204" pitchFamily="34" charset="0"/>
              </a:rPr>
              <a:t> Violates the reversibility of physical law</a:t>
            </a:r>
          </a:p>
          <a:p>
            <a:pPr eaLnBrk="1" hangingPunct="1">
              <a:spcBef>
                <a:spcPct val="0"/>
              </a:spcBef>
              <a:buFontTx/>
              <a:buNone/>
            </a:pPr>
            <a:r>
              <a:rPr lang="en-US" altLang="en-US" sz="2400" dirty="0">
                <a:latin typeface="Calibri" panose="020F0502020204030204" pitchFamily="34" charset="0"/>
              </a:rPr>
              <a:t>But very hard to understand how it could get out, and into the Hawking radiation that the black hole slowly evaporates into!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3.33333E-6 -1.08027E-6 L 0.15834 0.25908 " pathEditMode="relative" rAng="0" ptsTypes="AA">
                                      <p:cBhvr>
                                        <p:cTn id="6" dur="2000" fill="hold"/>
                                        <p:tgtEl>
                                          <p:spTgt spid="3078"/>
                                        </p:tgtEl>
                                        <p:attrNameLst>
                                          <p:attrName>ppt_x</p:attrName>
                                          <p:attrName>ppt_y</p:attrName>
                                        </p:attrNameLst>
                                      </p:cBhvr>
                                      <p:rCtr x="7917" y="12954"/>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P spid="7" grpId="0" animBg="1"/>
      <p:bldP spid="307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spacetelescope.org/static/archives/images/screen/heic0211h.jpg">
            <a:extLst>
              <a:ext uri="{FF2B5EF4-FFF2-40B4-BE49-F238E27FC236}">
                <a16:creationId xmlns:a16="http://schemas.microsoft.com/office/drawing/2014/main" id="{1AF2250A-BDB0-4D7D-A640-F43924161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1963"/>
            <a:ext cx="9144000" cy="731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2">
            <a:extLst>
              <a:ext uri="{FF2B5EF4-FFF2-40B4-BE49-F238E27FC236}">
                <a16:creationId xmlns:a16="http://schemas.microsoft.com/office/drawing/2014/main" id="{6878E4A7-D4D5-416A-9B9E-182FDEE6B6CB}"/>
              </a:ext>
            </a:extLst>
          </p:cNvPr>
          <p:cNvSpPr txBox="1">
            <a:spLocks noChangeArrowheads="1"/>
          </p:cNvSpPr>
          <p:nvPr/>
        </p:nvSpPr>
        <p:spPr bwMode="auto">
          <a:xfrm>
            <a:off x="228600" y="0"/>
            <a:ext cx="8686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400" b="1" dirty="0">
                <a:solidFill>
                  <a:srgbClr val="FFFFFF"/>
                </a:solidFill>
              </a:rPr>
              <a:t>The Firewall Paradox</a:t>
            </a:r>
            <a:br>
              <a:rPr lang="en-US" altLang="en-US" sz="4400" b="1" dirty="0">
                <a:solidFill>
                  <a:srgbClr val="FFFFFF"/>
                </a:solidFill>
              </a:rPr>
            </a:br>
            <a:r>
              <a:rPr lang="en-US" altLang="en-US" sz="2800" b="1" dirty="0" err="1">
                <a:solidFill>
                  <a:srgbClr val="FFFFFF"/>
                </a:solidFill>
              </a:rPr>
              <a:t>Almheiri</a:t>
            </a:r>
            <a:r>
              <a:rPr lang="en-US" altLang="en-US" sz="2800" b="1" dirty="0">
                <a:solidFill>
                  <a:srgbClr val="FFFFFF"/>
                </a:solidFill>
              </a:rPr>
              <a:t>, </a:t>
            </a:r>
            <a:r>
              <a:rPr lang="en-US" altLang="en-US" sz="2800" b="1" dirty="0" err="1">
                <a:solidFill>
                  <a:srgbClr val="FFFFFF"/>
                </a:solidFill>
              </a:rPr>
              <a:t>Marolf</a:t>
            </a:r>
            <a:r>
              <a:rPr lang="en-US" altLang="en-US" sz="2800" b="1" dirty="0">
                <a:solidFill>
                  <a:srgbClr val="FFFFFF"/>
                </a:solidFill>
              </a:rPr>
              <a:t>, </a:t>
            </a:r>
            <a:r>
              <a:rPr lang="en-US" altLang="en-US" sz="2800" b="1" dirty="0" err="1">
                <a:solidFill>
                  <a:srgbClr val="FFFFFF"/>
                </a:solidFill>
              </a:rPr>
              <a:t>Polchinski</a:t>
            </a:r>
            <a:r>
              <a:rPr lang="en-US" altLang="en-US" sz="2800" b="1" dirty="0">
                <a:solidFill>
                  <a:srgbClr val="FFFFFF"/>
                </a:solidFill>
              </a:rPr>
              <a:t>, Sully 2012</a:t>
            </a:r>
          </a:p>
        </p:txBody>
      </p:sp>
      <p:sp>
        <p:nvSpPr>
          <p:cNvPr id="23557" name="Oval 4">
            <a:extLst>
              <a:ext uri="{FF2B5EF4-FFF2-40B4-BE49-F238E27FC236}">
                <a16:creationId xmlns:a16="http://schemas.microsoft.com/office/drawing/2014/main" id="{5C7ED38F-FC18-4782-A649-1484CA6DB0B7}"/>
              </a:ext>
            </a:extLst>
          </p:cNvPr>
          <p:cNvSpPr>
            <a:spLocks noChangeArrowheads="1"/>
          </p:cNvSpPr>
          <p:nvPr/>
        </p:nvSpPr>
        <p:spPr bwMode="auto">
          <a:xfrm>
            <a:off x="3352800" y="1981200"/>
            <a:ext cx="2514600" cy="25146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solidFill>
                <a:srgbClr val="000000"/>
              </a:solidFill>
              <a:latin typeface="Arial" panose="020B0604020202020204" pitchFamily="34" charset="0"/>
            </a:endParaRPr>
          </a:p>
        </p:txBody>
      </p:sp>
      <p:sp>
        <p:nvSpPr>
          <p:cNvPr id="23558" name="Oval 5">
            <a:extLst>
              <a:ext uri="{FF2B5EF4-FFF2-40B4-BE49-F238E27FC236}">
                <a16:creationId xmlns:a16="http://schemas.microsoft.com/office/drawing/2014/main" id="{945A2E78-6053-4433-9059-2B3A4D1B9556}"/>
              </a:ext>
            </a:extLst>
          </p:cNvPr>
          <p:cNvSpPr>
            <a:spLocks noChangeArrowheads="1"/>
          </p:cNvSpPr>
          <p:nvPr/>
        </p:nvSpPr>
        <p:spPr bwMode="auto">
          <a:xfrm>
            <a:off x="2667000" y="1295400"/>
            <a:ext cx="3886200" cy="38862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solidFill>
                <a:srgbClr val="000000"/>
              </a:solidFill>
              <a:latin typeface="Arial" panose="020B0604020202020204" pitchFamily="34" charset="0"/>
            </a:endParaRPr>
          </a:p>
        </p:txBody>
      </p:sp>
      <p:sp>
        <p:nvSpPr>
          <p:cNvPr id="23562" name="Freeform 16">
            <a:extLst>
              <a:ext uri="{FF2B5EF4-FFF2-40B4-BE49-F238E27FC236}">
                <a16:creationId xmlns:a16="http://schemas.microsoft.com/office/drawing/2014/main" id="{7AE97CB2-E55F-4C77-A296-D1A932CF6816}"/>
              </a:ext>
            </a:extLst>
          </p:cNvPr>
          <p:cNvSpPr>
            <a:spLocks/>
          </p:cNvSpPr>
          <p:nvPr/>
        </p:nvSpPr>
        <p:spPr bwMode="auto">
          <a:xfrm rot="4500000" flipH="1">
            <a:off x="3801269" y="3409157"/>
            <a:ext cx="304800" cy="1477962"/>
          </a:xfrm>
          <a:custGeom>
            <a:avLst/>
            <a:gdLst>
              <a:gd name="T0" fmla="*/ 2147483647 w 420"/>
              <a:gd name="T1" fmla="*/ 2147483647 h 5644"/>
              <a:gd name="T2" fmla="*/ 2147483647 w 420"/>
              <a:gd name="T3" fmla="*/ 2147483647 h 5644"/>
              <a:gd name="T4" fmla="*/ 2147483647 w 420"/>
              <a:gd name="T5" fmla="*/ 2147483647 h 5644"/>
              <a:gd name="T6" fmla="*/ 2147483647 w 420"/>
              <a:gd name="T7" fmla="*/ 2147483647 h 5644"/>
              <a:gd name="T8" fmla="*/ 2147483647 w 420"/>
              <a:gd name="T9" fmla="*/ 2147483647 h 5644"/>
              <a:gd name="T10" fmla="*/ 2147483647 w 420"/>
              <a:gd name="T11" fmla="*/ 2147483647 h 5644"/>
              <a:gd name="T12" fmla="*/ 2147483647 w 420"/>
              <a:gd name="T13" fmla="*/ 2147483647 h 5644"/>
              <a:gd name="T14" fmla="*/ 2147483647 w 420"/>
              <a:gd name="T15" fmla="*/ 2147483647 h 5644"/>
              <a:gd name="T16" fmla="*/ 2147483647 w 420"/>
              <a:gd name="T17" fmla="*/ 2147483647 h 5644"/>
              <a:gd name="T18" fmla="*/ 0 w 420"/>
              <a:gd name="T19" fmla="*/ 2147483647 h 5644"/>
              <a:gd name="T20" fmla="*/ 2147483647 w 420"/>
              <a:gd name="T21" fmla="*/ 2147483647 h 5644"/>
              <a:gd name="T22" fmla="*/ 2147483647 w 420"/>
              <a:gd name="T23" fmla="*/ 2147483647 h 5644"/>
              <a:gd name="T24" fmla="*/ 2147483647 w 420"/>
              <a:gd name="T25" fmla="*/ 2147483647 h 5644"/>
              <a:gd name="T26" fmla="*/ 2147483647 w 420"/>
              <a:gd name="T27" fmla="*/ 2147483647 h 5644"/>
              <a:gd name="T28" fmla="*/ 2147483647 w 420"/>
              <a:gd name="T29" fmla="*/ 2147483647 h 5644"/>
              <a:gd name="T30" fmla="*/ 2147483647 w 420"/>
              <a:gd name="T31" fmla="*/ 2147483647 h 5644"/>
              <a:gd name="T32" fmla="*/ 2147483647 w 420"/>
              <a:gd name="T33" fmla="*/ 2147483647 h 5644"/>
              <a:gd name="T34" fmla="*/ 2147483647 w 420"/>
              <a:gd name="T35" fmla="*/ 2147483647 h 5644"/>
              <a:gd name="T36" fmla="*/ 2147483647 w 420"/>
              <a:gd name="T37" fmla="*/ 2147483647 h 5644"/>
              <a:gd name="T38" fmla="*/ 2147483647 w 420"/>
              <a:gd name="T39" fmla="*/ 2147483647 h 5644"/>
              <a:gd name="T40" fmla="*/ 2147483647 w 420"/>
              <a:gd name="T41" fmla="*/ 2147483647 h 5644"/>
              <a:gd name="T42" fmla="*/ 2147483647 w 420"/>
              <a:gd name="T43" fmla="*/ 2147483647 h 5644"/>
              <a:gd name="T44" fmla="*/ 2147483647 w 420"/>
              <a:gd name="T45" fmla="*/ 2147483647 h 5644"/>
              <a:gd name="T46" fmla="*/ 2147483647 w 420"/>
              <a:gd name="T47" fmla="*/ 2147483647 h 5644"/>
              <a:gd name="T48" fmla="*/ 2147483647 w 420"/>
              <a:gd name="T49" fmla="*/ 2147483647 h 5644"/>
              <a:gd name="T50" fmla="*/ 2147483647 w 420"/>
              <a:gd name="T51" fmla="*/ 2147483647 h 5644"/>
              <a:gd name="T52" fmla="*/ 2147483647 w 420"/>
              <a:gd name="T53" fmla="*/ 2147483647 h 5644"/>
              <a:gd name="T54" fmla="*/ 2147483647 w 420"/>
              <a:gd name="T55" fmla="*/ 2147483647 h 5644"/>
              <a:gd name="T56" fmla="*/ 0 w 420"/>
              <a:gd name="T57" fmla="*/ 2147483647 h 5644"/>
              <a:gd name="T58" fmla="*/ 2147483647 w 420"/>
              <a:gd name="T59" fmla="*/ 2147483647 h 5644"/>
              <a:gd name="T60" fmla="*/ 2147483647 w 420"/>
              <a:gd name="T61" fmla="*/ 2147483647 h 5644"/>
              <a:gd name="T62" fmla="*/ 2147483647 w 420"/>
              <a:gd name="T63" fmla="*/ 2147483647 h 5644"/>
              <a:gd name="T64" fmla="*/ 2147483647 w 420"/>
              <a:gd name="T65" fmla="*/ 2147483647 h 5644"/>
              <a:gd name="T66" fmla="*/ 2147483647 w 420"/>
              <a:gd name="T67" fmla="*/ 2147483647 h 5644"/>
              <a:gd name="T68" fmla="*/ 2147483647 w 420"/>
              <a:gd name="T69" fmla="*/ 2147483647 h 5644"/>
              <a:gd name="T70" fmla="*/ 2147483647 w 420"/>
              <a:gd name="T71" fmla="*/ 2147483647 h 5644"/>
              <a:gd name="T72" fmla="*/ 2147483647 w 420"/>
              <a:gd name="T73" fmla="*/ 2147483647 h 5644"/>
              <a:gd name="T74" fmla="*/ 2147483647 w 420"/>
              <a:gd name="T75" fmla="*/ 2147483647 h 5644"/>
              <a:gd name="T76" fmla="*/ 2147483647 w 420"/>
              <a:gd name="T77" fmla="*/ 2147483647 h 5644"/>
              <a:gd name="T78" fmla="*/ 2147483647 w 420"/>
              <a:gd name="T79" fmla="*/ 2147483647 h 5644"/>
              <a:gd name="T80" fmla="*/ 2147483647 w 420"/>
              <a:gd name="T81" fmla="*/ 2147483647 h 5644"/>
              <a:gd name="T82" fmla="*/ 2147483647 w 420"/>
              <a:gd name="T83" fmla="*/ 2147483647 h 5644"/>
              <a:gd name="T84" fmla="*/ 2147483647 w 420"/>
              <a:gd name="T85" fmla="*/ 2147483647 h 564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0"/>
              <a:gd name="T130" fmla="*/ 0 h 5644"/>
              <a:gd name="T131" fmla="*/ 420 w 420"/>
              <a:gd name="T132" fmla="*/ 5644 h 564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0" h="5644">
                <a:moveTo>
                  <a:pt x="210" y="5631"/>
                </a:moveTo>
                <a:lnTo>
                  <a:pt x="210" y="5644"/>
                </a:lnTo>
                <a:lnTo>
                  <a:pt x="300" y="5612"/>
                </a:lnTo>
                <a:lnTo>
                  <a:pt x="367" y="5533"/>
                </a:lnTo>
                <a:lnTo>
                  <a:pt x="406" y="5419"/>
                </a:lnTo>
                <a:lnTo>
                  <a:pt x="420" y="5292"/>
                </a:lnTo>
                <a:lnTo>
                  <a:pt x="406" y="5162"/>
                </a:lnTo>
                <a:lnTo>
                  <a:pt x="367" y="5050"/>
                </a:lnTo>
                <a:lnTo>
                  <a:pt x="300" y="4970"/>
                </a:lnTo>
                <a:lnTo>
                  <a:pt x="210" y="4941"/>
                </a:lnTo>
                <a:lnTo>
                  <a:pt x="118" y="4909"/>
                </a:lnTo>
                <a:lnTo>
                  <a:pt x="52" y="4830"/>
                </a:lnTo>
                <a:lnTo>
                  <a:pt x="13" y="4716"/>
                </a:lnTo>
                <a:lnTo>
                  <a:pt x="0" y="4588"/>
                </a:lnTo>
                <a:lnTo>
                  <a:pt x="13" y="4458"/>
                </a:lnTo>
                <a:lnTo>
                  <a:pt x="52" y="4344"/>
                </a:lnTo>
                <a:lnTo>
                  <a:pt x="118" y="4264"/>
                </a:lnTo>
                <a:lnTo>
                  <a:pt x="210" y="4235"/>
                </a:lnTo>
                <a:lnTo>
                  <a:pt x="300" y="4203"/>
                </a:lnTo>
                <a:lnTo>
                  <a:pt x="367" y="4124"/>
                </a:lnTo>
                <a:lnTo>
                  <a:pt x="406" y="4010"/>
                </a:lnTo>
                <a:lnTo>
                  <a:pt x="420" y="3883"/>
                </a:lnTo>
                <a:lnTo>
                  <a:pt x="406" y="3753"/>
                </a:lnTo>
                <a:lnTo>
                  <a:pt x="367" y="3641"/>
                </a:lnTo>
                <a:lnTo>
                  <a:pt x="300" y="3561"/>
                </a:lnTo>
                <a:lnTo>
                  <a:pt x="210" y="3532"/>
                </a:lnTo>
                <a:lnTo>
                  <a:pt x="118" y="3500"/>
                </a:lnTo>
                <a:lnTo>
                  <a:pt x="52" y="3421"/>
                </a:lnTo>
                <a:lnTo>
                  <a:pt x="13" y="3307"/>
                </a:lnTo>
                <a:lnTo>
                  <a:pt x="0" y="3180"/>
                </a:lnTo>
                <a:lnTo>
                  <a:pt x="13" y="3050"/>
                </a:lnTo>
                <a:lnTo>
                  <a:pt x="52" y="2938"/>
                </a:lnTo>
                <a:lnTo>
                  <a:pt x="118" y="2857"/>
                </a:lnTo>
                <a:lnTo>
                  <a:pt x="210" y="2829"/>
                </a:lnTo>
                <a:lnTo>
                  <a:pt x="300" y="2796"/>
                </a:lnTo>
                <a:lnTo>
                  <a:pt x="367" y="2718"/>
                </a:lnTo>
                <a:lnTo>
                  <a:pt x="406" y="2604"/>
                </a:lnTo>
                <a:lnTo>
                  <a:pt x="420" y="2475"/>
                </a:lnTo>
                <a:lnTo>
                  <a:pt x="406" y="2345"/>
                </a:lnTo>
                <a:lnTo>
                  <a:pt x="367" y="2233"/>
                </a:lnTo>
                <a:lnTo>
                  <a:pt x="300" y="2153"/>
                </a:lnTo>
                <a:lnTo>
                  <a:pt x="210" y="2124"/>
                </a:lnTo>
                <a:lnTo>
                  <a:pt x="118" y="2092"/>
                </a:lnTo>
                <a:lnTo>
                  <a:pt x="52" y="2013"/>
                </a:lnTo>
                <a:lnTo>
                  <a:pt x="13" y="1899"/>
                </a:lnTo>
                <a:lnTo>
                  <a:pt x="0" y="1772"/>
                </a:lnTo>
                <a:lnTo>
                  <a:pt x="13" y="1642"/>
                </a:lnTo>
                <a:lnTo>
                  <a:pt x="52" y="1530"/>
                </a:lnTo>
                <a:lnTo>
                  <a:pt x="118" y="1450"/>
                </a:lnTo>
                <a:lnTo>
                  <a:pt x="210" y="1421"/>
                </a:lnTo>
                <a:lnTo>
                  <a:pt x="300" y="1389"/>
                </a:lnTo>
                <a:lnTo>
                  <a:pt x="367" y="1310"/>
                </a:lnTo>
                <a:lnTo>
                  <a:pt x="406" y="1196"/>
                </a:lnTo>
                <a:lnTo>
                  <a:pt x="420" y="1069"/>
                </a:lnTo>
                <a:lnTo>
                  <a:pt x="406" y="939"/>
                </a:lnTo>
                <a:lnTo>
                  <a:pt x="367" y="827"/>
                </a:lnTo>
                <a:lnTo>
                  <a:pt x="300" y="747"/>
                </a:lnTo>
                <a:lnTo>
                  <a:pt x="210" y="718"/>
                </a:lnTo>
                <a:lnTo>
                  <a:pt x="118" y="686"/>
                </a:lnTo>
                <a:lnTo>
                  <a:pt x="52" y="607"/>
                </a:lnTo>
                <a:lnTo>
                  <a:pt x="13" y="493"/>
                </a:lnTo>
                <a:lnTo>
                  <a:pt x="0" y="365"/>
                </a:lnTo>
                <a:lnTo>
                  <a:pt x="13" y="235"/>
                </a:lnTo>
                <a:lnTo>
                  <a:pt x="52" y="121"/>
                </a:lnTo>
                <a:lnTo>
                  <a:pt x="118" y="40"/>
                </a:lnTo>
                <a:lnTo>
                  <a:pt x="210" y="12"/>
                </a:lnTo>
                <a:lnTo>
                  <a:pt x="210" y="0"/>
                </a:lnTo>
                <a:lnTo>
                  <a:pt x="118" y="29"/>
                </a:lnTo>
                <a:lnTo>
                  <a:pt x="52" y="110"/>
                </a:lnTo>
                <a:lnTo>
                  <a:pt x="13" y="222"/>
                </a:lnTo>
                <a:lnTo>
                  <a:pt x="0" y="352"/>
                </a:lnTo>
                <a:lnTo>
                  <a:pt x="13" y="479"/>
                </a:lnTo>
                <a:lnTo>
                  <a:pt x="52" y="593"/>
                </a:lnTo>
                <a:lnTo>
                  <a:pt x="118" y="671"/>
                </a:lnTo>
                <a:lnTo>
                  <a:pt x="210" y="703"/>
                </a:lnTo>
                <a:lnTo>
                  <a:pt x="300" y="732"/>
                </a:lnTo>
                <a:lnTo>
                  <a:pt x="367" y="813"/>
                </a:lnTo>
                <a:lnTo>
                  <a:pt x="406" y="925"/>
                </a:lnTo>
                <a:lnTo>
                  <a:pt x="420" y="1055"/>
                </a:lnTo>
                <a:lnTo>
                  <a:pt x="406" y="1183"/>
                </a:lnTo>
                <a:lnTo>
                  <a:pt x="367" y="1297"/>
                </a:lnTo>
                <a:lnTo>
                  <a:pt x="300" y="1376"/>
                </a:lnTo>
                <a:lnTo>
                  <a:pt x="210" y="1408"/>
                </a:lnTo>
                <a:lnTo>
                  <a:pt x="118" y="1437"/>
                </a:lnTo>
                <a:lnTo>
                  <a:pt x="52" y="1517"/>
                </a:lnTo>
                <a:lnTo>
                  <a:pt x="13" y="1630"/>
                </a:lnTo>
                <a:lnTo>
                  <a:pt x="0" y="1760"/>
                </a:lnTo>
                <a:lnTo>
                  <a:pt x="13" y="1886"/>
                </a:lnTo>
                <a:lnTo>
                  <a:pt x="52" y="2000"/>
                </a:lnTo>
                <a:lnTo>
                  <a:pt x="118" y="2079"/>
                </a:lnTo>
                <a:lnTo>
                  <a:pt x="210" y="2111"/>
                </a:lnTo>
                <a:lnTo>
                  <a:pt x="300" y="2140"/>
                </a:lnTo>
                <a:lnTo>
                  <a:pt x="367" y="2220"/>
                </a:lnTo>
                <a:lnTo>
                  <a:pt x="406" y="2333"/>
                </a:lnTo>
                <a:lnTo>
                  <a:pt x="420" y="2463"/>
                </a:lnTo>
                <a:lnTo>
                  <a:pt x="406" y="2591"/>
                </a:lnTo>
                <a:lnTo>
                  <a:pt x="367" y="2705"/>
                </a:lnTo>
                <a:lnTo>
                  <a:pt x="300" y="2784"/>
                </a:lnTo>
                <a:lnTo>
                  <a:pt x="210" y="2816"/>
                </a:lnTo>
                <a:lnTo>
                  <a:pt x="118" y="2845"/>
                </a:lnTo>
                <a:lnTo>
                  <a:pt x="52" y="2925"/>
                </a:lnTo>
                <a:lnTo>
                  <a:pt x="13" y="3037"/>
                </a:lnTo>
                <a:lnTo>
                  <a:pt x="0" y="3167"/>
                </a:lnTo>
                <a:lnTo>
                  <a:pt x="13" y="3296"/>
                </a:lnTo>
                <a:lnTo>
                  <a:pt x="52" y="3410"/>
                </a:lnTo>
                <a:lnTo>
                  <a:pt x="118" y="3488"/>
                </a:lnTo>
                <a:lnTo>
                  <a:pt x="210" y="3520"/>
                </a:lnTo>
                <a:lnTo>
                  <a:pt x="300" y="3549"/>
                </a:lnTo>
                <a:lnTo>
                  <a:pt x="367" y="3630"/>
                </a:lnTo>
                <a:lnTo>
                  <a:pt x="406" y="3742"/>
                </a:lnTo>
                <a:lnTo>
                  <a:pt x="420" y="3872"/>
                </a:lnTo>
                <a:lnTo>
                  <a:pt x="406" y="3999"/>
                </a:lnTo>
                <a:lnTo>
                  <a:pt x="367" y="4113"/>
                </a:lnTo>
                <a:lnTo>
                  <a:pt x="300" y="4191"/>
                </a:lnTo>
                <a:lnTo>
                  <a:pt x="210" y="4223"/>
                </a:lnTo>
                <a:lnTo>
                  <a:pt x="118" y="4252"/>
                </a:lnTo>
                <a:lnTo>
                  <a:pt x="52" y="4333"/>
                </a:lnTo>
                <a:lnTo>
                  <a:pt x="13" y="4445"/>
                </a:lnTo>
                <a:lnTo>
                  <a:pt x="0" y="4575"/>
                </a:lnTo>
                <a:lnTo>
                  <a:pt x="13" y="4703"/>
                </a:lnTo>
                <a:lnTo>
                  <a:pt x="52" y="4817"/>
                </a:lnTo>
                <a:lnTo>
                  <a:pt x="118" y="4896"/>
                </a:lnTo>
                <a:lnTo>
                  <a:pt x="210" y="4928"/>
                </a:lnTo>
                <a:lnTo>
                  <a:pt x="300" y="4957"/>
                </a:lnTo>
                <a:lnTo>
                  <a:pt x="367" y="5037"/>
                </a:lnTo>
                <a:lnTo>
                  <a:pt x="406" y="5150"/>
                </a:lnTo>
                <a:lnTo>
                  <a:pt x="420" y="5280"/>
                </a:lnTo>
                <a:lnTo>
                  <a:pt x="406" y="5406"/>
                </a:lnTo>
                <a:lnTo>
                  <a:pt x="367" y="5520"/>
                </a:lnTo>
                <a:lnTo>
                  <a:pt x="300" y="5599"/>
                </a:lnTo>
                <a:lnTo>
                  <a:pt x="210" y="5631"/>
                </a:lnTo>
                <a:close/>
              </a:path>
            </a:pathLst>
          </a:custGeom>
          <a:solidFill>
            <a:srgbClr val="FFF5CF"/>
          </a:solidFill>
          <a:ln w="38100">
            <a:solidFill>
              <a:srgbClr val="FFD4AD"/>
            </a:solidFill>
            <a:prstDash val="solid"/>
            <a:round/>
            <a:headEnd/>
            <a:tailEnd/>
          </a:ln>
        </p:spPr>
        <p:txBody>
          <a:bodyPr/>
          <a:lstStyle/>
          <a:p>
            <a:endParaRPr lang="en-US"/>
          </a:p>
        </p:txBody>
      </p:sp>
      <p:sp>
        <p:nvSpPr>
          <p:cNvPr id="13" name="Freeform 16">
            <a:extLst>
              <a:ext uri="{FF2B5EF4-FFF2-40B4-BE49-F238E27FC236}">
                <a16:creationId xmlns:a16="http://schemas.microsoft.com/office/drawing/2014/main" id="{089E9421-940C-4DB9-A7B8-B6CFCBF65F7F}"/>
              </a:ext>
            </a:extLst>
          </p:cNvPr>
          <p:cNvSpPr>
            <a:spLocks/>
          </p:cNvSpPr>
          <p:nvPr/>
        </p:nvSpPr>
        <p:spPr bwMode="auto">
          <a:xfrm rot="5400000" flipH="1">
            <a:off x="2262982" y="2613818"/>
            <a:ext cx="304800" cy="1477963"/>
          </a:xfrm>
          <a:custGeom>
            <a:avLst/>
            <a:gdLst>
              <a:gd name="T0" fmla="*/ 2147483647 w 420"/>
              <a:gd name="T1" fmla="*/ 2147483647 h 5644"/>
              <a:gd name="T2" fmla="*/ 2147483647 w 420"/>
              <a:gd name="T3" fmla="*/ 2147483647 h 5644"/>
              <a:gd name="T4" fmla="*/ 2147483647 w 420"/>
              <a:gd name="T5" fmla="*/ 2147483647 h 5644"/>
              <a:gd name="T6" fmla="*/ 2147483647 w 420"/>
              <a:gd name="T7" fmla="*/ 2147483647 h 5644"/>
              <a:gd name="T8" fmla="*/ 2147483647 w 420"/>
              <a:gd name="T9" fmla="*/ 2147483647 h 5644"/>
              <a:gd name="T10" fmla="*/ 2147483647 w 420"/>
              <a:gd name="T11" fmla="*/ 2147483647 h 5644"/>
              <a:gd name="T12" fmla="*/ 2147483647 w 420"/>
              <a:gd name="T13" fmla="*/ 2147483647 h 5644"/>
              <a:gd name="T14" fmla="*/ 2147483647 w 420"/>
              <a:gd name="T15" fmla="*/ 2147483647 h 5644"/>
              <a:gd name="T16" fmla="*/ 2147483647 w 420"/>
              <a:gd name="T17" fmla="*/ 2147483647 h 5644"/>
              <a:gd name="T18" fmla="*/ 0 w 420"/>
              <a:gd name="T19" fmla="*/ 2147483647 h 5644"/>
              <a:gd name="T20" fmla="*/ 2147483647 w 420"/>
              <a:gd name="T21" fmla="*/ 2147483647 h 5644"/>
              <a:gd name="T22" fmla="*/ 2147483647 w 420"/>
              <a:gd name="T23" fmla="*/ 2147483647 h 5644"/>
              <a:gd name="T24" fmla="*/ 2147483647 w 420"/>
              <a:gd name="T25" fmla="*/ 2147483647 h 5644"/>
              <a:gd name="T26" fmla="*/ 2147483647 w 420"/>
              <a:gd name="T27" fmla="*/ 2147483647 h 5644"/>
              <a:gd name="T28" fmla="*/ 2147483647 w 420"/>
              <a:gd name="T29" fmla="*/ 2147483647 h 5644"/>
              <a:gd name="T30" fmla="*/ 2147483647 w 420"/>
              <a:gd name="T31" fmla="*/ 2147483647 h 5644"/>
              <a:gd name="T32" fmla="*/ 2147483647 w 420"/>
              <a:gd name="T33" fmla="*/ 2147483647 h 5644"/>
              <a:gd name="T34" fmla="*/ 2147483647 w 420"/>
              <a:gd name="T35" fmla="*/ 2147483647 h 5644"/>
              <a:gd name="T36" fmla="*/ 2147483647 w 420"/>
              <a:gd name="T37" fmla="*/ 2147483647 h 5644"/>
              <a:gd name="T38" fmla="*/ 2147483647 w 420"/>
              <a:gd name="T39" fmla="*/ 2147483647 h 5644"/>
              <a:gd name="T40" fmla="*/ 2147483647 w 420"/>
              <a:gd name="T41" fmla="*/ 2147483647 h 5644"/>
              <a:gd name="T42" fmla="*/ 2147483647 w 420"/>
              <a:gd name="T43" fmla="*/ 2147483647 h 5644"/>
              <a:gd name="T44" fmla="*/ 2147483647 w 420"/>
              <a:gd name="T45" fmla="*/ 2147483647 h 5644"/>
              <a:gd name="T46" fmla="*/ 2147483647 w 420"/>
              <a:gd name="T47" fmla="*/ 2147483647 h 5644"/>
              <a:gd name="T48" fmla="*/ 2147483647 w 420"/>
              <a:gd name="T49" fmla="*/ 2147483647 h 5644"/>
              <a:gd name="T50" fmla="*/ 2147483647 w 420"/>
              <a:gd name="T51" fmla="*/ 2147483647 h 5644"/>
              <a:gd name="T52" fmla="*/ 2147483647 w 420"/>
              <a:gd name="T53" fmla="*/ 2147483647 h 5644"/>
              <a:gd name="T54" fmla="*/ 2147483647 w 420"/>
              <a:gd name="T55" fmla="*/ 2147483647 h 5644"/>
              <a:gd name="T56" fmla="*/ 0 w 420"/>
              <a:gd name="T57" fmla="*/ 2147483647 h 5644"/>
              <a:gd name="T58" fmla="*/ 2147483647 w 420"/>
              <a:gd name="T59" fmla="*/ 2147483647 h 5644"/>
              <a:gd name="T60" fmla="*/ 2147483647 w 420"/>
              <a:gd name="T61" fmla="*/ 2147483647 h 5644"/>
              <a:gd name="T62" fmla="*/ 2147483647 w 420"/>
              <a:gd name="T63" fmla="*/ 2147483647 h 5644"/>
              <a:gd name="T64" fmla="*/ 2147483647 w 420"/>
              <a:gd name="T65" fmla="*/ 2147483647 h 5644"/>
              <a:gd name="T66" fmla="*/ 2147483647 w 420"/>
              <a:gd name="T67" fmla="*/ 2147483647 h 5644"/>
              <a:gd name="T68" fmla="*/ 2147483647 w 420"/>
              <a:gd name="T69" fmla="*/ 2147483647 h 5644"/>
              <a:gd name="T70" fmla="*/ 2147483647 w 420"/>
              <a:gd name="T71" fmla="*/ 2147483647 h 5644"/>
              <a:gd name="T72" fmla="*/ 2147483647 w 420"/>
              <a:gd name="T73" fmla="*/ 2147483647 h 5644"/>
              <a:gd name="T74" fmla="*/ 2147483647 w 420"/>
              <a:gd name="T75" fmla="*/ 2147483647 h 5644"/>
              <a:gd name="T76" fmla="*/ 2147483647 w 420"/>
              <a:gd name="T77" fmla="*/ 2147483647 h 5644"/>
              <a:gd name="T78" fmla="*/ 2147483647 w 420"/>
              <a:gd name="T79" fmla="*/ 2147483647 h 5644"/>
              <a:gd name="T80" fmla="*/ 2147483647 w 420"/>
              <a:gd name="T81" fmla="*/ 2147483647 h 5644"/>
              <a:gd name="T82" fmla="*/ 2147483647 w 420"/>
              <a:gd name="T83" fmla="*/ 2147483647 h 5644"/>
              <a:gd name="T84" fmla="*/ 2147483647 w 420"/>
              <a:gd name="T85" fmla="*/ 2147483647 h 564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0"/>
              <a:gd name="T130" fmla="*/ 0 h 5644"/>
              <a:gd name="T131" fmla="*/ 420 w 420"/>
              <a:gd name="T132" fmla="*/ 5644 h 564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0" h="5644">
                <a:moveTo>
                  <a:pt x="210" y="5631"/>
                </a:moveTo>
                <a:lnTo>
                  <a:pt x="210" y="5644"/>
                </a:lnTo>
                <a:lnTo>
                  <a:pt x="300" y="5612"/>
                </a:lnTo>
                <a:lnTo>
                  <a:pt x="367" y="5533"/>
                </a:lnTo>
                <a:lnTo>
                  <a:pt x="406" y="5419"/>
                </a:lnTo>
                <a:lnTo>
                  <a:pt x="420" y="5292"/>
                </a:lnTo>
                <a:lnTo>
                  <a:pt x="406" y="5162"/>
                </a:lnTo>
                <a:lnTo>
                  <a:pt x="367" y="5050"/>
                </a:lnTo>
                <a:lnTo>
                  <a:pt x="300" y="4970"/>
                </a:lnTo>
                <a:lnTo>
                  <a:pt x="210" y="4941"/>
                </a:lnTo>
                <a:lnTo>
                  <a:pt x="118" y="4909"/>
                </a:lnTo>
                <a:lnTo>
                  <a:pt x="52" y="4830"/>
                </a:lnTo>
                <a:lnTo>
                  <a:pt x="13" y="4716"/>
                </a:lnTo>
                <a:lnTo>
                  <a:pt x="0" y="4588"/>
                </a:lnTo>
                <a:lnTo>
                  <a:pt x="13" y="4458"/>
                </a:lnTo>
                <a:lnTo>
                  <a:pt x="52" y="4344"/>
                </a:lnTo>
                <a:lnTo>
                  <a:pt x="118" y="4264"/>
                </a:lnTo>
                <a:lnTo>
                  <a:pt x="210" y="4235"/>
                </a:lnTo>
                <a:lnTo>
                  <a:pt x="300" y="4203"/>
                </a:lnTo>
                <a:lnTo>
                  <a:pt x="367" y="4124"/>
                </a:lnTo>
                <a:lnTo>
                  <a:pt x="406" y="4010"/>
                </a:lnTo>
                <a:lnTo>
                  <a:pt x="420" y="3883"/>
                </a:lnTo>
                <a:lnTo>
                  <a:pt x="406" y="3753"/>
                </a:lnTo>
                <a:lnTo>
                  <a:pt x="367" y="3641"/>
                </a:lnTo>
                <a:lnTo>
                  <a:pt x="300" y="3561"/>
                </a:lnTo>
                <a:lnTo>
                  <a:pt x="210" y="3532"/>
                </a:lnTo>
                <a:lnTo>
                  <a:pt x="118" y="3500"/>
                </a:lnTo>
                <a:lnTo>
                  <a:pt x="52" y="3421"/>
                </a:lnTo>
                <a:lnTo>
                  <a:pt x="13" y="3307"/>
                </a:lnTo>
                <a:lnTo>
                  <a:pt x="0" y="3180"/>
                </a:lnTo>
                <a:lnTo>
                  <a:pt x="13" y="3050"/>
                </a:lnTo>
                <a:lnTo>
                  <a:pt x="52" y="2938"/>
                </a:lnTo>
                <a:lnTo>
                  <a:pt x="118" y="2857"/>
                </a:lnTo>
                <a:lnTo>
                  <a:pt x="210" y="2829"/>
                </a:lnTo>
                <a:lnTo>
                  <a:pt x="300" y="2796"/>
                </a:lnTo>
                <a:lnTo>
                  <a:pt x="367" y="2718"/>
                </a:lnTo>
                <a:lnTo>
                  <a:pt x="406" y="2604"/>
                </a:lnTo>
                <a:lnTo>
                  <a:pt x="420" y="2475"/>
                </a:lnTo>
                <a:lnTo>
                  <a:pt x="406" y="2345"/>
                </a:lnTo>
                <a:lnTo>
                  <a:pt x="367" y="2233"/>
                </a:lnTo>
                <a:lnTo>
                  <a:pt x="300" y="2153"/>
                </a:lnTo>
                <a:lnTo>
                  <a:pt x="210" y="2124"/>
                </a:lnTo>
                <a:lnTo>
                  <a:pt x="118" y="2092"/>
                </a:lnTo>
                <a:lnTo>
                  <a:pt x="52" y="2013"/>
                </a:lnTo>
                <a:lnTo>
                  <a:pt x="13" y="1899"/>
                </a:lnTo>
                <a:lnTo>
                  <a:pt x="0" y="1772"/>
                </a:lnTo>
                <a:lnTo>
                  <a:pt x="13" y="1642"/>
                </a:lnTo>
                <a:lnTo>
                  <a:pt x="52" y="1530"/>
                </a:lnTo>
                <a:lnTo>
                  <a:pt x="118" y="1450"/>
                </a:lnTo>
                <a:lnTo>
                  <a:pt x="210" y="1421"/>
                </a:lnTo>
                <a:lnTo>
                  <a:pt x="300" y="1389"/>
                </a:lnTo>
                <a:lnTo>
                  <a:pt x="367" y="1310"/>
                </a:lnTo>
                <a:lnTo>
                  <a:pt x="406" y="1196"/>
                </a:lnTo>
                <a:lnTo>
                  <a:pt x="420" y="1069"/>
                </a:lnTo>
                <a:lnTo>
                  <a:pt x="406" y="939"/>
                </a:lnTo>
                <a:lnTo>
                  <a:pt x="367" y="827"/>
                </a:lnTo>
                <a:lnTo>
                  <a:pt x="300" y="747"/>
                </a:lnTo>
                <a:lnTo>
                  <a:pt x="210" y="718"/>
                </a:lnTo>
                <a:lnTo>
                  <a:pt x="118" y="686"/>
                </a:lnTo>
                <a:lnTo>
                  <a:pt x="52" y="607"/>
                </a:lnTo>
                <a:lnTo>
                  <a:pt x="13" y="493"/>
                </a:lnTo>
                <a:lnTo>
                  <a:pt x="0" y="365"/>
                </a:lnTo>
                <a:lnTo>
                  <a:pt x="13" y="235"/>
                </a:lnTo>
                <a:lnTo>
                  <a:pt x="52" y="121"/>
                </a:lnTo>
                <a:lnTo>
                  <a:pt x="118" y="40"/>
                </a:lnTo>
                <a:lnTo>
                  <a:pt x="210" y="12"/>
                </a:lnTo>
                <a:lnTo>
                  <a:pt x="210" y="0"/>
                </a:lnTo>
                <a:lnTo>
                  <a:pt x="118" y="29"/>
                </a:lnTo>
                <a:lnTo>
                  <a:pt x="52" y="110"/>
                </a:lnTo>
                <a:lnTo>
                  <a:pt x="13" y="222"/>
                </a:lnTo>
                <a:lnTo>
                  <a:pt x="0" y="352"/>
                </a:lnTo>
                <a:lnTo>
                  <a:pt x="13" y="479"/>
                </a:lnTo>
                <a:lnTo>
                  <a:pt x="52" y="593"/>
                </a:lnTo>
                <a:lnTo>
                  <a:pt x="118" y="671"/>
                </a:lnTo>
                <a:lnTo>
                  <a:pt x="210" y="703"/>
                </a:lnTo>
                <a:lnTo>
                  <a:pt x="300" y="732"/>
                </a:lnTo>
                <a:lnTo>
                  <a:pt x="367" y="813"/>
                </a:lnTo>
                <a:lnTo>
                  <a:pt x="406" y="925"/>
                </a:lnTo>
                <a:lnTo>
                  <a:pt x="420" y="1055"/>
                </a:lnTo>
                <a:lnTo>
                  <a:pt x="406" y="1183"/>
                </a:lnTo>
                <a:lnTo>
                  <a:pt x="367" y="1297"/>
                </a:lnTo>
                <a:lnTo>
                  <a:pt x="300" y="1376"/>
                </a:lnTo>
                <a:lnTo>
                  <a:pt x="210" y="1408"/>
                </a:lnTo>
                <a:lnTo>
                  <a:pt x="118" y="1437"/>
                </a:lnTo>
                <a:lnTo>
                  <a:pt x="52" y="1517"/>
                </a:lnTo>
                <a:lnTo>
                  <a:pt x="13" y="1630"/>
                </a:lnTo>
                <a:lnTo>
                  <a:pt x="0" y="1760"/>
                </a:lnTo>
                <a:lnTo>
                  <a:pt x="13" y="1886"/>
                </a:lnTo>
                <a:lnTo>
                  <a:pt x="52" y="2000"/>
                </a:lnTo>
                <a:lnTo>
                  <a:pt x="118" y="2079"/>
                </a:lnTo>
                <a:lnTo>
                  <a:pt x="210" y="2111"/>
                </a:lnTo>
                <a:lnTo>
                  <a:pt x="300" y="2140"/>
                </a:lnTo>
                <a:lnTo>
                  <a:pt x="367" y="2220"/>
                </a:lnTo>
                <a:lnTo>
                  <a:pt x="406" y="2333"/>
                </a:lnTo>
                <a:lnTo>
                  <a:pt x="420" y="2463"/>
                </a:lnTo>
                <a:lnTo>
                  <a:pt x="406" y="2591"/>
                </a:lnTo>
                <a:lnTo>
                  <a:pt x="367" y="2705"/>
                </a:lnTo>
                <a:lnTo>
                  <a:pt x="300" y="2784"/>
                </a:lnTo>
                <a:lnTo>
                  <a:pt x="210" y="2816"/>
                </a:lnTo>
                <a:lnTo>
                  <a:pt x="118" y="2845"/>
                </a:lnTo>
                <a:lnTo>
                  <a:pt x="52" y="2925"/>
                </a:lnTo>
                <a:lnTo>
                  <a:pt x="13" y="3037"/>
                </a:lnTo>
                <a:lnTo>
                  <a:pt x="0" y="3167"/>
                </a:lnTo>
                <a:lnTo>
                  <a:pt x="13" y="3296"/>
                </a:lnTo>
                <a:lnTo>
                  <a:pt x="52" y="3410"/>
                </a:lnTo>
                <a:lnTo>
                  <a:pt x="118" y="3488"/>
                </a:lnTo>
                <a:lnTo>
                  <a:pt x="210" y="3520"/>
                </a:lnTo>
                <a:lnTo>
                  <a:pt x="300" y="3549"/>
                </a:lnTo>
                <a:lnTo>
                  <a:pt x="367" y="3630"/>
                </a:lnTo>
                <a:lnTo>
                  <a:pt x="406" y="3742"/>
                </a:lnTo>
                <a:lnTo>
                  <a:pt x="420" y="3872"/>
                </a:lnTo>
                <a:lnTo>
                  <a:pt x="406" y="3999"/>
                </a:lnTo>
                <a:lnTo>
                  <a:pt x="367" y="4113"/>
                </a:lnTo>
                <a:lnTo>
                  <a:pt x="300" y="4191"/>
                </a:lnTo>
                <a:lnTo>
                  <a:pt x="210" y="4223"/>
                </a:lnTo>
                <a:lnTo>
                  <a:pt x="118" y="4252"/>
                </a:lnTo>
                <a:lnTo>
                  <a:pt x="52" y="4333"/>
                </a:lnTo>
                <a:lnTo>
                  <a:pt x="13" y="4445"/>
                </a:lnTo>
                <a:lnTo>
                  <a:pt x="0" y="4575"/>
                </a:lnTo>
                <a:lnTo>
                  <a:pt x="13" y="4703"/>
                </a:lnTo>
                <a:lnTo>
                  <a:pt x="52" y="4817"/>
                </a:lnTo>
                <a:lnTo>
                  <a:pt x="118" y="4896"/>
                </a:lnTo>
                <a:lnTo>
                  <a:pt x="210" y="4928"/>
                </a:lnTo>
                <a:lnTo>
                  <a:pt x="300" y="4957"/>
                </a:lnTo>
                <a:lnTo>
                  <a:pt x="367" y="5037"/>
                </a:lnTo>
                <a:lnTo>
                  <a:pt x="406" y="5150"/>
                </a:lnTo>
                <a:lnTo>
                  <a:pt x="420" y="5280"/>
                </a:lnTo>
                <a:lnTo>
                  <a:pt x="406" y="5406"/>
                </a:lnTo>
                <a:lnTo>
                  <a:pt x="367" y="5520"/>
                </a:lnTo>
                <a:lnTo>
                  <a:pt x="300" y="5599"/>
                </a:lnTo>
                <a:lnTo>
                  <a:pt x="210" y="5631"/>
                </a:lnTo>
                <a:close/>
              </a:path>
            </a:pathLst>
          </a:custGeom>
          <a:solidFill>
            <a:srgbClr val="FFF5CF"/>
          </a:solidFill>
          <a:ln w="38100">
            <a:solidFill>
              <a:srgbClr val="FFD4AD"/>
            </a:solidFill>
            <a:prstDash val="solid"/>
            <a:round/>
            <a:headEnd/>
            <a:tailEnd/>
          </a:ln>
        </p:spPr>
        <p:txBody>
          <a:bodyPr/>
          <a:lstStyle/>
          <a:p>
            <a:endParaRPr lang="en-US"/>
          </a:p>
        </p:txBody>
      </p:sp>
      <p:pic>
        <p:nvPicPr>
          <p:cNvPr id="17" name="Picture 8" descr="alice">
            <a:extLst>
              <a:ext uri="{FF2B5EF4-FFF2-40B4-BE49-F238E27FC236}">
                <a16:creationId xmlns:a16="http://schemas.microsoft.com/office/drawing/2014/main" id="{D0545480-4658-4C7D-88FE-39E0E96259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524000"/>
            <a:ext cx="10763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13" descr="C:\Users\owner\AppData\Local\Microsoft\Windows\Temporary Internet Files\Content.IE5\V550YIX2\MP900438774[1].jpg">
            <a:extLst>
              <a:ext uri="{FF2B5EF4-FFF2-40B4-BE49-F238E27FC236}">
                <a16:creationId xmlns:a16="http://schemas.microsoft.com/office/drawing/2014/main" id="{84327503-8E01-495F-AEC7-187332667A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2425700"/>
            <a:ext cx="1277938"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41">
            <a:extLst>
              <a:ext uri="{FF2B5EF4-FFF2-40B4-BE49-F238E27FC236}">
                <a16:creationId xmlns:a16="http://schemas.microsoft.com/office/drawing/2014/main" id="{9BEEAC67-3A37-45C0-8863-1D12DCBD743B}"/>
              </a:ext>
            </a:extLst>
          </p:cNvPr>
          <p:cNvSpPr>
            <a:spLocks noChangeArrowheads="1"/>
          </p:cNvSpPr>
          <p:nvPr/>
        </p:nvSpPr>
        <p:spPr bwMode="auto">
          <a:xfrm>
            <a:off x="457200" y="1295400"/>
            <a:ext cx="8305800" cy="4893647"/>
          </a:xfrm>
          <a:prstGeom prst="rect">
            <a:avLst/>
          </a:prstGeom>
          <a:solidFill>
            <a:srgbClr val="FFFFBB"/>
          </a:solidFill>
          <a:ln w="19050">
            <a:solidFill>
              <a:srgbClr val="FF0000"/>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600" b="1" dirty="0">
                <a:solidFill>
                  <a:srgbClr val="000000"/>
                </a:solidFill>
              </a:rPr>
              <a:t>Alice collects all the Hawking radiation from a black hole until it’s mostly but not completely evaporated (typically taking ~10</a:t>
            </a:r>
            <a:r>
              <a:rPr lang="en-US" altLang="en-US" sz="2600" b="1" baseline="30000" dirty="0">
                <a:solidFill>
                  <a:srgbClr val="000000"/>
                </a:solidFill>
              </a:rPr>
              <a:t>67</a:t>
            </a:r>
            <a:r>
              <a:rPr lang="en-US" altLang="en-US" sz="2600" b="1" dirty="0">
                <a:solidFill>
                  <a:srgbClr val="000000"/>
                </a:solidFill>
              </a:rPr>
              <a:t> years), processes the radiation in a quantum computer to detect the nonrandom patterns, and </a:t>
            </a:r>
            <a:r>
              <a:rPr lang="en-US" altLang="en-US" sz="2600" b="1" dirty="0">
                <a:solidFill>
                  <a:srgbClr val="FF0000"/>
                </a:solidFill>
              </a:rPr>
              <a:t>then</a:t>
            </a:r>
            <a:r>
              <a:rPr lang="en-US" altLang="en-US" sz="2600" b="1" dirty="0">
                <a:solidFill>
                  <a:srgbClr val="000000"/>
                </a:solidFill>
              </a:rPr>
              <a:t> jumps into the black hole.</a:t>
            </a:r>
          </a:p>
          <a:p>
            <a:pPr algn="ctr" eaLnBrk="1" hangingPunct="1">
              <a:spcBef>
                <a:spcPct val="50000"/>
              </a:spcBef>
              <a:buFontTx/>
              <a:buNone/>
            </a:pPr>
            <a:r>
              <a:rPr lang="en-US" altLang="en-US" sz="2600" b="1" dirty="0">
                <a:solidFill>
                  <a:srgbClr val="000000"/>
                </a:solidFill>
              </a:rPr>
              <a:t>Clear prediction from complementarity is that she’ll have destroyed the black hole interior, so will burn up at the event horizon.</a:t>
            </a:r>
          </a:p>
          <a:p>
            <a:pPr algn="ctr" eaLnBrk="1" hangingPunct="1">
              <a:spcBef>
                <a:spcPct val="50000"/>
              </a:spcBef>
              <a:buFontTx/>
              <a:buNone/>
            </a:pPr>
            <a:r>
              <a:rPr lang="en-US" altLang="en-US" sz="2600" b="1" dirty="0">
                <a:solidFill>
                  <a:srgbClr val="000000"/>
                </a:solidFill>
              </a:rPr>
              <a:t>This violates general relativity and quantum field theory, even in a low-energy regime where they were supposed to be valid!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5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58"/>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49" presetClass="path" presetSubtype="0" accel="50000" decel="50000" fill="hold" nodeType="withEffect">
                                  <p:stCondLst>
                                    <p:cond delay="0"/>
                                  </p:stCondLst>
                                  <p:childTnLst>
                                    <p:animMotion origin="layout" path="M -8.33333E-7 -4.44444E-6 L 0.19948 0.0757 " pathEditMode="relative" rAng="0" ptsTypes="AA">
                                      <p:cBhvr>
                                        <p:cTn id="13" dur="1000" fill="hold"/>
                                        <p:tgtEl>
                                          <p:spTgt spid="17"/>
                                        </p:tgtEl>
                                        <p:attrNameLst>
                                          <p:attrName>ppt_x</p:attrName>
                                          <p:attrName>ppt_y</p:attrName>
                                        </p:attrNameLst>
                                      </p:cBhvr>
                                      <p:rCtr x="9965" y="3773"/>
                                    </p:animMotion>
                                  </p:childTnLst>
                                </p:cTn>
                              </p:par>
                              <p:par>
                                <p:cTn id="14" presetID="1"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356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3554"/>
                                        </p:tgtEl>
                                        <p:attrNameLst>
                                          <p:attrName>style.visibility</p:attrName>
                                        </p:attrNameLst>
                                      </p:cBhvr>
                                      <p:to>
                                        <p:strVal val="visible"/>
                                      </p:to>
                                    </p:set>
                                    <p:anim calcmode="lin" valueType="num">
                                      <p:cBhvr additive="base">
                                        <p:cTn id="22" dur="500" fill="hold"/>
                                        <p:tgtEl>
                                          <p:spTgt spid="23554"/>
                                        </p:tgtEl>
                                        <p:attrNameLst>
                                          <p:attrName>ppt_x</p:attrName>
                                        </p:attrNameLst>
                                      </p:cBhvr>
                                      <p:tavLst>
                                        <p:tav tm="0">
                                          <p:val>
                                            <p:strVal val="#ppt_x"/>
                                          </p:val>
                                        </p:tav>
                                        <p:tav tm="100000">
                                          <p:val>
                                            <p:strVal val="#ppt_x"/>
                                          </p:val>
                                        </p:tav>
                                      </p:tavLst>
                                    </p:anim>
                                    <p:anim calcmode="lin" valueType="num">
                                      <p:cBhvr additive="base">
                                        <p:cTn id="23"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23558" grpId="0" animBg="1"/>
      <p:bldP spid="2355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C67F3E79-36CE-407A-A2BB-F15FC4091EF5}"/>
              </a:ext>
            </a:extLst>
          </p:cNvPr>
          <p:cNvSpPr>
            <a:spLocks noGrp="1"/>
          </p:cNvSpPr>
          <p:nvPr>
            <p:ph type="ctrTitle"/>
          </p:nvPr>
        </p:nvSpPr>
        <p:spPr>
          <a:xfrm>
            <a:off x="228600" y="311256"/>
            <a:ext cx="8763000" cy="795337"/>
          </a:xfrm>
        </p:spPr>
        <p:txBody>
          <a:bodyPr/>
          <a:lstStyle/>
          <a:p>
            <a:pPr eaLnBrk="1" hangingPunct="1"/>
            <a:r>
              <a:rPr lang="en-US" altLang="en-US" sz="4000" b="1" dirty="0">
                <a:solidFill>
                  <a:srgbClr val="0070C0"/>
                </a:solidFill>
              </a:rPr>
              <a:t>Complexity Theory to the Rescue?</a:t>
            </a:r>
          </a:p>
        </p:txBody>
      </p:sp>
      <mc:AlternateContent xmlns:mc="http://schemas.openxmlformats.org/markup-compatibility/2006" xmlns:a14="http://schemas.microsoft.com/office/drawing/2010/main">
        <mc:Choice Requires="a14">
          <p:sp>
            <p:nvSpPr>
              <p:cNvPr id="3" name="Rectangle 3">
                <a:extLst>
                  <a:ext uri="{FF2B5EF4-FFF2-40B4-BE49-F238E27FC236}">
                    <a16:creationId xmlns:a16="http://schemas.microsoft.com/office/drawing/2014/main" id="{EB6A8B4C-3722-4B28-8FDE-52F7C5C94533}"/>
                  </a:ext>
                </a:extLst>
              </p:cNvPr>
              <p:cNvSpPr>
                <a:spLocks noGrp="1" noChangeArrowheads="1"/>
              </p:cNvSpPr>
              <p:nvPr>
                <p:ph type="subTitle" idx="1"/>
              </p:nvPr>
            </p:nvSpPr>
            <p:spPr>
              <a:xfrm>
                <a:off x="381000" y="1106593"/>
                <a:ext cx="8610600" cy="1371600"/>
              </a:xfrm>
            </p:spPr>
            <p:txBody>
              <a:bodyPr/>
              <a:lstStyle/>
              <a:p>
                <a:pPr algn="l" eaLnBrk="1" hangingPunct="1"/>
                <a:r>
                  <a:rPr lang="en-US" altLang="en-US" sz="2600" b="1" dirty="0">
                    <a:solidFill>
                      <a:srgbClr val="FF0000"/>
                    </a:solidFill>
                    <a:latin typeface="Calibri" panose="020F0502020204030204" pitchFamily="34" charset="0"/>
                    <a:sym typeface="Symbol" panose="05050102010706020507" pitchFamily="18" charset="2"/>
                  </a:rPr>
                  <a:t>Harlow-Hayden 2013, refinements by me and others:</a:t>
                </a:r>
                <a:r>
                  <a:rPr lang="en-US" altLang="en-US" sz="2600" dirty="0">
                    <a:solidFill>
                      <a:schemeClr val="tx1"/>
                    </a:solidFill>
                    <a:latin typeface="Calibri" panose="020F0502020204030204" pitchFamily="34" charset="0"/>
                    <a:sym typeface="Symbol" panose="05050102010706020507" pitchFamily="18" charset="2"/>
                  </a:rPr>
                  <a:t> Sure.</a:t>
                </a:r>
              </a:p>
              <a:p>
                <a:pPr algn="l" eaLnBrk="1" hangingPunct="1"/>
                <a:r>
                  <a:rPr lang="en-US" altLang="en-US" sz="2600" dirty="0">
                    <a:solidFill>
                      <a:schemeClr val="tx1"/>
                    </a:solidFill>
                    <a:latin typeface="Calibri" panose="020F0502020204030204" pitchFamily="34" charset="0"/>
                    <a:sym typeface="Symbol" panose="05050102010706020507" pitchFamily="18" charset="2"/>
                  </a:rPr>
                  <a:t>But to see nonrandom patterns in the Hawking radiation from a partly-evaporated black hole, Alice would need to solve a computational problem that plausibly requires exponential time even for a quantum computer (~</a:t>
                </a:r>
                <a14:m>
                  <m:oMath xmlns:m="http://schemas.openxmlformats.org/officeDocument/2006/math">
                    <m:sSup>
                      <m:sSupPr>
                        <m:ctrlPr>
                          <a:rPr lang="en-US" altLang="en-US" sz="2600" i="1" smtClean="0">
                            <a:solidFill>
                              <a:schemeClr val="tx1"/>
                            </a:solidFill>
                            <a:latin typeface="Cambria Math" panose="02040503050406030204" pitchFamily="18" charset="0"/>
                            <a:sym typeface="Symbol" panose="05050102010706020507" pitchFamily="18" charset="2"/>
                          </a:rPr>
                        </m:ctrlPr>
                      </m:sSupPr>
                      <m:e>
                        <m:r>
                          <a:rPr lang="en-US" altLang="en-US" sz="2600" b="0" i="1" smtClean="0">
                            <a:solidFill>
                              <a:schemeClr val="tx1"/>
                            </a:solidFill>
                            <a:latin typeface="Cambria Math" panose="02040503050406030204" pitchFamily="18" charset="0"/>
                            <a:sym typeface="Symbol" panose="05050102010706020507" pitchFamily="18" charset="2"/>
                          </a:rPr>
                          <m:t>2</m:t>
                        </m:r>
                      </m:e>
                      <m:sup>
                        <m:sSup>
                          <m:sSupPr>
                            <m:ctrlPr>
                              <a:rPr lang="en-US" altLang="en-US" sz="2600" i="1" smtClean="0">
                                <a:solidFill>
                                  <a:schemeClr val="tx1"/>
                                </a:solidFill>
                                <a:latin typeface="Cambria Math" panose="02040503050406030204" pitchFamily="18" charset="0"/>
                                <a:sym typeface="Symbol" panose="05050102010706020507" pitchFamily="18" charset="2"/>
                              </a:rPr>
                            </m:ctrlPr>
                          </m:sSupPr>
                          <m:e>
                            <m:r>
                              <a:rPr lang="en-US" altLang="en-US" sz="2600" b="0" i="1" smtClean="0">
                                <a:solidFill>
                                  <a:schemeClr val="tx1"/>
                                </a:solidFill>
                                <a:latin typeface="Cambria Math" panose="02040503050406030204" pitchFamily="18" charset="0"/>
                                <a:sym typeface="Symbol" panose="05050102010706020507" pitchFamily="18" charset="2"/>
                              </a:rPr>
                              <m:t>10</m:t>
                            </m:r>
                          </m:e>
                          <m:sup>
                            <m:r>
                              <a:rPr lang="en-US" altLang="en-US" sz="2600" b="0" i="1" smtClean="0">
                                <a:solidFill>
                                  <a:schemeClr val="tx1"/>
                                </a:solidFill>
                                <a:latin typeface="Cambria Math" panose="02040503050406030204" pitchFamily="18" charset="0"/>
                                <a:sym typeface="Symbol" panose="05050102010706020507" pitchFamily="18" charset="2"/>
                              </a:rPr>
                              <m:t>67</m:t>
                            </m:r>
                          </m:sup>
                        </m:sSup>
                      </m:sup>
                    </m:sSup>
                  </m:oMath>
                </a14:m>
                <a:r>
                  <a:rPr lang="en-US" altLang="en-US" sz="2600" dirty="0">
                    <a:solidFill>
                      <a:schemeClr val="tx1"/>
                    </a:solidFill>
                    <a:latin typeface="Calibri" panose="020F0502020204030204" pitchFamily="34" charset="0"/>
                    <a:sym typeface="Symbol" panose="05050102010706020507" pitchFamily="18" charset="2"/>
                  </a:rPr>
                  <a:t> years).  The black hole would’ve evaporated long before she’d made a dent!</a:t>
                </a:r>
                <a:endParaRPr lang="en-US" altLang="en-US" sz="2600" dirty="0">
                  <a:solidFill>
                    <a:schemeClr val="tx1"/>
                  </a:solidFill>
                  <a:latin typeface="Calibri" panose="020F0502020204030204" pitchFamily="34" charset="0"/>
                </a:endParaRPr>
              </a:p>
            </p:txBody>
          </p:sp>
        </mc:Choice>
        <mc:Fallback xmlns="">
          <p:sp>
            <p:nvSpPr>
              <p:cNvPr id="3" name="Rectangle 3">
                <a:extLst>
                  <a:ext uri="{FF2B5EF4-FFF2-40B4-BE49-F238E27FC236}">
                    <a16:creationId xmlns:a16="http://schemas.microsoft.com/office/drawing/2014/main" id="{EB6A8B4C-3722-4B28-8FDE-52F7C5C94533}"/>
                  </a:ext>
                </a:extLst>
              </p:cNvPr>
              <p:cNvSpPr>
                <a:spLocks noGrp="1" noRot="1" noChangeAspect="1" noMove="1" noResize="1" noEditPoints="1" noAdjustHandles="1" noChangeArrowheads="1" noChangeShapeType="1" noTextEdit="1"/>
              </p:cNvSpPr>
              <p:nvPr>
                <p:ph type="subTitle" idx="1"/>
              </p:nvPr>
            </p:nvSpPr>
            <p:spPr>
              <a:xfrm>
                <a:off x="381000" y="1106593"/>
                <a:ext cx="8610600" cy="1371600"/>
              </a:xfrm>
              <a:blipFill>
                <a:blip r:embed="rId3"/>
                <a:stretch>
                  <a:fillRect l="-1275" t="-4000" r="-354" b="-101333"/>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9F3C3C6B-00D7-4637-A9FA-777F0B4C6510}"/>
              </a:ext>
            </a:extLst>
          </p:cNvPr>
          <p:cNvSpPr txBox="1">
            <a:spLocks noChangeArrowheads="1"/>
          </p:cNvSpPr>
          <p:nvPr/>
        </p:nvSpPr>
        <p:spPr bwMode="auto">
          <a:xfrm>
            <a:off x="369277" y="3776069"/>
            <a:ext cx="819443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hangingPunct="1"/>
            <a:r>
              <a:rPr lang="en-US" altLang="en-US" sz="2600" b="1" dirty="0">
                <a:solidFill>
                  <a:srgbClr val="FF0000"/>
                </a:solidFill>
                <a:latin typeface="Calibri" panose="020F0502020204030204" pitchFamily="34" charset="0"/>
                <a:sym typeface="Symbol" panose="05050102010706020507" pitchFamily="18" charset="2"/>
              </a:rPr>
              <a:t>Philosophical Problem:</a:t>
            </a:r>
            <a:r>
              <a:rPr lang="en-US" altLang="en-US" sz="2600" dirty="0">
                <a:solidFill>
                  <a:schemeClr val="tx1"/>
                </a:solidFill>
                <a:latin typeface="Calibri" panose="020F0502020204030204" pitchFamily="34" charset="0"/>
                <a:sym typeface="Symbol" panose="05050102010706020507" pitchFamily="18" charset="2"/>
              </a:rPr>
              <a:t> Would a contradiction in physics be OK if it took exponential time to uncover it?</a:t>
            </a:r>
            <a:endParaRPr lang="en-US" altLang="en-US" sz="2600" dirty="0">
              <a:solidFill>
                <a:schemeClr val="tx1"/>
              </a:solidFill>
              <a:latin typeface="Calibri" panose="020F0502020204030204" pitchFamily="34" charset="0"/>
            </a:endParaRPr>
          </a:p>
        </p:txBody>
      </p:sp>
      <p:sp>
        <p:nvSpPr>
          <p:cNvPr id="5" name="Rectangle 3">
            <a:extLst>
              <a:ext uri="{FF2B5EF4-FFF2-40B4-BE49-F238E27FC236}">
                <a16:creationId xmlns:a16="http://schemas.microsoft.com/office/drawing/2014/main" id="{1D59B36E-A64F-40A8-B147-27E31525B54D}"/>
              </a:ext>
            </a:extLst>
          </p:cNvPr>
          <p:cNvSpPr txBox="1">
            <a:spLocks noChangeArrowheads="1"/>
          </p:cNvSpPr>
          <p:nvPr/>
        </p:nvSpPr>
        <p:spPr bwMode="auto">
          <a:xfrm>
            <a:off x="369277" y="4690469"/>
            <a:ext cx="819443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hangingPunct="1"/>
            <a:r>
              <a:rPr lang="en-US" altLang="en-US" sz="2400" b="1" dirty="0">
                <a:solidFill>
                  <a:srgbClr val="008000"/>
                </a:solidFill>
                <a:latin typeface="Calibri" panose="020F0502020204030204" pitchFamily="34" charset="0"/>
                <a:sym typeface="Symbol" panose="05050102010706020507" pitchFamily="18" charset="2"/>
              </a:rPr>
              <a:t>Note: This is </a:t>
            </a:r>
            <a:r>
              <a:rPr lang="en-US" altLang="en-US" sz="2400" b="1" dirty="0">
                <a:solidFill>
                  <a:srgbClr val="FF0000"/>
                </a:solidFill>
                <a:latin typeface="Calibri" panose="020F0502020204030204" pitchFamily="34" charset="0"/>
                <a:sym typeface="Symbol" panose="05050102010706020507" pitchFamily="18" charset="2"/>
              </a:rPr>
              <a:t>not</a:t>
            </a:r>
            <a:r>
              <a:rPr lang="en-US" altLang="en-US" sz="2400" b="1" dirty="0">
                <a:solidFill>
                  <a:srgbClr val="008000"/>
                </a:solidFill>
                <a:latin typeface="Calibri" panose="020F0502020204030204" pitchFamily="34" charset="0"/>
                <a:sym typeface="Symbol" panose="05050102010706020507" pitchFamily="18" charset="2"/>
              </a:rPr>
              <a:t> what Harlow and Hayden are saying!  The “contradiction” is in our effective field theories, GR and QFT, whose regime of validity is now protected by a computational barrier alongside the usual energy barrier.  The true theory of QG would presumably remain free from contradiction!</a:t>
            </a:r>
            <a:endParaRPr lang="en-US" altLang="en-US" sz="2400" b="1" dirty="0">
              <a:solidFill>
                <a:srgbClr val="008000"/>
              </a:solidFill>
              <a:latin typeface="Calibri" panose="020F0502020204030204" pitchFamily="34" charset="0"/>
            </a:endParaRPr>
          </a:p>
        </p:txBody>
      </p:sp>
    </p:spTree>
    <p:extLst>
      <p:ext uri="{BB962C8B-B14F-4D97-AF65-F5344CB8AC3E}">
        <p14:creationId xmlns:p14="http://schemas.microsoft.com/office/powerpoint/2010/main" val="420411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C67F3E79-36CE-407A-A2BB-F15FC4091EF5}"/>
              </a:ext>
            </a:extLst>
          </p:cNvPr>
          <p:cNvSpPr>
            <a:spLocks noGrp="1"/>
          </p:cNvSpPr>
          <p:nvPr>
            <p:ph type="ctrTitle"/>
          </p:nvPr>
        </p:nvSpPr>
        <p:spPr>
          <a:xfrm>
            <a:off x="338137" y="195263"/>
            <a:ext cx="8467725" cy="795337"/>
          </a:xfrm>
        </p:spPr>
        <p:txBody>
          <a:bodyPr/>
          <a:lstStyle/>
          <a:p>
            <a:pPr eaLnBrk="1" hangingPunct="1"/>
            <a:r>
              <a:rPr lang="en-US" altLang="en-US" sz="4200" b="1" dirty="0">
                <a:solidFill>
                  <a:srgbClr val="0070C0"/>
                </a:solidFill>
              </a:rPr>
              <a:t>Complexity and Thermodynamics</a:t>
            </a:r>
          </a:p>
        </p:txBody>
      </p:sp>
      <p:sp>
        <p:nvSpPr>
          <p:cNvPr id="9" name="Subtitle 4">
            <a:extLst>
              <a:ext uri="{FF2B5EF4-FFF2-40B4-BE49-F238E27FC236}">
                <a16:creationId xmlns:a16="http://schemas.microsoft.com/office/drawing/2014/main" id="{562A8657-FAEF-460C-8FB6-590399B848FA}"/>
              </a:ext>
            </a:extLst>
          </p:cNvPr>
          <p:cNvSpPr txBox="1">
            <a:spLocks/>
          </p:cNvSpPr>
          <p:nvPr/>
        </p:nvSpPr>
        <p:spPr bwMode="auto">
          <a:xfrm>
            <a:off x="744414" y="899152"/>
            <a:ext cx="765516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Ongoing joint work with </a:t>
            </a:r>
            <a:r>
              <a:rPr kumimoji="0" lang="en-US" altLang="en-US" sz="24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Gülce</a:t>
            </a:r>
            <a:r>
              <a:rPr kumimoji="0" lang="en-US" altLang="en-US" sz="24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altLang="en-US" sz="24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Kardes</a:t>
            </a:r>
            <a:r>
              <a:rPr kumimoji="0" lang="en-US" altLang="en-US" sz="24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and Harrison </a:t>
            </a:r>
            <a:r>
              <a:rPr kumimoji="0" lang="en-US" altLang="en-US" sz="24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Hartle</a:t>
            </a:r>
            <a:endParaRPr kumimoji="0" lang="en-US" altLang="en-US" sz="24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sp>
        <p:nvSpPr>
          <p:cNvPr id="10" name="Subtitle 4">
            <a:extLst>
              <a:ext uri="{FF2B5EF4-FFF2-40B4-BE49-F238E27FC236}">
                <a16:creationId xmlns:a16="http://schemas.microsoft.com/office/drawing/2014/main" id="{4FA0ECA8-58BA-40ED-BF1D-260F08FB565A}"/>
              </a:ext>
            </a:extLst>
          </p:cNvPr>
          <p:cNvSpPr txBox="1">
            <a:spLocks/>
          </p:cNvSpPr>
          <p:nvPr/>
        </p:nvSpPr>
        <p:spPr bwMode="auto">
          <a:xfrm>
            <a:off x="338137" y="1465889"/>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We’ve constructed a toy situation where, if </a:t>
            </a:r>
            <a:r>
              <a:rPr kumimoji="0" lang="en-US" altLang="en-US" sz="2800" b="1" i="0" u="none" strike="noStrike" kern="1200" cap="none" spc="0" normalizeH="0" baseline="0" noProof="0" dirty="0">
                <a:ln>
                  <a:noFill/>
                </a:ln>
                <a:solidFill>
                  <a:srgbClr val="990099"/>
                </a:solidFill>
                <a:effectLst/>
                <a:uLnTx/>
                <a:uFillTx/>
                <a:latin typeface="Calibri" panose="020F0502020204030204" pitchFamily="34" charset="0"/>
                <a:ea typeface="+mn-ea"/>
                <a:cs typeface="Calibri" panose="020F0502020204030204" pitchFamily="34" charset="0"/>
              </a:rPr>
              <a:t>P</a:t>
            </a: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altLang="en-US" sz="2800" b="1" i="0" u="none" strike="noStrike" kern="1200" cap="none" spc="0" normalizeH="0" baseline="0" noProof="0" dirty="0">
                <a:ln>
                  <a:noFill/>
                </a:ln>
                <a:solidFill>
                  <a:srgbClr val="990099"/>
                </a:solidFill>
                <a:effectLst/>
                <a:uLnTx/>
                <a:uFillTx/>
                <a:latin typeface="Calibri" panose="020F0502020204030204" pitchFamily="34" charset="0"/>
                <a:ea typeface="+mn-ea"/>
                <a:cs typeface="Calibri" panose="020F0502020204030204" pitchFamily="34" charset="0"/>
              </a:rPr>
              <a:t>NP</a:t>
            </a: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then one could </a:t>
            </a:r>
            <a:r>
              <a:rPr kumimoji="0" lang="en-US" alt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appear</a:t>
            </a: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to reverse the Second Law of Thermodynamics, by building a Maxwell’s Demon that collects all the gas in a box onto one side</a:t>
            </a:r>
            <a:endParaRPr kumimoji="0" lang="en-US" alt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Subtitle 4">
            <a:extLst>
              <a:ext uri="{FF2B5EF4-FFF2-40B4-BE49-F238E27FC236}">
                <a16:creationId xmlns:a16="http://schemas.microsoft.com/office/drawing/2014/main" id="{E55C4191-D434-4029-9FC6-31B755C7B714}"/>
              </a:ext>
            </a:extLst>
          </p:cNvPr>
          <p:cNvSpPr txBox="1">
            <a:spLocks/>
          </p:cNvSpPr>
          <p:nvPr/>
        </p:nvSpPr>
        <p:spPr bwMode="auto">
          <a:xfrm>
            <a:off x="1219200" y="3200400"/>
            <a:ext cx="7500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Normally, the entropy just gets transferred into the Demon’s own memory (Szilard/</a:t>
            </a:r>
            <a:r>
              <a:rPr kumimoji="0" lang="en-US" altLang="en-US" sz="24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Landauer</a:t>
            </a:r>
            <a:r>
              <a:rPr lang="en-US" altLang="en-US" sz="2400" b="1" dirty="0">
                <a:solidFill>
                  <a:srgbClr val="008000"/>
                </a:solidFill>
                <a:cs typeface="Calibri" panose="020F0502020204030204" pitchFamily="34" charset="0"/>
              </a:rPr>
              <a:t>/Bennett</a:t>
            </a:r>
            <a:r>
              <a:rPr kumimoji="0" lang="en-US" altLang="en-US" sz="24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But in our model scenario, we can use the </a:t>
            </a:r>
            <a:r>
              <a:rPr kumimoji="0" lang="en-US" altLang="en-US" sz="2400" b="1" i="0" u="none" strike="noStrike" kern="1200" cap="none" spc="0" normalizeH="0" baseline="0" noProof="0" dirty="0">
                <a:ln>
                  <a:noFill/>
                </a:ln>
                <a:solidFill>
                  <a:srgbClr val="990099"/>
                </a:solidFill>
                <a:effectLst/>
                <a:uLnTx/>
                <a:uFillTx/>
                <a:latin typeface="Calibri" panose="020F0502020204030204" pitchFamily="34" charset="0"/>
                <a:ea typeface="+mn-ea"/>
                <a:cs typeface="Calibri" panose="020F0502020204030204" pitchFamily="34" charset="0"/>
              </a:rPr>
              <a:t>P</a:t>
            </a:r>
            <a:r>
              <a:rPr kumimoji="0" lang="en-US" altLang="en-US" sz="24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a:t>
            </a:r>
            <a:r>
              <a:rPr kumimoji="0" lang="en-US" altLang="en-US" sz="2400" b="1" i="0" u="none" strike="noStrike" kern="1200" cap="none" spc="0" normalizeH="0" baseline="0" noProof="0" dirty="0">
                <a:ln>
                  <a:noFill/>
                </a:ln>
                <a:solidFill>
                  <a:srgbClr val="990099"/>
                </a:solidFill>
                <a:effectLst/>
                <a:uLnTx/>
                <a:uFillTx/>
                <a:latin typeface="Calibri" panose="020F0502020204030204" pitchFamily="34" charset="0"/>
                <a:ea typeface="+mn-ea"/>
                <a:cs typeface="Calibri" panose="020F0502020204030204" pitchFamily="34" charset="0"/>
              </a:rPr>
              <a:t>NP</a:t>
            </a:r>
            <a:r>
              <a:rPr kumimoji="0" lang="en-US" altLang="en-US" sz="24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assumption to “</a:t>
            </a:r>
            <a:r>
              <a:rPr kumimoji="0" lang="en-US" altLang="en-US" sz="24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uncompute</a:t>
            </a:r>
            <a:r>
              <a:rPr kumimoji="0" lang="en-US" altLang="en-US" sz="24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the Demon’s memory.</a:t>
            </a:r>
          </a:p>
        </p:txBody>
      </p:sp>
      <p:sp>
        <p:nvSpPr>
          <p:cNvPr id="13" name="Subtitle 4">
            <a:extLst>
              <a:ext uri="{FF2B5EF4-FFF2-40B4-BE49-F238E27FC236}">
                <a16:creationId xmlns:a16="http://schemas.microsoft.com/office/drawing/2014/main" id="{26600239-E9EA-4A44-92E9-9143C65CD917}"/>
              </a:ext>
            </a:extLst>
          </p:cNvPr>
          <p:cNvSpPr txBox="1">
            <a:spLocks/>
          </p:cNvSpPr>
          <p:nvPr/>
        </p:nvSpPr>
        <p:spPr bwMode="auto">
          <a:xfrm>
            <a:off x="1219200" y="4832024"/>
            <a:ext cx="77057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Note: In practice, quantum mechanics and/or classical chaos will normally make our strategy fail.  Even so, we’ve shown that the appearance of the Second Law </a:t>
            </a:r>
            <a:r>
              <a:rPr kumimoji="0" lang="en-US" alt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can</a:t>
            </a:r>
            <a:r>
              <a:rPr kumimoji="0" lang="en-US" altLang="en-US" sz="24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be protected only by computational complexity, just like GR/QFT in the Harlow-Hayden scenario!</a:t>
            </a:r>
          </a:p>
        </p:txBody>
      </p:sp>
    </p:spTree>
    <p:extLst>
      <p:ext uri="{BB962C8B-B14F-4D97-AF65-F5344CB8AC3E}">
        <p14:creationId xmlns:p14="http://schemas.microsoft.com/office/powerpoint/2010/main" val="237496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emon_corner_rect_oneway_slow">
            <a:hlinkClick r:id="" action="ppaction://media"/>
            <a:extLst>
              <a:ext uri="{FF2B5EF4-FFF2-40B4-BE49-F238E27FC236}">
                <a16:creationId xmlns:a16="http://schemas.microsoft.com/office/drawing/2014/main" id="{AF27F6F1-2416-4463-B8D8-DE4EE5C833D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0"/>
            <a:ext cx="6858000" cy="6858000"/>
          </a:xfrm>
          <a:prstGeom prst="rect">
            <a:avLst/>
          </a:prstGeom>
        </p:spPr>
      </p:pic>
    </p:spTree>
    <p:extLst>
      <p:ext uri="{BB962C8B-B14F-4D97-AF65-F5344CB8AC3E}">
        <p14:creationId xmlns:p14="http://schemas.microsoft.com/office/powerpoint/2010/main" val="426920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C67F3E79-36CE-407A-A2BB-F15FC4091EF5}"/>
              </a:ext>
            </a:extLst>
          </p:cNvPr>
          <p:cNvSpPr>
            <a:spLocks noGrp="1"/>
          </p:cNvSpPr>
          <p:nvPr>
            <p:ph type="ctrTitle"/>
          </p:nvPr>
        </p:nvSpPr>
        <p:spPr>
          <a:xfrm>
            <a:off x="338136" y="217259"/>
            <a:ext cx="8467725" cy="795337"/>
          </a:xfrm>
        </p:spPr>
        <p:txBody>
          <a:bodyPr/>
          <a:lstStyle/>
          <a:p>
            <a:pPr eaLnBrk="1" hangingPunct="1"/>
            <a:r>
              <a:rPr lang="en-US" altLang="en-US" b="1" dirty="0">
                <a:solidFill>
                  <a:srgbClr val="0070C0"/>
                </a:solidFill>
              </a:rPr>
              <a:t>Concluding Thoughts</a:t>
            </a:r>
          </a:p>
        </p:txBody>
      </p:sp>
      <p:sp>
        <p:nvSpPr>
          <p:cNvPr id="19461" name="Subtitle 4">
            <a:extLst>
              <a:ext uri="{FF2B5EF4-FFF2-40B4-BE49-F238E27FC236}">
                <a16:creationId xmlns:a16="http://schemas.microsoft.com/office/drawing/2014/main" id="{20214098-A756-4A3B-BED3-B0B78291674B}"/>
              </a:ext>
            </a:extLst>
          </p:cNvPr>
          <p:cNvSpPr txBox="1">
            <a:spLocks/>
          </p:cNvSpPr>
          <p:nvPr/>
        </p:nvSpPr>
        <p:spPr bwMode="auto">
          <a:xfrm>
            <a:off x="380999" y="1176337"/>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lang="en-US" altLang="en-US" sz="2800" dirty="0">
                <a:solidFill>
                  <a:prstClr val="black"/>
                </a:solidFill>
                <a:cs typeface="Calibri" panose="020F0502020204030204" pitchFamily="34" charset="0"/>
              </a:rPr>
              <a:t>More than a century ago, </a:t>
            </a:r>
            <a:r>
              <a:rPr lang="en-US" altLang="en-US" sz="2800" b="1" dirty="0">
                <a:solidFill>
                  <a:srgbClr val="FF0000"/>
                </a:solidFill>
                <a:cs typeface="Calibri" panose="020F0502020204030204" pitchFamily="34" charset="0"/>
              </a:rPr>
              <a:t>knowledge</a:t>
            </a:r>
            <a:r>
              <a:rPr lang="en-US" altLang="en-US" sz="2800" dirty="0">
                <a:solidFill>
                  <a:prstClr val="black"/>
                </a:solidFill>
                <a:cs typeface="Calibri" panose="020F0502020204030204" pitchFamily="34" charset="0"/>
              </a:rPr>
              <a:t> and </a:t>
            </a:r>
            <a:r>
              <a:rPr lang="en-US" altLang="en-US" sz="2800" b="1" dirty="0">
                <a:solidFill>
                  <a:srgbClr val="FF0000"/>
                </a:solidFill>
                <a:cs typeface="Calibri" panose="020F0502020204030204" pitchFamily="34" charset="0"/>
              </a:rPr>
              <a:t>information</a:t>
            </a:r>
            <a:r>
              <a:rPr lang="en-US" altLang="en-US" sz="2800" dirty="0">
                <a:solidFill>
                  <a:prstClr val="black"/>
                </a:solidFill>
                <a:cs typeface="Calibri" panose="020F0502020204030204" pitchFamily="34" charset="0"/>
              </a:rPr>
              <a:t>, despite their apparent anthropocentrism, snuck into our best explanations in physics—e.g., </a:t>
            </a:r>
            <a:r>
              <a:rPr lang="en-US" altLang="en-US" sz="2800" dirty="0">
                <a:cs typeface="Calibri" panose="020F0502020204030204" pitchFamily="34" charset="0"/>
              </a:rPr>
              <a:t>via statistical thermodynamics and no-signaling in relativity</a:t>
            </a:r>
            <a:endParaRPr kumimoji="0" lang="en-US" altLang="en-US" sz="2800" i="0" u="none" strike="noStrike" kern="1200" cap="none" spc="0" normalizeH="0" baseline="0" noProof="0" dirty="0">
              <a:ln>
                <a:noFill/>
              </a:ln>
              <a:effectLst/>
              <a:uLnTx/>
              <a:uFillTx/>
              <a:cs typeface="Calibri" panose="020F0502020204030204" pitchFamily="34" charset="0"/>
            </a:endParaRPr>
          </a:p>
        </p:txBody>
      </p:sp>
      <p:sp>
        <p:nvSpPr>
          <p:cNvPr id="11" name="Subtitle 4">
            <a:extLst>
              <a:ext uri="{FF2B5EF4-FFF2-40B4-BE49-F238E27FC236}">
                <a16:creationId xmlns:a16="http://schemas.microsoft.com/office/drawing/2014/main" id="{EEBE78BE-EF7D-455E-93A1-4AD780380FB6}"/>
              </a:ext>
            </a:extLst>
          </p:cNvPr>
          <p:cNvSpPr txBox="1">
            <a:spLocks/>
          </p:cNvSpPr>
          <p:nvPr/>
        </p:nvSpPr>
        <p:spPr bwMode="auto">
          <a:xfrm>
            <a:off x="401514" y="4033238"/>
            <a:ext cx="84043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One difference: progress in pure math, e.g. a solution to </a:t>
            </a:r>
            <a:r>
              <a:rPr kumimoji="0" lang="en-US" altLang="en-US" sz="2400" b="1" i="0" u="none" strike="noStrike" kern="1200" cap="none" spc="0" normalizeH="0" baseline="0" noProof="0" dirty="0">
                <a:ln>
                  <a:noFill/>
                </a:ln>
                <a:solidFill>
                  <a:srgbClr val="990099"/>
                </a:solidFill>
                <a:effectLst/>
                <a:uLnTx/>
                <a:uFillTx/>
                <a:latin typeface="Calibri" panose="020F0502020204030204" pitchFamily="34" charset="0"/>
                <a:ea typeface="+mn-ea"/>
                <a:cs typeface="Calibri" panose="020F0502020204030204" pitchFamily="34" charset="0"/>
              </a:rPr>
              <a:t>P</a:t>
            </a:r>
            <a:r>
              <a:rPr kumimoji="0" lang="en-US" altLang="en-US" sz="24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vs. </a:t>
            </a:r>
            <a:r>
              <a:rPr kumimoji="0" lang="en-US" altLang="en-US" sz="2400" b="1" i="0" u="none" strike="noStrike" kern="1200" cap="none" spc="0" normalizeH="0" baseline="0" noProof="0" dirty="0">
                <a:ln>
                  <a:noFill/>
                </a:ln>
                <a:solidFill>
                  <a:srgbClr val="990099"/>
                </a:solidFill>
                <a:effectLst/>
                <a:uLnTx/>
                <a:uFillTx/>
                <a:latin typeface="Calibri" panose="020F0502020204030204" pitchFamily="34" charset="0"/>
                <a:ea typeface="+mn-ea"/>
                <a:cs typeface="Calibri" panose="020F0502020204030204" pitchFamily="34" charset="0"/>
              </a:rPr>
              <a:t>NP</a:t>
            </a:r>
            <a:r>
              <a:rPr kumimoji="0" lang="en-US" altLang="en-US" sz="24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would help clarify which of the computational limits are real</a:t>
            </a:r>
          </a:p>
        </p:txBody>
      </p:sp>
      <p:pic>
        <p:nvPicPr>
          <p:cNvPr id="2" name="Picture 1">
            <a:extLst>
              <a:ext uri="{FF2B5EF4-FFF2-40B4-BE49-F238E27FC236}">
                <a16:creationId xmlns:a16="http://schemas.microsoft.com/office/drawing/2014/main" id="{ECFAAE23-5E70-40BF-93E1-80CB8471CD71}"/>
              </a:ext>
            </a:extLst>
          </p:cNvPr>
          <p:cNvPicPr>
            <a:picLocks noChangeAspect="1"/>
          </p:cNvPicPr>
          <p:nvPr/>
        </p:nvPicPr>
        <p:blipFill>
          <a:blip r:embed="rId3"/>
          <a:stretch>
            <a:fillRect/>
          </a:stretch>
        </p:blipFill>
        <p:spPr>
          <a:xfrm>
            <a:off x="107886" y="4972776"/>
            <a:ext cx="8991600" cy="1253780"/>
          </a:xfrm>
          <a:prstGeom prst="rect">
            <a:avLst/>
          </a:prstGeom>
        </p:spPr>
      </p:pic>
      <p:sp>
        <p:nvSpPr>
          <p:cNvPr id="9" name="Subtitle 4">
            <a:extLst>
              <a:ext uri="{FF2B5EF4-FFF2-40B4-BE49-F238E27FC236}">
                <a16:creationId xmlns:a16="http://schemas.microsoft.com/office/drawing/2014/main" id="{FB16FFD8-9617-4137-AE30-CA11E4C54CA3}"/>
              </a:ext>
            </a:extLst>
          </p:cNvPr>
          <p:cNvSpPr txBox="1">
            <a:spLocks/>
          </p:cNvSpPr>
          <p:nvPr/>
        </p:nvSpPr>
        <p:spPr bwMode="auto">
          <a:xfrm>
            <a:off x="423860" y="3048000"/>
            <a:ext cx="8467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lang="en-US" altLang="en-US" sz="2800" dirty="0">
                <a:solidFill>
                  <a:prstClr val="black"/>
                </a:solidFill>
                <a:cs typeface="Calibri" panose="020F0502020204030204" pitchFamily="34" charset="0"/>
              </a:rPr>
              <a:t>Should we be so surprised if computational limits likewise sneak into physics explanations in our own time?</a:t>
            </a:r>
            <a:endParaRPr kumimoji="0" lang="en-US" alt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51E71AC2-B293-4E2B-826E-324694EEC28A}"/>
              </a:ext>
            </a:extLst>
          </p:cNvPr>
          <p:cNvSpPr/>
          <p:nvPr/>
        </p:nvSpPr>
        <p:spPr>
          <a:xfrm>
            <a:off x="914400" y="6134018"/>
            <a:ext cx="7696200" cy="523220"/>
          </a:xfrm>
          <a:prstGeom prst="rect">
            <a:avLst/>
          </a:prstGeom>
        </p:spPr>
        <p:txBody>
          <a:bodyPr wrap="square">
            <a:spAutoFit/>
          </a:bodyPr>
          <a:lstStyle/>
          <a:p>
            <a:r>
              <a:rPr lang="en-US" sz="2800" dirty="0">
                <a:latin typeface="+mn-lt"/>
              </a:rPr>
              <a:t>https://www.scottaaronson.com/papers/philos.pdf</a:t>
            </a:r>
          </a:p>
        </p:txBody>
      </p:sp>
    </p:spTree>
    <p:extLst>
      <p:ext uri="{BB962C8B-B14F-4D97-AF65-F5344CB8AC3E}">
        <p14:creationId xmlns:p14="http://schemas.microsoft.com/office/powerpoint/2010/main" val="105664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A0C85D9F-DA07-44AC-8EAB-3DC299A0C2BE}"/>
              </a:ext>
            </a:extLst>
          </p:cNvPr>
          <p:cNvSpPr txBox="1">
            <a:spLocks noChangeArrowheads="1"/>
          </p:cNvSpPr>
          <p:nvPr/>
        </p:nvSpPr>
        <p:spPr bwMode="auto">
          <a:xfrm>
            <a:off x="304800" y="243254"/>
            <a:ext cx="7543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hangingPunct="1"/>
            <a:r>
              <a:rPr lang="en-US" altLang="en-US" b="1" dirty="0">
                <a:solidFill>
                  <a:srgbClr val="0070C0"/>
                </a:solidFill>
                <a:latin typeface="Calibri" panose="020F0502020204030204" pitchFamily="34" charset="0"/>
              </a:rPr>
              <a:t>Alan Turing </a:t>
            </a:r>
            <a:r>
              <a:rPr lang="en-US" altLang="en-US" sz="2600" b="1" dirty="0">
                <a:solidFill>
                  <a:srgbClr val="0070C0"/>
                </a:solidFill>
                <a:latin typeface="Calibri" panose="020F0502020204030204" pitchFamily="34" charset="0"/>
              </a:rPr>
              <a:t>(who died before computational complexity theory started, but cofounded the closely-related computability theory)</a:t>
            </a:r>
            <a:r>
              <a:rPr lang="en-US" altLang="en-US" b="1" dirty="0">
                <a:solidFill>
                  <a:srgbClr val="0070C0"/>
                </a:solidFill>
                <a:latin typeface="Calibri" panose="020F0502020204030204" pitchFamily="34" charset="0"/>
              </a:rPr>
              <a:t>, in 1950:</a:t>
            </a:r>
          </a:p>
        </p:txBody>
      </p:sp>
      <p:pic>
        <p:nvPicPr>
          <p:cNvPr id="8" name="Picture 2" descr="Alan Turing - a computer scientist, philosopher and cryptologist ...">
            <a:extLst>
              <a:ext uri="{FF2B5EF4-FFF2-40B4-BE49-F238E27FC236}">
                <a16:creationId xmlns:a16="http://schemas.microsoft.com/office/drawing/2014/main" id="{057E907B-6D68-4702-83E2-39AC067FB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52400"/>
            <a:ext cx="1260457" cy="1447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35D85113-9572-460F-8A77-7B18C6D528BA}"/>
              </a:ext>
            </a:extLst>
          </p:cNvPr>
          <p:cNvSpPr txBox="1">
            <a:spLocks noChangeArrowheads="1"/>
          </p:cNvSpPr>
          <p:nvPr/>
        </p:nvSpPr>
        <p:spPr bwMode="auto">
          <a:xfrm>
            <a:off x="533400" y="1828800"/>
            <a:ext cx="8305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hangingPunct="1"/>
            <a:r>
              <a:rPr lang="en-US" altLang="en-US" dirty="0">
                <a:solidFill>
                  <a:schemeClr val="tx1"/>
                </a:solidFill>
                <a:latin typeface="Calibri" panose="020F0502020204030204" pitchFamily="34" charset="0"/>
              </a:rPr>
              <a:t>“The view that machines cannot give rise to surprises is due, I believe, to a fallacy to which philosophers and mathematicians are particularly subject. This is the assumption that as soon as a fact is presented to a mind all consequences of that fact spring into the mind simultaneously with it. It is a very useful assumption under many circumstances, but one too easily forgets that it is false.”</a:t>
            </a:r>
          </a:p>
        </p:txBody>
      </p:sp>
    </p:spTree>
    <p:extLst>
      <p:ext uri="{BB962C8B-B14F-4D97-AF65-F5344CB8AC3E}">
        <p14:creationId xmlns:p14="http://schemas.microsoft.com/office/powerpoint/2010/main" val="1491669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9230054-A458-41C4-BA03-087F12ED948D}"/>
              </a:ext>
            </a:extLst>
          </p:cNvPr>
          <p:cNvSpPr>
            <a:spLocks noGrp="1"/>
          </p:cNvSpPr>
          <p:nvPr>
            <p:ph type="ctrTitle"/>
          </p:nvPr>
        </p:nvSpPr>
        <p:spPr>
          <a:xfrm>
            <a:off x="109750" y="248134"/>
            <a:ext cx="8915400" cy="894866"/>
          </a:xfrm>
        </p:spPr>
        <p:txBody>
          <a:bodyPr/>
          <a:lstStyle/>
          <a:p>
            <a:pPr eaLnBrk="1" hangingPunct="1"/>
            <a:r>
              <a:rPr lang="en-US" altLang="en-US" b="1" dirty="0">
                <a:solidFill>
                  <a:srgbClr val="0070C0"/>
                </a:solidFill>
              </a:rPr>
              <a:t>This Talk</a:t>
            </a:r>
          </a:p>
        </p:txBody>
      </p:sp>
      <p:sp>
        <p:nvSpPr>
          <p:cNvPr id="13" name="Rectangle 3">
            <a:extLst>
              <a:ext uri="{FF2B5EF4-FFF2-40B4-BE49-F238E27FC236}">
                <a16:creationId xmlns:a16="http://schemas.microsoft.com/office/drawing/2014/main" id="{C15590AF-7C00-45D1-B80F-0A17E34C8806}"/>
              </a:ext>
            </a:extLst>
          </p:cNvPr>
          <p:cNvSpPr>
            <a:spLocks noGrp="1" noChangeArrowheads="1"/>
          </p:cNvSpPr>
          <p:nvPr>
            <p:ph type="subTitle" idx="1"/>
          </p:nvPr>
        </p:nvSpPr>
        <p:spPr>
          <a:xfrm>
            <a:off x="300250" y="1371600"/>
            <a:ext cx="7014950" cy="1371600"/>
          </a:xfrm>
        </p:spPr>
        <p:txBody>
          <a:bodyPr/>
          <a:lstStyle/>
          <a:p>
            <a:pPr algn="l" eaLnBrk="1" hangingPunct="1"/>
            <a:r>
              <a:rPr lang="en-US" altLang="en-US" sz="3000" dirty="0">
                <a:solidFill>
                  <a:schemeClr val="tx1"/>
                </a:solidFill>
                <a:latin typeface="Calibri" panose="020F0502020204030204" pitchFamily="34" charset="0"/>
                <a:sym typeface="Symbol" panose="05050102010706020507" pitchFamily="18" charset="2"/>
              </a:rPr>
              <a:t>Clearly computational complexity can be relevant to our </a:t>
            </a:r>
            <a:r>
              <a:rPr lang="en-US" altLang="en-US" sz="3000" b="1" dirty="0">
                <a:solidFill>
                  <a:srgbClr val="FF0000"/>
                </a:solidFill>
                <a:latin typeface="Calibri" panose="020F0502020204030204" pitchFamily="34" charset="0"/>
                <a:sym typeface="Symbol" panose="05050102010706020507" pitchFamily="18" charset="2"/>
              </a:rPr>
              <a:t>knowledge</a:t>
            </a:r>
            <a:r>
              <a:rPr lang="en-US" altLang="en-US" sz="3000" dirty="0">
                <a:solidFill>
                  <a:schemeClr val="tx1"/>
                </a:solidFill>
                <a:latin typeface="Calibri" panose="020F0502020204030204" pitchFamily="34" charset="0"/>
                <a:sym typeface="Symbol" panose="05050102010706020507" pitchFamily="18" charset="2"/>
              </a:rPr>
              <a:t> of physics</a:t>
            </a:r>
            <a:endParaRPr lang="en-US" altLang="en-US" sz="3000" dirty="0">
              <a:solidFill>
                <a:schemeClr val="tx1"/>
              </a:solidFill>
              <a:latin typeface="Calibri" panose="020F0502020204030204" pitchFamily="34" charset="0"/>
            </a:endParaRPr>
          </a:p>
        </p:txBody>
      </p:sp>
      <p:sp>
        <p:nvSpPr>
          <p:cNvPr id="7" name="Rectangle 3">
            <a:extLst>
              <a:ext uri="{FF2B5EF4-FFF2-40B4-BE49-F238E27FC236}">
                <a16:creationId xmlns:a16="http://schemas.microsoft.com/office/drawing/2014/main" id="{242EDE77-702A-4D8F-B62C-B18F98791EAB}"/>
              </a:ext>
            </a:extLst>
          </p:cNvPr>
          <p:cNvSpPr txBox="1">
            <a:spLocks noChangeArrowheads="1"/>
          </p:cNvSpPr>
          <p:nvPr/>
        </p:nvSpPr>
        <p:spPr bwMode="auto">
          <a:xfrm>
            <a:off x="300250" y="2590800"/>
            <a:ext cx="87249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hangingPunct="1"/>
            <a:r>
              <a:rPr lang="en-US" altLang="en-US" sz="3000" dirty="0">
                <a:solidFill>
                  <a:schemeClr val="tx1"/>
                </a:solidFill>
                <a:latin typeface="Calibri" panose="020F0502020204030204" pitchFamily="34" charset="0"/>
                <a:sym typeface="Symbol" panose="05050102010706020507" pitchFamily="18" charset="2"/>
              </a:rPr>
              <a:t>But can computational complexity play a direct role in our explanations of the laws of physics, or is it too “anthropocentric” for that?</a:t>
            </a:r>
            <a:endParaRPr lang="en-US" altLang="en-US" sz="3000" dirty="0">
              <a:solidFill>
                <a:schemeClr val="tx1"/>
              </a:solidFill>
              <a:latin typeface="Calibri" panose="020F0502020204030204" pitchFamily="34" charset="0"/>
            </a:endParaRPr>
          </a:p>
        </p:txBody>
      </p:sp>
      <p:sp>
        <p:nvSpPr>
          <p:cNvPr id="8" name="Rectangle 3">
            <a:extLst>
              <a:ext uri="{FF2B5EF4-FFF2-40B4-BE49-F238E27FC236}">
                <a16:creationId xmlns:a16="http://schemas.microsoft.com/office/drawing/2014/main" id="{8B55216D-63E2-4D00-B3C1-603F2E547D1A}"/>
              </a:ext>
            </a:extLst>
          </p:cNvPr>
          <p:cNvSpPr txBox="1">
            <a:spLocks noChangeArrowheads="1"/>
          </p:cNvSpPr>
          <p:nvPr/>
        </p:nvSpPr>
        <p:spPr bwMode="auto">
          <a:xfrm>
            <a:off x="619704" y="4800599"/>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71500" indent="-571500" algn="l" eaLnBrk="1" hangingPunct="1">
              <a:buAutoNum type="romanUcPeriod"/>
            </a:pPr>
            <a:r>
              <a:rPr lang="en-US" altLang="en-US" sz="3000" dirty="0">
                <a:solidFill>
                  <a:schemeClr val="tx1"/>
                </a:solidFill>
                <a:latin typeface="Calibri" panose="020F0502020204030204" pitchFamily="34" charset="0"/>
                <a:sym typeface="Symbol" panose="05050102010706020507" pitchFamily="18" charset="2"/>
              </a:rPr>
              <a:t>Quantum Computing and Many Worlds</a:t>
            </a:r>
          </a:p>
          <a:p>
            <a:pPr marL="571500" indent="-571500" algn="l" eaLnBrk="1" hangingPunct="1">
              <a:buAutoNum type="romanUcPeriod"/>
            </a:pPr>
            <a:r>
              <a:rPr lang="en-US" altLang="en-US" sz="3000" dirty="0">
                <a:solidFill>
                  <a:schemeClr val="tx1"/>
                </a:solidFill>
                <a:latin typeface="Calibri" panose="020F0502020204030204" pitchFamily="34" charset="0"/>
                <a:sym typeface="Symbol" panose="05050102010706020507" pitchFamily="18" charset="2"/>
              </a:rPr>
              <a:t>Complexity-Theoretic Occam’s Razor</a:t>
            </a:r>
          </a:p>
          <a:p>
            <a:pPr marL="571500" indent="-571500" algn="l" eaLnBrk="1" hangingPunct="1">
              <a:buAutoNum type="romanUcPeriod"/>
            </a:pPr>
            <a:r>
              <a:rPr lang="en-US" altLang="en-US" sz="3000" dirty="0">
                <a:solidFill>
                  <a:schemeClr val="tx1"/>
                </a:solidFill>
                <a:latin typeface="Calibri" panose="020F0502020204030204" pitchFamily="34" charset="0"/>
                <a:sym typeface="Symbol" panose="05050102010706020507" pitchFamily="18" charset="2"/>
              </a:rPr>
              <a:t>Complexity as Armor for Effective Theories</a:t>
            </a:r>
            <a:endParaRPr lang="en-US" altLang="en-US" sz="3000" dirty="0">
              <a:solidFill>
                <a:schemeClr val="tx1"/>
              </a:solidFill>
              <a:latin typeface="Calibri" panose="020F0502020204030204" pitchFamily="34" charset="0"/>
            </a:endParaRPr>
          </a:p>
        </p:txBody>
      </p:sp>
      <p:sp>
        <p:nvSpPr>
          <p:cNvPr id="9" name="Rectangle 3">
            <a:extLst>
              <a:ext uri="{FF2B5EF4-FFF2-40B4-BE49-F238E27FC236}">
                <a16:creationId xmlns:a16="http://schemas.microsoft.com/office/drawing/2014/main" id="{F0E66839-42E5-45B5-8EA1-724C3E21A82D}"/>
              </a:ext>
            </a:extLst>
          </p:cNvPr>
          <p:cNvSpPr txBox="1">
            <a:spLocks noChangeArrowheads="1"/>
          </p:cNvSpPr>
          <p:nvPr/>
        </p:nvSpPr>
        <p:spPr bwMode="auto">
          <a:xfrm>
            <a:off x="261839" y="4167434"/>
            <a:ext cx="8724900" cy="685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hangingPunct="1"/>
            <a:r>
              <a:rPr lang="en-US" altLang="en-US" sz="3000" dirty="0">
                <a:solidFill>
                  <a:schemeClr val="tx1"/>
                </a:solidFill>
                <a:latin typeface="Calibri" panose="020F0502020204030204" pitchFamily="34" charset="0"/>
                <a:sym typeface="Symbol" panose="05050102010706020507" pitchFamily="18" charset="2"/>
              </a:rPr>
              <a:t>We’ll explore this question through three case studies:</a:t>
            </a:r>
            <a:endParaRPr lang="en-US" altLang="en-US" sz="3000" dirty="0">
              <a:solidFill>
                <a:schemeClr val="tx1"/>
              </a:solidFill>
              <a:latin typeface="Calibri" panose="020F0502020204030204" pitchFamily="34" charset="0"/>
            </a:endParaRPr>
          </a:p>
        </p:txBody>
      </p:sp>
      <p:pic>
        <p:nvPicPr>
          <p:cNvPr id="4126" name="Picture 30" descr="Image 1 of 1">
            <a:extLst>
              <a:ext uri="{FF2B5EF4-FFF2-40B4-BE49-F238E27FC236}">
                <a16:creationId xmlns:a16="http://schemas.microsoft.com/office/drawing/2014/main" id="{94BFDFE5-813A-4BE9-868D-CB2F7FFE2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230820"/>
            <a:ext cx="1485900" cy="1245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52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9230054-A458-41C4-BA03-087F12ED948D}"/>
              </a:ext>
            </a:extLst>
          </p:cNvPr>
          <p:cNvSpPr>
            <a:spLocks noGrp="1"/>
          </p:cNvSpPr>
          <p:nvPr>
            <p:ph type="ctrTitle"/>
          </p:nvPr>
        </p:nvSpPr>
        <p:spPr>
          <a:xfrm>
            <a:off x="326125" y="1600200"/>
            <a:ext cx="8343900" cy="894866"/>
          </a:xfrm>
        </p:spPr>
        <p:txBody>
          <a:bodyPr/>
          <a:lstStyle/>
          <a:p>
            <a:pPr eaLnBrk="1" hangingPunct="1"/>
            <a:r>
              <a:rPr lang="en-US" altLang="en-US" b="1" dirty="0">
                <a:solidFill>
                  <a:srgbClr val="0070C0"/>
                </a:solidFill>
              </a:rPr>
              <a:t>I. Quantum Computing and the Many-Worlds Interpretation</a:t>
            </a:r>
          </a:p>
        </p:txBody>
      </p:sp>
      <p:sp>
        <p:nvSpPr>
          <p:cNvPr id="9" name="Rectangle 3">
            <a:extLst>
              <a:ext uri="{FF2B5EF4-FFF2-40B4-BE49-F238E27FC236}">
                <a16:creationId xmlns:a16="http://schemas.microsoft.com/office/drawing/2014/main" id="{DE52E0EB-0169-49DF-828F-7946CCE4D104}"/>
              </a:ext>
            </a:extLst>
          </p:cNvPr>
          <p:cNvSpPr>
            <a:spLocks noGrp="1" noChangeArrowheads="1"/>
          </p:cNvSpPr>
          <p:nvPr>
            <p:ph type="subTitle" idx="1"/>
          </p:nvPr>
        </p:nvSpPr>
        <p:spPr>
          <a:xfrm>
            <a:off x="990600" y="2971800"/>
            <a:ext cx="7014950" cy="1371600"/>
          </a:xfrm>
        </p:spPr>
        <p:txBody>
          <a:bodyPr/>
          <a:lstStyle/>
          <a:p>
            <a:pPr algn="l" eaLnBrk="1" hangingPunct="1"/>
            <a:r>
              <a:rPr lang="en-US" altLang="en-US" sz="3000" dirty="0">
                <a:solidFill>
                  <a:schemeClr val="tx1"/>
                </a:solidFill>
                <a:latin typeface="Calibri" panose="020F0502020204030204" pitchFamily="34" charset="0"/>
                <a:sym typeface="Symbol" panose="05050102010706020507" pitchFamily="18" charset="2"/>
              </a:rPr>
              <a:t>To explain how quantum computers get such huge speedups, are we forced to posit the reality of parallel universes?</a:t>
            </a:r>
            <a:endParaRPr lang="en-US" altLang="en-US" sz="30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4261269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641A7D78-F1C1-4942-BF98-5071E431195F}"/>
              </a:ext>
            </a:extLst>
          </p:cNvPr>
          <p:cNvSpPr txBox="1">
            <a:spLocks noChangeArrowheads="1"/>
          </p:cNvSpPr>
          <p:nvPr/>
        </p:nvSpPr>
        <p:spPr bwMode="auto">
          <a:xfrm>
            <a:off x="1752600" y="457200"/>
            <a:ext cx="5867400" cy="1143000"/>
          </a:xfrm>
          <a:prstGeom prst="rect">
            <a:avLst/>
          </a:prstGeom>
          <a:noFill/>
          <a:ln w="9525">
            <a:noFill/>
            <a:miter lim="800000"/>
            <a:headEnd/>
            <a:tailEnd/>
          </a:ln>
        </p:spPr>
        <p:txBody>
          <a:bodyPr anchor="ctr"/>
          <a:lstStyle/>
          <a:p>
            <a:pPr algn="ctr" eaLnBrk="1" hangingPunct="1">
              <a:defRPr/>
            </a:pPr>
            <a:r>
              <a:rPr lang="en-US" sz="4400" b="1" kern="0" dirty="0">
                <a:solidFill>
                  <a:srgbClr val="0070C0"/>
                </a:solidFill>
                <a:latin typeface="Calibri" pitchFamily="34" charset="0"/>
                <a:ea typeface="+mj-ea"/>
                <a:cs typeface="Calibri" pitchFamily="34" charset="0"/>
              </a:rPr>
              <a:t>Quantum Mechanics</a:t>
            </a:r>
          </a:p>
        </p:txBody>
      </p:sp>
      <p:grpSp>
        <p:nvGrpSpPr>
          <p:cNvPr id="9219" name="Group 42">
            <a:extLst>
              <a:ext uri="{FF2B5EF4-FFF2-40B4-BE49-F238E27FC236}">
                <a16:creationId xmlns:a16="http://schemas.microsoft.com/office/drawing/2014/main" id="{A74D21EF-DF31-4B32-BE5F-AF6DE398A5C1}"/>
              </a:ext>
            </a:extLst>
          </p:cNvPr>
          <p:cNvGrpSpPr>
            <a:grpSpLocks/>
          </p:cNvGrpSpPr>
          <p:nvPr/>
        </p:nvGrpSpPr>
        <p:grpSpPr bwMode="auto">
          <a:xfrm>
            <a:off x="1095375" y="457200"/>
            <a:ext cx="836613" cy="1066800"/>
            <a:chOff x="408" y="2341"/>
            <a:chExt cx="818" cy="1044"/>
          </a:xfrm>
        </p:grpSpPr>
        <p:sp>
          <p:nvSpPr>
            <p:cNvPr id="9264" name="Line 43">
              <a:extLst>
                <a:ext uri="{FF2B5EF4-FFF2-40B4-BE49-F238E27FC236}">
                  <a16:creationId xmlns:a16="http://schemas.microsoft.com/office/drawing/2014/main" id="{C59814AE-7FC0-4DE1-BBDF-9D62FAF705F5}"/>
                </a:ext>
              </a:extLst>
            </p:cNvPr>
            <p:cNvSpPr>
              <a:spLocks noChangeShapeType="1"/>
            </p:cNvSpPr>
            <p:nvPr/>
          </p:nvSpPr>
          <p:spPr bwMode="auto">
            <a:xfrm flipV="1">
              <a:off x="589" y="2364"/>
              <a:ext cx="435" cy="1021"/>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pic>
          <p:nvPicPr>
            <p:cNvPr id="9265" name="Picture 44" descr="MCDD01775_0000[1]">
              <a:extLst>
                <a:ext uri="{FF2B5EF4-FFF2-40B4-BE49-F238E27FC236}">
                  <a16:creationId xmlns:a16="http://schemas.microsoft.com/office/drawing/2014/main" id="{16BCD97F-2758-459F-94D5-E5376FB8B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 y="2364"/>
              <a:ext cx="818" cy="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6" name="AutoShape 45">
              <a:extLst>
                <a:ext uri="{FF2B5EF4-FFF2-40B4-BE49-F238E27FC236}">
                  <a16:creationId xmlns:a16="http://schemas.microsoft.com/office/drawing/2014/main" id="{7BAA0238-8ABD-42CE-A66B-3F769654E40A}"/>
                </a:ext>
              </a:extLst>
            </p:cNvPr>
            <p:cNvSpPr>
              <a:spLocks noChangeArrowheads="1"/>
            </p:cNvSpPr>
            <p:nvPr/>
          </p:nvSpPr>
          <p:spPr bwMode="auto">
            <a:xfrm rot="-5400000">
              <a:off x="696" y="2712"/>
              <a:ext cx="240" cy="480"/>
            </a:xfrm>
            <a:prstGeom prst="moon">
              <a:avLst>
                <a:gd name="adj" fmla="val 30898"/>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9267" name="Group 46">
              <a:extLst>
                <a:ext uri="{FF2B5EF4-FFF2-40B4-BE49-F238E27FC236}">
                  <a16:creationId xmlns:a16="http://schemas.microsoft.com/office/drawing/2014/main" id="{5913BC0B-B06A-4B65-A09A-B2F59FDCE896}"/>
                </a:ext>
              </a:extLst>
            </p:cNvPr>
            <p:cNvGrpSpPr>
              <a:grpSpLocks/>
            </p:cNvGrpSpPr>
            <p:nvPr/>
          </p:nvGrpSpPr>
          <p:grpSpPr bwMode="auto">
            <a:xfrm>
              <a:off x="475" y="2502"/>
              <a:ext cx="342" cy="266"/>
              <a:chOff x="601" y="3506"/>
              <a:chExt cx="442" cy="347"/>
            </a:xfrm>
          </p:grpSpPr>
          <p:sp>
            <p:nvSpPr>
              <p:cNvPr id="9281" name="Freeform 47">
                <a:extLst>
                  <a:ext uri="{FF2B5EF4-FFF2-40B4-BE49-F238E27FC236}">
                    <a16:creationId xmlns:a16="http://schemas.microsoft.com/office/drawing/2014/main" id="{41CE52FD-3AA6-4E5F-9B02-89011AFC10DB}"/>
                  </a:ext>
                </a:extLst>
              </p:cNvPr>
              <p:cNvSpPr>
                <a:spLocks/>
              </p:cNvSpPr>
              <p:nvPr/>
            </p:nvSpPr>
            <p:spPr bwMode="auto">
              <a:xfrm>
                <a:off x="615" y="3601"/>
                <a:ext cx="409" cy="252"/>
              </a:xfrm>
              <a:custGeom>
                <a:avLst/>
                <a:gdLst>
                  <a:gd name="T0" fmla="*/ 1 w 817"/>
                  <a:gd name="T1" fmla="*/ 0 h 505"/>
                  <a:gd name="T2" fmla="*/ 1 w 817"/>
                  <a:gd name="T3" fmla="*/ 0 h 505"/>
                  <a:gd name="T4" fmla="*/ 1 w 817"/>
                  <a:gd name="T5" fmla="*/ 0 h 505"/>
                  <a:gd name="T6" fmla="*/ 1 w 817"/>
                  <a:gd name="T7" fmla="*/ 0 h 505"/>
                  <a:gd name="T8" fmla="*/ 1 w 817"/>
                  <a:gd name="T9" fmla="*/ 0 h 505"/>
                  <a:gd name="T10" fmla="*/ 1 w 817"/>
                  <a:gd name="T11" fmla="*/ 0 h 505"/>
                  <a:gd name="T12" fmla="*/ 1 w 817"/>
                  <a:gd name="T13" fmla="*/ 0 h 505"/>
                  <a:gd name="T14" fmla="*/ 1 w 817"/>
                  <a:gd name="T15" fmla="*/ 0 h 505"/>
                  <a:gd name="T16" fmla="*/ 1 w 817"/>
                  <a:gd name="T17" fmla="*/ 0 h 505"/>
                  <a:gd name="T18" fmla="*/ 1 w 817"/>
                  <a:gd name="T19" fmla="*/ 0 h 505"/>
                  <a:gd name="T20" fmla="*/ 1 w 817"/>
                  <a:gd name="T21" fmla="*/ 0 h 505"/>
                  <a:gd name="T22" fmla="*/ 1 w 817"/>
                  <a:gd name="T23" fmla="*/ 0 h 505"/>
                  <a:gd name="T24" fmla="*/ 1 w 817"/>
                  <a:gd name="T25" fmla="*/ 0 h 505"/>
                  <a:gd name="T26" fmla="*/ 1 w 817"/>
                  <a:gd name="T27" fmla="*/ 0 h 505"/>
                  <a:gd name="T28" fmla="*/ 1 w 817"/>
                  <a:gd name="T29" fmla="*/ 0 h 505"/>
                  <a:gd name="T30" fmla="*/ 1 w 817"/>
                  <a:gd name="T31" fmla="*/ 0 h 505"/>
                  <a:gd name="T32" fmla="*/ 1 w 817"/>
                  <a:gd name="T33" fmla="*/ 0 h 505"/>
                  <a:gd name="T34" fmla="*/ 1 w 817"/>
                  <a:gd name="T35" fmla="*/ 0 h 505"/>
                  <a:gd name="T36" fmla="*/ 0 w 817"/>
                  <a:gd name="T37" fmla="*/ 0 h 505"/>
                  <a:gd name="T38" fmla="*/ 1 w 817"/>
                  <a:gd name="T39" fmla="*/ 0 h 505"/>
                  <a:gd name="T40" fmla="*/ 1 w 817"/>
                  <a:gd name="T41" fmla="*/ 0 h 505"/>
                  <a:gd name="T42" fmla="*/ 1 w 817"/>
                  <a:gd name="T43" fmla="*/ 0 h 505"/>
                  <a:gd name="T44" fmla="*/ 1 w 817"/>
                  <a:gd name="T45" fmla="*/ 0 h 505"/>
                  <a:gd name="T46" fmla="*/ 1 w 817"/>
                  <a:gd name="T47" fmla="*/ 0 h 505"/>
                  <a:gd name="T48" fmla="*/ 1 w 817"/>
                  <a:gd name="T49" fmla="*/ 0 h 505"/>
                  <a:gd name="T50" fmla="*/ 1 w 817"/>
                  <a:gd name="T51" fmla="*/ 0 h 505"/>
                  <a:gd name="T52" fmla="*/ 1 w 817"/>
                  <a:gd name="T53" fmla="*/ 0 h 505"/>
                  <a:gd name="T54" fmla="*/ 1 w 817"/>
                  <a:gd name="T55" fmla="*/ 0 h 505"/>
                  <a:gd name="T56" fmla="*/ 1 w 817"/>
                  <a:gd name="T57" fmla="*/ 0 h 505"/>
                  <a:gd name="T58" fmla="*/ 1 w 817"/>
                  <a:gd name="T59" fmla="*/ 0 h 505"/>
                  <a:gd name="T60" fmla="*/ 1 w 817"/>
                  <a:gd name="T61" fmla="*/ 0 h 505"/>
                  <a:gd name="T62" fmla="*/ 1 w 817"/>
                  <a:gd name="T63" fmla="*/ 0 h 505"/>
                  <a:gd name="T64" fmla="*/ 1 w 817"/>
                  <a:gd name="T65" fmla="*/ 0 h 505"/>
                  <a:gd name="T66" fmla="*/ 1 w 817"/>
                  <a:gd name="T67" fmla="*/ 0 h 505"/>
                  <a:gd name="T68" fmla="*/ 1 w 817"/>
                  <a:gd name="T69" fmla="*/ 0 h 505"/>
                  <a:gd name="T70" fmla="*/ 1 w 817"/>
                  <a:gd name="T71" fmla="*/ 0 h 505"/>
                  <a:gd name="T72" fmla="*/ 1 w 817"/>
                  <a:gd name="T73" fmla="*/ 0 h 505"/>
                  <a:gd name="T74" fmla="*/ 1 w 817"/>
                  <a:gd name="T75" fmla="*/ 0 h 5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7"/>
                  <a:gd name="T115" fmla="*/ 0 h 505"/>
                  <a:gd name="T116" fmla="*/ 817 w 817"/>
                  <a:gd name="T117" fmla="*/ 505 h 5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7" h="505">
                    <a:moveTo>
                      <a:pt x="802" y="218"/>
                    </a:moveTo>
                    <a:lnTo>
                      <a:pt x="790" y="198"/>
                    </a:lnTo>
                    <a:lnTo>
                      <a:pt x="776" y="179"/>
                    </a:lnTo>
                    <a:lnTo>
                      <a:pt x="758" y="159"/>
                    </a:lnTo>
                    <a:lnTo>
                      <a:pt x="741" y="139"/>
                    </a:lnTo>
                    <a:lnTo>
                      <a:pt x="720" y="121"/>
                    </a:lnTo>
                    <a:lnTo>
                      <a:pt x="698" y="103"/>
                    </a:lnTo>
                    <a:lnTo>
                      <a:pt x="675" y="85"/>
                    </a:lnTo>
                    <a:lnTo>
                      <a:pt x="651" y="69"/>
                    </a:lnTo>
                    <a:lnTo>
                      <a:pt x="625" y="54"/>
                    </a:lnTo>
                    <a:lnTo>
                      <a:pt x="597" y="42"/>
                    </a:lnTo>
                    <a:lnTo>
                      <a:pt x="568" y="30"/>
                    </a:lnTo>
                    <a:lnTo>
                      <a:pt x="538" y="20"/>
                    </a:lnTo>
                    <a:lnTo>
                      <a:pt x="508" y="12"/>
                    </a:lnTo>
                    <a:lnTo>
                      <a:pt x="476" y="5"/>
                    </a:lnTo>
                    <a:lnTo>
                      <a:pt x="443" y="1"/>
                    </a:lnTo>
                    <a:lnTo>
                      <a:pt x="409" y="0"/>
                    </a:lnTo>
                    <a:lnTo>
                      <a:pt x="376" y="1"/>
                    </a:lnTo>
                    <a:lnTo>
                      <a:pt x="342" y="5"/>
                    </a:lnTo>
                    <a:lnTo>
                      <a:pt x="310" y="12"/>
                    </a:lnTo>
                    <a:lnTo>
                      <a:pt x="279" y="20"/>
                    </a:lnTo>
                    <a:lnTo>
                      <a:pt x="249" y="30"/>
                    </a:lnTo>
                    <a:lnTo>
                      <a:pt x="220" y="42"/>
                    </a:lnTo>
                    <a:lnTo>
                      <a:pt x="192" y="54"/>
                    </a:lnTo>
                    <a:lnTo>
                      <a:pt x="166" y="69"/>
                    </a:lnTo>
                    <a:lnTo>
                      <a:pt x="142" y="85"/>
                    </a:lnTo>
                    <a:lnTo>
                      <a:pt x="117" y="103"/>
                    </a:lnTo>
                    <a:lnTo>
                      <a:pt x="96" y="121"/>
                    </a:lnTo>
                    <a:lnTo>
                      <a:pt x="76" y="139"/>
                    </a:lnTo>
                    <a:lnTo>
                      <a:pt x="58" y="159"/>
                    </a:lnTo>
                    <a:lnTo>
                      <a:pt x="41" y="179"/>
                    </a:lnTo>
                    <a:lnTo>
                      <a:pt x="26" y="198"/>
                    </a:lnTo>
                    <a:lnTo>
                      <a:pt x="14" y="218"/>
                    </a:lnTo>
                    <a:lnTo>
                      <a:pt x="9" y="225"/>
                    </a:lnTo>
                    <a:lnTo>
                      <a:pt x="6" y="232"/>
                    </a:lnTo>
                    <a:lnTo>
                      <a:pt x="2" y="239"/>
                    </a:lnTo>
                    <a:lnTo>
                      <a:pt x="1" y="244"/>
                    </a:lnTo>
                    <a:lnTo>
                      <a:pt x="0" y="247"/>
                    </a:lnTo>
                    <a:lnTo>
                      <a:pt x="14" y="273"/>
                    </a:lnTo>
                    <a:lnTo>
                      <a:pt x="26" y="294"/>
                    </a:lnTo>
                    <a:lnTo>
                      <a:pt x="41" y="315"/>
                    </a:lnTo>
                    <a:lnTo>
                      <a:pt x="59" y="335"/>
                    </a:lnTo>
                    <a:lnTo>
                      <a:pt x="77" y="356"/>
                    </a:lnTo>
                    <a:lnTo>
                      <a:pt x="98" y="376"/>
                    </a:lnTo>
                    <a:lnTo>
                      <a:pt x="120" y="395"/>
                    </a:lnTo>
                    <a:lnTo>
                      <a:pt x="144" y="414"/>
                    </a:lnTo>
                    <a:lnTo>
                      <a:pt x="168" y="430"/>
                    </a:lnTo>
                    <a:lnTo>
                      <a:pt x="195" y="446"/>
                    </a:lnTo>
                    <a:lnTo>
                      <a:pt x="222" y="461"/>
                    </a:lnTo>
                    <a:lnTo>
                      <a:pt x="251" y="474"/>
                    </a:lnTo>
                    <a:lnTo>
                      <a:pt x="281" y="484"/>
                    </a:lnTo>
                    <a:lnTo>
                      <a:pt x="312" y="493"/>
                    </a:lnTo>
                    <a:lnTo>
                      <a:pt x="343" y="499"/>
                    </a:lnTo>
                    <a:lnTo>
                      <a:pt x="376" y="504"/>
                    </a:lnTo>
                    <a:lnTo>
                      <a:pt x="409" y="505"/>
                    </a:lnTo>
                    <a:lnTo>
                      <a:pt x="443" y="504"/>
                    </a:lnTo>
                    <a:lnTo>
                      <a:pt x="475" y="499"/>
                    </a:lnTo>
                    <a:lnTo>
                      <a:pt x="506" y="493"/>
                    </a:lnTo>
                    <a:lnTo>
                      <a:pt x="536" y="484"/>
                    </a:lnTo>
                    <a:lnTo>
                      <a:pt x="566" y="474"/>
                    </a:lnTo>
                    <a:lnTo>
                      <a:pt x="595" y="461"/>
                    </a:lnTo>
                    <a:lnTo>
                      <a:pt x="622" y="446"/>
                    </a:lnTo>
                    <a:lnTo>
                      <a:pt x="648" y="430"/>
                    </a:lnTo>
                    <a:lnTo>
                      <a:pt x="673" y="414"/>
                    </a:lnTo>
                    <a:lnTo>
                      <a:pt x="696" y="395"/>
                    </a:lnTo>
                    <a:lnTo>
                      <a:pt x="718" y="376"/>
                    </a:lnTo>
                    <a:lnTo>
                      <a:pt x="739" y="356"/>
                    </a:lnTo>
                    <a:lnTo>
                      <a:pt x="757" y="335"/>
                    </a:lnTo>
                    <a:lnTo>
                      <a:pt x="775" y="315"/>
                    </a:lnTo>
                    <a:lnTo>
                      <a:pt x="790" y="294"/>
                    </a:lnTo>
                    <a:lnTo>
                      <a:pt x="802" y="273"/>
                    </a:lnTo>
                    <a:lnTo>
                      <a:pt x="810" y="259"/>
                    </a:lnTo>
                    <a:lnTo>
                      <a:pt x="815" y="251"/>
                    </a:lnTo>
                    <a:lnTo>
                      <a:pt x="816" y="248"/>
                    </a:lnTo>
                    <a:lnTo>
                      <a:pt x="816" y="247"/>
                    </a:lnTo>
                    <a:lnTo>
                      <a:pt x="817" y="244"/>
                    </a:lnTo>
                    <a:lnTo>
                      <a:pt x="802" y="2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2" name="Freeform 48">
                <a:extLst>
                  <a:ext uri="{FF2B5EF4-FFF2-40B4-BE49-F238E27FC236}">
                    <a16:creationId xmlns:a16="http://schemas.microsoft.com/office/drawing/2014/main" id="{ECFD9C9E-2C22-440E-8CE3-D02B871211EE}"/>
                  </a:ext>
                </a:extLst>
              </p:cNvPr>
              <p:cNvSpPr>
                <a:spLocks/>
              </p:cNvSpPr>
              <p:nvPr/>
            </p:nvSpPr>
            <p:spPr bwMode="auto">
              <a:xfrm>
                <a:off x="646" y="3629"/>
                <a:ext cx="347" cy="197"/>
              </a:xfrm>
              <a:custGeom>
                <a:avLst/>
                <a:gdLst>
                  <a:gd name="T0" fmla="*/ 0 w 695"/>
                  <a:gd name="T1" fmla="*/ 0 h 396"/>
                  <a:gd name="T2" fmla="*/ 0 w 695"/>
                  <a:gd name="T3" fmla="*/ 0 h 396"/>
                  <a:gd name="T4" fmla="*/ 0 w 695"/>
                  <a:gd name="T5" fmla="*/ 0 h 396"/>
                  <a:gd name="T6" fmla="*/ 0 w 695"/>
                  <a:gd name="T7" fmla="*/ 0 h 396"/>
                  <a:gd name="T8" fmla="*/ 0 w 695"/>
                  <a:gd name="T9" fmla="*/ 0 h 396"/>
                  <a:gd name="T10" fmla="*/ 0 w 695"/>
                  <a:gd name="T11" fmla="*/ 0 h 396"/>
                  <a:gd name="T12" fmla="*/ 0 w 695"/>
                  <a:gd name="T13" fmla="*/ 0 h 396"/>
                  <a:gd name="T14" fmla="*/ 0 w 695"/>
                  <a:gd name="T15" fmla="*/ 0 h 396"/>
                  <a:gd name="T16" fmla="*/ 0 w 695"/>
                  <a:gd name="T17" fmla="*/ 0 h 396"/>
                  <a:gd name="T18" fmla="*/ 0 w 695"/>
                  <a:gd name="T19" fmla="*/ 0 h 396"/>
                  <a:gd name="T20" fmla="*/ 0 w 695"/>
                  <a:gd name="T21" fmla="*/ 0 h 396"/>
                  <a:gd name="T22" fmla="*/ 0 w 695"/>
                  <a:gd name="T23" fmla="*/ 0 h 396"/>
                  <a:gd name="T24" fmla="*/ 0 w 695"/>
                  <a:gd name="T25" fmla="*/ 0 h 396"/>
                  <a:gd name="T26" fmla="*/ 0 w 695"/>
                  <a:gd name="T27" fmla="*/ 0 h 396"/>
                  <a:gd name="T28" fmla="*/ 0 w 695"/>
                  <a:gd name="T29" fmla="*/ 0 h 396"/>
                  <a:gd name="T30" fmla="*/ 0 w 695"/>
                  <a:gd name="T31" fmla="*/ 0 h 396"/>
                  <a:gd name="T32" fmla="*/ 0 w 695"/>
                  <a:gd name="T33" fmla="*/ 0 h 396"/>
                  <a:gd name="T34" fmla="*/ 0 w 695"/>
                  <a:gd name="T35" fmla="*/ 0 h 396"/>
                  <a:gd name="T36" fmla="*/ 0 w 695"/>
                  <a:gd name="T37" fmla="*/ 0 h 396"/>
                  <a:gd name="T38" fmla="*/ 0 w 695"/>
                  <a:gd name="T39" fmla="*/ 0 h 396"/>
                  <a:gd name="T40" fmla="*/ 0 w 695"/>
                  <a:gd name="T41" fmla="*/ 0 h 396"/>
                  <a:gd name="T42" fmla="*/ 0 w 695"/>
                  <a:gd name="T43" fmla="*/ 0 h 396"/>
                  <a:gd name="T44" fmla="*/ 0 w 695"/>
                  <a:gd name="T45" fmla="*/ 0 h 396"/>
                  <a:gd name="T46" fmla="*/ 0 w 695"/>
                  <a:gd name="T47" fmla="*/ 0 h 396"/>
                  <a:gd name="T48" fmla="*/ 0 w 695"/>
                  <a:gd name="T49" fmla="*/ 0 h 396"/>
                  <a:gd name="T50" fmla="*/ 0 w 695"/>
                  <a:gd name="T51" fmla="*/ 0 h 396"/>
                  <a:gd name="T52" fmla="*/ 0 w 695"/>
                  <a:gd name="T53" fmla="*/ 0 h 396"/>
                  <a:gd name="T54" fmla="*/ 0 w 695"/>
                  <a:gd name="T55" fmla="*/ 0 h 396"/>
                  <a:gd name="T56" fmla="*/ 0 w 695"/>
                  <a:gd name="T57" fmla="*/ 0 h 396"/>
                  <a:gd name="T58" fmla="*/ 0 w 695"/>
                  <a:gd name="T59" fmla="*/ 0 h 396"/>
                  <a:gd name="T60" fmla="*/ 0 w 695"/>
                  <a:gd name="T61" fmla="*/ 0 h 396"/>
                  <a:gd name="T62" fmla="*/ 0 w 695"/>
                  <a:gd name="T63" fmla="*/ 0 h 3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5"/>
                  <a:gd name="T97" fmla="*/ 0 h 396"/>
                  <a:gd name="T98" fmla="*/ 695 w 695"/>
                  <a:gd name="T99" fmla="*/ 396 h 3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5" h="396">
                    <a:moveTo>
                      <a:pt x="348" y="396"/>
                    </a:moveTo>
                    <a:lnTo>
                      <a:pt x="320" y="395"/>
                    </a:lnTo>
                    <a:lnTo>
                      <a:pt x="293" y="391"/>
                    </a:lnTo>
                    <a:lnTo>
                      <a:pt x="265" y="385"/>
                    </a:lnTo>
                    <a:lnTo>
                      <a:pt x="239" y="378"/>
                    </a:lnTo>
                    <a:lnTo>
                      <a:pt x="212" y="368"/>
                    </a:lnTo>
                    <a:lnTo>
                      <a:pt x="187" y="358"/>
                    </a:lnTo>
                    <a:lnTo>
                      <a:pt x="163" y="345"/>
                    </a:lnTo>
                    <a:lnTo>
                      <a:pt x="139" y="331"/>
                    </a:lnTo>
                    <a:lnTo>
                      <a:pt x="118" y="316"/>
                    </a:lnTo>
                    <a:lnTo>
                      <a:pt x="96" y="300"/>
                    </a:lnTo>
                    <a:lnTo>
                      <a:pt x="76" y="283"/>
                    </a:lnTo>
                    <a:lnTo>
                      <a:pt x="58" y="265"/>
                    </a:lnTo>
                    <a:lnTo>
                      <a:pt x="42" y="247"/>
                    </a:lnTo>
                    <a:lnTo>
                      <a:pt x="25" y="229"/>
                    </a:lnTo>
                    <a:lnTo>
                      <a:pt x="12" y="210"/>
                    </a:lnTo>
                    <a:lnTo>
                      <a:pt x="0" y="191"/>
                    </a:lnTo>
                    <a:lnTo>
                      <a:pt x="12" y="172"/>
                    </a:lnTo>
                    <a:lnTo>
                      <a:pt x="24" y="155"/>
                    </a:lnTo>
                    <a:lnTo>
                      <a:pt x="39" y="138"/>
                    </a:lnTo>
                    <a:lnTo>
                      <a:pt x="56" y="120"/>
                    </a:lnTo>
                    <a:lnTo>
                      <a:pt x="74" y="104"/>
                    </a:lnTo>
                    <a:lnTo>
                      <a:pt x="93" y="88"/>
                    </a:lnTo>
                    <a:lnTo>
                      <a:pt x="114" y="73"/>
                    </a:lnTo>
                    <a:lnTo>
                      <a:pt x="136" y="59"/>
                    </a:lnTo>
                    <a:lnTo>
                      <a:pt x="159" y="46"/>
                    </a:lnTo>
                    <a:lnTo>
                      <a:pt x="183" y="35"/>
                    </a:lnTo>
                    <a:lnTo>
                      <a:pt x="209" y="25"/>
                    </a:lnTo>
                    <a:lnTo>
                      <a:pt x="235" y="16"/>
                    </a:lnTo>
                    <a:lnTo>
                      <a:pt x="262" y="10"/>
                    </a:lnTo>
                    <a:lnTo>
                      <a:pt x="290" y="5"/>
                    </a:lnTo>
                    <a:lnTo>
                      <a:pt x="319" y="1"/>
                    </a:lnTo>
                    <a:lnTo>
                      <a:pt x="348" y="0"/>
                    </a:lnTo>
                    <a:lnTo>
                      <a:pt x="377" y="1"/>
                    </a:lnTo>
                    <a:lnTo>
                      <a:pt x="406" y="5"/>
                    </a:lnTo>
                    <a:lnTo>
                      <a:pt x="433" y="10"/>
                    </a:lnTo>
                    <a:lnTo>
                      <a:pt x="460" y="16"/>
                    </a:lnTo>
                    <a:lnTo>
                      <a:pt x="486" y="25"/>
                    </a:lnTo>
                    <a:lnTo>
                      <a:pt x="512" y="35"/>
                    </a:lnTo>
                    <a:lnTo>
                      <a:pt x="536" y="46"/>
                    </a:lnTo>
                    <a:lnTo>
                      <a:pt x="559" y="59"/>
                    </a:lnTo>
                    <a:lnTo>
                      <a:pt x="581" y="73"/>
                    </a:lnTo>
                    <a:lnTo>
                      <a:pt x="602" y="88"/>
                    </a:lnTo>
                    <a:lnTo>
                      <a:pt x="621" y="104"/>
                    </a:lnTo>
                    <a:lnTo>
                      <a:pt x="639" y="120"/>
                    </a:lnTo>
                    <a:lnTo>
                      <a:pt x="656" y="138"/>
                    </a:lnTo>
                    <a:lnTo>
                      <a:pt x="671" y="155"/>
                    </a:lnTo>
                    <a:lnTo>
                      <a:pt x="684" y="172"/>
                    </a:lnTo>
                    <a:lnTo>
                      <a:pt x="695" y="191"/>
                    </a:lnTo>
                    <a:lnTo>
                      <a:pt x="684" y="210"/>
                    </a:lnTo>
                    <a:lnTo>
                      <a:pt x="670" y="229"/>
                    </a:lnTo>
                    <a:lnTo>
                      <a:pt x="654" y="247"/>
                    </a:lnTo>
                    <a:lnTo>
                      <a:pt x="637" y="265"/>
                    </a:lnTo>
                    <a:lnTo>
                      <a:pt x="619" y="283"/>
                    </a:lnTo>
                    <a:lnTo>
                      <a:pt x="599" y="300"/>
                    </a:lnTo>
                    <a:lnTo>
                      <a:pt x="578" y="316"/>
                    </a:lnTo>
                    <a:lnTo>
                      <a:pt x="556" y="331"/>
                    </a:lnTo>
                    <a:lnTo>
                      <a:pt x="533" y="345"/>
                    </a:lnTo>
                    <a:lnTo>
                      <a:pt x="508" y="358"/>
                    </a:lnTo>
                    <a:lnTo>
                      <a:pt x="483" y="368"/>
                    </a:lnTo>
                    <a:lnTo>
                      <a:pt x="458" y="378"/>
                    </a:lnTo>
                    <a:lnTo>
                      <a:pt x="431" y="385"/>
                    </a:lnTo>
                    <a:lnTo>
                      <a:pt x="403" y="391"/>
                    </a:lnTo>
                    <a:lnTo>
                      <a:pt x="376" y="395"/>
                    </a:lnTo>
                    <a:lnTo>
                      <a:pt x="348" y="3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3" name="Freeform 49">
                <a:extLst>
                  <a:ext uri="{FF2B5EF4-FFF2-40B4-BE49-F238E27FC236}">
                    <a16:creationId xmlns:a16="http://schemas.microsoft.com/office/drawing/2014/main" id="{CD704464-DF71-43E9-8744-15D9CA02545B}"/>
                  </a:ext>
                </a:extLst>
              </p:cNvPr>
              <p:cNvSpPr>
                <a:spLocks/>
              </p:cNvSpPr>
              <p:nvPr/>
            </p:nvSpPr>
            <p:spPr bwMode="auto">
              <a:xfrm>
                <a:off x="733" y="3644"/>
                <a:ext cx="167" cy="167"/>
              </a:xfrm>
              <a:custGeom>
                <a:avLst/>
                <a:gdLst>
                  <a:gd name="T0" fmla="*/ 0 w 335"/>
                  <a:gd name="T1" fmla="*/ 0 h 336"/>
                  <a:gd name="T2" fmla="*/ 0 w 335"/>
                  <a:gd name="T3" fmla="*/ 0 h 336"/>
                  <a:gd name="T4" fmla="*/ 0 w 335"/>
                  <a:gd name="T5" fmla="*/ 0 h 336"/>
                  <a:gd name="T6" fmla="*/ 0 w 335"/>
                  <a:gd name="T7" fmla="*/ 0 h 336"/>
                  <a:gd name="T8" fmla="*/ 0 w 335"/>
                  <a:gd name="T9" fmla="*/ 0 h 336"/>
                  <a:gd name="T10" fmla="*/ 0 w 335"/>
                  <a:gd name="T11" fmla="*/ 0 h 336"/>
                  <a:gd name="T12" fmla="*/ 0 w 335"/>
                  <a:gd name="T13" fmla="*/ 0 h 336"/>
                  <a:gd name="T14" fmla="*/ 0 w 335"/>
                  <a:gd name="T15" fmla="*/ 0 h 336"/>
                  <a:gd name="T16" fmla="*/ 0 w 335"/>
                  <a:gd name="T17" fmla="*/ 0 h 336"/>
                  <a:gd name="T18" fmla="*/ 0 w 335"/>
                  <a:gd name="T19" fmla="*/ 0 h 336"/>
                  <a:gd name="T20" fmla="*/ 0 w 335"/>
                  <a:gd name="T21" fmla="*/ 0 h 336"/>
                  <a:gd name="T22" fmla="*/ 0 w 335"/>
                  <a:gd name="T23" fmla="*/ 0 h 336"/>
                  <a:gd name="T24" fmla="*/ 0 w 335"/>
                  <a:gd name="T25" fmla="*/ 0 h 336"/>
                  <a:gd name="T26" fmla="*/ 0 w 335"/>
                  <a:gd name="T27" fmla="*/ 0 h 336"/>
                  <a:gd name="T28" fmla="*/ 0 w 335"/>
                  <a:gd name="T29" fmla="*/ 0 h 336"/>
                  <a:gd name="T30" fmla="*/ 0 w 335"/>
                  <a:gd name="T31" fmla="*/ 0 h 336"/>
                  <a:gd name="T32" fmla="*/ 0 w 335"/>
                  <a:gd name="T33" fmla="*/ 0 h 336"/>
                  <a:gd name="T34" fmla="*/ 0 w 335"/>
                  <a:gd name="T35" fmla="*/ 0 h 336"/>
                  <a:gd name="T36" fmla="*/ 0 w 335"/>
                  <a:gd name="T37" fmla="*/ 0 h 336"/>
                  <a:gd name="T38" fmla="*/ 0 w 335"/>
                  <a:gd name="T39" fmla="*/ 0 h 336"/>
                  <a:gd name="T40" fmla="*/ 0 w 335"/>
                  <a:gd name="T41" fmla="*/ 0 h 336"/>
                  <a:gd name="T42" fmla="*/ 0 w 335"/>
                  <a:gd name="T43" fmla="*/ 0 h 336"/>
                  <a:gd name="T44" fmla="*/ 0 w 335"/>
                  <a:gd name="T45" fmla="*/ 0 h 336"/>
                  <a:gd name="T46" fmla="*/ 0 w 335"/>
                  <a:gd name="T47" fmla="*/ 0 h 336"/>
                  <a:gd name="T48" fmla="*/ 0 w 335"/>
                  <a:gd name="T49" fmla="*/ 0 h 336"/>
                  <a:gd name="T50" fmla="*/ 0 w 335"/>
                  <a:gd name="T51" fmla="*/ 0 h 336"/>
                  <a:gd name="T52" fmla="*/ 0 w 335"/>
                  <a:gd name="T53" fmla="*/ 0 h 336"/>
                  <a:gd name="T54" fmla="*/ 0 w 335"/>
                  <a:gd name="T55" fmla="*/ 0 h 336"/>
                  <a:gd name="T56" fmla="*/ 0 w 335"/>
                  <a:gd name="T57" fmla="*/ 0 h 336"/>
                  <a:gd name="T58" fmla="*/ 0 w 335"/>
                  <a:gd name="T59" fmla="*/ 0 h 336"/>
                  <a:gd name="T60" fmla="*/ 0 w 335"/>
                  <a:gd name="T61" fmla="*/ 0 h 336"/>
                  <a:gd name="T62" fmla="*/ 0 w 335"/>
                  <a:gd name="T63" fmla="*/ 0 h 336"/>
                  <a:gd name="T64" fmla="*/ 0 w 335"/>
                  <a:gd name="T65" fmla="*/ 0 h 3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
                  <a:gd name="T100" fmla="*/ 0 h 336"/>
                  <a:gd name="T101" fmla="*/ 335 w 335"/>
                  <a:gd name="T102" fmla="*/ 336 h 3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 h="336">
                    <a:moveTo>
                      <a:pt x="168" y="336"/>
                    </a:moveTo>
                    <a:lnTo>
                      <a:pt x="202" y="332"/>
                    </a:lnTo>
                    <a:lnTo>
                      <a:pt x="233" y="323"/>
                    </a:lnTo>
                    <a:lnTo>
                      <a:pt x="262" y="307"/>
                    </a:lnTo>
                    <a:lnTo>
                      <a:pt x="286" y="286"/>
                    </a:lnTo>
                    <a:lnTo>
                      <a:pt x="307" y="262"/>
                    </a:lnTo>
                    <a:lnTo>
                      <a:pt x="322" y="233"/>
                    </a:lnTo>
                    <a:lnTo>
                      <a:pt x="332" y="202"/>
                    </a:lnTo>
                    <a:lnTo>
                      <a:pt x="335" y="169"/>
                    </a:lnTo>
                    <a:lnTo>
                      <a:pt x="332" y="134"/>
                    </a:lnTo>
                    <a:lnTo>
                      <a:pt x="322" y="103"/>
                    </a:lnTo>
                    <a:lnTo>
                      <a:pt x="307" y="74"/>
                    </a:lnTo>
                    <a:lnTo>
                      <a:pt x="286" y="50"/>
                    </a:lnTo>
                    <a:lnTo>
                      <a:pt x="262" y="29"/>
                    </a:lnTo>
                    <a:lnTo>
                      <a:pt x="233" y="13"/>
                    </a:lnTo>
                    <a:lnTo>
                      <a:pt x="202" y="4"/>
                    </a:lnTo>
                    <a:lnTo>
                      <a:pt x="168" y="0"/>
                    </a:lnTo>
                    <a:lnTo>
                      <a:pt x="134" y="4"/>
                    </a:lnTo>
                    <a:lnTo>
                      <a:pt x="103" y="13"/>
                    </a:lnTo>
                    <a:lnTo>
                      <a:pt x="74" y="29"/>
                    </a:lnTo>
                    <a:lnTo>
                      <a:pt x="50" y="50"/>
                    </a:lnTo>
                    <a:lnTo>
                      <a:pt x="29" y="74"/>
                    </a:lnTo>
                    <a:lnTo>
                      <a:pt x="13" y="103"/>
                    </a:lnTo>
                    <a:lnTo>
                      <a:pt x="4" y="134"/>
                    </a:lnTo>
                    <a:lnTo>
                      <a:pt x="0" y="169"/>
                    </a:lnTo>
                    <a:lnTo>
                      <a:pt x="4" y="202"/>
                    </a:lnTo>
                    <a:lnTo>
                      <a:pt x="13" y="233"/>
                    </a:lnTo>
                    <a:lnTo>
                      <a:pt x="29" y="262"/>
                    </a:lnTo>
                    <a:lnTo>
                      <a:pt x="50" y="286"/>
                    </a:lnTo>
                    <a:lnTo>
                      <a:pt x="74" y="307"/>
                    </a:lnTo>
                    <a:lnTo>
                      <a:pt x="103" y="323"/>
                    </a:lnTo>
                    <a:lnTo>
                      <a:pt x="134" y="332"/>
                    </a:lnTo>
                    <a:lnTo>
                      <a:pt x="168"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4" name="Freeform 50">
                <a:extLst>
                  <a:ext uri="{FF2B5EF4-FFF2-40B4-BE49-F238E27FC236}">
                    <a16:creationId xmlns:a16="http://schemas.microsoft.com/office/drawing/2014/main" id="{A139A2B0-BDA3-438B-A85A-4715F5DC47A4}"/>
                  </a:ext>
                </a:extLst>
              </p:cNvPr>
              <p:cNvSpPr>
                <a:spLocks/>
              </p:cNvSpPr>
              <p:nvPr/>
            </p:nvSpPr>
            <p:spPr bwMode="auto">
              <a:xfrm>
                <a:off x="829" y="3694"/>
                <a:ext cx="27" cy="28"/>
              </a:xfrm>
              <a:custGeom>
                <a:avLst/>
                <a:gdLst>
                  <a:gd name="T0" fmla="*/ 1 w 54"/>
                  <a:gd name="T1" fmla="*/ 1 h 55"/>
                  <a:gd name="T2" fmla="*/ 1 w 54"/>
                  <a:gd name="T3" fmla="*/ 1 h 55"/>
                  <a:gd name="T4" fmla="*/ 1 w 54"/>
                  <a:gd name="T5" fmla="*/ 1 h 55"/>
                  <a:gd name="T6" fmla="*/ 1 w 54"/>
                  <a:gd name="T7" fmla="*/ 1 h 55"/>
                  <a:gd name="T8" fmla="*/ 1 w 54"/>
                  <a:gd name="T9" fmla="*/ 1 h 55"/>
                  <a:gd name="T10" fmla="*/ 1 w 54"/>
                  <a:gd name="T11" fmla="*/ 1 h 55"/>
                  <a:gd name="T12" fmla="*/ 1 w 54"/>
                  <a:gd name="T13" fmla="*/ 1 h 55"/>
                  <a:gd name="T14" fmla="*/ 1 w 54"/>
                  <a:gd name="T15" fmla="*/ 1 h 55"/>
                  <a:gd name="T16" fmla="*/ 1 w 54"/>
                  <a:gd name="T17" fmla="*/ 0 h 55"/>
                  <a:gd name="T18" fmla="*/ 1 w 54"/>
                  <a:gd name="T19" fmla="*/ 1 h 55"/>
                  <a:gd name="T20" fmla="*/ 1 w 54"/>
                  <a:gd name="T21" fmla="*/ 1 h 55"/>
                  <a:gd name="T22" fmla="*/ 1 w 54"/>
                  <a:gd name="T23" fmla="*/ 1 h 55"/>
                  <a:gd name="T24" fmla="*/ 0 w 54"/>
                  <a:gd name="T25" fmla="*/ 1 h 55"/>
                  <a:gd name="T26" fmla="*/ 1 w 54"/>
                  <a:gd name="T27" fmla="*/ 1 h 55"/>
                  <a:gd name="T28" fmla="*/ 1 w 54"/>
                  <a:gd name="T29" fmla="*/ 1 h 55"/>
                  <a:gd name="T30" fmla="*/ 1 w 54"/>
                  <a:gd name="T31" fmla="*/ 1 h 55"/>
                  <a:gd name="T32" fmla="*/ 1 w 54"/>
                  <a:gd name="T33" fmla="*/ 1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55"/>
                  <a:gd name="T53" fmla="*/ 54 w 5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55">
                    <a:moveTo>
                      <a:pt x="27" y="55"/>
                    </a:moveTo>
                    <a:lnTo>
                      <a:pt x="38" y="53"/>
                    </a:lnTo>
                    <a:lnTo>
                      <a:pt x="46" y="47"/>
                    </a:lnTo>
                    <a:lnTo>
                      <a:pt x="52" y="38"/>
                    </a:lnTo>
                    <a:lnTo>
                      <a:pt x="54" y="27"/>
                    </a:lnTo>
                    <a:lnTo>
                      <a:pt x="52" y="17"/>
                    </a:lnTo>
                    <a:lnTo>
                      <a:pt x="46" y="8"/>
                    </a:lnTo>
                    <a:lnTo>
                      <a:pt x="38" y="2"/>
                    </a:lnTo>
                    <a:lnTo>
                      <a:pt x="27" y="0"/>
                    </a:lnTo>
                    <a:lnTo>
                      <a:pt x="17" y="2"/>
                    </a:lnTo>
                    <a:lnTo>
                      <a:pt x="8" y="8"/>
                    </a:lnTo>
                    <a:lnTo>
                      <a:pt x="2" y="17"/>
                    </a:lnTo>
                    <a:lnTo>
                      <a:pt x="0" y="27"/>
                    </a:lnTo>
                    <a:lnTo>
                      <a:pt x="2" y="38"/>
                    </a:lnTo>
                    <a:lnTo>
                      <a:pt x="8" y="47"/>
                    </a:lnTo>
                    <a:lnTo>
                      <a:pt x="17" y="53"/>
                    </a:lnTo>
                    <a:lnTo>
                      <a:pt x="27"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5" name="Freeform 51">
                <a:extLst>
                  <a:ext uri="{FF2B5EF4-FFF2-40B4-BE49-F238E27FC236}">
                    <a16:creationId xmlns:a16="http://schemas.microsoft.com/office/drawing/2014/main" id="{1D6EC2DD-C93A-4F5A-9002-C4FE7517DC0F}"/>
                  </a:ext>
                </a:extLst>
              </p:cNvPr>
              <p:cNvSpPr>
                <a:spLocks/>
              </p:cNvSpPr>
              <p:nvPr/>
            </p:nvSpPr>
            <p:spPr bwMode="auto">
              <a:xfrm>
                <a:off x="601" y="3585"/>
                <a:ext cx="58" cy="64"/>
              </a:xfrm>
              <a:custGeom>
                <a:avLst/>
                <a:gdLst>
                  <a:gd name="T0" fmla="*/ 1 w 116"/>
                  <a:gd name="T1" fmla="*/ 0 h 129"/>
                  <a:gd name="T2" fmla="*/ 0 w 116"/>
                  <a:gd name="T3" fmla="*/ 0 h 129"/>
                  <a:gd name="T4" fmla="*/ 1 w 116"/>
                  <a:gd name="T5" fmla="*/ 0 h 129"/>
                  <a:gd name="T6" fmla="*/ 1 w 116"/>
                  <a:gd name="T7" fmla="*/ 0 h 129"/>
                  <a:gd name="T8" fmla="*/ 1 w 116"/>
                  <a:gd name="T9" fmla="*/ 0 h 129"/>
                  <a:gd name="T10" fmla="*/ 1 w 116"/>
                  <a:gd name="T11" fmla="*/ 0 h 129"/>
                  <a:gd name="T12" fmla="*/ 1 w 116"/>
                  <a:gd name="T13" fmla="*/ 0 h 129"/>
                  <a:gd name="T14" fmla="*/ 1 w 116"/>
                  <a:gd name="T15" fmla="*/ 0 h 129"/>
                  <a:gd name="T16" fmla="*/ 1 w 116"/>
                  <a:gd name="T17" fmla="*/ 0 h 129"/>
                  <a:gd name="T18" fmla="*/ 1 w 116"/>
                  <a:gd name="T19" fmla="*/ 0 h 129"/>
                  <a:gd name="T20" fmla="*/ 1 w 116"/>
                  <a:gd name="T21" fmla="*/ 0 h 1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6"/>
                  <a:gd name="T34" fmla="*/ 0 h 129"/>
                  <a:gd name="T35" fmla="*/ 116 w 116"/>
                  <a:gd name="T36" fmla="*/ 129 h 1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6" h="129">
                    <a:moveTo>
                      <a:pt x="116" y="95"/>
                    </a:moveTo>
                    <a:lnTo>
                      <a:pt x="0" y="0"/>
                    </a:lnTo>
                    <a:lnTo>
                      <a:pt x="76" y="129"/>
                    </a:lnTo>
                    <a:lnTo>
                      <a:pt x="81" y="124"/>
                    </a:lnTo>
                    <a:lnTo>
                      <a:pt x="86" y="121"/>
                    </a:lnTo>
                    <a:lnTo>
                      <a:pt x="90" y="116"/>
                    </a:lnTo>
                    <a:lnTo>
                      <a:pt x="95" y="112"/>
                    </a:lnTo>
                    <a:lnTo>
                      <a:pt x="101" y="107"/>
                    </a:lnTo>
                    <a:lnTo>
                      <a:pt x="105" y="103"/>
                    </a:lnTo>
                    <a:lnTo>
                      <a:pt x="111" y="99"/>
                    </a:lnTo>
                    <a:lnTo>
                      <a:pt x="116"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6" name="Freeform 52">
                <a:extLst>
                  <a:ext uri="{FF2B5EF4-FFF2-40B4-BE49-F238E27FC236}">
                    <a16:creationId xmlns:a16="http://schemas.microsoft.com/office/drawing/2014/main" id="{C14D6943-C185-461F-A4D5-6E3B4EBFF29D}"/>
                  </a:ext>
                </a:extLst>
              </p:cNvPr>
              <p:cNvSpPr>
                <a:spLocks/>
              </p:cNvSpPr>
              <p:nvPr/>
            </p:nvSpPr>
            <p:spPr bwMode="auto">
              <a:xfrm>
                <a:off x="666" y="3543"/>
                <a:ext cx="45" cy="70"/>
              </a:xfrm>
              <a:custGeom>
                <a:avLst/>
                <a:gdLst>
                  <a:gd name="T0" fmla="*/ 0 w 90"/>
                  <a:gd name="T1" fmla="*/ 0 h 139"/>
                  <a:gd name="T2" fmla="*/ 1 w 90"/>
                  <a:gd name="T3" fmla="*/ 1 h 139"/>
                  <a:gd name="T4" fmla="*/ 1 w 90"/>
                  <a:gd name="T5" fmla="*/ 1 h 139"/>
                  <a:gd name="T6" fmla="*/ 1 w 90"/>
                  <a:gd name="T7" fmla="*/ 1 h 139"/>
                  <a:gd name="T8" fmla="*/ 1 w 90"/>
                  <a:gd name="T9" fmla="*/ 1 h 139"/>
                  <a:gd name="T10" fmla="*/ 1 w 90"/>
                  <a:gd name="T11" fmla="*/ 1 h 139"/>
                  <a:gd name="T12" fmla="*/ 1 w 90"/>
                  <a:gd name="T13" fmla="*/ 1 h 139"/>
                  <a:gd name="T14" fmla="*/ 1 w 90"/>
                  <a:gd name="T15" fmla="*/ 1 h 139"/>
                  <a:gd name="T16" fmla="*/ 1 w 90"/>
                  <a:gd name="T17" fmla="*/ 1 h 139"/>
                  <a:gd name="T18" fmla="*/ 1 w 90"/>
                  <a:gd name="T19" fmla="*/ 1 h 139"/>
                  <a:gd name="T20" fmla="*/ 0 w 90"/>
                  <a:gd name="T21" fmla="*/ 0 h 1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139"/>
                  <a:gd name="T35" fmla="*/ 90 w 90"/>
                  <a:gd name="T36" fmla="*/ 139 h 1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139">
                    <a:moveTo>
                      <a:pt x="0" y="0"/>
                    </a:moveTo>
                    <a:lnTo>
                      <a:pt x="45" y="139"/>
                    </a:lnTo>
                    <a:lnTo>
                      <a:pt x="51" y="136"/>
                    </a:lnTo>
                    <a:lnTo>
                      <a:pt x="56" y="133"/>
                    </a:lnTo>
                    <a:lnTo>
                      <a:pt x="61" y="130"/>
                    </a:lnTo>
                    <a:lnTo>
                      <a:pt x="67" y="128"/>
                    </a:lnTo>
                    <a:lnTo>
                      <a:pt x="73" y="124"/>
                    </a:lnTo>
                    <a:lnTo>
                      <a:pt x="79" y="122"/>
                    </a:lnTo>
                    <a:lnTo>
                      <a:pt x="84" y="118"/>
                    </a:lnTo>
                    <a:lnTo>
                      <a:pt x="90" y="1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7" name="Freeform 53">
                <a:extLst>
                  <a:ext uri="{FF2B5EF4-FFF2-40B4-BE49-F238E27FC236}">
                    <a16:creationId xmlns:a16="http://schemas.microsoft.com/office/drawing/2014/main" id="{FB0F4F61-B8A0-49E1-B7D8-7604D1BA821F}"/>
                  </a:ext>
                </a:extLst>
              </p:cNvPr>
              <p:cNvSpPr>
                <a:spLocks/>
              </p:cNvSpPr>
              <p:nvPr/>
            </p:nvSpPr>
            <p:spPr bwMode="auto">
              <a:xfrm>
                <a:off x="738" y="3517"/>
                <a:ext cx="29" cy="71"/>
              </a:xfrm>
              <a:custGeom>
                <a:avLst/>
                <a:gdLst>
                  <a:gd name="T0" fmla="*/ 0 w 59"/>
                  <a:gd name="T1" fmla="*/ 0 h 143"/>
                  <a:gd name="T2" fmla="*/ 0 w 59"/>
                  <a:gd name="T3" fmla="*/ 0 h 143"/>
                  <a:gd name="T4" fmla="*/ 0 w 59"/>
                  <a:gd name="T5" fmla="*/ 0 h 143"/>
                  <a:gd name="T6" fmla="*/ 0 w 59"/>
                  <a:gd name="T7" fmla="*/ 0 h 143"/>
                  <a:gd name="T8" fmla="*/ 0 w 59"/>
                  <a:gd name="T9" fmla="*/ 0 h 143"/>
                  <a:gd name="T10" fmla="*/ 0 w 59"/>
                  <a:gd name="T11" fmla="*/ 0 h 143"/>
                  <a:gd name="T12" fmla="*/ 0 w 59"/>
                  <a:gd name="T13" fmla="*/ 0 h 143"/>
                  <a:gd name="T14" fmla="*/ 0 w 59"/>
                  <a:gd name="T15" fmla="*/ 0 h 143"/>
                  <a:gd name="T16" fmla="*/ 0 w 59"/>
                  <a:gd name="T17" fmla="*/ 0 h 143"/>
                  <a:gd name="T18" fmla="*/ 0 w 59"/>
                  <a:gd name="T19" fmla="*/ 0 h 143"/>
                  <a:gd name="T20" fmla="*/ 0 w 59"/>
                  <a:gd name="T21" fmla="*/ 0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143"/>
                  <a:gd name="T35" fmla="*/ 59 w 59"/>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143">
                    <a:moveTo>
                      <a:pt x="0" y="0"/>
                    </a:moveTo>
                    <a:lnTo>
                      <a:pt x="11" y="143"/>
                    </a:lnTo>
                    <a:lnTo>
                      <a:pt x="17" y="141"/>
                    </a:lnTo>
                    <a:lnTo>
                      <a:pt x="23" y="139"/>
                    </a:lnTo>
                    <a:lnTo>
                      <a:pt x="29" y="138"/>
                    </a:lnTo>
                    <a:lnTo>
                      <a:pt x="35" y="136"/>
                    </a:lnTo>
                    <a:lnTo>
                      <a:pt x="41" y="135"/>
                    </a:lnTo>
                    <a:lnTo>
                      <a:pt x="48" y="132"/>
                    </a:lnTo>
                    <a:lnTo>
                      <a:pt x="53" y="131"/>
                    </a:lnTo>
                    <a:lnTo>
                      <a:pt x="59" y="13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8" name="Freeform 54">
                <a:extLst>
                  <a:ext uri="{FF2B5EF4-FFF2-40B4-BE49-F238E27FC236}">
                    <a16:creationId xmlns:a16="http://schemas.microsoft.com/office/drawing/2014/main" id="{8F547349-2A89-4DEB-AC83-AE2FFCD82D6C}"/>
                  </a:ext>
                </a:extLst>
              </p:cNvPr>
              <p:cNvSpPr>
                <a:spLocks/>
              </p:cNvSpPr>
              <p:nvPr/>
            </p:nvSpPr>
            <p:spPr bwMode="auto">
              <a:xfrm>
                <a:off x="984" y="3591"/>
                <a:ext cx="59" cy="63"/>
              </a:xfrm>
              <a:custGeom>
                <a:avLst/>
                <a:gdLst>
                  <a:gd name="T0" fmla="*/ 0 w 117"/>
                  <a:gd name="T1" fmla="*/ 0 h 127"/>
                  <a:gd name="T2" fmla="*/ 1 w 117"/>
                  <a:gd name="T3" fmla="*/ 0 h 127"/>
                  <a:gd name="T4" fmla="*/ 1 w 117"/>
                  <a:gd name="T5" fmla="*/ 0 h 127"/>
                  <a:gd name="T6" fmla="*/ 1 w 117"/>
                  <a:gd name="T7" fmla="*/ 0 h 127"/>
                  <a:gd name="T8" fmla="*/ 1 w 117"/>
                  <a:gd name="T9" fmla="*/ 0 h 127"/>
                  <a:gd name="T10" fmla="*/ 1 w 117"/>
                  <a:gd name="T11" fmla="*/ 0 h 127"/>
                  <a:gd name="T12" fmla="*/ 1 w 117"/>
                  <a:gd name="T13" fmla="*/ 0 h 127"/>
                  <a:gd name="T14" fmla="*/ 1 w 117"/>
                  <a:gd name="T15" fmla="*/ 0 h 127"/>
                  <a:gd name="T16" fmla="*/ 1 w 117"/>
                  <a:gd name="T17" fmla="*/ 0 h 127"/>
                  <a:gd name="T18" fmla="*/ 1 w 117"/>
                  <a:gd name="T19" fmla="*/ 0 h 127"/>
                  <a:gd name="T20" fmla="*/ 0 w 117"/>
                  <a:gd name="T21" fmla="*/ 0 h 1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7"/>
                  <a:gd name="T34" fmla="*/ 0 h 127"/>
                  <a:gd name="T35" fmla="*/ 117 w 117"/>
                  <a:gd name="T36" fmla="*/ 127 h 1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7" h="127">
                    <a:moveTo>
                      <a:pt x="0" y="92"/>
                    </a:moveTo>
                    <a:lnTo>
                      <a:pt x="117" y="0"/>
                    </a:lnTo>
                    <a:lnTo>
                      <a:pt x="39" y="127"/>
                    </a:lnTo>
                    <a:lnTo>
                      <a:pt x="34" y="122"/>
                    </a:lnTo>
                    <a:lnTo>
                      <a:pt x="30" y="118"/>
                    </a:lnTo>
                    <a:lnTo>
                      <a:pt x="25" y="114"/>
                    </a:lnTo>
                    <a:lnTo>
                      <a:pt x="19" y="110"/>
                    </a:lnTo>
                    <a:lnTo>
                      <a:pt x="15" y="105"/>
                    </a:lnTo>
                    <a:lnTo>
                      <a:pt x="10" y="101"/>
                    </a:lnTo>
                    <a:lnTo>
                      <a:pt x="4" y="97"/>
                    </a:lnTo>
                    <a:lnTo>
                      <a:pt x="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9" name="Freeform 55">
                <a:extLst>
                  <a:ext uri="{FF2B5EF4-FFF2-40B4-BE49-F238E27FC236}">
                    <a16:creationId xmlns:a16="http://schemas.microsoft.com/office/drawing/2014/main" id="{08BA5CAE-32A6-4678-A893-CD4DB9EA178F}"/>
                  </a:ext>
                </a:extLst>
              </p:cNvPr>
              <p:cNvSpPr>
                <a:spLocks/>
              </p:cNvSpPr>
              <p:nvPr/>
            </p:nvSpPr>
            <p:spPr bwMode="auto">
              <a:xfrm>
                <a:off x="934" y="3547"/>
                <a:ext cx="46" cy="69"/>
              </a:xfrm>
              <a:custGeom>
                <a:avLst/>
                <a:gdLst>
                  <a:gd name="T0" fmla="*/ 0 w 93"/>
                  <a:gd name="T1" fmla="*/ 0 h 137"/>
                  <a:gd name="T2" fmla="*/ 0 w 93"/>
                  <a:gd name="T3" fmla="*/ 1 h 137"/>
                  <a:gd name="T4" fmla="*/ 0 w 93"/>
                  <a:gd name="T5" fmla="*/ 1 h 137"/>
                  <a:gd name="T6" fmla="*/ 0 w 93"/>
                  <a:gd name="T7" fmla="*/ 1 h 137"/>
                  <a:gd name="T8" fmla="*/ 0 w 93"/>
                  <a:gd name="T9" fmla="*/ 1 h 137"/>
                  <a:gd name="T10" fmla="*/ 0 w 93"/>
                  <a:gd name="T11" fmla="*/ 1 h 137"/>
                  <a:gd name="T12" fmla="*/ 0 w 93"/>
                  <a:gd name="T13" fmla="*/ 1 h 137"/>
                  <a:gd name="T14" fmla="*/ 0 w 93"/>
                  <a:gd name="T15" fmla="*/ 1 h 137"/>
                  <a:gd name="T16" fmla="*/ 0 w 93"/>
                  <a:gd name="T17" fmla="*/ 1 h 137"/>
                  <a:gd name="T18" fmla="*/ 0 w 93"/>
                  <a:gd name="T19" fmla="*/ 1 h 137"/>
                  <a:gd name="T20" fmla="*/ 0 w 93"/>
                  <a:gd name="T21" fmla="*/ 0 h 1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137"/>
                  <a:gd name="T35" fmla="*/ 93 w 93"/>
                  <a:gd name="T36" fmla="*/ 137 h 1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137">
                    <a:moveTo>
                      <a:pt x="93" y="0"/>
                    </a:moveTo>
                    <a:lnTo>
                      <a:pt x="45" y="137"/>
                    </a:lnTo>
                    <a:lnTo>
                      <a:pt x="40" y="134"/>
                    </a:lnTo>
                    <a:lnTo>
                      <a:pt x="34" y="131"/>
                    </a:lnTo>
                    <a:lnTo>
                      <a:pt x="28" y="128"/>
                    </a:lnTo>
                    <a:lnTo>
                      <a:pt x="23" y="124"/>
                    </a:lnTo>
                    <a:lnTo>
                      <a:pt x="18" y="122"/>
                    </a:lnTo>
                    <a:lnTo>
                      <a:pt x="12" y="119"/>
                    </a:lnTo>
                    <a:lnTo>
                      <a:pt x="6" y="116"/>
                    </a:lnTo>
                    <a:lnTo>
                      <a:pt x="0" y="113"/>
                    </a:lnTo>
                    <a:lnTo>
                      <a:pt x="9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90" name="Freeform 56">
                <a:extLst>
                  <a:ext uri="{FF2B5EF4-FFF2-40B4-BE49-F238E27FC236}">
                    <a16:creationId xmlns:a16="http://schemas.microsoft.com/office/drawing/2014/main" id="{8168FC99-271A-42CE-89D5-4EF944F7275B}"/>
                  </a:ext>
                </a:extLst>
              </p:cNvPr>
              <p:cNvSpPr>
                <a:spLocks/>
              </p:cNvSpPr>
              <p:nvPr/>
            </p:nvSpPr>
            <p:spPr bwMode="auto">
              <a:xfrm>
                <a:off x="877" y="3519"/>
                <a:ext cx="31" cy="72"/>
              </a:xfrm>
              <a:custGeom>
                <a:avLst/>
                <a:gdLst>
                  <a:gd name="T0" fmla="*/ 0 w 63"/>
                  <a:gd name="T1" fmla="*/ 0 h 143"/>
                  <a:gd name="T2" fmla="*/ 0 w 63"/>
                  <a:gd name="T3" fmla="*/ 1 h 143"/>
                  <a:gd name="T4" fmla="*/ 0 w 63"/>
                  <a:gd name="T5" fmla="*/ 1 h 143"/>
                  <a:gd name="T6" fmla="*/ 0 w 63"/>
                  <a:gd name="T7" fmla="*/ 1 h 143"/>
                  <a:gd name="T8" fmla="*/ 0 w 63"/>
                  <a:gd name="T9" fmla="*/ 1 h 143"/>
                  <a:gd name="T10" fmla="*/ 0 w 63"/>
                  <a:gd name="T11" fmla="*/ 1 h 143"/>
                  <a:gd name="T12" fmla="*/ 0 w 63"/>
                  <a:gd name="T13" fmla="*/ 1 h 143"/>
                  <a:gd name="T14" fmla="*/ 0 w 63"/>
                  <a:gd name="T15" fmla="*/ 1 h 143"/>
                  <a:gd name="T16" fmla="*/ 0 w 63"/>
                  <a:gd name="T17" fmla="*/ 1 h 143"/>
                  <a:gd name="T18" fmla="*/ 0 w 63"/>
                  <a:gd name="T19" fmla="*/ 1 h 143"/>
                  <a:gd name="T20" fmla="*/ 0 w 63"/>
                  <a:gd name="T21" fmla="*/ 0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
                  <a:gd name="T34" fmla="*/ 0 h 143"/>
                  <a:gd name="T35" fmla="*/ 63 w 63"/>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 h="143">
                    <a:moveTo>
                      <a:pt x="63" y="0"/>
                    </a:moveTo>
                    <a:lnTo>
                      <a:pt x="49" y="143"/>
                    </a:lnTo>
                    <a:lnTo>
                      <a:pt x="43" y="141"/>
                    </a:lnTo>
                    <a:lnTo>
                      <a:pt x="37" y="139"/>
                    </a:lnTo>
                    <a:lnTo>
                      <a:pt x="32" y="137"/>
                    </a:lnTo>
                    <a:lnTo>
                      <a:pt x="25" y="135"/>
                    </a:lnTo>
                    <a:lnTo>
                      <a:pt x="19" y="134"/>
                    </a:lnTo>
                    <a:lnTo>
                      <a:pt x="13" y="132"/>
                    </a:lnTo>
                    <a:lnTo>
                      <a:pt x="7" y="131"/>
                    </a:lnTo>
                    <a:lnTo>
                      <a:pt x="0" y="129"/>
                    </a:lnTo>
                    <a:lnTo>
                      <a:pt x="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91" name="Freeform 57">
                <a:extLst>
                  <a:ext uri="{FF2B5EF4-FFF2-40B4-BE49-F238E27FC236}">
                    <a16:creationId xmlns:a16="http://schemas.microsoft.com/office/drawing/2014/main" id="{09E8FCE8-3C6C-4362-B87F-601E870AC905}"/>
                  </a:ext>
                </a:extLst>
              </p:cNvPr>
              <p:cNvSpPr>
                <a:spLocks/>
              </p:cNvSpPr>
              <p:nvPr/>
            </p:nvSpPr>
            <p:spPr bwMode="auto">
              <a:xfrm>
                <a:off x="807" y="3506"/>
                <a:ext cx="25" cy="72"/>
              </a:xfrm>
              <a:custGeom>
                <a:avLst/>
                <a:gdLst>
                  <a:gd name="T0" fmla="*/ 1 w 50"/>
                  <a:gd name="T1" fmla="*/ 1 h 143"/>
                  <a:gd name="T2" fmla="*/ 1 w 50"/>
                  <a:gd name="T3" fmla="*/ 0 h 143"/>
                  <a:gd name="T4" fmla="*/ 0 w 50"/>
                  <a:gd name="T5" fmla="*/ 1 h 143"/>
                  <a:gd name="T6" fmla="*/ 1 w 50"/>
                  <a:gd name="T7" fmla="*/ 1 h 143"/>
                  <a:gd name="T8" fmla="*/ 1 w 50"/>
                  <a:gd name="T9" fmla="*/ 1 h 143"/>
                  <a:gd name="T10" fmla="*/ 1 w 50"/>
                  <a:gd name="T11" fmla="*/ 1 h 143"/>
                  <a:gd name="T12" fmla="*/ 1 w 50"/>
                  <a:gd name="T13" fmla="*/ 1 h 143"/>
                  <a:gd name="T14" fmla="*/ 1 w 50"/>
                  <a:gd name="T15" fmla="*/ 1 h 143"/>
                  <a:gd name="T16" fmla="*/ 1 w 50"/>
                  <a:gd name="T17" fmla="*/ 1 h 143"/>
                  <a:gd name="T18" fmla="*/ 1 w 50"/>
                  <a:gd name="T19" fmla="*/ 1 h 143"/>
                  <a:gd name="T20" fmla="*/ 1 w 50"/>
                  <a:gd name="T21" fmla="*/ 1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143"/>
                  <a:gd name="T35" fmla="*/ 50 w 50"/>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143">
                    <a:moveTo>
                      <a:pt x="50" y="143"/>
                    </a:moveTo>
                    <a:lnTo>
                      <a:pt x="22" y="0"/>
                    </a:lnTo>
                    <a:lnTo>
                      <a:pt x="0" y="142"/>
                    </a:lnTo>
                    <a:lnTo>
                      <a:pt x="6" y="142"/>
                    </a:lnTo>
                    <a:lnTo>
                      <a:pt x="12" y="141"/>
                    </a:lnTo>
                    <a:lnTo>
                      <a:pt x="19" y="141"/>
                    </a:lnTo>
                    <a:lnTo>
                      <a:pt x="25" y="141"/>
                    </a:lnTo>
                    <a:lnTo>
                      <a:pt x="31" y="142"/>
                    </a:lnTo>
                    <a:lnTo>
                      <a:pt x="38" y="142"/>
                    </a:lnTo>
                    <a:lnTo>
                      <a:pt x="44" y="142"/>
                    </a:lnTo>
                    <a:lnTo>
                      <a:pt x="50" y="1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268" name="Group 58">
              <a:extLst>
                <a:ext uri="{FF2B5EF4-FFF2-40B4-BE49-F238E27FC236}">
                  <a16:creationId xmlns:a16="http://schemas.microsoft.com/office/drawing/2014/main" id="{5A158977-7E61-4596-B647-546438785F08}"/>
                </a:ext>
              </a:extLst>
            </p:cNvPr>
            <p:cNvGrpSpPr>
              <a:grpSpLocks/>
            </p:cNvGrpSpPr>
            <p:nvPr/>
          </p:nvGrpSpPr>
          <p:grpSpPr bwMode="auto">
            <a:xfrm>
              <a:off x="861" y="2502"/>
              <a:ext cx="342" cy="266"/>
              <a:chOff x="601" y="3506"/>
              <a:chExt cx="442" cy="347"/>
            </a:xfrm>
          </p:grpSpPr>
          <p:sp>
            <p:nvSpPr>
              <p:cNvPr id="9270" name="Freeform 59">
                <a:extLst>
                  <a:ext uri="{FF2B5EF4-FFF2-40B4-BE49-F238E27FC236}">
                    <a16:creationId xmlns:a16="http://schemas.microsoft.com/office/drawing/2014/main" id="{C777AF6D-ED45-487E-BC96-E7013BB99D42}"/>
                  </a:ext>
                </a:extLst>
              </p:cNvPr>
              <p:cNvSpPr>
                <a:spLocks/>
              </p:cNvSpPr>
              <p:nvPr/>
            </p:nvSpPr>
            <p:spPr bwMode="auto">
              <a:xfrm>
                <a:off x="615" y="3601"/>
                <a:ext cx="409" cy="252"/>
              </a:xfrm>
              <a:custGeom>
                <a:avLst/>
                <a:gdLst>
                  <a:gd name="T0" fmla="*/ 1 w 817"/>
                  <a:gd name="T1" fmla="*/ 0 h 505"/>
                  <a:gd name="T2" fmla="*/ 1 w 817"/>
                  <a:gd name="T3" fmla="*/ 0 h 505"/>
                  <a:gd name="T4" fmla="*/ 1 w 817"/>
                  <a:gd name="T5" fmla="*/ 0 h 505"/>
                  <a:gd name="T6" fmla="*/ 1 w 817"/>
                  <a:gd name="T7" fmla="*/ 0 h 505"/>
                  <a:gd name="T8" fmla="*/ 1 w 817"/>
                  <a:gd name="T9" fmla="*/ 0 h 505"/>
                  <a:gd name="T10" fmla="*/ 1 w 817"/>
                  <a:gd name="T11" fmla="*/ 0 h 505"/>
                  <a:gd name="T12" fmla="*/ 1 w 817"/>
                  <a:gd name="T13" fmla="*/ 0 h 505"/>
                  <a:gd name="T14" fmla="*/ 1 w 817"/>
                  <a:gd name="T15" fmla="*/ 0 h 505"/>
                  <a:gd name="T16" fmla="*/ 1 w 817"/>
                  <a:gd name="T17" fmla="*/ 0 h 505"/>
                  <a:gd name="T18" fmla="*/ 1 w 817"/>
                  <a:gd name="T19" fmla="*/ 0 h 505"/>
                  <a:gd name="T20" fmla="*/ 1 w 817"/>
                  <a:gd name="T21" fmla="*/ 0 h 505"/>
                  <a:gd name="T22" fmla="*/ 1 w 817"/>
                  <a:gd name="T23" fmla="*/ 0 h 505"/>
                  <a:gd name="T24" fmla="*/ 1 w 817"/>
                  <a:gd name="T25" fmla="*/ 0 h 505"/>
                  <a:gd name="T26" fmla="*/ 1 w 817"/>
                  <a:gd name="T27" fmla="*/ 0 h 505"/>
                  <a:gd name="T28" fmla="*/ 1 w 817"/>
                  <a:gd name="T29" fmla="*/ 0 h 505"/>
                  <a:gd name="T30" fmla="*/ 1 w 817"/>
                  <a:gd name="T31" fmla="*/ 0 h 505"/>
                  <a:gd name="T32" fmla="*/ 1 w 817"/>
                  <a:gd name="T33" fmla="*/ 0 h 505"/>
                  <a:gd name="T34" fmla="*/ 1 w 817"/>
                  <a:gd name="T35" fmla="*/ 0 h 505"/>
                  <a:gd name="T36" fmla="*/ 0 w 817"/>
                  <a:gd name="T37" fmla="*/ 0 h 505"/>
                  <a:gd name="T38" fmla="*/ 1 w 817"/>
                  <a:gd name="T39" fmla="*/ 0 h 505"/>
                  <a:gd name="T40" fmla="*/ 1 w 817"/>
                  <a:gd name="T41" fmla="*/ 0 h 505"/>
                  <a:gd name="T42" fmla="*/ 1 w 817"/>
                  <a:gd name="T43" fmla="*/ 0 h 505"/>
                  <a:gd name="T44" fmla="*/ 1 w 817"/>
                  <a:gd name="T45" fmla="*/ 0 h 505"/>
                  <a:gd name="T46" fmla="*/ 1 w 817"/>
                  <a:gd name="T47" fmla="*/ 0 h 505"/>
                  <a:gd name="T48" fmla="*/ 1 w 817"/>
                  <a:gd name="T49" fmla="*/ 0 h 505"/>
                  <a:gd name="T50" fmla="*/ 1 w 817"/>
                  <a:gd name="T51" fmla="*/ 0 h 505"/>
                  <a:gd name="T52" fmla="*/ 1 w 817"/>
                  <a:gd name="T53" fmla="*/ 0 h 505"/>
                  <a:gd name="T54" fmla="*/ 1 w 817"/>
                  <a:gd name="T55" fmla="*/ 0 h 505"/>
                  <a:gd name="T56" fmla="*/ 1 w 817"/>
                  <a:gd name="T57" fmla="*/ 0 h 505"/>
                  <a:gd name="T58" fmla="*/ 1 w 817"/>
                  <a:gd name="T59" fmla="*/ 0 h 505"/>
                  <a:gd name="T60" fmla="*/ 1 w 817"/>
                  <a:gd name="T61" fmla="*/ 0 h 505"/>
                  <a:gd name="T62" fmla="*/ 1 w 817"/>
                  <a:gd name="T63" fmla="*/ 0 h 505"/>
                  <a:gd name="T64" fmla="*/ 1 w 817"/>
                  <a:gd name="T65" fmla="*/ 0 h 505"/>
                  <a:gd name="T66" fmla="*/ 1 w 817"/>
                  <a:gd name="T67" fmla="*/ 0 h 505"/>
                  <a:gd name="T68" fmla="*/ 1 w 817"/>
                  <a:gd name="T69" fmla="*/ 0 h 505"/>
                  <a:gd name="T70" fmla="*/ 1 w 817"/>
                  <a:gd name="T71" fmla="*/ 0 h 505"/>
                  <a:gd name="T72" fmla="*/ 1 w 817"/>
                  <a:gd name="T73" fmla="*/ 0 h 505"/>
                  <a:gd name="T74" fmla="*/ 1 w 817"/>
                  <a:gd name="T75" fmla="*/ 0 h 5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7"/>
                  <a:gd name="T115" fmla="*/ 0 h 505"/>
                  <a:gd name="T116" fmla="*/ 817 w 817"/>
                  <a:gd name="T117" fmla="*/ 505 h 5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7" h="505">
                    <a:moveTo>
                      <a:pt x="802" y="218"/>
                    </a:moveTo>
                    <a:lnTo>
                      <a:pt x="790" y="198"/>
                    </a:lnTo>
                    <a:lnTo>
                      <a:pt x="776" y="179"/>
                    </a:lnTo>
                    <a:lnTo>
                      <a:pt x="758" y="159"/>
                    </a:lnTo>
                    <a:lnTo>
                      <a:pt x="741" y="139"/>
                    </a:lnTo>
                    <a:lnTo>
                      <a:pt x="720" y="121"/>
                    </a:lnTo>
                    <a:lnTo>
                      <a:pt x="698" y="103"/>
                    </a:lnTo>
                    <a:lnTo>
                      <a:pt x="675" y="85"/>
                    </a:lnTo>
                    <a:lnTo>
                      <a:pt x="651" y="69"/>
                    </a:lnTo>
                    <a:lnTo>
                      <a:pt x="625" y="54"/>
                    </a:lnTo>
                    <a:lnTo>
                      <a:pt x="597" y="42"/>
                    </a:lnTo>
                    <a:lnTo>
                      <a:pt x="568" y="30"/>
                    </a:lnTo>
                    <a:lnTo>
                      <a:pt x="538" y="20"/>
                    </a:lnTo>
                    <a:lnTo>
                      <a:pt x="508" y="12"/>
                    </a:lnTo>
                    <a:lnTo>
                      <a:pt x="476" y="5"/>
                    </a:lnTo>
                    <a:lnTo>
                      <a:pt x="443" y="1"/>
                    </a:lnTo>
                    <a:lnTo>
                      <a:pt x="409" y="0"/>
                    </a:lnTo>
                    <a:lnTo>
                      <a:pt x="376" y="1"/>
                    </a:lnTo>
                    <a:lnTo>
                      <a:pt x="342" y="5"/>
                    </a:lnTo>
                    <a:lnTo>
                      <a:pt x="310" y="12"/>
                    </a:lnTo>
                    <a:lnTo>
                      <a:pt x="279" y="20"/>
                    </a:lnTo>
                    <a:lnTo>
                      <a:pt x="249" y="30"/>
                    </a:lnTo>
                    <a:lnTo>
                      <a:pt x="220" y="42"/>
                    </a:lnTo>
                    <a:lnTo>
                      <a:pt x="192" y="54"/>
                    </a:lnTo>
                    <a:lnTo>
                      <a:pt x="166" y="69"/>
                    </a:lnTo>
                    <a:lnTo>
                      <a:pt x="142" y="85"/>
                    </a:lnTo>
                    <a:lnTo>
                      <a:pt x="117" y="103"/>
                    </a:lnTo>
                    <a:lnTo>
                      <a:pt x="96" y="121"/>
                    </a:lnTo>
                    <a:lnTo>
                      <a:pt x="76" y="139"/>
                    </a:lnTo>
                    <a:lnTo>
                      <a:pt x="58" y="159"/>
                    </a:lnTo>
                    <a:lnTo>
                      <a:pt x="41" y="179"/>
                    </a:lnTo>
                    <a:lnTo>
                      <a:pt x="26" y="198"/>
                    </a:lnTo>
                    <a:lnTo>
                      <a:pt x="14" y="218"/>
                    </a:lnTo>
                    <a:lnTo>
                      <a:pt x="9" y="225"/>
                    </a:lnTo>
                    <a:lnTo>
                      <a:pt x="6" y="232"/>
                    </a:lnTo>
                    <a:lnTo>
                      <a:pt x="2" y="239"/>
                    </a:lnTo>
                    <a:lnTo>
                      <a:pt x="1" y="244"/>
                    </a:lnTo>
                    <a:lnTo>
                      <a:pt x="0" y="247"/>
                    </a:lnTo>
                    <a:lnTo>
                      <a:pt x="14" y="273"/>
                    </a:lnTo>
                    <a:lnTo>
                      <a:pt x="26" y="294"/>
                    </a:lnTo>
                    <a:lnTo>
                      <a:pt x="41" y="315"/>
                    </a:lnTo>
                    <a:lnTo>
                      <a:pt x="59" y="335"/>
                    </a:lnTo>
                    <a:lnTo>
                      <a:pt x="77" y="356"/>
                    </a:lnTo>
                    <a:lnTo>
                      <a:pt x="98" y="376"/>
                    </a:lnTo>
                    <a:lnTo>
                      <a:pt x="120" y="395"/>
                    </a:lnTo>
                    <a:lnTo>
                      <a:pt x="144" y="414"/>
                    </a:lnTo>
                    <a:lnTo>
                      <a:pt x="168" y="430"/>
                    </a:lnTo>
                    <a:lnTo>
                      <a:pt x="195" y="446"/>
                    </a:lnTo>
                    <a:lnTo>
                      <a:pt x="222" y="461"/>
                    </a:lnTo>
                    <a:lnTo>
                      <a:pt x="251" y="474"/>
                    </a:lnTo>
                    <a:lnTo>
                      <a:pt x="281" y="484"/>
                    </a:lnTo>
                    <a:lnTo>
                      <a:pt x="312" y="493"/>
                    </a:lnTo>
                    <a:lnTo>
                      <a:pt x="343" y="499"/>
                    </a:lnTo>
                    <a:lnTo>
                      <a:pt x="376" y="504"/>
                    </a:lnTo>
                    <a:lnTo>
                      <a:pt x="409" y="505"/>
                    </a:lnTo>
                    <a:lnTo>
                      <a:pt x="443" y="504"/>
                    </a:lnTo>
                    <a:lnTo>
                      <a:pt x="475" y="499"/>
                    </a:lnTo>
                    <a:lnTo>
                      <a:pt x="506" y="493"/>
                    </a:lnTo>
                    <a:lnTo>
                      <a:pt x="536" y="484"/>
                    </a:lnTo>
                    <a:lnTo>
                      <a:pt x="566" y="474"/>
                    </a:lnTo>
                    <a:lnTo>
                      <a:pt x="595" y="461"/>
                    </a:lnTo>
                    <a:lnTo>
                      <a:pt x="622" y="446"/>
                    </a:lnTo>
                    <a:lnTo>
                      <a:pt x="648" y="430"/>
                    </a:lnTo>
                    <a:lnTo>
                      <a:pt x="673" y="414"/>
                    </a:lnTo>
                    <a:lnTo>
                      <a:pt x="696" y="395"/>
                    </a:lnTo>
                    <a:lnTo>
                      <a:pt x="718" y="376"/>
                    </a:lnTo>
                    <a:lnTo>
                      <a:pt x="739" y="356"/>
                    </a:lnTo>
                    <a:lnTo>
                      <a:pt x="757" y="335"/>
                    </a:lnTo>
                    <a:lnTo>
                      <a:pt x="775" y="315"/>
                    </a:lnTo>
                    <a:lnTo>
                      <a:pt x="790" y="294"/>
                    </a:lnTo>
                    <a:lnTo>
                      <a:pt x="802" y="273"/>
                    </a:lnTo>
                    <a:lnTo>
                      <a:pt x="810" y="259"/>
                    </a:lnTo>
                    <a:lnTo>
                      <a:pt x="815" y="251"/>
                    </a:lnTo>
                    <a:lnTo>
                      <a:pt x="816" y="248"/>
                    </a:lnTo>
                    <a:lnTo>
                      <a:pt x="816" y="247"/>
                    </a:lnTo>
                    <a:lnTo>
                      <a:pt x="817" y="244"/>
                    </a:lnTo>
                    <a:lnTo>
                      <a:pt x="802" y="2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1" name="Freeform 60">
                <a:extLst>
                  <a:ext uri="{FF2B5EF4-FFF2-40B4-BE49-F238E27FC236}">
                    <a16:creationId xmlns:a16="http://schemas.microsoft.com/office/drawing/2014/main" id="{85AFC0A6-9A82-4AA2-83B8-6D2D228F12F0}"/>
                  </a:ext>
                </a:extLst>
              </p:cNvPr>
              <p:cNvSpPr>
                <a:spLocks/>
              </p:cNvSpPr>
              <p:nvPr/>
            </p:nvSpPr>
            <p:spPr bwMode="auto">
              <a:xfrm>
                <a:off x="646" y="3629"/>
                <a:ext cx="347" cy="197"/>
              </a:xfrm>
              <a:custGeom>
                <a:avLst/>
                <a:gdLst>
                  <a:gd name="T0" fmla="*/ 0 w 695"/>
                  <a:gd name="T1" fmla="*/ 0 h 396"/>
                  <a:gd name="T2" fmla="*/ 0 w 695"/>
                  <a:gd name="T3" fmla="*/ 0 h 396"/>
                  <a:gd name="T4" fmla="*/ 0 w 695"/>
                  <a:gd name="T5" fmla="*/ 0 h 396"/>
                  <a:gd name="T6" fmla="*/ 0 w 695"/>
                  <a:gd name="T7" fmla="*/ 0 h 396"/>
                  <a:gd name="T8" fmla="*/ 0 w 695"/>
                  <a:gd name="T9" fmla="*/ 0 h 396"/>
                  <a:gd name="T10" fmla="*/ 0 w 695"/>
                  <a:gd name="T11" fmla="*/ 0 h 396"/>
                  <a:gd name="T12" fmla="*/ 0 w 695"/>
                  <a:gd name="T13" fmla="*/ 0 h 396"/>
                  <a:gd name="T14" fmla="*/ 0 w 695"/>
                  <a:gd name="T15" fmla="*/ 0 h 396"/>
                  <a:gd name="T16" fmla="*/ 0 w 695"/>
                  <a:gd name="T17" fmla="*/ 0 h 396"/>
                  <a:gd name="T18" fmla="*/ 0 w 695"/>
                  <a:gd name="T19" fmla="*/ 0 h 396"/>
                  <a:gd name="T20" fmla="*/ 0 w 695"/>
                  <a:gd name="T21" fmla="*/ 0 h 396"/>
                  <a:gd name="T22" fmla="*/ 0 w 695"/>
                  <a:gd name="T23" fmla="*/ 0 h 396"/>
                  <a:gd name="T24" fmla="*/ 0 w 695"/>
                  <a:gd name="T25" fmla="*/ 0 h 396"/>
                  <a:gd name="T26" fmla="*/ 0 w 695"/>
                  <a:gd name="T27" fmla="*/ 0 h 396"/>
                  <a:gd name="T28" fmla="*/ 0 w 695"/>
                  <a:gd name="T29" fmla="*/ 0 h 396"/>
                  <a:gd name="T30" fmla="*/ 0 w 695"/>
                  <a:gd name="T31" fmla="*/ 0 h 396"/>
                  <a:gd name="T32" fmla="*/ 0 w 695"/>
                  <a:gd name="T33" fmla="*/ 0 h 396"/>
                  <a:gd name="T34" fmla="*/ 0 w 695"/>
                  <a:gd name="T35" fmla="*/ 0 h 396"/>
                  <a:gd name="T36" fmla="*/ 0 w 695"/>
                  <a:gd name="T37" fmla="*/ 0 h 396"/>
                  <a:gd name="T38" fmla="*/ 0 w 695"/>
                  <a:gd name="T39" fmla="*/ 0 h 396"/>
                  <a:gd name="T40" fmla="*/ 0 w 695"/>
                  <a:gd name="T41" fmla="*/ 0 h 396"/>
                  <a:gd name="T42" fmla="*/ 0 w 695"/>
                  <a:gd name="T43" fmla="*/ 0 h 396"/>
                  <a:gd name="T44" fmla="*/ 0 w 695"/>
                  <a:gd name="T45" fmla="*/ 0 h 396"/>
                  <a:gd name="T46" fmla="*/ 0 w 695"/>
                  <a:gd name="T47" fmla="*/ 0 h 396"/>
                  <a:gd name="T48" fmla="*/ 0 w 695"/>
                  <a:gd name="T49" fmla="*/ 0 h 396"/>
                  <a:gd name="T50" fmla="*/ 0 w 695"/>
                  <a:gd name="T51" fmla="*/ 0 h 396"/>
                  <a:gd name="T52" fmla="*/ 0 w 695"/>
                  <a:gd name="T53" fmla="*/ 0 h 396"/>
                  <a:gd name="T54" fmla="*/ 0 w 695"/>
                  <a:gd name="T55" fmla="*/ 0 h 396"/>
                  <a:gd name="T56" fmla="*/ 0 w 695"/>
                  <a:gd name="T57" fmla="*/ 0 h 396"/>
                  <a:gd name="T58" fmla="*/ 0 w 695"/>
                  <a:gd name="T59" fmla="*/ 0 h 396"/>
                  <a:gd name="T60" fmla="*/ 0 w 695"/>
                  <a:gd name="T61" fmla="*/ 0 h 396"/>
                  <a:gd name="T62" fmla="*/ 0 w 695"/>
                  <a:gd name="T63" fmla="*/ 0 h 3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5"/>
                  <a:gd name="T97" fmla="*/ 0 h 396"/>
                  <a:gd name="T98" fmla="*/ 695 w 695"/>
                  <a:gd name="T99" fmla="*/ 396 h 3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5" h="396">
                    <a:moveTo>
                      <a:pt x="348" y="396"/>
                    </a:moveTo>
                    <a:lnTo>
                      <a:pt x="320" y="395"/>
                    </a:lnTo>
                    <a:lnTo>
                      <a:pt x="293" y="391"/>
                    </a:lnTo>
                    <a:lnTo>
                      <a:pt x="265" y="385"/>
                    </a:lnTo>
                    <a:lnTo>
                      <a:pt x="239" y="378"/>
                    </a:lnTo>
                    <a:lnTo>
                      <a:pt x="212" y="368"/>
                    </a:lnTo>
                    <a:lnTo>
                      <a:pt x="187" y="358"/>
                    </a:lnTo>
                    <a:lnTo>
                      <a:pt x="163" y="345"/>
                    </a:lnTo>
                    <a:lnTo>
                      <a:pt x="139" y="331"/>
                    </a:lnTo>
                    <a:lnTo>
                      <a:pt x="118" y="316"/>
                    </a:lnTo>
                    <a:lnTo>
                      <a:pt x="96" y="300"/>
                    </a:lnTo>
                    <a:lnTo>
                      <a:pt x="76" y="283"/>
                    </a:lnTo>
                    <a:lnTo>
                      <a:pt x="58" y="265"/>
                    </a:lnTo>
                    <a:lnTo>
                      <a:pt x="42" y="247"/>
                    </a:lnTo>
                    <a:lnTo>
                      <a:pt x="25" y="229"/>
                    </a:lnTo>
                    <a:lnTo>
                      <a:pt x="12" y="210"/>
                    </a:lnTo>
                    <a:lnTo>
                      <a:pt x="0" y="191"/>
                    </a:lnTo>
                    <a:lnTo>
                      <a:pt x="12" y="172"/>
                    </a:lnTo>
                    <a:lnTo>
                      <a:pt x="24" y="155"/>
                    </a:lnTo>
                    <a:lnTo>
                      <a:pt x="39" y="138"/>
                    </a:lnTo>
                    <a:lnTo>
                      <a:pt x="56" y="120"/>
                    </a:lnTo>
                    <a:lnTo>
                      <a:pt x="74" y="104"/>
                    </a:lnTo>
                    <a:lnTo>
                      <a:pt x="93" y="88"/>
                    </a:lnTo>
                    <a:lnTo>
                      <a:pt x="114" y="73"/>
                    </a:lnTo>
                    <a:lnTo>
                      <a:pt x="136" y="59"/>
                    </a:lnTo>
                    <a:lnTo>
                      <a:pt x="159" y="46"/>
                    </a:lnTo>
                    <a:lnTo>
                      <a:pt x="183" y="35"/>
                    </a:lnTo>
                    <a:lnTo>
                      <a:pt x="209" y="25"/>
                    </a:lnTo>
                    <a:lnTo>
                      <a:pt x="235" y="16"/>
                    </a:lnTo>
                    <a:lnTo>
                      <a:pt x="262" y="10"/>
                    </a:lnTo>
                    <a:lnTo>
                      <a:pt x="290" y="5"/>
                    </a:lnTo>
                    <a:lnTo>
                      <a:pt x="319" y="1"/>
                    </a:lnTo>
                    <a:lnTo>
                      <a:pt x="348" y="0"/>
                    </a:lnTo>
                    <a:lnTo>
                      <a:pt x="377" y="1"/>
                    </a:lnTo>
                    <a:lnTo>
                      <a:pt x="406" y="5"/>
                    </a:lnTo>
                    <a:lnTo>
                      <a:pt x="433" y="10"/>
                    </a:lnTo>
                    <a:lnTo>
                      <a:pt x="460" y="16"/>
                    </a:lnTo>
                    <a:lnTo>
                      <a:pt x="486" y="25"/>
                    </a:lnTo>
                    <a:lnTo>
                      <a:pt x="512" y="35"/>
                    </a:lnTo>
                    <a:lnTo>
                      <a:pt x="536" y="46"/>
                    </a:lnTo>
                    <a:lnTo>
                      <a:pt x="559" y="59"/>
                    </a:lnTo>
                    <a:lnTo>
                      <a:pt x="581" y="73"/>
                    </a:lnTo>
                    <a:lnTo>
                      <a:pt x="602" y="88"/>
                    </a:lnTo>
                    <a:lnTo>
                      <a:pt x="621" y="104"/>
                    </a:lnTo>
                    <a:lnTo>
                      <a:pt x="639" y="120"/>
                    </a:lnTo>
                    <a:lnTo>
                      <a:pt x="656" y="138"/>
                    </a:lnTo>
                    <a:lnTo>
                      <a:pt x="671" y="155"/>
                    </a:lnTo>
                    <a:lnTo>
                      <a:pt x="684" y="172"/>
                    </a:lnTo>
                    <a:lnTo>
                      <a:pt x="695" y="191"/>
                    </a:lnTo>
                    <a:lnTo>
                      <a:pt x="684" y="210"/>
                    </a:lnTo>
                    <a:lnTo>
                      <a:pt x="670" y="229"/>
                    </a:lnTo>
                    <a:lnTo>
                      <a:pt x="654" y="247"/>
                    </a:lnTo>
                    <a:lnTo>
                      <a:pt x="637" y="265"/>
                    </a:lnTo>
                    <a:lnTo>
                      <a:pt x="619" y="283"/>
                    </a:lnTo>
                    <a:lnTo>
                      <a:pt x="599" y="300"/>
                    </a:lnTo>
                    <a:lnTo>
                      <a:pt x="578" y="316"/>
                    </a:lnTo>
                    <a:lnTo>
                      <a:pt x="556" y="331"/>
                    </a:lnTo>
                    <a:lnTo>
                      <a:pt x="533" y="345"/>
                    </a:lnTo>
                    <a:lnTo>
                      <a:pt x="508" y="358"/>
                    </a:lnTo>
                    <a:lnTo>
                      <a:pt x="483" y="368"/>
                    </a:lnTo>
                    <a:lnTo>
                      <a:pt x="458" y="378"/>
                    </a:lnTo>
                    <a:lnTo>
                      <a:pt x="431" y="385"/>
                    </a:lnTo>
                    <a:lnTo>
                      <a:pt x="403" y="391"/>
                    </a:lnTo>
                    <a:lnTo>
                      <a:pt x="376" y="395"/>
                    </a:lnTo>
                    <a:lnTo>
                      <a:pt x="348" y="3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2" name="Freeform 61">
                <a:extLst>
                  <a:ext uri="{FF2B5EF4-FFF2-40B4-BE49-F238E27FC236}">
                    <a16:creationId xmlns:a16="http://schemas.microsoft.com/office/drawing/2014/main" id="{6E6F29FA-0BAF-4CA8-86D9-9E11C2F61086}"/>
                  </a:ext>
                </a:extLst>
              </p:cNvPr>
              <p:cNvSpPr>
                <a:spLocks/>
              </p:cNvSpPr>
              <p:nvPr/>
            </p:nvSpPr>
            <p:spPr bwMode="auto">
              <a:xfrm>
                <a:off x="733" y="3644"/>
                <a:ext cx="167" cy="167"/>
              </a:xfrm>
              <a:custGeom>
                <a:avLst/>
                <a:gdLst>
                  <a:gd name="T0" fmla="*/ 0 w 335"/>
                  <a:gd name="T1" fmla="*/ 0 h 336"/>
                  <a:gd name="T2" fmla="*/ 0 w 335"/>
                  <a:gd name="T3" fmla="*/ 0 h 336"/>
                  <a:gd name="T4" fmla="*/ 0 w 335"/>
                  <a:gd name="T5" fmla="*/ 0 h 336"/>
                  <a:gd name="T6" fmla="*/ 0 w 335"/>
                  <a:gd name="T7" fmla="*/ 0 h 336"/>
                  <a:gd name="T8" fmla="*/ 0 w 335"/>
                  <a:gd name="T9" fmla="*/ 0 h 336"/>
                  <a:gd name="T10" fmla="*/ 0 w 335"/>
                  <a:gd name="T11" fmla="*/ 0 h 336"/>
                  <a:gd name="T12" fmla="*/ 0 w 335"/>
                  <a:gd name="T13" fmla="*/ 0 h 336"/>
                  <a:gd name="T14" fmla="*/ 0 w 335"/>
                  <a:gd name="T15" fmla="*/ 0 h 336"/>
                  <a:gd name="T16" fmla="*/ 0 w 335"/>
                  <a:gd name="T17" fmla="*/ 0 h 336"/>
                  <a:gd name="T18" fmla="*/ 0 w 335"/>
                  <a:gd name="T19" fmla="*/ 0 h 336"/>
                  <a:gd name="T20" fmla="*/ 0 w 335"/>
                  <a:gd name="T21" fmla="*/ 0 h 336"/>
                  <a:gd name="T22" fmla="*/ 0 w 335"/>
                  <a:gd name="T23" fmla="*/ 0 h 336"/>
                  <a:gd name="T24" fmla="*/ 0 w 335"/>
                  <a:gd name="T25" fmla="*/ 0 h 336"/>
                  <a:gd name="T26" fmla="*/ 0 w 335"/>
                  <a:gd name="T27" fmla="*/ 0 h 336"/>
                  <a:gd name="T28" fmla="*/ 0 w 335"/>
                  <a:gd name="T29" fmla="*/ 0 h 336"/>
                  <a:gd name="T30" fmla="*/ 0 w 335"/>
                  <a:gd name="T31" fmla="*/ 0 h 336"/>
                  <a:gd name="T32" fmla="*/ 0 w 335"/>
                  <a:gd name="T33" fmla="*/ 0 h 336"/>
                  <a:gd name="T34" fmla="*/ 0 w 335"/>
                  <a:gd name="T35" fmla="*/ 0 h 336"/>
                  <a:gd name="T36" fmla="*/ 0 w 335"/>
                  <a:gd name="T37" fmla="*/ 0 h 336"/>
                  <a:gd name="T38" fmla="*/ 0 w 335"/>
                  <a:gd name="T39" fmla="*/ 0 h 336"/>
                  <a:gd name="T40" fmla="*/ 0 w 335"/>
                  <a:gd name="T41" fmla="*/ 0 h 336"/>
                  <a:gd name="T42" fmla="*/ 0 w 335"/>
                  <a:gd name="T43" fmla="*/ 0 h 336"/>
                  <a:gd name="T44" fmla="*/ 0 w 335"/>
                  <a:gd name="T45" fmla="*/ 0 h 336"/>
                  <a:gd name="T46" fmla="*/ 0 w 335"/>
                  <a:gd name="T47" fmla="*/ 0 h 336"/>
                  <a:gd name="T48" fmla="*/ 0 w 335"/>
                  <a:gd name="T49" fmla="*/ 0 h 336"/>
                  <a:gd name="T50" fmla="*/ 0 w 335"/>
                  <a:gd name="T51" fmla="*/ 0 h 336"/>
                  <a:gd name="T52" fmla="*/ 0 w 335"/>
                  <a:gd name="T53" fmla="*/ 0 h 336"/>
                  <a:gd name="T54" fmla="*/ 0 w 335"/>
                  <a:gd name="T55" fmla="*/ 0 h 336"/>
                  <a:gd name="T56" fmla="*/ 0 w 335"/>
                  <a:gd name="T57" fmla="*/ 0 h 336"/>
                  <a:gd name="T58" fmla="*/ 0 w 335"/>
                  <a:gd name="T59" fmla="*/ 0 h 336"/>
                  <a:gd name="T60" fmla="*/ 0 w 335"/>
                  <a:gd name="T61" fmla="*/ 0 h 336"/>
                  <a:gd name="T62" fmla="*/ 0 w 335"/>
                  <a:gd name="T63" fmla="*/ 0 h 336"/>
                  <a:gd name="T64" fmla="*/ 0 w 335"/>
                  <a:gd name="T65" fmla="*/ 0 h 3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
                  <a:gd name="T100" fmla="*/ 0 h 336"/>
                  <a:gd name="T101" fmla="*/ 335 w 335"/>
                  <a:gd name="T102" fmla="*/ 336 h 3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 h="336">
                    <a:moveTo>
                      <a:pt x="168" y="336"/>
                    </a:moveTo>
                    <a:lnTo>
                      <a:pt x="202" y="332"/>
                    </a:lnTo>
                    <a:lnTo>
                      <a:pt x="233" y="323"/>
                    </a:lnTo>
                    <a:lnTo>
                      <a:pt x="262" y="307"/>
                    </a:lnTo>
                    <a:lnTo>
                      <a:pt x="286" y="286"/>
                    </a:lnTo>
                    <a:lnTo>
                      <a:pt x="307" y="262"/>
                    </a:lnTo>
                    <a:lnTo>
                      <a:pt x="322" y="233"/>
                    </a:lnTo>
                    <a:lnTo>
                      <a:pt x="332" y="202"/>
                    </a:lnTo>
                    <a:lnTo>
                      <a:pt x="335" y="169"/>
                    </a:lnTo>
                    <a:lnTo>
                      <a:pt x="332" y="134"/>
                    </a:lnTo>
                    <a:lnTo>
                      <a:pt x="322" y="103"/>
                    </a:lnTo>
                    <a:lnTo>
                      <a:pt x="307" y="74"/>
                    </a:lnTo>
                    <a:lnTo>
                      <a:pt x="286" y="50"/>
                    </a:lnTo>
                    <a:lnTo>
                      <a:pt x="262" y="29"/>
                    </a:lnTo>
                    <a:lnTo>
                      <a:pt x="233" y="13"/>
                    </a:lnTo>
                    <a:lnTo>
                      <a:pt x="202" y="4"/>
                    </a:lnTo>
                    <a:lnTo>
                      <a:pt x="168" y="0"/>
                    </a:lnTo>
                    <a:lnTo>
                      <a:pt x="134" y="4"/>
                    </a:lnTo>
                    <a:lnTo>
                      <a:pt x="103" y="13"/>
                    </a:lnTo>
                    <a:lnTo>
                      <a:pt x="74" y="29"/>
                    </a:lnTo>
                    <a:lnTo>
                      <a:pt x="50" y="50"/>
                    </a:lnTo>
                    <a:lnTo>
                      <a:pt x="29" y="74"/>
                    </a:lnTo>
                    <a:lnTo>
                      <a:pt x="13" y="103"/>
                    </a:lnTo>
                    <a:lnTo>
                      <a:pt x="4" y="134"/>
                    </a:lnTo>
                    <a:lnTo>
                      <a:pt x="0" y="169"/>
                    </a:lnTo>
                    <a:lnTo>
                      <a:pt x="4" y="202"/>
                    </a:lnTo>
                    <a:lnTo>
                      <a:pt x="13" y="233"/>
                    </a:lnTo>
                    <a:lnTo>
                      <a:pt x="29" y="262"/>
                    </a:lnTo>
                    <a:lnTo>
                      <a:pt x="50" y="286"/>
                    </a:lnTo>
                    <a:lnTo>
                      <a:pt x="74" y="307"/>
                    </a:lnTo>
                    <a:lnTo>
                      <a:pt x="103" y="323"/>
                    </a:lnTo>
                    <a:lnTo>
                      <a:pt x="134" y="332"/>
                    </a:lnTo>
                    <a:lnTo>
                      <a:pt x="168"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3" name="Freeform 62">
                <a:extLst>
                  <a:ext uri="{FF2B5EF4-FFF2-40B4-BE49-F238E27FC236}">
                    <a16:creationId xmlns:a16="http://schemas.microsoft.com/office/drawing/2014/main" id="{30F96790-A25D-406C-B0AA-A9E240439865}"/>
                  </a:ext>
                </a:extLst>
              </p:cNvPr>
              <p:cNvSpPr>
                <a:spLocks/>
              </p:cNvSpPr>
              <p:nvPr/>
            </p:nvSpPr>
            <p:spPr bwMode="auto">
              <a:xfrm>
                <a:off x="829" y="3694"/>
                <a:ext cx="27" cy="28"/>
              </a:xfrm>
              <a:custGeom>
                <a:avLst/>
                <a:gdLst>
                  <a:gd name="T0" fmla="*/ 1 w 54"/>
                  <a:gd name="T1" fmla="*/ 1 h 55"/>
                  <a:gd name="T2" fmla="*/ 1 w 54"/>
                  <a:gd name="T3" fmla="*/ 1 h 55"/>
                  <a:gd name="T4" fmla="*/ 1 w 54"/>
                  <a:gd name="T5" fmla="*/ 1 h 55"/>
                  <a:gd name="T6" fmla="*/ 1 w 54"/>
                  <a:gd name="T7" fmla="*/ 1 h 55"/>
                  <a:gd name="T8" fmla="*/ 1 w 54"/>
                  <a:gd name="T9" fmla="*/ 1 h 55"/>
                  <a:gd name="T10" fmla="*/ 1 w 54"/>
                  <a:gd name="T11" fmla="*/ 1 h 55"/>
                  <a:gd name="T12" fmla="*/ 1 w 54"/>
                  <a:gd name="T13" fmla="*/ 1 h 55"/>
                  <a:gd name="T14" fmla="*/ 1 w 54"/>
                  <a:gd name="T15" fmla="*/ 1 h 55"/>
                  <a:gd name="T16" fmla="*/ 1 w 54"/>
                  <a:gd name="T17" fmla="*/ 0 h 55"/>
                  <a:gd name="T18" fmla="*/ 1 w 54"/>
                  <a:gd name="T19" fmla="*/ 1 h 55"/>
                  <a:gd name="T20" fmla="*/ 1 w 54"/>
                  <a:gd name="T21" fmla="*/ 1 h 55"/>
                  <a:gd name="T22" fmla="*/ 1 w 54"/>
                  <a:gd name="T23" fmla="*/ 1 h 55"/>
                  <a:gd name="T24" fmla="*/ 0 w 54"/>
                  <a:gd name="T25" fmla="*/ 1 h 55"/>
                  <a:gd name="T26" fmla="*/ 1 w 54"/>
                  <a:gd name="T27" fmla="*/ 1 h 55"/>
                  <a:gd name="T28" fmla="*/ 1 w 54"/>
                  <a:gd name="T29" fmla="*/ 1 h 55"/>
                  <a:gd name="T30" fmla="*/ 1 w 54"/>
                  <a:gd name="T31" fmla="*/ 1 h 55"/>
                  <a:gd name="T32" fmla="*/ 1 w 54"/>
                  <a:gd name="T33" fmla="*/ 1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55"/>
                  <a:gd name="T53" fmla="*/ 54 w 5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55">
                    <a:moveTo>
                      <a:pt x="27" y="55"/>
                    </a:moveTo>
                    <a:lnTo>
                      <a:pt x="38" y="53"/>
                    </a:lnTo>
                    <a:lnTo>
                      <a:pt x="46" y="47"/>
                    </a:lnTo>
                    <a:lnTo>
                      <a:pt x="52" y="38"/>
                    </a:lnTo>
                    <a:lnTo>
                      <a:pt x="54" y="27"/>
                    </a:lnTo>
                    <a:lnTo>
                      <a:pt x="52" y="17"/>
                    </a:lnTo>
                    <a:lnTo>
                      <a:pt x="46" y="8"/>
                    </a:lnTo>
                    <a:lnTo>
                      <a:pt x="38" y="2"/>
                    </a:lnTo>
                    <a:lnTo>
                      <a:pt x="27" y="0"/>
                    </a:lnTo>
                    <a:lnTo>
                      <a:pt x="17" y="2"/>
                    </a:lnTo>
                    <a:lnTo>
                      <a:pt x="8" y="8"/>
                    </a:lnTo>
                    <a:lnTo>
                      <a:pt x="2" y="17"/>
                    </a:lnTo>
                    <a:lnTo>
                      <a:pt x="0" y="27"/>
                    </a:lnTo>
                    <a:lnTo>
                      <a:pt x="2" y="38"/>
                    </a:lnTo>
                    <a:lnTo>
                      <a:pt x="8" y="47"/>
                    </a:lnTo>
                    <a:lnTo>
                      <a:pt x="17" y="53"/>
                    </a:lnTo>
                    <a:lnTo>
                      <a:pt x="27"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4" name="Freeform 63">
                <a:extLst>
                  <a:ext uri="{FF2B5EF4-FFF2-40B4-BE49-F238E27FC236}">
                    <a16:creationId xmlns:a16="http://schemas.microsoft.com/office/drawing/2014/main" id="{8DCECDE9-9CD6-43A3-B39B-EA8AD4343AFA}"/>
                  </a:ext>
                </a:extLst>
              </p:cNvPr>
              <p:cNvSpPr>
                <a:spLocks/>
              </p:cNvSpPr>
              <p:nvPr/>
            </p:nvSpPr>
            <p:spPr bwMode="auto">
              <a:xfrm>
                <a:off x="601" y="3585"/>
                <a:ext cx="58" cy="64"/>
              </a:xfrm>
              <a:custGeom>
                <a:avLst/>
                <a:gdLst>
                  <a:gd name="T0" fmla="*/ 1 w 116"/>
                  <a:gd name="T1" fmla="*/ 0 h 129"/>
                  <a:gd name="T2" fmla="*/ 0 w 116"/>
                  <a:gd name="T3" fmla="*/ 0 h 129"/>
                  <a:gd name="T4" fmla="*/ 1 w 116"/>
                  <a:gd name="T5" fmla="*/ 0 h 129"/>
                  <a:gd name="T6" fmla="*/ 1 w 116"/>
                  <a:gd name="T7" fmla="*/ 0 h 129"/>
                  <a:gd name="T8" fmla="*/ 1 w 116"/>
                  <a:gd name="T9" fmla="*/ 0 h 129"/>
                  <a:gd name="T10" fmla="*/ 1 w 116"/>
                  <a:gd name="T11" fmla="*/ 0 h 129"/>
                  <a:gd name="T12" fmla="*/ 1 w 116"/>
                  <a:gd name="T13" fmla="*/ 0 h 129"/>
                  <a:gd name="T14" fmla="*/ 1 w 116"/>
                  <a:gd name="T15" fmla="*/ 0 h 129"/>
                  <a:gd name="T16" fmla="*/ 1 w 116"/>
                  <a:gd name="T17" fmla="*/ 0 h 129"/>
                  <a:gd name="T18" fmla="*/ 1 w 116"/>
                  <a:gd name="T19" fmla="*/ 0 h 129"/>
                  <a:gd name="T20" fmla="*/ 1 w 116"/>
                  <a:gd name="T21" fmla="*/ 0 h 1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6"/>
                  <a:gd name="T34" fmla="*/ 0 h 129"/>
                  <a:gd name="T35" fmla="*/ 116 w 116"/>
                  <a:gd name="T36" fmla="*/ 129 h 1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6" h="129">
                    <a:moveTo>
                      <a:pt x="116" y="95"/>
                    </a:moveTo>
                    <a:lnTo>
                      <a:pt x="0" y="0"/>
                    </a:lnTo>
                    <a:lnTo>
                      <a:pt x="76" y="129"/>
                    </a:lnTo>
                    <a:lnTo>
                      <a:pt x="81" y="124"/>
                    </a:lnTo>
                    <a:lnTo>
                      <a:pt x="86" y="121"/>
                    </a:lnTo>
                    <a:lnTo>
                      <a:pt x="90" y="116"/>
                    </a:lnTo>
                    <a:lnTo>
                      <a:pt x="95" y="112"/>
                    </a:lnTo>
                    <a:lnTo>
                      <a:pt x="101" y="107"/>
                    </a:lnTo>
                    <a:lnTo>
                      <a:pt x="105" y="103"/>
                    </a:lnTo>
                    <a:lnTo>
                      <a:pt x="111" y="99"/>
                    </a:lnTo>
                    <a:lnTo>
                      <a:pt x="116"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5" name="Freeform 64">
                <a:extLst>
                  <a:ext uri="{FF2B5EF4-FFF2-40B4-BE49-F238E27FC236}">
                    <a16:creationId xmlns:a16="http://schemas.microsoft.com/office/drawing/2014/main" id="{EF354AD6-89CB-4B91-A770-7EA37251FB72}"/>
                  </a:ext>
                </a:extLst>
              </p:cNvPr>
              <p:cNvSpPr>
                <a:spLocks/>
              </p:cNvSpPr>
              <p:nvPr/>
            </p:nvSpPr>
            <p:spPr bwMode="auto">
              <a:xfrm>
                <a:off x="666" y="3543"/>
                <a:ext cx="45" cy="70"/>
              </a:xfrm>
              <a:custGeom>
                <a:avLst/>
                <a:gdLst>
                  <a:gd name="T0" fmla="*/ 0 w 90"/>
                  <a:gd name="T1" fmla="*/ 0 h 139"/>
                  <a:gd name="T2" fmla="*/ 1 w 90"/>
                  <a:gd name="T3" fmla="*/ 1 h 139"/>
                  <a:gd name="T4" fmla="*/ 1 w 90"/>
                  <a:gd name="T5" fmla="*/ 1 h 139"/>
                  <a:gd name="T6" fmla="*/ 1 w 90"/>
                  <a:gd name="T7" fmla="*/ 1 h 139"/>
                  <a:gd name="T8" fmla="*/ 1 w 90"/>
                  <a:gd name="T9" fmla="*/ 1 h 139"/>
                  <a:gd name="T10" fmla="*/ 1 w 90"/>
                  <a:gd name="T11" fmla="*/ 1 h 139"/>
                  <a:gd name="T12" fmla="*/ 1 w 90"/>
                  <a:gd name="T13" fmla="*/ 1 h 139"/>
                  <a:gd name="T14" fmla="*/ 1 w 90"/>
                  <a:gd name="T15" fmla="*/ 1 h 139"/>
                  <a:gd name="T16" fmla="*/ 1 w 90"/>
                  <a:gd name="T17" fmla="*/ 1 h 139"/>
                  <a:gd name="T18" fmla="*/ 1 w 90"/>
                  <a:gd name="T19" fmla="*/ 1 h 139"/>
                  <a:gd name="T20" fmla="*/ 0 w 90"/>
                  <a:gd name="T21" fmla="*/ 0 h 1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139"/>
                  <a:gd name="T35" fmla="*/ 90 w 90"/>
                  <a:gd name="T36" fmla="*/ 139 h 1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139">
                    <a:moveTo>
                      <a:pt x="0" y="0"/>
                    </a:moveTo>
                    <a:lnTo>
                      <a:pt x="45" y="139"/>
                    </a:lnTo>
                    <a:lnTo>
                      <a:pt x="51" y="136"/>
                    </a:lnTo>
                    <a:lnTo>
                      <a:pt x="56" y="133"/>
                    </a:lnTo>
                    <a:lnTo>
                      <a:pt x="61" y="130"/>
                    </a:lnTo>
                    <a:lnTo>
                      <a:pt x="67" y="128"/>
                    </a:lnTo>
                    <a:lnTo>
                      <a:pt x="73" y="124"/>
                    </a:lnTo>
                    <a:lnTo>
                      <a:pt x="79" y="122"/>
                    </a:lnTo>
                    <a:lnTo>
                      <a:pt x="84" y="118"/>
                    </a:lnTo>
                    <a:lnTo>
                      <a:pt x="90" y="1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6" name="Freeform 65">
                <a:extLst>
                  <a:ext uri="{FF2B5EF4-FFF2-40B4-BE49-F238E27FC236}">
                    <a16:creationId xmlns:a16="http://schemas.microsoft.com/office/drawing/2014/main" id="{402E1FAC-91F8-465B-9E8D-1A8BD9F18546}"/>
                  </a:ext>
                </a:extLst>
              </p:cNvPr>
              <p:cNvSpPr>
                <a:spLocks/>
              </p:cNvSpPr>
              <p:nvPr/>
            </p:nvSpPr>
            <p:spPr bwMode="auto">
              <a:xfrm>
                <a:off x="738" y="3517"/>
                <a:ext cx="29" cy="71"/>
              </a:xfrm>
              <a:custGeom>
                <a:avLst/>
                <a:gdLst>
                  <a:gd name="T0" fmla="*/ 0 w 59"/>
                  <a:gd name="T1" fmla="*/ 0 h 143"/>
                  <a:gd name="T2" fmla="*/ 0 w 59"/>
                  <a:gd name="T3" fmla="*/ 0 h 143"/>
                  <a:gd name="T4" fmla="*/ 0 w 59"/>
                  <a:gd name="T5" fmla="*/ 0 h 143"/>
                  <a:gd name="T6" fmla="*/ 0 w 59"/>
                  <a:gd name="T7" fmla="*/ 0 h 143"/>
                  <a:gd name="T8" fmla="*/ 0 w 59"/>
                  <a:gd name="T9" fmla="*/ 0 h 143"/>
                  <a:gd name="T10" fmla="*/ 0 w 59"/>
                  <a:gd name="T11" fmla="*/ 0 h 143"/>
                  <a:gd name="T12" fmla="*/ 0 w 59"/>
                  <a:gd name="T13" fmla="*/ 0 h 143"/>
                  <a:gd name="T14" fmla="*/ 0 w 59"/>
                  <a:gd name="T15" fmla="*/ 0 h 143"/>
                  <a:gd name="T16" fmla="*/ 0 w 59"/>
                  <a:gd name="T17" fmla="*/ 0 h 143"/>
                  <a:gd name="T18" fmla="*/ 0 w 59"/>
                  <a:gd name="T19" fmla="*/ 0 h 143"/>
                  <a:gd name="T20" fmla="*/ 0 w 59"/>
                  <a:gd name="T21" fmla="*/ 0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143"/>
                  <a:gd name="T35" fmla="*/ 59 w 59"/>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143">
                    <a:moveTo>
                      <a:pt x="0" y="0"/>
                    </a:moveTo>
                    <a:lnTo>
                      <a:pt x="11" y="143"/>
                    </a:lnTo>
                    <a:lnTo>
                      <a:pt x="17" y="141"/>
                    </a:lnTo>
                    <a:lnTo>
                      <a:pt x="23" y="139"/>
                    </a:lnTo>
                    <a:lnTo>
                      <a:pt x="29" y="138"/>
                    </a:lnTo>
                    <a:lnTo>
                      <a:pt x="35" y="136"/>
                    </a:lnTo>
                    <a:lnTo>
                      <a:pt x="41" y="135"/>
                    </a:lnTo>
                    <a:lnTo>
                      <a:pt x="48" y="132"/>
                    </a:lnTo>
                    <a:lnTo>
                      <a:pt x="53" y="131"/>
                    </a:lnTo>
                    <a:lnTo>
                      <a:pt x="59" y="13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7" name="Freeform 66">
                <a:extLst>
                  <a:ext uri="{FF2B5EF4-FFF2-40B4-BE49-F238E27FC236}">
                    <a16:creationId xmlns:a16="http://schemas.microsoft.com/office/drawing/2014/main" id="{06BA3460-99DA-4303-886C-86BCE59ADAC2}"/>
                  </a:ext>
                </a:extLst>
              </p:cNvPr>
              <p:cNvSpPr>
                <a:spLocks/>
              </p:cNvSpPr>
              <p:nvPr/>
            </p:nvSpPr>
            <p:spPr bwMode="auto">
              <a:xfrm>
                <a:off x="984" y="3591"/>
                <a:ext cx="59" cy="63"/>
              </a:xfrm>
              <a:custGeom>
                <a:avLst/>
                <a:gdLst>
                  <a:gd name="T0" fmla="*/ 0 w 117"/>
                  <a:gd name="T1" fmla="*/ 0 h 127"/>
                  <a:gd name="T2" fmla="*/ 1 w 117"/>
                  <a:gd name="T3" fmla="*/ 0 h 127"/>
                  <a:gd name="T4" fmla="*/ 1 w 117"/>
                  <a:gd name="T5" fmla="*/ 0 h 127"/>
                  <a:gd name="T6" fmla="*/ 1 w 117"/>
                  <a:gd name="T7" fmla="*/ 0 h 127"/>
                  <a:gd name="T8" fmla="*/ 1 w 117"/>
                  <a:gd name="T9" fmla="*/ 0 h 127"/>
                  <a:gd name="T10" fmla="*/ 1 w 117"/>
                  <a:gd name="T11" fmla="*/ 0 h 127"/>
                  <a:gd name="T12" fmla="*/ 1 w 117"/>
                  <a:gd name="T13" fmla="*/ 0 h 127"/>
                  <a:gd name="T14" fmla="*/ 1 w 117"/>
                  <a:gd name="T15" fmla="*/ 0 h 127"/>
                  <a:gd name="T16" fmla="*/ 1 w 117"/>
                  <a:gd name="T17" fmla="*/ 0 h 127"/>
                  <a:gd name="T18" fmla="*/ 1 w 117"/>
                  <a:gd name="T19" fmla="*/ 0 h 127"/>
                  <a:gd name="T20" fmla="*/ 0 w 117"/>
                  <a:gd name="T21" fmla="*/ 0 h 1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7"/>
                  <a:gd name="T34" fmla="*/ 0 h 127"/>
                  <a:gd name="T35" fmla="*/ 117 w 117"/>
                  <a:gd name="T36" fmla="*/ 127 h 1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7" h="127">
                    <a:moveTo>
                      <a:pt x="0" y="92"/>
                    </a:moveTo>
                    <a:lnTo>
                      <a:pt x="117" y="0"/>
                    </a:lnTo>
                    <a:lnTo>
                      <a:pt x="39" y="127"/>
                    </a:lnTo>
                    <a:lnTo>
                      <a:pt x="34" y="122"/>
                    </a:lnTo>
                    <a:lnTo>
                      <a:pt x="30" y="118"/>
                    </a:lnTo>
                    <a:lnTo>
                      <a:pt x="25" y="114"/>
                    </a:lnTo>
                    <a:lnTo>
                      <a:pt x="19" y="110"/>
                    </a:lnTo>
                    <a:lnTo>
                      <a:pt x="15" y="105"/>
                    </a:lnTo>
                    <a:lnTo>
                      <a:pt x="10" y="101"/>
                    </a:lnTo>
                    <a:lnTo>
                      <a:pt x="4" y="97"/>
                    </a:lnTo>
                    <a:lnTo>
                      <a:pt x="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8" name="Freeform 67">
                <a:extLst>
                  <a:ext uri="{FF2B5EF4-FFF2-40B4-BE49-F238E27FC236}">
                    <a16:creationId xmlns:a16="http://schemas.microsoft.com/office/drawing/2014/main" id="{F36B13C2-104F-477D-8A62-47D5DE334144}"/>
                  </a:ext>
                </a:extLst>
              </p:cNvPr>
              <p:cNvSpPr>
                <a:spLocks/>
              </p:cNvSpPr>
              <p:nvPr/>
            </p:nvSpPr>
            <p:spPr bwMode="auto">
              <a:xfrm>
                <a:off x="934" y="3547"/>
                <a:ext cx="46" cy="69"/>
              </a:xfrm>
              <a:custGeom>
                <a:avLst/>
                <a:gdLst>
                  <a:gd name="T0" fmla="*/ 0 w 93"/>
                  <a:gd name="T1" fmla="*/ 0 h 137"/>
                  <a:gd name="T2" fmla="*/ 0 w 93"/>
                  <a:gd name="T3" fmla="*/ 1 h 137"/>
                  <a:gd name="T4" fmla="*/ 0 w 93"/>
                  <a:gd name="T5" fmla="*/ 1 h 137"/>
                  <a:gd name="T6" fmla="*/ 0 w 93"/>
                  <a:gd name="T7" fmla="*/ 1 h 137"/>
                  <a:gd name="T8" fmla="*/ 0 w 93"/>
                  <a:gd name="T9" fmla="*/ 1 h 137"/>
                  <a:gd name="T10" fmla="*/ 0 w 93"/>
                  <a:gd name="T11" fmla="*/ 1 h 137"/>
                  <a:gd name="T12" fmla="*/ 0 w 93"/>
                  <a:gd name="T13" fmla="*/ 1 h 137"/>
                  <a:gd name="T14" fmla="*/ 0 w 93"/>
                  <a:gd name="T15" fmla="*/ 1 h 137"/>
                  <a:gd name="T16" fmla="*/ 0 w 93"/>
                  <a:gd name="T17" fmla="*/ 1 h 137"/>
                  <a:gd name="T18" fmla="*/ 0 w 93"/>
                  <a:gd name="T19" fmla="*/ 1 h 137"/>
                  <a:gd name="T20" fmla="*/ 0 w 93"/>
                  <a:gd name="T21" fmla="*/ 0 h 1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137"/>
                  <a:gd name="T35" fmla="*/ 93 w 93"/>
                  <a:gd name="T36" fmla="*/ 137 h 1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137">
                    <a:moveTo>
                      <a:pt x="93" y="0"/>
                    </a:moveTo>
                    <a:lnTo>
                      <a:pt x="45" y="137"/>
                    </a:lnTo>
                    <a:lnTo>
                      <a:pt x="40" y="134"/>
                    </a:lnTo>
                    <a:lnTo>
                      <a:pt x="34" y="131"/>
                    </a:lnTo>
                    <a:lnTo>
                      <a:pt x="28" y="128"/>
                    </a:lnTo>
                    <a:lnTo>
                      <a:pt x="23" y="124"/>
                    </a:lnTo>
                    <a:lnTo>
                      <a:pt x="18" y="122"/>
                    </a:lnTo>
                    <a:lnTo>
                      <a:pt x="12" y="119"/>
                    </a:lnTo>
                    <a:lnTo>
                      <a:pt x="6" y="116"/>
                    </a:lnTo>
                    <a:lnTo>
                      <a:pt x="0" y="113"/>
                    </a:lnTo>
                    <a:lnTo>
                      <a:pt x="9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9" name="Freeform 68">
                <a:extLst>
                  <a:ext uri="{FF2B5EF4-FFF2-40B4-BE49-F238E27FC236}">
                    <a16:creationId xmlns:a16="http://schemas.microsoft.com/office/drawing/2014/main" id="{86B66F33-5127-4C13-933B-159FB5AFE64A}"/>
                  </a:ext>
                </a:extLst>
              </p:cNvPr>
              <p:cNvSpPr>
                <a:spLocks/>
              </p:cNvSpPr>
              <p:nvPr/>
            </p:nvSpPr>
            <p:spPr bwMode="auto">
              <a:xfrm>
                <a:off x="877" y="3519"/>
                <a:ext cx="31" cy="72"/>
              </a:xfrm>
              <a:custGeom>
                <a:avLst/>
                <a:gdLst>
                  <a:gd name="T0" fmla="*/ 0 w 63"/>
                  <a:gd name="T1" fmla="*/ 0 h 143"/>
                  <a:gd name="T2" fmla="*/ 0 w 63"/>
                  <a:gd name="T3" fmla="*/ 1 h 143"/>
                  <a:gd name="T4" fmla="*/ 0 w 63"/>
                  <a:gd name="T5" fmla="*/ 1 h 143"/>
                  <a:gd name="T6" fmla="*/ 0 w 63"/>
                  <a:gd name="T7" fmla="*/ 1 h 143"/>
                  <a:gd name="T8" fmla="*/ 0 w 63"/>
                  <a:gd name="T9" fmla="*/ 1 h 143"/>
                  <a:gd name="T10" fmla="*/ 0 w 63"/>
                  <a:gd name="T11" fmla="*/ 1 h 143"/>
                  <a:gd name="T12" fmla="*/ 0 w 63"/>
                  <a:gd name="T13" fmla="*/ 1 h 143"/>
                  <a:gd name="T14" fmla="*/ 0 w 63"/>
                  <a:gd name="T15" fmla="*/ 1 h 143"/>
                  <a:gd name="T16" fmla="*/ 0 w 63"/>
                  <a:gd name="T17" fmla="*/ 1 h 143"/>
                  <a:gd name="T18" fmla="*/ 0 w 63"/>
                  <a:gd name="T19" fmla="*/ 1 h 143"/>
                  <a:gd name="T20" fmla="*/ 0 w 63"/>
                  <a:gd name="T21" fmla="*/ 0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
                  <a:gd name="T34" fmla="*/ 0 h 143"/>
                  <a:gd name="T35" fmla="*/ 63 w 63"/>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 h="143">
                    <a:moveTo>
                      <a:pt x="63" y="0"/>
                    </a:moveTo>
                    <a:lnTo>
                      <a:pt x="49" y="143"/>
                    </a:lnTo>
                    <a:lnTo>
                      <a:pt x="43" y="141"/>
                    </a:lnTo>
                    <a:lnTo>
                      <a:pt x="37" y="139"/>
                    </a:lnTo>
                    <a:lnTo>
                      <a:pt x="32" y="137"/>
                    </a:lnTo>
                    <a:lnTo>
                      <a:pt x="25" y="135"/>
                    </a:lnTo>
                    <a:lnTo>
                      <a:pt x="19" y="134"/>
                    </a:lnTo>
                    <a:lnTo>
                      <a:pt x="13" y="132"/>
                    </a:lnTo>
                    <a:lnTo>
                      <a:pt x="7" y="131"/>
                    </a:lnTo>
                    <a:lnTo>
                      <a:pt x="0" y="129"/>
                    </a:lnTo>
                    <a:lnTo>
                      <a:pt x="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0" name="Freeform 69">
                <a:extLst>
                  <a:ext uri="{FF2B5EF4-FFF2-40B4-BE49-F238E27FC236}">
                    <a16:creationId xmlns:a16="http://schemas.microsoft.com/office/drawing/2014/main" id="{34B874D7-43AC-4EE4-80FD-E363565E3021}"/>
                  </a:ext>
                </a:extLst>
              </p:cNvPr>
              <p:cNvSpPr>
                <a:spLocks/>
              </p:cNvSpPr>
              <p:nvPr/>
            </p:nvSpPr>
            <p:spPr bwMode="auto">
              <a:xfrm>
                <a:off x="807" y="3506"/>
                <a:ext cx="25" cy="72"/>
              </a:xfrm>
              <a:custGeom>
                <a:avLst/>
                <a:gdLst>
                  <a:gd name="T0" fmla="*/ 1 w 50"/>
                  <a:gd name="T1" fmla="*/ 1 h 143"/>
                  <a:gd name="T2" fmla="*/ 1 w 50"/>
                  <a:gd name="T3" fmla="*/ 0 h 143"/>
                  <a:gd name="T4" fmla="*/ 0 w 50"/>
                  <a:gd name="T5" fmla="*/ 1 h 143"/>
                  <a:gd name="T6" fmla="*/ 1 w 50"/>
                  <a:gd name="T7" fmla="*/ 1 h 143"/>
                  <a:gd name="T8" fmla="*/ 1 w 50"/>
                  <a:gd name="T9" fmla="*/ 1 h 143"/>
                  <a:gd name="T10" fmla="*/ 1 w 50"/>
                  <a:gd name="T11" fmla="*/ 1 h 143"/>
                  <a:gd name="T12" fmla="*/ 1 w 50"/>
                  <a:gd name="T13" fmla="*/ 1 h 143"/>
                  <a:gd name="T14" fmla="*/ 1 w 50"/>
                  <a:gd name="T15" fmla="*/ 1 h 143"/>
                  <a:gd name="T16" fmla="*/ 1 w 50"/>
                  <a:gd name="T17" fmla="*/ 1 h 143"/>
                  <a:gd name="T18" fmla="*/ 1 w 50"/>
                  <a:gd name="T19" fmla="*/ 1 h 143"/>
                  <a:gd name="T20" fmla="*/ 1 w 50"/>
                  <a:gd name="T21" fmla="*/ 1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143"/>
                  <a:gd name="T35" fmla="*/ 50 w 50"/>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143">
                    <a:moveTo>
                      <a:pt x="50" y="143"/>
                    </a:moveTo>
                    <a:lnTo>
                      <a:pt x="22" y="0"/>
                    </a:lnTo>
                    <a:lnTo>
                      <a:pt x="0" y="142"/>
                    </a:lnTo>
                    <a:lnTo>
                      <a:pt x="6" y="142"/>
                    </a:lnTo>
                    <a:lnTo>
                      <a:pt x="12" y="141"/>
                    </a:lnTo>
                    <a:lnTo>
                      <a:pt x="19" y="141"/>
                    </a:lnTo>
                    <a:lnTo>
                      <a:pt x="25" y="141"/>
                    </a:lnTo>
                    <a:lnTo>
                      <a:pt x="31" y="142"/>
                    </a:lnTo>
                    <a:lnTo>
                      <a:pt x="38" y="142"/>
                    </a:lnTo>
                    <a:lnTo>
                      <a:pt x="44" y="142"/>
                    </a:lnTo>
                    <a:lnTo>
                      <a:pt x="50" y="1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269" name="Line 70">
              <a:extLst>
                <a:ext uri="{FF2B5EF4-FFF2-40B4-BE49-F238E27FC236}">
                  <a16:creationId xmlns:a16="http://schemas.microsoft.com/office/drawing/2014/main" id="{D520DFC1-564C-4EEA-9052-AE7D452B6F96}"/>
                </a:ext>
              </a:extLst>
            </p:cNvPr>
            <p:cNvSpPr>
              <a:spLocks noChangeShapeType="1"/>
            </p:cNvSpPr>
            <p:nvPr/>
          </p:nvSpPr>
          <p:spPr bwMode="auto">
            <a:xfrm flipV="1">
              <a:off x="816" y="2341"/>
              <a:ext cx="227" cy="511"/>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grpSp>
        <p:nvGrpSpPr>
          <p:cNvPr id="9220" name="Group 71">
            <a:extLst>
              <a:ext uri="{FF2B5EF4-FFF2-40B4-BE49-F238E27FC236}">
                <a16:creationId xmlns:a16="http://schemas.microsoft.com/office/drawing/2014/main" id="{CE15CEB7-6964-456B-B5D3-A3937D1A15B5}"/>
              </a:ext>
            </a:extLst>
          </p:cNvPr>
          <p:cNvGrpSpPr>
            <a:grpSpLocks/>
          </p:cNvGrpSpPr>
          <p:nvPr/>
        </p:nvGrpSpPr>
        <p:grpSpPr bwMode="auto">
          <a:xfrm flipH="1">
            <a:off x="7400925" y="468313"/>
            <a:ext cx="820738" cy="1066800"/>
            <a:chOff x="4377" y="2568"/>
            <a:chExt cx="830" cy="1044"/>
          </a:xfrm>
        </p:grpSpPr>
        <p:sp>
          <p:nvSpPr>
            <p:cNvPr id="9250" name="Line 72">
              <a:extLst>
                <a:ext uri="{FF2B5EF4-FFF2-40B4-BE49-F238E27FC236}">
                  <a16:creationId xmlns:a16="http://schemas.microsoft.com/office/drawing/2014/main" id="{031D713C-0A1C-4E52-AB31-C9B05D0D47EC}"/>
                </a:ext>
              </a:extLst>
            </p:cNvPr>
            <p:cNvSpPr>
              <a:spLocks noChangeShapeType="1"/>
            </p:cNvSpPr>
            <p:nvPr/>
          </p:nvSpPr>
          <p:spPr bwMode="auto">
            <a:xfrm flipV="1">
              <a:off x="4558" y="2591"/>
              <a:ext cx="435" cy="1021"/>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pic>
          <p:nvPicPr>
            <p:cNvPr id="9251" name="Picture 73" descr="MCED00214_0000[1]">
              <a:extLst>
                <a:ext uri="{FF2B5EF4-FFF2-40B4-BE49-F238E27FC236}">
                  <a16:creationId xmlns:a16="http://schemas.microsoft.com/office/drawing/2014/main" id="{9754AB32-A273-4710-98EC-5A6C50F93A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7" y="2591"/>
              <a:ext cx="830" cy="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2" name="AutoShape 74">
              <a:extLst>
                <a:ext uri="{FF2B5EF4-FFF2-40B4-BE49-F238E27FC236}">
                  <a16:creationId xmlns:a16="http://schemas.microsoft.com/office/drawing/2014/main" id="{F0CBA58D-30F4-4917-A099-2AB3D6A4BFDD}"/>
                </a:ext>
              </a:extLst>
            </p:cNvPr>
            <p:cNvSpPr>
              <a:spLocks noChangeArrowheads="1"/>
            </p:cNvSpPr>
            <p:nvPr/>
          </p:nvSpPr>
          <p:spPr bwMode="auto">
            <a:xfrm rot="-5400000">
              <a:off x="4676" y="3040"/>
              <a:ext cx="240" cy="340"/>
            </a:xfrm>
            <a:prstGeom prst="moon">
              <a:avLst>
                <a:gd name="adj" fmla="val 47083"/>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9253" name="Group 75">
              <a:extLst>
                <a:ext uri="{FF2B5EF4-FFF2-40B4-BE49-F238E27FC236}">
                  <a16:creationId xmlns:a16="http://schemas.microsoft.com/office/drawing/2014/main" id="{BF9C58AC-5D36-470C-B79B-0B361D81DB23}"/>
                </a:ext>
              </a:extLst>
            </p:cNvPr>
            <p:cNvGrpSpPr>
              <a:grpSpLocks/>
            </p:cNvGrpSpPr>
            <p:nvPr/>
          </p:nvGrpSpPr>
          <p:grpSpPr bwMode="auto">
            <a:xfrm>
              <a:off x="4456" y="2823"/>
              <a:ext cx="315" cy="195"/>
              <a:chOff x="4456" y="2823"/>
              <a:chExt cx="315" cy="195"/>
            </a:xfrm>
          </p:grpSpPr>
          <p:sp>
            <p:nvSpPr>
              <p:cNvPr id="9260" name="Freeform 76">
                <a:extLst>
                  <a:ext uri="{FF2B5EF4-FFF2-40B4-BE49-F238E27FC236}">
                    <a16:creationId xmlns:a16="http://schemas.microsoft.com/office/drawing/2014/main" id="{1135C067-9B30-4F12-AFE5-528A840B90D4}"/>
                  </a:ext>
                </a:extLst>
              </p:cNvPr>
              <p:cNvSpPr>
                <a:spLocks/>
              </p:cNvSpPr>
              <p:nvPr/>
            </p:nvSpPr>
            <p:spPr bwMode="auto">
              <a:xfrm>
                <a:off x="4456" y="2823"/>
                <a:ext cx="315" cy="195"/>
              </a:xfrm>
              <a:custGeom>
                <a:avLst/>
                <a:gdLst>
                  <a:gd name="T0" fmla="*/ 0 w 817"/>
                  <a:gd name="T1" fmla="*/ 0 h 505"/>
                  <a:gd name="T2" fmla="*/ 0 w 817"/>
                  <a:gd name="T3" fmla="*/ 0 h 505"/>
                  <a:gd name="T4" fmla="*/ 0 w 817"/>
                  <a:gd name="T5" fmla="*/ 0 h 505"/>
                  <a:gd name="T6" fmla="*/ 0 w 817"/>
                  <a:gd name="T7" fmla="*/ 0 h 505"/>
                  <a:gd name="T8" fmla="*/ 0 w 817"/>
                  <a:gd name="T9" fmla="*/ 0 h 505"/>
                  <a:gd name="T10" fmla="*/ 0 w 817"/>
                  <a:gd name="T11" fmla="*/ 0 h 505"/>
                  <a:gd name="T12" fmla="*/ 0 w 817"/>
                  <a:gd name="T13" fmla="*/ 0 h 505"/>
                  <a:gd name="T14" fmla="*/ 0 w 817"/>
                  <a:gd name="T15" fmla="*/ 0 h 505"/>
                  <a:gd name="T16" fmla="*/ 0 w 817"/>
                  <a:gd name="T17" fmla="*/ 0 h 505"/>
                  <a:gd name="T18" fmla="*/ 0 w 817"/>
                  <a:gd name="T19" fmla="*/ 0 h 505"/>
                  <a:gd name="T20" fmla="*/ 0 w 817"/>
                  <a:gd name="T21" fmla="*/ 0 h 505"/>
                  <a:gd name="T22" fmla="*/ 0 w 817"/>
                  <a:gd name="T23" fmla="*/ 0 h 505"/>
                  <a:gd name="T24" fmla="*/ 0 w 817"/>
                  <a:gd name="T25" fmla="*/ 0 h 505"/>
                  <a:gd name="T26" fmla="*/ 0 w 817"/>
                  <a:gd name="T27" fmla="*/ 0 h 505"/>
                  <a:gd name="T28" fmla="*/ 0 w 817"/>
                  <a:gd name="T29" fmla="*/ 0 h 505"/>
                  <a:gd name="T30" fmla="*/ 0 w 817"/>
                  <a:gd name="T31" fmla="*/ 0 h 505"/>
                  <a:gd name="T32" fmla="*/ 0 w 817"/>
                  <a:gd name="T33" fmla="*/ 0 h 505"/>
                  <a:gd name="T34" fmla="*/ 0 w 817"/>
                  <a:gd name="T35" fmla="*/ 0 h 505"/>
                  <a:gd name="T36" fmla="*/ 0 w 817"/>
                  <a:gd name="T37" fmla="*/ 0 h 505"/>
                  <a:gd name="T38" fmla="*/ 0 w 817"/>
                  <a:gd name="T39" fmla="*/ 0 h 505"/>
                  <a:gd name="T40" fmla="*/ 0 w 817"/>
                  <a:gd name="T41" fmla="*/ 0 h 505"/>
                  <a:gd name="T42" fmla="*/ 0 w 817"/>
                  <a:gd name="T43" fmla="*/ 0 h 505"/>
                  <a:gd name="T44" fmla="*/ 0 w 817"/>
                  <a:gd name="T45" fmla="*/ 0 h 505"/>
                  <a:gd name="T46" fmla="*/ 0 w 817"/>
                  <a:gd name="T47" fmla="*/ 0 h 505"/>
                  <a:gd name="T48" fmla="*/ 0 w 817"/>
                  <a:gd name="T49" fmla="*/ 0 h 505"/>
                  <a:gd name="T50" fmla="*/ 0 w 817"/>
                  <a:gd name="T51" fmla="*/ 0 h 505"/>
                  <a:gd name="T52" fmla="*/ 0 w 817"/>
                  <a:gd name="T53" fmla="*/ 0 h 505"/>
                  <a:gd name="T54" fmla="*/ 0 w 817"/>
                  <a:gd name="T55" fmla="*/ 0 h 505"/>
                  <a:gd name="T56" fmla="*/ 0 w 817"/>
                  <a:gd name="T57" fmla="*/ 0 h 505"/>
                  <a:gd name="T58" fmla="*/ 0 w 817"/>
                  <a:gd name="T59" fmla="*/ 0 h 505"/>
                  <a:gd name="T60" fmla="*/ 0 w 817"/>
                  <a:gd name="T61" fmla="*/ 0 h 505"/>
                  <a:gd name="T62" fmla="*/ 0 w 817"/>
                  <a:gd name="T63" fmla="*/ 0 h 505"/>
                  <a:gd name="T64" fmla="*/ 0 w 817"/>
                  <a:gd name="T65" fmla="*/ 0 h 505"/>
                  <a:gd name="T66" fmla="*/ 0 w 817"/>
                  <a:gd name="T67" fmla="*/ 0 h 505"/>
                  <a:gd name="T68" fmla="*/ 0 w 817"/>
                  <a:gd name="T69" fmla="*/ 0 h 505"/>
                  <a:gd name="T70" fmla="*/ 0 w 817"/>
                  <a:gd name="T71" fmla="*/ 0 h 505"/>
                  <a:gd name="T72" fmla="*/ 0 w 817"/>
                  <a:gd name="T73" fmla="*/ 0 h 505"/>
                  <a:gd name="T74" fmla="*/ 0 w 817"/>
                  <a:gd name="T75" fmla="*/ 0 h 5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7"/>
                  <a:gd name="T115" fmla="*/ 0 h 505"/>
                  <a:gd name="T116" fmla="*/ 817 w 817"/>
                  <a:gd name="T117" fmla="*/ 505 h 5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7" h="505">
                    <a:moveTo>
                      <a:pt x="802" y="218"/>
                    </a:moveTo>
                    <a:lnTo>
                      <a:pt x="790" y="198"/>
                    </a:lnTo>
                    <a:lnTo>
                      <a:pt x="776" y="179"/>
                    </a:lnTo>
                    <a:lnTo>
                      <a:pt x="758" y="159"/>
                    </a:lnTo>
                    <a:lnTo>
                      <a:pt x="741" y="139"/>
                    </a:lnTo>
                    <a:lnTo>
                      <a:pt x="720" y="121"/>
                    </a:lnTo>
                    <a:lnTo>
                      <a:pt x="698" y="103"/>
                    </a:lnTo>
                    <a:lnTo>
                      <a:pt x="675" y="85"/>
                    </a:lnTo>
                    <a:lnTo>
                      <a:pt x="651" y="69"/>
                    </a:lnTo>
                    <a:lnTo>
                      <a:pt x="625" y="54"/>
                    </a:lnTo>
                    <a:lnTo>
                      <a:pt x="597" y="42"/>
                    </a:lnTo>
                    <a:lnTo>
                      <a:pt x="568" y="30"/>
                    </a:lnTo>
                    <a:lnTo>
                      <a:pt x="538" y="20"/>
                    </a:lnTo>
                    <a:lnTo>
                      <a:pt x="508" y="12"/>
                    </a:lnTo>
                    <a:lnTo>
                      <a:pt x="476" y="5"/>
                    </a:lnTo>
                    <a:lnTo>
                      <a:pt x="443" y="1"/>
                    </a:lnTo>
                    <a:lnTo>
                      <a:pt x="409" y="0"/>
                    </a:lnTo>
                    <a:lnTo>
                      <a:pt x="376" y="1"/>
                    </a:lnTo>
                    <a:lnTo>
                      <a:pt x="342" y="5"/>
                    </a:lnTo>
                    <a:lnTo>
                      <a:pt x="310" y="12"/>
                    </a:lnTo>
                    <a:lnTo>
                      <a:pt x="279" y="20"/>
                    </a:lnTo>
                    <a:lnTo>
                      <a:pt x="249" y="30"/>
                    </a:lnTo>
                    <a:lnTo>
                      <a:pt x="220" y="42"/>
                    </a:lnTo>
                    <a:lnTo>
                      <a:pt x="192" y="54"/>
                    </a:lnTo>
                    <a:lnTo>
                      <a:pt x="166" y="69"/>
                    </a:lnTo>
                    <a:lnTo>
                      <a:pt x="142" y="85"/>
                    </a:lnTo>
                    <a:lnTo>
                      <a:pt x="117" y="103"/>
                    </a:lnTo>
                    <a:lnTo>
                      <a:pt x="96" y="121"/>
                    </a:lnTo>
                    <a:lnTo>
                      <a:pt x="76" y="139"/>
                    </a:lnTo>
                    <a:lnTo>
                      <a:pt x="58" y="159"/>
                    </a:lnTo>
                    <a:lnTo>
                      <a:pt x="41" y="179"/>
                    </a:lnTo>
                    <a:lnTo>
                      <a:pt x="26" y="198"/>
                    </a:lnTo>
                    <a:lnTo>
                      <a:pt x="14" y="218"/>
                    </a:lnTo>
                    <a:lnTo>
                      <a:pt x="9" y="225"/>
                    </a:lnTo>
                    <a:lnTo>
                      <a:pt x="6" y="232"/>
                    </a:lnTo>
                    <a:lnTo>
                      <a:pt x="2" y="239"/>
                    </a:lnTo>
                    <a:lnTo>
                      <a:pt x="1" y="244"/>
                    </a:lnTo>
                    <a:lnTo>
                      <a:pt x="0" y="247"/>
                    </a:lnTo>
                    <a:lnTo>
                      <a:pt x="14" y="273"/>
                    </a:lnTo>
                    <a:lnTo>
                      <a:pt x="26" y="294"/>
                    </a:lnTo>
                    <a:lnTo>
                      <a:pt x="41" y="315"/>
                    </a:lnTo>
                    <a:lnTo>
                      <a:pt x="59" y="335"/>
                    </a:lnTo>
                    <a:lnTo>
                      <a:pt x="77" y="356"/>
                    </a:lnTo>
                    <a:lnTo>
                      <a:pt x="98" y="376"/>
                    </a:lnTo>
                    <a:lnTo>
                      <a:pt x="120" y="395"/>
                    </a:lnTo>
                    <a:lnTo>
                      <a:pt x="144" y="414"/>
                    </a:lnTo>
                    <a:lnTo>
                      <a:pt x="168" y="430"/>
                    </a:lnTo>
                    <a:lnTo>
                      <a:pt x="195" y="446"/>
                    </a:lnTo>
                    <a:lnTo>
                      <a:pt x="222" y="461"/>
                    </a:lnTo>
                    <a:lnTo>
                      <a:pt x="251" y="474"/>
                    </a:lnTo>
                    <a:lnTo>
                      <a:pt x="281" y="484"/>
                    </a:lnTo>
                    <a:lnTo>
                      <a:pt x="312" y="493"/>
                    </a:lnTo>
                    <a:lnTo>
                      <a:pt x="343" y="499"/>
                    </a:lnTo>
                    <a:lnTo>
                      <a:pt x="376" y="504"/>
                    </a:lnTo>
                    <a:lnTo>
                      <a:pt x="409" y="505"/>
                    </a:lnTo>
                    <a:lnTo>
                      <a:pt x="443" y="504"/>
                    </a:lnTo>
                    <a:lnTo>
                      <a:pt x="475" y="499"/>
                    </a:lnTo>
                    <a:lnTo>
                      <a:pt x="506" y="493"/>
                    </a:lnTo>
                    <a:lnTo>
                      <a:pt x="536" y="484"/>
                    </a:lnTo>
                    <a:lnTo>
                      <a:pt x="566" y="474"/>
                    </a:lnTo>
                    <a:lnTo>
                      <a:pt x="595" y="461"/>
                    </a:lnTo>
                    <a:lnTo>
                      <a:pt x="622" y="446"/>
                    </a:lnTo>
                    <a:lnTo>
                      <a:pt x="648" y="430"/>
                    </a:lnTo>
                    <a:lnTo>
                      <a:pt x="673" y="414"/>
                    </a:lnTo>
                    <a:lnTo>
                      <a:pt x="696" y="395"/>
                    </a:lnTo>
                    <a:lnTo>
                      <a:pt x="718" y="376"/>
                    </a:lnTo>
                    <a:lnTo>
                      <a:pt x="739" y="356"/>
                    </a:lnTo>
                    <a:lnTo>
                      <a:pt x="757" y="335"/>
                    </a:lnTo>
                    <a:lnTo>
                      <a:pt x="775" y="315"/>
                    </a:lnTo>
                    <a:lnTo>
                      <a:pt x="790" y="294"/>
                    </a:lnTo>
                    <a:lnTo>
                      <a:pt x="802" y="273"/>
                    </a:lnTo>
                    <a:lnTo>
                      <a:pt x="810" y="259"/>
                    </a:lnTo>
                    <a:lnTo>
                      <a:pt x="815" y="251"/>
                    </a:lnTo>
                    <a:lnTo>
                      <a:pt x="816" y="248"/>
                    </a:lnTo>
                    <a:lnTo>
                      <a:pt x="816" y="247"/>
                    </a:lnTo>
                    <a:lnTo>
                      <a:pt x="817" y="244"/>
                    </a:lnTo>
                    <a:lnTo>
                      <a:pt x="802" y="2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1" name="Freeform 77">
                <a:extLst>
                  <a:ext uri="{FF2B5EF4-FFF2-40B4-BE49-F238E27FC236}">
                    <a16:creationId xmlns:a16="http://schemas.microsoft.com/office/drawing/2014/main" id="{D1C1F05A-0CF6-4CDF-B3C9-C748B3B02B4E}"/>
                  </a:ext>
                </a:extLst>
              </p:cNvPr>
              <p:cNvSpPr>
                <a:spLocks/>
              </p:cNvSpPr>
              <p:nvPr/>
            </p:nvSpPr>
            <p:spPr bwMode="auto">
              <a:xfrm>
                <a:off x="4480" y="2845"/>
                <a:ext cx="267" cy="152"/>
              </a:xfrm>
              <a:custGeom>
                <a:avLst/>
                <a:gdLst>
                  <a:gd name="T0" fmla="*/ 0 w 695"/>
                  <a:gd name="T1" fmla="*/ 0 h 396"/>
                  <a:gd name="T2" fmla="*/ 0 w 695"/>
                  <a:gd name="T3" fmla="*/ 0 h 396"/>
                  <a:gd name="T4" fmla="*/ 0 w 695"/>
                  <a:gd name="T5" fmla="*/ 0 h 396"/>
                  <a:gd name="T6" fmla="*/ 0 w 695"/>
                  <a:gd name="T7" fmla="*/ 0 h 396"/>
                  <a:gd name="T8" fmla="*/ 0 w 695"/>
                  <a:gd name="T9" fmla="*/ 0 h 396"/>
                  <a:gd name="T10" fmla="*/ 0 w 695"/>
                  <a:gd name="T11" fmla="*/ 0 h 396"/>
                  <a:gd name="T12" fmla="*/ 0 w 695"/>
                  <a:gd name="T13" fmla="*/ 0 h 396"/>
                  <a:gd name="T14" fmla="*/ 0 w 695"/>
                  <a:gd name="T15" fmla="*/ 0 h 396"/>
                  <a:gd name="T16" fmla="*/ 0 w 695"/>
                  <a:gd name="T17" fmla="*/ 0 h 396"/>
                  <a:gd name="T18" fmla="*/ 0 w 695"/>
                  <a:gd name="T19" fmla="*/ 0 h 396"/>
                  <a:gd name="T20" fmla="*/ 0 w 695"/>
                  <a:gd name="T21" fmla="*/ 0 h 396"/>
                  <a:gd name="T22" fmla="*/ 0 w 695"/>
                  <a:gd name="T23" fmla="*/ 0 h 396"/>
                  <a:gd name="T24" fmla="*/ 0 w 695"/>
                  <a:gd name="T25" fmla="*/ 0 h 396"/>
                  <a:gd name="T26" fmla="*/ 0 w 695"/>
                  <a:gd name="T27" fmla="*/ 0 h 396"/>
                  <a:gd name="T28" fmla="*/ 0 w 695"/>
                  <a:gd name="T29" fmla="*/ 0 h 396"/>
                  <a:gd name="T30" fmla="*/ 0 w 695"/>
                  <a:gd name="T31" fmla="*/ 0 h 396"/>
                  <a:gd name="T32" fmla="*/ 0 w 695"/>
                  <a:gd name="T33" fmla="*/ 0 h 396"/>
                  <a:gd name="T34" fmla="*/ 0 w 695"/>
                  <a:gd name="T35" fmla="*/ 0 h 396"/>
                  <a:gd name="T36" fmla="*/ 0 w 695"/>
                  <a:gd name="T37" fmla="*/ 0 h 396"/>
                  <a:gd name="T38" fmla="*/ 0 w 695"/>
                  <a:gd name="T39" fmla="*/ 0 h 396"/>
                  <a:gd name="T40" fmla="*/ 0 w 695"/>
                  <a:gd name="T41" fmla="*/ 0 h 396"/>
                  <a:gd name="T42" fmla="*/ 0 w 695"/>
                  <a:gd name="T43" fmla="*/ 0 h 396"/>
                  <a:gd name="T44" fmla="*/ 0 w 695"/>
                  <a:gd name="T45" fmla="*/ 0 h 396"/>
                  <a:gd name="T46" fmla="*/ 0 w 695"/>
                  <a:gd name="T47" fmla="*/ 0 h 396"/>
                  <a:gd name="T48" fmla="*/ 0 w 695"/>
                  <a:gd name="T49" fmla="*/ 0 h 396"/>
                  <a:gd name="T50" fmla="*/ 0 w 695"/>
                  <a:gd name="T51" fmla="*/ 0 h 396"/>
                  <a:gd name="T52" fmla="*/ 0 w 695"/>
                  <a:gd name="T53" fmla="*/ 0 h 396"/>
                  <a:gd name="T54" fmla="*/ 0 w 695"/>
                  <a:gd name="T55" fmla="*/ 0 h 396"/>
                  <a:gd name="T56" fmla="*/ 0 w 695"/>
                  <a:gd name="T57" fmla="*/ 0 h 396"/>
                  <a:gd name="T58" fmla="*/ 0 w 695"/>
                  <a:gd name="T59" fmla="*/ 0 h 396"/>
                  <a:gd name="T60" fmla="*/ 0 w 695"/>
                  <a:gd name="T61" fmla="*/ 0 h 396"/>
                  <a:gd name="T62" fmla="*/ 0 w 695"/>
                  <a:gd name="T63" fmla="*/ 0 h 3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5"/>
                  <a:gd name="T97" fmla="*/ 0 h 396"/>
                  <a:gd name="T98" fmla="*/ 695 w 695"/>
                  <a:gd name="T99" fmla="*/ 396 h 3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5" h="396">
                    <a:moveTo>
                      <a:pt x="348" y="396"/>
                    </a:moveTo>
                    <a:lnTo>
                      <a:pt x="320" y="395"/>
                    </a:lnTo>
                    <a:lnTo>
                      <a:pt x="293" y="391"/>
                    </a:lnTo>
                    <a:lnTo>
                      <a:pt x="265" y="385"/>
                    </a:lnTo>
                    <a:lnTo>
                      <a:pt x="239" y="378"/>
                    </a:lnTo>
                    <a:lnTo>
                      <a:pt x="212" y="368"/>
                    </a:lnTo>
                    <a:lnTo>
                      <a:pt x="187" y="358"/>
                    </a:lnTo>
                    <a:lnTo>
                      <a:pt x="163" y="345"/>
                    </a:lnTo>
                    <a:lnTo>
                      <a:pt x="139" y="331"/>
                    </a:lnTo>
                    <a:lnTo>
                      <a:pt x="118" y="316"/>
                    </a:lnTo>
                    <a:lnTo>
                      <a:pt x="96" y="300"/>
                    </a:lnTo>
                    <a:lnTo>
                      <a:pt x="76" y="283"/>
                    </a:lnTo>
                    <a:lnTo>
                      <a:pt x="58" y="265"/>
                    </a:lnTo>
                    <a:lnTo>
                      <a:pt x="42" y="247"/>
                    </a:lnTo>
                    <a:lnTo>
                      <a:pt x="25" y="229"/>
                    </a:lnTo>
                    <a:lnTo>
                      <a:pt x="12" y="210"/>
                    </a:lnTo>
                    <a:lnTo>
                      <a:pt x="0" y="191"/>
                    </a:lnTo>
                    <a:lnTo>
                      <a:pt x="12" y="172"/>
                    </a:lnTo>
                    <a:lnTo>
                      <a:pt x="24" y="155"/>
                    </a:lnTo>
                    <a:lnTo>
                      <a:pt x="39" y="138"/>
                    </a:lnTo>
                    <a:lnTo>
                      <a:pt x="56" y="120"/>
                    </a:lnTo>
                    <a:lnTo>
                      <a:pt x="74" y="104"/>
                    </a:lnTo>
                    <a:lnTo>
                      <a:pt x="93" y="88"/>
                    </a:lnTo>
                    <a:lnTo>
                      <a:pt x="114" y="73"/>
                    </a:lnTo>
                    <a:lnTo>
                      <a:pt x="136" y="59"/>
                    </a:lnTo>
                    <a:lnTo>
                      <a:pt x="159" y="46"/>
                    </a:lnTo>
                    <a:lnTo>
                      <a:pt x="183" y="35"/>
                    </a:lnTo>
                    <a:lnTo>
                      <a:pt x="209" y="25"/>
                    </a:lnTo>
                    <a:lnTo>
                      <a:pt x="235" y="16"/>
                    </a:lnTo>
                    <a:lnTo>
                      <a:pt x="262" y="10"/>
                    </a:lnTo>
                    <a:lnTo>
                      <a:pt x="290" y="5"/>
                    </a:lnTo>
                    <a:lnTo>
                      <a:pt x="319" y="1"/>
                    </a:lnTo>
                    <a:lnTo>
                      <a:pt x="348" y="0"/>
                    </a:lnTo>
                    <a:lnTo>
                      <a:pt x="377" y="1"/>
                    </a:lnTo>
                    <a:lnTo>
                      <a:pt x="406" y="5"/>
                    </a:lnTo>
                    <a:lnTo>
                      <a:pt x="433" y="10"/>
                    </a:lnTo>
                    <a:lnTo>
                      <a:pt x="460" y="16"/>
                    </a:lnTo>
                    <a:lnTo>
                      <a:pt x="486" y="25"/>
                    </a:lnTo>
                    <a:lnTo>
                      <a:pt x="512" y="35"/>
                    </a:lnTo>
                    <a:lnTo>
                      <a:pt x="536" y="46"/>
                    </a:lnTo>
                    <a:lnTo>
                      <a:pt x="559" y="59"/>
                    </a:lnTo>
                    <a:lnTo>
                      <a:pt x="581" y="73"/>
                    </a:lnTo>
                    <a:lnTo>
                      <a:pt x="602" y="88"/>
                    </a:lnTo>
                    <a:lnTo>
                      <a:pt x="621" y="104"/>
                    </a:lnTo>
                    <a:lnTo>
                      <a:pt x="639" y="120"/>
                    </a:lnTo>
                    <a:lnTo>
                      <a:pt x="656" y="138"/>
                    </a:lnTo>
                    <a:lnTo>
                      <a:pt x="671" y="155"/>
                    </a:lnTo>
                    <a:lnTo>
                      <a:pt x="684" y="172"/>
                    </a:lnTo>
                    <a:lnTo>
                      <a:pt x="695" y="191"/>
                    </a:lnTo>
                    <a:lnTo>
                      <a:pt x="684" y="210"/>
                    </a:lnTo>
                    <a:lnTo>
                      <a:pt x="670" y="229"/>
                    </a:lnTo>
                    <a:lnTo>
                      <a:pt x="654" y="247"/>
                    </a:lnTo>
                    <a:lnTo>
                      <a:pt x="637" y="265"/>
                    </a:lnTo>
                    <a:lnTo>
                      <a:pt x="619" y="283"/>
                    </a:lnTo>
                    <a:lnTo>
                      <a:pt x="599" y="300"/>
                    </a:lnTo>
                    <a:lnTo>
                      <a:pt x="578" y="316"/>
                    </a:lnTo>
                    <a:lnTo>
                      <a:pt x="556" y="331"/>
                    </a:lnTo>
                    <a:lnTo>
                      <a:pt x="533" y="345"/>
                    </a:lnTo>
                    <a:lnTo>
                      <a:pt x="508" y="358"/>
                    </a:lnTo>
                    <a:lnTo>
                      <a:pt x="483" y="368"/>
                    </a:lnTo>
                    <a:lnTo>
                      <a:pt x="458" y="378"/>
                    </a:lnTo>
                    <a:lnTo>
                      <a:pt x="431" y="385"/>
                    </a:lnTo>
                    <a:lnTo>
                      <a:pt x="403" y="391"/>
                    </a:lnTo>
                    <a:lnTo>
                      <a:pt x="376" y="395"/>
                    </a:lnTo>
                    <a:lnTo>
                      <a:pt x="348" y="3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2" name="Freeform 78">
                <a:extLst>
                  <a:ext uri="{FF2B5EF4-FFF2-40B4-BE49-F238E27FC236}">
                    <a16:creationId xmlns:a16="http://schemas.microsoft.com/office/drawing/2014/main" id="{7C95D971-810A-42F6-AD7B-287A73F5F534}"/>
                  </a:ext>
                </a:extLst>
              </p:cNvPr>
              <p:cNvSpPr>
                <a:spLocks/>
              </p:cNvSpPr>
              <p:nvPr/>
            </p:nvSpPr>
            <p:spPr bwMode="auto">
              <a:xfrm>
                <a:off x="4547" y="2857"/>
                <a:ext cx="129" cy="129"/>
              </a:xfrm>
              <a:custGeom>
                <a:avLst/>
                <a:gdLst>
                  <a:gd name="T0" fmla="*/ 0 w 335"/>
                  <a:gd name="T1" fmla="*/ 0 h 336"/>
                  <a:gd name="T2" fmla="*/ 0 w 335"/>
                  <a:gd name="T3" fmla="*/ 0 h 336"/>
                  <a:gd name="T4" fmla="*/ 0 w 335"/>
                  <a:gd name="T5" fmla="*/ 0 h 336"/>
                  <a:gd name="T6" fmla="*/ 0 w 335"/>
                  <a:gd name="T7" fmla="*/ 0 h 336"/>
                  <a:gd name="T8" fmla="*/ 0 w 335"/>
                  <a:gd name="T9" fmla="*/ 0 h 336"/>
                  <a:gd name="T10" fmla="*/ 0 w 335"/>
                  <a:gd name="T11" fmla="*/ 0 h 336"/>
                  <a:gd name="T12" fmla="*/ 0 w 335"/>
                  <a:gd name="T13" fmla="*/ 0 h 336"/>
                  <a:gd name="T14" fmla="*/ 0 w 335"/>
                  <a:gd name="T15" fmla="*/ 0 h 336"/>
                  <a:gd name="T16" fmla="*/ 0 w 335"/>
                  <a:gd name="T17" fmla="*/ 0 h 336"/>
                  <a:gd name="T18" fmla="*/ 0 w 335"/>
                  <a:gd name="T19" fmla="*/ 0 h 336"/>
                  <a:gd name="T20" fmla="*/ 0 w 335"/>
                  <a:gd name="T21" fmla="*/ 0 h 336"/>
                  <a:gd name="T22" fmla="*/ 0 w 335"/>
                  <a:gd name="T23" fmla="*/ 0 h 336"/>
                  <a:gd name="T24" fmla="*/ 0 w 335"/>
                  <a:gd name="T25" fmla="*/ 0 h 336"/>
                  <a:gd name="T26" fmla="*/ 0 w 335"/>
                  <a:gd name="T27" fmla="*/ 0 h 336"/>
                  <a:gd name="T28" fmla="*/ 0 w 335"/>
                  <a:gd name="T29" fmla="*/ 0 h 336"/>
                  <a:gd name="T30" fmla="*/ 0 w 335"/>
                  <a:gd name="T31" fmla="*/ 0 h 336"/>
                  <a:gd name="T32" fmla="*/ 0 w 335"/>
                  <a:gd name="T33" fmla="*/ 0 h 336"/>
                  <a:gd name="T34" fmla="*/ 0 w 335"/>
                  <a:gd name="T35" fmla="*/ 0 h 336"/>
                  <a:gd name="T36" fmla="*/ 0 w 335"/>
                  <a:gd name="T37" fmla="*/ 0 h 336"/>
                  <a:gd name="T38" fmla="*/ 0 w 335"/>
                  <a:gd name="T39" fmla="*/ 0 h 336"/>
                  <a:gd name="T40" fmla="*/ 0 w 335"/>
                  <a:gd name="T41" fmla="*/ 0 h 336"/>
                  <a:gd name="T42" fmla="*/ 0 w 335"/>
                  <a:gd name="T43" fmla="*/ 0 h 336"/>
                  <a:gd name="T44" fmla="*/ 0 w 335"/>
                  <a:gd name="T45" fmla="*/ 0 h 336"/>
                  <a:gd name="T46" fmla="*/ 0 w 335"/>
                  <a:gd name="T47" fmla="*/ 0 h 336"/>
                  <a:gd name="T48" fmla="*/ 0 w 335"/>
                  <a:gd name="T49" fmla="*/ 0 h 336"/>
                  <a:gd name="T50" fmla="*/ 0 w 335"/>
                  <a:gd name="T51" fmla="*/ 0 h 336"/>
                  <a:gd name="T52" fmla="*/ 0 w 335"/>
                  <a:gd name="T53" fmla="*/ 0 h 336"/>
                  <a:gd name="T54" fmla="*/ 0 w 335"/>
                  <a:gd name="T55" fmla="*/ 0 h 336"/>
                  <a:gd name="T56" fmla="*/ 0 w 335"/>
                  <a:gd name="T57" fmla="*/ 0 h 336"/>
                  <a:gd name="T58" fmla="*/ 0 w 335"/>
                  <a:gd name="T59" fmla="*/ 0 h 336"/>
                  <a:gd name="T60" fmla="*/ 0 w 335"/>
                  <a:gd name="T61" fmla="*/ 0 h 336"/>
                  <a:gd name="T62" fmla="*/ 0 w 335"/>
                  <a:gd name="T63" fmla="*/ 0 h 336"/>
                  <a:gd name="T64" fmla="*/ 0 w 335"/>
                  <a:gd name="T65" fmla="*/ 0 h 3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
                  <a:gd name="T100" fmla="*/ 0 h 336"/>
                  <a:gd name="T101" fmla="*/ 335 w 335"/>
                  <a:gd name="T102" fmla="*/ 336 h 3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 h="336">
                    <a:moveTo>
                      <a:pt x="168" y="336"/>
                    </a:moveTo>
                    <a:lnTo>
                      <a:pt x="202" y="332"/>
                    </a:lnTo>
                    <a:lnTo>
                      <a:pt x="233" y="323"/>
                    </a:lnTo>
                    <a:lnTo>
                      <a:pt x="262" y="307"/>
                    </a:lnTo>
                    <a:lnTo>
                      <a:pt x="286" y="286"/>
                    </a:lnTo>
                    <a:lnTo>
                      <a:pt x="307" y="262"/>
                    </a:lnTo>
                    <a:lnTo>
                      <a:pt x="322" y="233"/>
                    </a:lnTo>
                    <a:lnTo>
                      <a:pt x="332" y="202"/>
                    </a:lnTo>
                    <a:lnTo>
                      <a:pt x="335" y="169"/>
                    </a:lnTo>
                    <a:lnTo>
                      <a:pt x="332" y="134"/>
                    </a:lnTo>
                    <a:lnTo>
                      <a:pt x="322" y="103"/>
                    </a:lnTo>
                    <a:lnTo>
                      <a:pt x="307" y="74"/>
                    </a:lnTo>
                    <a:lnTo>
                      <a:pt x="286" y="50"/>
                    </a:lnTo>
                    <a:lnTo>
                      <a:pt x="262" y="29"/>
                    </a:lnTo>
                    <a:lnTo>
                      <a:pt x="233" y="13"/>
                    </a:lnTo>
                    <a:lnTo>
                      <a:pt x="202" y="4"/>
                    </a:lnTo>
                    <a:lnTo>
                      <a:pt x="168" y="0"/>
                    </a:lnTo>
                    <a:lnTo>
                      <a:pt x="134" y="4"/>
                    </a:lnTo>
                    <a:lnTo>
                      <a:pt x="103" y="13"/>
                    </a:lnTo>
                    <a:lnTo>
                      <a:pt x="74" y="29"/>
                    </a:lnTo>
                    <a:lnTo>
                      <a:pt x="50" y="50"/>
                    </a:lnTo>
                    <a:lnTo>
                      <a:pt x="29" y="74"/>
                    </a:lnTo>
                    <a:lnTo>
                      <a:pt x="13" y="103"/>
                    </a:lnTo>
                    <a:lnTo>
                      <a:pt x="4" y="134"/>
                    </a:lnTo>
                    <a:lnTo>
                      <a:pt x="0" y="169"/>
                    </a:lnTo>
                    <a:lnTo>
                      <a:pt x="4" y="202"/>
                    </a:lnTo>
                    <a:lnTo>
                      <a:pt x="13" y="233"/>
                    </a:lnTo>
                    <a:lnTo>
                      <a:pt x="29" y="262"/>
                    </a:lnTo>
                    <a:lnTo>
                      <a:pt x="50" y="286"/>
                    </a:lnTo>
                    <a:lnTo>
                      <a:pt x="74" y="307"/>
                    </a:lnTo>
                    <a:lnTo>
                      <a:pt x="103" y="323"/>
                    </a:lnTo>
                    <a:lnTo>
                      <a:pt x="134" y="332"/>
                    </a:lnTo>
                    <a:lnTo>
                      <a:pt x="168"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3" name="Freeform 79">
                <a:extLst>
                  <a:ext uri="{FF2B5EF4-FFF2-40B4-BE49-F238E27FC236}">
                    <a16:creationId xmlns:a16="http://schemas.microsoft.com/office/drawing/2014/main" id="{AE443A1C-8279-48E5-867A-FB5F7D6A54D3}"/>
                  </a:ext>
                </a:extLst>
              </p:cNvPr>
              <p:cNvSpPr>
                <a:spLocks/>
              </p:cNvSpPr>
              <p:nvPr/>
            </p:nvSpPr>
            <p:spPr bwMode="auto">
              <a:xfrm>
                <a:off x="4621" y="2895"/>
                <a:ext cx="21" cy="22"/>
              </a:xfrm>
              <a:custGeom>
                <a:avLst/>
                <a:gdLst>
                  <a:gd name="T0" fmla="*/ 0 w 54"/>
                  <a:gd name="T1" fmla="*/ 0 h 55"/>
                  <a:gd name="T2" fmla="*/ 0 w 54"/>
                  <a:gd name="T3" fmla="*/ 0 h 55"/>
                  <a:gd name="T4" fmla="*/ 0 w 54"/>
                  <a:gd name="T5" fmla="*/ 0 h 55"/>
                  <a:gd name="T6" fmla="*/ 0 w 54"/>
                  <a:gd name="T7" fmla="*/ 0 h 55"/>
                  <a:gd name="T8" fmla="*/ 0 w 54"/>
                  <a:gd name="T9" fmla="*/ 0 h 55"/>
                  <a:gd name="T10" fmla="*/ 0 w 54"/>
                  <a:gd name="T11" fmla="*/ 0 h 55"/>
                  <a:gd name="T12" fmla="*/ 0 w 54"/>
                  <a:gd name="T13" fmla="*/ 0 h 55"/>
                  <a:gd name="T14" fmla="*/ 0 w 54"/>
                  <a:gd name="T15" fmla="*/ 0 h 55"/>
                  <a:gd name="T16" fmla="*/ 0 w 54"/>
                  <a:gd name="T17" fmla="*/ 0 h 55"/>
                  <a:gd name="T18" fmla="*/ 0 w 54"/>
                  <a:gd name="T19" fmla="*/ 0 h 55"/>
                  <a:gd name="T20" fmla="*/ 0 w 54"/>
                  <a:gd name="T21" fmla="*/ 0 h 55"/>
                  <a:gd name="T22" fmla="*/ 0 w 54"/>
                  <a:gd name="T23" fmla="*/ 0 h 55"/>
                  <a:gd name="T24" fmla="*/ 0 w 54"/>
                  <a:gd name="T25" fmla="*/ 0 h 55"/>
                  <a:gd name="T26" fmla="*/ 0 w 54"/>
                  <a:gd name="T27" fmla="*/ 0 h 55"/>
                  <a:gd name="T28" fmla="*/ 0 w 54"/>
                  <a:gd name="T29" fmla="*/ 0 h 55"/>
                  <a:gd name="T30" fmla="*/ 0 w 54"/>
                  <a:gd name="T31" fmla="*/ 0 h 55"/>
                  <a:gd name="T32" fmla="*/ 0 w 54"/>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55"/>
                  <a:gd name="T53" fmla="*/ 54 w 5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55">
                    <a:moveTo>
                      <a:pt x="27" y="55"/>
                    </a:moveTo>
                    <a:lnTo>
                      <a:pt x="38" y="53"/>
                    </a:lnTo>
                    <a:lnTo>
                      <a:pt x="46" y="47"/>
                    </a:lnTo>
                    <a:lnTo>
                      <a:pt x="52" y="38"/>
                    </a:lnTo>
                    <a:lnTo>
                      <a:pt x="54" y="27"/>
                    </a:lnTo>
                    <a:lnTo>
                      <a:pt x="52" y="17"/>
                    </a:lnTo>
                    <a:lnTo>
                      <a:pt x="46" y="8"/>
                    </a:lnTo>
                    <a:lnTo>
                      <a:pt x="38" y="2"/>
                    </a:lnTo>
                    <a:lnTo>
                      <a:pt x="27" y="0"/>
                    </a:lnTo>
                    <a:lnTo>
                      <a:pt x="17" y="2"/>
                    </a:lnTo>
                    <a:lnTo>
                      <a:pt x="8" y="8"/>
                    </a:lnTo>
                    <a:lnTo>
                      <a:pt x="2" y="17"/>
                    </a:lnTo>
                    <a:lnTo>
                      <a:pt x="0" y="27"/>
                    </a:lnTo>
                    <a:lnTo>
                      <a:pt x="2" y="38"/>
                    </a:lnTo>
                    <a:lnTo>
                      <a:pt x="8" y="47"/>
                    </a:lnTo>
                    <a:lnTo>
                      <a:pt x="17" y="53"/>
                    </a:lnTo>
                    <a:lnTo>
                      <a:pt x="27"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254" name="Group 80">
              <a:extLst>
                <a:ext uri="{FF2B5EF4-FFF2-40B4-BE49-F238E27FC236}">
                  <a16:creationId xmlns:a16="http://schemas.microsoft.com/office/drawing/2014/main" id="{B289CE34-F2EC-4FA3-98E1-C0271456798D}"/>
                </a:ext>
              </a:extLst>
            </p:cNvPr>
            <p:cNvGrpSpPr>
              <a:grpSpLocks/>
            </p:cNvGrpSpPr>
            <p:nvPr/>
          </p:nvGrpSpPr>
          <p:grpSpPr bwMode="auto">
            <a:xfrm>
              <a:off x="4842" y="2823"/>
              <a:ext cx="315" cy="195"/>
              <a:chOff x="4842" y="2823"/>
              <a:chExt cx="315" cy="195"/>
            </a:xfrm>
          </p:grpSpPr>
          <p:sp>
            <p:nvSpPr>
              <p:cNvPr id="9256" name="Freeform 81">
                <a:extLst>
                  <a:ext uri="{FF2B5EF4-FFF2-40B4-BE49-F238E27FC236}">
                    <a16:creationId xmlns:a16="http://schemas.microsoft.com/office/drawing/2014/main" id="{BC42469C-84BD-4B75-B0D4-FA6D020B557F}"/>
                  </a:ext>
                </a:extLst>
              </p:cNvPr>
              <p:cNvSpPr>
                <a:spLocks/>
              </p:cNvSpPr>
              <p:nvPr/>
            </p:nvSpPr>
            <p:spPr bwMode="auto">
              <a:xfrm>
                <a:off x="4842" y="2823"/>
                <a:ext cx="315" cy="195"/>
              </a:xfrm>
              <a:custGeom>
                <a:avLst/>
                <a:gdLst>
                  <a:gd name="T0" fmla="*/ 0 w 817"/>
                  <a:gd name="T1" fmla="*/ 0 h 505"/>
                  <a:gd name="T2" fmla="*/ 0 w 817"/>
                  <a:gd name="T3" fmla="*/ 0 h 505"/>
                  <a:gd name="T4" fmla="*/ 0 w 817"/>
                  <a:gd name="T5" fmla="*/ 0 h 505"/>
                  <a:gd name="T6" fmla="*/ 0 w 817"/>
                  <a:gd name="T7" fmla="*/ 0 h 505"/>
                  <a:gd name="T8" fmla="*/ 0 w 817"/>
                  <a:gd name="T9" fmla="*/ 0 h 505"/>
                  <a:gd name="T10" fmla="*/ 0 w 817"/>
                  <a:gd name="T11" fmla="*/ 0 h 505"/>
                  <a:gd name="T12" fmla="*/ 0 w 817"/>
                  <a:gd name="T13" fmla="*/ 0 h 505"/>
                  <a:gd name="T14" fmla="*/ 0 w 817"/>
                  <a:gd name="T15" fmla="*/ 0 h 505"/>
                  <a:gd name="T16" fmla="*/ 0 w 817"/>
                  <a:gd name="T17" fmla="*/ 0 h 505"/>
                  <a:gd name="T18" fmla="*/ 0 w 817"/>
                  <a:gd name="T19" fmla="*/ 0 h 505"/>
                  <a:gd name="T20" fmla="*/ 0 w 817"/>
                  <a:gd name="T21" fmla="*/ 0 h 505"/>
                  <a:gd name="T22" fmla="*/ 0 w 817"/>
                  <a:gd name="T23" fmla="*/ 0 h 505"/>
                  <a:gd name="T24" fmla="*/ 0 w 817"/>
                  <a:gd name="T25" fmla="*/ 0 h 505"/>
                  <a:gd name="T26" fmla="*/ 0 w 817"/>
                  <a:gd name="T27" fmla="*/ 0 h 505"/>
                  <a:gd name="T28" fmla="*/ 0 w 817"/>
                  <a:gd name="T29" fmla="*/ 0 h 505"/>
                  <a:gd name="T30" fmla="*/ 0 w 817"/>
                  <a:gd name="T31" fmla="*/ 0 h 505"/>
                  <a:gd name="T32" fmla="*/ 0 w 817"/>
                  <a:gd name="T33" fmla="*/ 0 h 505"/>
                  <a:gd name="T34" fmla="*/ 0 w 817"/>
                  <a:gd name="T35" fmla="*/ 0 h 505"/>
                  <a:gd name="T36" fmla="*/ 0 w 817"/>
                  <a:gd name="T37" fmla="*/ 0 h 505"/>
                  <a:gd name="T38" fmla="*/ 0 w 817"/>
                  <a:gd name="T39" fmla="*/ 0 h 505"/>
                  <a:gd name="T40" fmla="*/ 0 w 817"/>
                  <a:gd name="T41" fmla="*/ 0 h 505"/>
                  <a:gd name="T42" fmla="*/ 0 w 817"/>
                  <a:gd name="T43" fmla="*/ 0 h 505"/>
                  <a:gd name="T44" fmla="*/ 0 w 817"/>
                  <a:gd name="T45" fmla="*/ 0 h 505"/>
                  <a:gd name="T46" fmla="*/ 0 w 817"/>
                  <a:gd name="T47" fmla="*/ 0 h 505"/>
                  <a:gd name="T48" fmla="*/ 0 w 817"/>
                  <a:gd name="T49" fmla="*/ 0 h 505"/>
                  <a:gd name="T50" fmla="*/ 0 w 817"/>
                  <a:gd name="T51" fmla="*/ 0 h 505"/>
                  <a:gd name="T52" fmla="*/ 0 w 817"/>
                  <a:gd name="T53" fmla="*/ 0 h 505"/>
                  <a:gd name="T54" fmla="*/ 0 w 817"/>
                  <a:gd name="T55" fmla="*/ 0 h 505"/>
                  <a:gd name="T56" fmla="*/ 0 w 817"/>
                  <a:gd name="T57" fmla="*/ 0 h 505"/>
                  <a:gd name="T58" fmla="*/ 0 w 817"/>
                  <a:gd name="T59" fmla="*/ 0 h 505"/>
                  <a:gd name="T60" fmla="*/ 0 w 817"/>
                  <a:gd name="T61" fmla="*/ 0 h 505"/>
                  <a:gd name="T62" fmla="*/ 0 w 817"/>
                  <a:gd name="T63" fmla="*/ 0 h 505"/>
                  <a:gd name="T64" fmla="*/ 0 w 817"/>
                  <a:gd name="T65" fmla="*/ 0 h 505"/>
                  <a:gd name="T66" fmla="*/ 0 w 817"/>
                  <a:gd name="T67" fmla="*/ 0 h 505"/>
                  <a:gd name="T68" fmla="*/ 0 w 817"/>
                  <a:gd name="T69" fmla="*/ 0 h 505"/>
                  <a:gd name="T70" fmla="*/ 0 w 817"/>
                  <a:gd name="T71" fmla="*/ 0 h 505"/>
                  <a:gd name="T72" fmla="*/ 0 w 817"/>
                  <a:gd name="T73" fmla="*/ 0 h 505"/>
                  <a:gd name="T74" fmla="*/ 0 w 817"/>
                  <a:gd name="T75" fmla="*/ 0 h 5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7"/>
                  <a:gd name="T115" fmla="*/ 0 h 505"/>
                  <a:gd name="T116" fmla="*/ 817 w 817"/>
                  <a:gd name="T117" fmla="*/ 505 h 5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7" h="505">
                    <a:moveTo>
                      <a:pt x="802" y="218"/>
                    </a:moveTo>
                    <a:lnTo>
                      <a:pt x="790" y="198"/>
                    </a:lnTo>
                    <a:lnTo>
                      <a:pt x="776" y="179"/>
                    </a:lnTo>
                    <a:lnTo>
                      <a:pt x="758" y="159"/>
                    </a:lnTo>
                    <a:lnTo>
                      <a:pt x="741" y="139"/>
                    </a:lnTo>
                    <a:lnTo>
                      <a:pt x="720" y="121"/>
                    </a:lnTo>
                    <a:lnTo>
                      <a:pt x="698" y="103"/>
                    </a:lnTo>
                    <a:lnTo>
                      <a:pt x="675" y="85"/>
                    </a:lnTo>
                    <a:lnTo>
                      <a:pt x="651" y="69"/>
                    </a:lnTo>
                    <a:lnTo>
                      <a:pt x="625" y="54"/>
                    </a:lnTo>
                    <a:lnTo>
                      <a:pt x="597" y="42"/>
                    </a:lnTo>
                    <a:lnTo>
                      <a:pt x="568" y="30"/>
                    </a:lnTo>
                    <a:lnTo>
                      <a:pt x="538" y="20"/>
                    </a:lnTo>
                    <a:lnTo>
                      <a:pt x="508" y="12"/>
                    </a:lnTo>
                    <a:lnTo>
                      <a:pt x="476" y="5"/>
                    </a:lnTo>
                    <a:lnTo>
                      <a:pt x="443" y="1"/>
                    </a:lnTo>
                    <a:lnTo>
                      <a:pt x="409" y="0"/>
                    </a:lnTo>
                    <a:lnTo>
                      <a:pt x="376" y="1"/>
                    </a:lnTo>
                    <a:lnTo>
                      <a:pt x="342" y="5"/>
                    </a:lnTo>
                    <a:lnTo>
                      <a:pt x="310" y="12"/>
                    </a:lnTo>
                    <a:lnTo>
                      <a:pt x="279" y="20"/>
                    </a:lnTo>
                    <a:lnTo>
                      <a:pt x="249" y="30"/>
                    </a:lnTo>
                    <a:lnTo>
                      <a:pt x="220" y="42"/>
                    </a:lnTo>
                    <a:lnTo>
                      <a:pt x="192" y="54"/>
                    </a:lnTo>
                    <a:lnTo>
                      <a:pt x="166" y="69"/>
                    </a:lnTo>
                    <a:lnTo>
                      <a:pt x="142" y="85"/>
                    </a:lnTo>
                    <a:lnTo>
                      <a:pt x="117" y="103"/>
                    </a:lnTo>
                    <a:lnTo>
                      <a:pt x="96" y="121"/>
                    </a:lnTo>
                    <a:lnTo>
                      <a:pt x="76" y="139"/>
                    </a:lnTo>
                    <a:lnTo>
                      <a:pt x="58" y="159"/>
                    </a:lnTo>
                    <a:lnTo>
                      <a:pt x="41" y="179"/>
                    </a:lnTo>
                    <a:lnTo>
                      <a:pt x="26" y="198"/>
                    </a:lnTo>
                    <a:lnTo>
                      <a:pt x="14" y="218"/>
                    </a:lnTo>
                    <a:lnTo>
                      <a:pt x="9" y="225"/>
                    </a:lnTo>
                    <a:lnTo>
                      <a:pt x="6" y="232"/>
                    </a:lnTo>
                    <a:lnTo>
                      <a:pt x="2" y="239"/>
                    </a:lnTo>
                    <a:lnTo>
                      <a:pt x="1" y="244"/>
                    </a:lnTo>
                    <a:lnTo>
                      <a:pt x="0" y="247"/>
                    </a:lnTo>
                    <a:lnTo>
                      <a:pt x="14" y="273"/>
                    </a:lnTo>
                    <a:lnTo>
                      <a:pt x="26" y="294"/>
                    </a:lnTo>
                    <a:lnTo>
                      <a:pt x="41" y="315"/>
                    </a:lnTo>
                    <a:lnTo>
                      <a:pt x="59" y="335"/>
                    </a:lnTo>
                    <a:lnTo>
                      <a:pt x="77" y="356"/>
                    </a:lnTo>
                    <a:lnTo>
                      <a:pt x="98" y="376"/>
                    </a:lnTo>
                    <a:lnTo>
                      <a:pt x="120" y="395"/>
                    </a:lnTo>
                    <a:lnTo>
                      <a:pt x="144" y="414"/>
                    </a:lnTo>
                    <a:lnTo>
                      <a:pt x="168" y="430"/>
                    </a:lnTo>
                    <a:lnTo>
                      <a:pt x="195" y="446"/>
                    </a:lnTo>
                    <a:lnTo>
                      <a:pt x="222" y="461"/>
                    </a:lnTo>
                    <a:lnTo>
                      <a:pt x="251" y="474"/>
                    </a:lnTo>
                    <a:lnTo>
                      <a:pt x="281" y="484"/>
                    </a:lnTo>
                    <a:lnTo>
                      <a:pt x="312" y="493"/>
                    </a:lnTo>
                    <a:lnTo>
                      <a:pt x="343" y="499"/>
                    </a:lnTo>
                    <a:lnTo>
                      <a:pt x="376" y="504"/>
                    </a:lnTo>
                    <a:lnTo>
                      <a:pt x="409" y="505"/>
                    </a:lnTo>
                    <a:lnTo>
                      <a:pt x="443" y="504"/>
                    </a:lnTo>
                    <a:lnTo>
                      <a:pt x="475" y="499"/>
                    </a:lnTo>
                    <a:lnTo>
                      <a:pt x="506" y="493"/>
                    </a:lnTo>
                    <a:lnTo>
                      <a:pt x="536" y="484"/>
                    </a:lnTo>
                    <a:lnTo>
                      <a:pt x="566" y="474"/>
                    </a:lnTo>
                    <a:lnTo>
                      <a:pt x="595" y="461"/>
                    </a:lnTo>
                    <a:lnTo>
                      <a:pt x="622" y="446"/>
                    </a:lnTo>
                    <a:lnTo>
                      <a:pt x="648" y="430"/>
                    </a:lnTo>
                    <a:lnTo>
                      <a:pt x="673" y="414"/>
                    </a:lnTo>
                    <a:lnTo>
                      <a:pt x="696" y="395"/>
                    </a:lnTo>
                    <a:lnTo>
                      <a:pt x="718" y="376"/>
                    </a:lnTo>
                    <a:lnTo>
                      <a:pt x="739" y="356"/>
                    </a:lnTo>
                    <a:lnTo>
                      <a:pt x="757" y="335"/>
                    </a:lnTo>
                    <a:lnTo>
                      <a:pt x="775" y="315"/>
                    </a:lnTo>
                    <a:lnTo>
                      <a:pt x="790" y="294"/>
                    </a:lnTo>
                    <a:lnTo>
                      <a:pt x="802" y="273"/>
                    </a:lnTo>
                    <a:lnTo>
                      <a:pt x="810" y="259"/>
                    </a:lnTo>
                    <a:lnTo>
                      <a:pt x="815" y="251"/>
                    </a:lnTo>
                    <a:lnTo>
                      <a:pt x="816" y="248"/>
                    </a:lnTo>
                    <a:lnTo>
                      <a:pt x="816" y="247"/>
                    </a:lnTo>
                    <a:lnTo>
                      <a:pt x="817" y="244"/>
                    </a:lnTo>
                    <a:lnTo>
                      <a:pt x="802" y="2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7" name="Freeform 82">
                <a:extLst>
                  <a:ext uri="{FF2B5EF4-FFF2-40B4-BE49-F238E27FC236}">
                    <a16:creationId xmlns:a16="http://schemas.microsoft.com/office/drawing/2014/main" id="{296AD44B-3869-4308-BD31-2AC63B5E476E}"/>
                  </a:ext>
                </a:extLst>
              </p:cNvPr>
              <p:cNvSpPr>
                <a:spLocks/>
              </p:cNvSpPr>
              <p:nvPr/>
            </p:nvSpPr>
            <p:spPr bwMode="auto">
              <a:xfrm>
                <a:off x="4866" y="2845"/>
                <a:ext cx="267" cy="152"/>
              </a:xfrm>
              <a:custGeom>
                <a:avLst/>
                <a:gdLst>
                  <a:gd name="T0" fmla="*/ 0 w 695"/>
                  <a:gd name="T1" fmla="*/ 0 h 396"/>
                  <a:gd name="T2" fmla="*/ 0 w 695"/>
                  <a:gd name="T3" fmla="*/ 0 h 396"/>
                  <a:gd name="T4" fmla="*/ 0 w 695"/>
                  <a:gd name="T5" fmla="*/ 0 h 396"/>
                  <a:gd name="T6" fmla="*/ 0 w 695"/>
                  <a:gd name="T7" fmla="*/ 0 h 396"/>
                  <a:gd name="T8" fmla="*/ 0 w 695"/>
                  <a:gd name="T9" fmla="*/ 0 h 396"/>
                  <a:gd name="T10" fmla="*/ 0 w 695"/>
                  <a:gd name="T11" fmla="*/ 0 h 396"/>
                  <a:gd name="T12" fmla="*/ 0 w 695"/>
                  <a:gd name="T13" fmla="*/ 0 h 396"/>
                  <a:gd name="T14" fmla="*/ 0 w 695"/>
                  <a:gd name="T15" fmla="*/ 0 h 396"/>
                  <a:gd name="T16" fmla="*/ 0 w 695"/>
                  <a:gd name="T17" fmla="*/ 0 h 396"/>
                  <a:gd name="T18" fmla="*/ 0 w 695"/>
                  <a:gd name="T19" fmla="*/ 0 h 396"/>
                  <a:gd name="T20" fmla="*/ 0 w 695"/>
                  <a:gd name="T21" fmla="*/ 0 h 396"/>
                  <a:gd name="T22" fmla="*/ 0 w 695"/>
                  <a:gd name="T23" fmla="*/ 0 h 396"/>
                  <a:gd name="T24" fmla="*/ 0 w 695"/>
                  <a:gd name="T25" fmla="*/ 0 h 396"/>
                  <a:gd name="T26" fmla="*/ 0 w 695"/>
                  <a:gd name="T27" fmla="*/ 0 h 396"/>
                  <a:gd name="T28" fmla="*/ 0 w 695"/>
                  <a:gd name="T29" fmla="*/ 0 h 396"/>
                  <a:gd name="T30" fmla="*/ 0 w 695"/>
                  <a:gd name="T31" fmla="*/ 0 h 396"/>
                  <a:gd name="T32" fmla="*/ 0 w 695"/>
                  <a:gd name="T33" fmla="*/ 0 h 396"/>
                  <a:gd name="T34" fmla="*/ 0 w 695"/>
                  <a:gd name="T35" fmla="*/ 0 h 396"/>
                  <a:gd name="T36" fmla="*/ 0 w 695"/>
                  <a:gd name="T37" fmla="*/ 0 h 396"/>
                  <a:gd name="T38" fmla="*/ 0 w 695"/>
                  <a:gd name="T39" fmla="*/ 0 h 396"/>
                  <a:gd name="T40" fmla="*/ 0 w 695"/>
                  <a:gd name="T41" fmla="*/ 0 h 396"/>
                  <a:gd name="T42" fmla="*/ 0 w 695"/>
                  <a:gd name="T43" fmla="*/ 0 h 396"/>
                  <a:gd name="T44" fmla="*/ 0 w 695"/>
                  <a:gd name="T45" fmla="*/ 0 h 396"/>
                  <a:gd name="T46" fmla="*/ 0 w 695"/>
                  <a:gd name="T47" fmla="*/ 0 h 396"/>
                  <a:gd name="T48" fmla="*/ 0 w 695"/>
                  <a:gd name="T49" fmla="*/ 0 h 396"/>
                  <a:gd name="T50" fmla="*/ 0 w 695"/>
                  <a:gd name="T51" fmla="*/ 0 h 396"/>
                  <a:gd name="T52" fmla="*/ 0 w 695"/>
                  <a:gd name="T53" fmla="*/ 0 h 396"/>
                  <a:gd name="T54" fmla="*/ 0 w 695"/>
                  <a:gd name="T55" fmla="*/ 0 h 396"/>
                  <a:gd name="T56" fmla="*/ 0 w 695"/>
                  <a:gd name="T57" fmla="*/ 0 h 396"/>
                  <a:gd name="T58" fmla="*/ 0 w 695"/>
                  <a:gd name="T59" fmla="*/ 0 h 396"/>
                  <a:gd name="T60" fmla="*/ 0 w 695"/>
                  <a:gd name="T61" fmla="*/ 0 h 396"/>
                  <a:gd name="T62" fmla="*/ 0 w 695"/>
                  <a:gd name="T63" fmla="*/ 0 h 3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5"/>
                  <a:gd name="T97" fmla="*/ 0 h 396"/>
                  <a:gd name="T98" fmla="*/ 695 w 695"/>
                  <a:gd name="T99" fmla="*/ 396 h 3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5" h="396">
                    <a:moveTo>
                      <a:pt x="348" y="396"/>
                    </a:moveTo>
                    <a:lnTo>
                      <a:pt x="320" y="395"/>
                    </a:lnTo>
                    <a:lnTo>
                      <a:pt x="293" y="391"/>
                    </a:lnTo>
                    <a:lnTo>
                      <a:pt x="265" y="385"/>
                    </a:lnTo>
                    <a:lnTo>
                      <a:pt x="239" y="378"/>
                    </a:lnTo>
                    <a:lnTo>
                      <a:pt x="212" y="368"/>
                    </a:lnTo>
                    <a:lnTo>
                      <a:pt x="187" y="358"/>
                    </a:lnTo>
                    <a:lnTo>
                      <a:pt x="163" y="345"/>
                    </a:lnTo>
                    <a:lnTo>
                      <a:pt x="139" y="331"/>
                    </a:lnTo>
                    <a:lnTo>
                      <a:pt x="118" y="316"/>
                    </a:lnTo>
                    <a:lnTo>
                      <a:pt x="96" y="300"/>
                    </a:lnTo>
                    <a:lnTo>
                      <a:pt x="76" y="283"/>
                    </a:lnTo>
                    <a:lnTo>
                      <a:pt x="58" y="265"/>
                    </a:lnTo>
                    <a:lnTo>
                      <a:pt x="42" y="247"/>
                    </a:lnTo>
                    <a:lnTo>
                      <a:pt x="25" y="229"/>
                    </a:lnTo>
                    <a:lnTo>
                      <a:pt x="12" y="210"/>
                    </a:lnTo>
                    <a:lnTo>
                      <a:pt x="0" y="191"/>
                    </a:lnTo>
                    <a:lnTo>
                      <a:pt x="12" y="172"/>
                    </a:lnTo>
                    <a:lnTo>
                      <a:pt x="24" y="155"/>
                    </a:lnTo>
                    <a:lnTo>
                      <a:pt x="39" y="138"/>
                    </a:lnTo>
                    <a:lnTo>
                      <a:pt x="56" y="120"/>
                    </a:lnTo>
                    <a:lnTo>
                      <a:pt x="74" y="104"/>
                    </a:lnTo>
                    <a:lnTo>
                      <a:pt x="93" y="88"/>
                    </a:lnTo>
                    <a:lnTo>
                      <a:pt x="114" y="73"/>
                    </a:lnTo>
                    <a:lnTo>
                      <a:pt x="136" y="59"/>
                    </a:lnTo>
                    <a:lnTo>
                      <a:pt x="159" y="46"/>
                    </a:lnTo>
                    <a:lnTo>
                      <a:pt x="183" y="35"/>
                    </a:lnTo>
                    <a:lnTo>
                      <a:pt x="209" y="25"/>
                    </a:lnTo>
                    <a:lnTo>
                      <a:pt x="235" y="16"/>
                    </a:lnTo>
                    <a:lnTo>
                      <a:pt x="262" y="10"/>
                    </a:lnTo>
                    <a:lnTo>
                      <a:pt x="290" y="5"/>
                    </a:lnTo>
                    <a:lnTo>
                      <a:pt x="319" y="1"/>
                    </a:lnTo>
                    <a:lnTo>
                      <a:pt x="348" y="0"/>
                    </a:lnTo>
                    <a:lnTo>
                      <a:pt x="377" y="1"/>
                    </a:lnTo>
                    <a:lnTo>
                      <a:pt x="406" y="5"/>
                    </a:lnTo>
                    <a:lnTo>
                      <a:pt x="433" y="10"/>
                    </a:lnTo>
                    <a:lnTo>
                      <a:pt x="460" y="16"/>
                    </a:lnTo>
                    <a:lnTo>
                      <a:pt x="486" y="25"/>
                    </a:lnTo>
                    <a:lnTo>
                      <a:pt x="512" y="35"/>
                    </a:lnTo>
                    <a:lnTo>
                      <a:pt x="536" y="46"/>
                    </a:lnTo>
                    <a:lnTo>
                      <a:pt x="559" y="59"/>
                    </a:lnTo>
                    <a:lnTo>
                      <a:pt x="581" y="73"/>
                    </a:lnTo>
                    <a:lnTo>
                      <a:pt x="602" y="88"/>
                    </a:lnTo>
                    <a:lnTo>
                      <a:pt x="621" y="104"/>
                    </a:lnTo>
                    <a:lnTo>
                      <a:pt x="639" y="120"/>
                    </a:lnTo>
                    <a:lnTo>
                      <a:pt x="656" y="138"/>
                    </a:lnTo>
                    <a:lnTo>
                      <a:pt x="671" y="155"/>
                    </a:lnTo>
                    <a:lnTo>
                      <a:pt x="684" y="172"/>
                    </a:lnTo>
                    <a:lnTo>
                      <a:pt x="695" y="191"/>
                    </a:lnTo>
                    <a:lnTo>
                      <a:pt x="684" y="210"/>
                    </a:lnTo>
                    <a:lnTo>
                      <a:pt x="670" y="229"/>
                    </a:lnTo>
                    <a:lnTo>
                      <a:pt x="654" y="247"/>
                    </a:lnTo>
                    <a:lnTo>
                      <a:pt x="637" y="265"/>
                    </a:lnTo>
                    <a:lnTo>
                      <a:pt x="619" y="283"/>
                    </a:lnTo>
                    <a:lnTo>
                      <a:pt x="599" y="300"/>
                    </a:lnTo>
                    <a:lnTo>
                      <a:pt x="578" y="316"/>
                    </a:lnTo>
                    <a:lnTo>
                      <a:pt x="556" y="331"/>
                    </a:lnTo>
                    <a:lnTo>
                      <a:pt x="533" y="345"/>
                    </a:lnTo>
                    <a:lnTo>
                      <a:pt x="508" y="358"/>
                    </a:lnTo>
                    <a:lnTo>
                      <a:pt x="483" y="368"/>
                    </a:lnTo>
                    <a:lnTo>
                      <a:pt x="458" y="378"/>
                    </a:lnTo>
                    <a:lnTo>
                      <a:pt x="431" y="385"/>
                    </a:lnTo>
                    <a:lnTo>
                      <a:pt x="403" y="391"/>
                    </a:lnTo>
                    <a:lnTo>
                      <a:pt x="376" y="395"/>
                    </a:lnTo>
                    <a:lnTo>
                      <a:pt x="348" y="3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8" name="Freeform 83">
                <a:extLst>
                  <a:ext uri="{FF2B5EF4-FFF2-40B4-BE49-F238E27FC236}">
                    <a16:creationId xmlns:a16="http://schemas.microsoft.com/office/drawing/2014/main" id="{5646EBFC-3458-4261-AF8F-2FC1CCB25AB9}"/>
                  </a:ext>
                </a:extLst>
              </p:cNvPr>
              <p:cNvSpPr>
                <a:spLocks/>
              </p:cNvSpPr>
              <p:nvPr/>
            </p:nvSpPr>
            <p:spPr bwMode="auto">
              <a:xfrm>
                <a:off x="4933" y="2857"/>
                <a:ext cx="129" cy="129"/>
              </a:xfrm>
              <a:custGeom>
                <a:avLst/>
                <a:gdLst>
                  <a:gd name="T0" fmla="*/ 0 w 335"/>
                  <a:gd name="T1" fmla="*/ 0 h 336"/>
                  <a:gd name="T2" fmla="*/ 0 w 335"/>
                  <a:gd name="T3" fmla="*/ 0 h 336"/>
                  <a:gd name="T4" fmla="*/ 0 w 335"/>
                  <a:gd name="T5" fmla="*/ 0 h 336"/>
                  <a:gd name="T6" fmla="*/ 0 w 335"/>
                  <a:gd name="T7" fmla="*/ 0 h 336"/>
                  <a:gd name="T8" fmla="*/ 0 w 335"/>
                  <a:gd name="T9" fmla="*/ 0 h 336"/>
                  <a:gd name="T10" fmla="*/ 0 w 335"/>
                  <a:gd name="T11" fmla="*/ 0 h 336"/>
                  <a:gd name="T12" fmla="*/ 0 w 335"/>
                  <a:gd name="T13" fmla="*/ 0 h 336"/>
                  <a:gd name="T14" fmla="*/ 0 w 335"/>
                  <a:gd name="T15" fmla="*/ 0 h 336"/>
                  <a:gd name="T16" fmla="*/ 0 w 335"/>
                  <a:gd name="T17" fmla="*/ 0 h 336"/>
                  <a:gd name="T18" fmla="*/ 0 w 335"/>
                  <a:gd name="T19" fmla="*/ 0 h 336"/>
                  <a:gd name="T20" fmla="*/ 0 w 335"/>
                  <a:gd name="T21" fmla="*/ 0 h 336"/>
                  <a:gd name="T22" fmla="*/ 0 w 335"/>
                  <a:gd name="T23" fmla="*/ 0 h 336"/>
                  <a:gd name="T24" fmla="*/ 0 w 335"/>
                  <a:gd name="T25" fmla="*/ 0 h 336"/>
                  <a:gd name="T26" fmla="*/ 0 w 335"/>
                  <a:gd name="T27" fmla="*/ 0 h 336"/>
                  <a:gd name="T28" fmla="*/ 0 w 335"/>
                  <a:gd name="T29" fmla="*/ 0 h 336"/>
                  <a:gd name="T30" fmla="*/ 0 w 335"/>
                  <a:gd name="T31" fmla="*/ 0 h 336"/>
                  <a:gd name="T32" fmla="*/ 0 w 335"/>
                  <a:gd name="T33" fmla="*/ 0 h 336"/>
                  <a:gd name="T34" fmla="*/ 0 w 335"/>
                  <a:gd name="T35" fmla="*/ 0 h 336"/>
                  <a:gd name="T36" fmla="*/ 0 w 335"/>
                  <a:gd name="T37" fmla="*/ 0 h 336"/>
                  <a:gd name="T38" fmla="*/ 0 w 335"/>
                  <a:gd name="T39" fmla="*/ 0 h 336"/>
                  <a:gd name="T40" fmla="*/ 0 w 335"/>
                  <a:gd name="T41" fmla="*/ 0 h 336"/>
                  <a:gd name="T42" fmla="*/ 0 w 335"/>
                  <a:gd name="T43" fmla="*/ 0 h 336"/>
                  <a:gd name="T44" fmla="*/ 0 w 335"/>
                  <a:gd name="T45" fmla="*/ 0 h 336"/>
                  <a:gd name="T46" fmla="*/ 0 w 335"/>
                  <a:gd name="T47" fmla="*/ 0 h 336"/>
                  <a:gd name="T48" fmla="*/ 0 w 335"/>
                  <a:gd name="T49" fmla="*/ 0 h 336"/>
                  <a:gd name="T50" fmla="*/ 0 w 335"/>
                  <a:gd name="T51" fmla="*/ 0 h 336"/>
                  <a:gd name="T52" fmla="*/ 0 w 335"/>
                  <a:gd name="T53" fmla="*/ 0 h 336"/>
                  <a:gd name="T54" fmla="*/ 0 w 335"/>
                  <a:gd name="T55" fmla="*/ 0 h 336"/>
                  <a:gd name="T56" fmla="*/ 0 w 335"/>
                  <a:gd name="T57" fmla="*/ 0 h 336"/>
                  <a:gd name="T58" fmla="*/ 0 w 335"/>
                  <a:gd name="T59" fmla="*/ 0 h 336"/>
                  <a:gd name="T60" fmla="*/ 0 w 335"/>
                  <a:gd name="T61" fmla="*/ 0 h 336"/>
                  <a:gd name="T62" fmla="*/ 0 w 335"/>
                  <a:gd name="T63" fmla="*/ 0 h 336"/>
                  <a:gd name="T64" fmla="*/ 0 w 335"/>
                  <a:gd name="T65" fmla="*/ 0 h 3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
                  <a:gd name="T100" fmla="*/ 0 h 336"/>
                  <a:gd name="T101" fmla="*/ 335 w 335"/>
                  <a:gd name="T102" fmla="*/ 336 h 3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 h="336">
                    <a:moveTo>
                      <a:pt x="168" y="336"/>
                    </a:moveTo>
                    <a:lnTo>
                      <a:pt x="202" y="332"/>
                    </a:lnTo>
                    <a:lnTo>
                      <a:pt x="233" y="323"/>
                    </a:lnTo>
                    <a:lnTo>
                      <a:pt x="262" y="307"/>
                    </a:lnTo>
                    <a:lnTo>
                      <a:pt x="286" y="286"/>
                    </a:lnTo>
                    <a:lnTo>
                      <a:pt x="307" y="262"/>
                    </a:lnTo>
                    <a:lnTo>
                      <a:pt x="322" y="233"/>
                    </a:lnTo>
                    <a:lnTo>
                      <a:pt x="332" y="202"/>
                    </a:lnTo>
                    <a:lnTo>
                      <a:pt x="335" y="169"/>
                    </a:lnTo>
                    <a:lnTo>
                      <a:pt x="332" y="134"/>
                    </a:lnTo>
                    <a:lnTo>
                      <a:pt x="322" y="103"/>
                    </a:lnTo>
                    <a:lnTo>
                      <a:pt x="307" y="74"/>
                    </a:lnTo>
                    <a:lnTo>
                      <a:pt x="286" y="50"/>
                    </a:lnTo>
                    <a:lnTo>
                      <a:pt x="262" y="29"/>
                    </a:lnTo>
                    <a:lnTo>
                      <a:pt x="233" y="13"/>
                    </a:lnTo>
                    <a:lnTo>
                      <a:pt x="202" y="4"/>
                    </a:lnTo>
                    <a:lnTo>
                      <a:pt x="168" y="0"/>
                    </a:lnTo>
                    <a:lnTo>
                      <a:pt x="134" y="4"/>
                    </a:lnTo>
                    <a:lnTo>
                      <a:pt x="103" y="13"/>
                    </a:lnTo>
                    <a:lnTo>
                      <a:pt x="74" y="29"/>
                    </a:lnTo>
                    <a:lnTo>
                      <a:pt x="50" y="50"/>
                    </a:lnTo>
                    <a:lnTo>
                      <a:pt x="29" y="74"/>
                    </a:lnTo>
                    <a:lnTo>
                      <a:pt x="13" y="103"/>
                    </a:lnTo>
                    <a:lnTo>
                      <a:pt x="4" y="134"/>
                    </a:lnTo>
                    <a:lnTo>
                      <a:pt x="0" y="169"/>
                    </a:lnTo>
                    <a:lnTo>
                      <a:pt x="4" y="202"/>
                    </a:lnTo>
                    <a:lnTo>
                      <a:pt x="13" y="233"/>
                    </a:lnTo>
                    <a:lnTo>
                      <a:pt x="29" y="262"/>
                    </a:lnTo>
                    <a:lnTo>
                      <a:pt x="50" y="286"/>
                    </a:lnTo>
                    <a:lnTo>
                      <a:pt x="74" y="307"/>
                    </a:lnTo>
                    <a:lnTo>
                      <a:pt x="103" y="323"/>
                    </a:lnTo>
                    <a:lnTo>
                      <a:pt x="134" y="332"/>
                    </a:lnTo>
                    <a:lnTo>
                      <a:pt x="168"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9" name="Freeform 84">
                <a:extLst>
                  <a:ext uri="{FF2B5EF4-FFF2-40B4-BE49-F238E27FC236}">
                    <a16:creationId xmlns:a16="http://schemas.microsoft.com/office/drawing/2014/main" id="{FB9FD28F-BF90-4059-9172-E4E416357C53}"/>
                  </a:ext>
                </a:extLst>
              </p:cNvPr>
              <p:cNvSpPr>
                <a:spLocks/>
              </p:cNvSpPr>
              <p:nvPr/>
            </p:nvSpPr>
            <p:spPr bwMode="auto">
              <a:xfrm>
                <a:off x="5007" y="2895"/>
                <a:ext cx="21" cy="22"/>
              </a:xfrm>
              <a:custGeom>
                <a:avLst/>
                <a:gdLst>
                  <a:gd name="T0" fmla="*/ 0 w 54"/>
                  <a:gd name="T1" fmla="*/ 0 h 55"/>
                  <a:gd name="T2" fmla="*/ 0 w 54"/>
                  <a:gd name="T3" fmla="*/ 0 h 55"/>
                  <a:gd name="T4" fmla="*/ 0 w 54"/>
                  <a:gd name="T5" fmla="*/ 0 h 55"/>
                  <a:gd name="T6" fmla="*/ 0 w 54"/>
                  <a:gd name="T7" fmla="*/ 0 h 55"/>
                  <a:gd name="T8" fmla="*/ 0 w 54"/>
                  <a:gd name="T9" fmla="*/ 0 h 55"/>
                  <a:gd name="T10" fmla="*/ 0 w 54"/>
                  <a:gd name="T11" fmla="*/ 0 h 55"/>
                  <a:gd name="T12" fmla="*/ 0 w 54"/>
                  <a:gd name="T13" fmla="*/ 0 h 55"/>
                  <a:gd name="T14" fmla="*/ 0 w 54"/>
                  <a:gd name="T15" fmla="*/ 0 h 55"/>
                  <a:gd name="T16" fmla="*/ 0 w 54"/>
                  <a:gd name="T17" fmla="*/ 0 h 55"/>
                  <a:gd name="T18" fmla="*/ 0 w 54"/>
                  <a:gd name="T19" fmla="*/ 0 h 55"/>
                  <a:gd name="T20" fmla="*/ 0 w 54"/>
                  <a:gd name="T21" fmla="*/ 0 h 55"/>
                  <a:gd name="T22" fmla="*/ 0 w 54"/>
                  <a:gd name="T23" fmla="*/ 0 h 55"/>
                  <a:gd name="T24" fmla="*/ 0 w 54"/>
                  <a:gd name="T25" fmla="*/ 0 h 55"/>
                  <a:gd name="T26" fmla="*/ 0 w 54"/>
                  <a:gd name="T27" fmla="*/ 0 h 55"/>
                  <a:gd name="T28" fmla="*/ 0 w 54"/>
                  <a:gd name="T29" fmla="*/ 0 h 55"/>
                  <a:gd name="T30" fmla="*/ 0 w 54"/>
                  <a:gd name="T31" fmla="*/ 0 h 55"/>
                  <a:gd name="T32" fmla="*/ 0 w 54"/>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55"/>
                  <a:gd name="T53" fmla="*/ 54 w 5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55">
                    <a:moveTo>
                      <a:pt x="27" y="55"/>
                    </a:moveTo>
                    <a:lnTo>
                      <a:pt x="38" y="53"/>
                    </a:lnTo>
                    <a:lnTo>
                      <a:pt x="46" y="47"/>
                    </a:lnTo>
                    <a:lnTo>
                      <a:pt x="52" y="38"/>
                    </a:lnTo>
                    <a:lnTo>
                      <a:pt x="54" y="27"/>
                    </a:lnTo>
                    <a:lnTo>
                      <a:pt x="52" y="17"/>
                    </a:lnTo>
                    <a:lnTo>
                      <a:pt x="46" y="8"/>
                    </a:lnTo>
                    <a:lnTo>
                      <a:pt x="38" y="2"/>
                    </a:lnTo>
                    <a:lnTo>
                      <a:pt x="27" y="0"/>
                    </a:lnTo>
                    <a:lnTo>
                      <a:pt x="17" y="2"/>
                    </a:lnTo>
                    <a:lnTo>
                      <a:pt x="8" y="8"/>
                    </a:lnTo>
                    <a:lnTo>
                      <a:pt x="2" y="17"/>
                    </a:lnTo>
                    <a:lnTo>
                      <a:pt x="0" y="27"/>
                    </a:lnTo>
                    <a:lnTo>
                      <a:pt x="2" y="38"/>
                    </a:lnTo>
                    <a:lnTo>
                      <a:pt x="8" y="47"/>
                    </a:lnTo>
                    <a:lnTo>
                      <a:pt x="17" y="53"/>
                    </a:lnTo>
                    <a:lnTo>
                      <a:pt x="27"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255" name="Line 85">
              <a:extLst>
                <a:ext uri="{FF2B5EF4-FFF2-40B4-BE49-F238E27FC236}">
                  <a16:creationId xmlns:a16="http://schemas.microsoft.com/office/drawing/2014/main" id="{83563641-17D9-4443-AA0D-D04E384F24B0}"/>
                </a:ext>
              </a:extLst>
            </p:cNvPr>
            <p:cNvSpPr>
              <a:spLocks noChangeShapeType="1"/>
            </p:cNvSpPr>
            <p:nvPr/>
          </p:nvSpPr>
          <p:spPr bwMode="auto">
            <a:xfrm flipV="1">
              <a:off x="4785" y="2568"/>
              <a:ext cx="227" cy="511"/>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9221" name="Text Box 13">
            <a:extLst>
              <a:ext uri="{FF2B5EF4-FFF2-40B4-BE49-F238E27FC236}">
                <a16:creationId xmlns:a16="http://schemas.microsoft.com/office/drawing/2014/main" id="{BFED0B40-9FF1-406E-B501-535772982E64}"/>
              </a:ext>
            </a:extLst>
          </p:cNvPr>
          <p:cNvSpPr txBox="1">
            <a:spLocks noChangeArrowheads="1"/>
          </p:cNvSpPr>
          <p:nvPr/>
        </p:nvSpPr>
        <p:spPr bwMode="auto">
          <a:xfrm>
            <a:off x="381000" y="1905000"/>
            <a:ext cx="83058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CA" altLang="en-US" sz="2600">
                <a:latin typeface="Calibri" panose="020F0502020204030204" pitchFamily="34" charset="0"/>
                <a:cs typeface="Calibri" panose="020F0502020204030204" pitchFamily="34" charset="0"/>
              </a:rPr>
              <a:t>“Probability theory with minus signs”</a:t>
            </a:r>
            <a:endParaRPr lang="en-CA" altLang="en-US" sz="2400" i="1">
              <a:latin typeface="Calibri" panose="020F0502020204030204" pitchFamily="34" charset="0"/>
              <a:cs typeface="Calibri" panose="020F0502020204030204" pitchFamily="34" charset="0"/>
            </a:endParaRPr>
          </a:p>
        </p:txBody>
      </p:sp>
      <p:sp>
        <p:nvSpPr>
          <p:cNvPr id="9222" name="Line 16">
            <a:extLst>
              <a:ext uri="{FF2B5EF4-FFF2-40B4-BE49-F238E27FC236}">
                <a16:creationId xmlns:a16="http://schemas.microsoft.com/office/drawing/2014/main" id="{8ADE1B48-2E9D-4BDB-832F-0CD1DB09B413}"/>
              </a:ext>
            </a:extLst>
          </p:cNvPr>
          <p:cNvSpPr>
            <a:spLocks noChangeShapeType="1"/>
          </p:cNvSpPr>
          <p:nvPr/>
        </p:nvSpPr>
        <p:spPr bwMode="auto">
          <a:xfrm>
            <a:off x="6172200" y="3200400"/>
            <a:ext cx="0" cy="3352800"/>
          </a:xfrm>
          <a:prstGeom prst="line">
            <a:avLst/>
          </a:prstGeom>
          <a:noFill/>
          <a:ln w="762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9223" name="Group 72">
            <a:extLst>
              <a:ext uri="{FF2B5EF4-FFF2-40B4-BE49-F238E27FC236}">
                <a16:creationId xmlns:a16="http://schemas.microsoft.com/office/drawing/2014/main" id="{03B086E5-384E-4735-B8F5-E5E9A0EBD74A}"/>
              </a:ext>
            </a:extLst>
          </p:cNvPr>
          <p:cNvGrpSpPr>
            <a:grpSpLocks/>
          </p:cNvGrpSpPr>
          <p:nvPr/>
        </p:nvGrpSpPr>
        <p:grpSpPr bwMode="auto">
          <a:xfrm>
            <a:off x="4572000" y="3200400"/>
            <a:ext cx="0" cy="3352800"/>
            <a:chOff x="4572000" y="3200400"/>
            <a:chExt cx="0" cy="3352800"/>
          </a:xfrm>
        </p:grpSpPr>
        <p:sp>
          <p:nvSpPr>
            <p:cNvPr id="9247" name="Line 9">
              <a:extLst>
                <a:ext uri="{FF2B5EF4-FFF2-40B4-BE49-F238E27FC236}">
                  <a16:creationId xmlns:a16="http://schemas.microsoft.com/office/drawing/2014/main" id="{69118F95-72E1-4DC7-8EDC-522B96CF4D9E}"/>
                </a:ext>
              </a:extLst>
            </p:cNvPr>
            <p:cNvSpPr>
              <a:spLocks noChangeShapeType="1"/>
            </p:cNvSpPr>
            <p:nvPr/>
          </p:nvSpPr>
          <p:spPr bwMode="auto">
            <a:xfrm>
              <a:off x="4572000" y="4419600"/>
              <a:ext cx="0" cy="914400"/>
            </a:xfrm>
            <a:prstGeom prst="line">
              <a:avLst/>
            </a:prstGeom>
            <a:noFill/>
            <a:ln w="762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8" name="Line 11">
              <a:extLst>
                <a:ext uri="{FF2B5EF4-FFF2-40B4-BE49-F238E27FC236}">
                  <a16:creationId xmlns:a16="http://schemas.microsoft.com/office/drawing/2014/main" id="{615F7265-F6EC-4064-B8CF-61977CEB47AB}"/>
                </a:ext>
              </a:extLst>
            </p:cNvPr>
            <p:cNvSpPr>
              <a:spLocks noChangeShapeType="1"/>
            </p:cNvSpPr>
            <p:nvPr/>
          </p:nvSpPr>
          <p:spPr bwMode="auto">
            <a:xfrm>
              <a:off x="4572000" y="5791200"/>
              <a:ext cx="0" cy="762000"/>
            </a:xfrm>
            <a:prstGeom prst="line">
              <a:avLst/>
            </a:prstGeom>
            <a:noFill/>
            <a:ln w="762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9" name="Line 11">
              <a:extLst>
                <a:ext uri="{FF2B5EF4-FFF2-40B4-BE49-F238E27FC236}">
                  <a16:creationId xmlns:a16="http://schemas.microsoft.com/office/drawing/2014/main" id="{A23ADDDF-F5A3-432C-A2FA-56F82C80FF0D}"/>
                </a:ext>
              </a:extLst>
            </p:cNvPr>
            <p:cNvSpPr>
              <a:spLocks noChangeShapeType="1"/>
            </p:cNvSpPr>
            <p:nvPr/>
          </p:nvSpPr>
          <p:spPr bwMode="auto">
            <a:xfrm>
              <a:off x="4572000" y="3200400"/>
              <a:ext cx="0" cy="762000"/>
            </a:xfrm>
            <a:prstGeom prst="line">
              <a:avLst/>
            </a:prstGeom>
            <a:noFill/>
            <a:ln w="762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224" name="Group 66">
            <a:extLst>
              <a:ext uri="{FF2B5EF4-FFF2-40B4-BE49-F238E27FC236}">
                <a16:creationId xmlns:a16="http://schemas.microsoft.com/office/drawing/2014/main" id="{3204E6A1-B647-4689-A159-29BA94CB70A2}"/>
              </a:ext>
            </a:extLst>
          </p:cNvPr>
          <p:cNvGrpSpPr>
            <a:grpSpLocks/>
          </p:cNvGrpSpPr>
          <p:nvPr/>
        </p:nvGrpSpPr>
        <p:grpSpPr bwMode="auto">
          <a:xfrm>
            <a:off x="1143000" y="4572000"/>
            <a:ext cx="609600" cy="609600"/>
            <a:chOff x="914400" y="4519302"/>
            <a:chExt cx="836613" cy="835864"/>
          </a:xfrm>
        </p:grpSpPr>
        <p:pic>
          <p:nvPicPr>
            <p:cNvPr id="9235" name="Picture 44" descr="MCDD01775_0000[1]">
              <a:extLst>
                <a:ext uri="{FF2B5EF4-FFF2-40B4-BE49-F238E27FC236}">
                  <a16:creationId xmlns:a16="http://schemas.microsoft.com/office/drawing/2014/main" id="{584CE94E-99F4-4580-9795-F93AA48D4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519302"/>
              <a:ext cx="836613" cy="83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6" name="AutoShape 45">
              <a:extLst>
                <a:ext uri="{FF2B5EF4-FFF2-40B4-BE49-F238E27FC236}">
                  <a16:creationId xmlns:a16="http://schemas.microsoft.com/office/drawing/2014/main" id="{A22DABDC-2748-4776-B43D-E19CBAF2B49E}"/>
                </a:ext>
              </a:extLst>
            </p:cNvPr>
            <p:cNvSpPr>
              <a:spLocks noChangeArrowheads="1"/>
            </p:cNvSpPr>
            <p:nvPr/>
          </p:nvSpPr>
          <p:spPr bwMode="auto">
            <a:xfrm rot="-5400000">
              <a:off x="1209063" y="4874683"/>
              <a:ext cx="245241" cy="490922"/>
            </a:xfrm>
            <a:prstGeom prst="moon">
              <a:avLst>
                <a:gd name="adj" fmla="val 30898"/>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9237" name="Group 64">
              <a:extLst>
                <a:ext uri="{FF2B5EF4-FFF2-40B4-BE49-F238E27FC236}">
                  <a16:creationId xmlns:a16="http://schemas.microsoft.com/office/drawing/2014/main" id="{AD8AB39E-1CBA-4FEF-8F54-771D2BF5FF53}"/>
                </a:ext>
              </a:extLst>
            </p:cNvPr>
            <p:cNvGrpSpPr>
              <a:grpSpLocks/>
            </p:cNvGrpSpPr>
            <p:nvPr/>
          </p:nvGrpSpPr>
          <p:grpSpPr bwMode="auto">
            <a:xfrm>
              <a:off x="994004" y="4734731"/>
              <a:ext cx="323667" cy="197394"/>
              <a:chOff x="994004" y="4734731"/>
              <a:chExt cx="323667" cy="197394"/>
            </a:xfrm>
          </p:grpSpPr>
          <p:sp>
            <p:nvSpPr>
              <p:cNvPr id="9243" name="Freeform 47">
                <a:extLst>
                  <a:ext uri="{FF2B5EF4-FFF2-40B4-BE49-F238E27FC236}">
                    <a16:creationId xmlns:a16="http://schemas.microsoft.com/office/drawing/2014/main" id="{0663B412-9830-40A4-A466-A88E31597934}"/>
                  </a:ext>
                </a:extLst>
              </p:cNvPr>
              <p:cNvSpPr>
                <a:spLocks/>
              </p:cNvSpPr>
              <p:nvPr/>
            </p:nvSpPr>
            <p:spPr bwMode="auto">
              <a:xfrm>
                <a:off x="994004" y="4734731"/>
                <a:ext cx="323667" cy="197394"/>
              </a:xfrm>
              <a:custGeom>
                <a:avLst/>
                <a:gdLst>
                  <a:gd name="T0" fmla="*/ 2147483646 w 817"/>
                  <a:gd name="T1" fmla="*/ 0 h 505"/>
                  <a:gd name="T2" fmla="*/ 2147483646 w 817"/>
                  <a:gd name="T3" fmla="*/ 0 h 505"/>
                  <a:gd name="T4" fmla="*/ 2147483646 w 817"/>
                  <a:gd name="T5" fmla="*/ 0 h 505"/>
                  <a:gd name="T6" fmla="*/ 2147483646 w 817"/>
                  <a:gd name="T7" fmla="*/ 0 h 505"/>
                  <a:gd name="T8" fmla="*/ 2147483646 w 817"/>
                  <a:gd name="T9" fmla="*/ 0 h 505"/>
                  <a:gd name="T10" fmla="*/ 2147483646 w 817"/>
                  <a:gd name="T11" fmla="*/ 0 h 505"/>
                  <a:gd name="T12" fmla="*/ 2147483646 w 817"/>
                  <a:gd name="T13" fmla="*/ 0 h 505"/>
                  <a:gd name="T14" fmla="*/ 2147483646 w 817"/>
                  <a:gd name="T15" fmla="*/ 0 h 505"/>
                  <a:gd name="T16" fmla="*/ 2147483646 w 817"/>
                  <a:gd name="T17" fmla="*/ 0 h 505"/>
                  <a:gd name="T18" fmla="*/ 2147483646 w 817"/>
                  <a:gd name="T19" fmla="*/ 0 h 505"/>
                  <a:gd name="T20" fmla="*/ 2147483646 w 817"/>
                  <a:gd name="T21" fmla="*/ 0 h 505"/>
                  <a:gd name="T22" fmla="*/ 2147483646 w 817"/>
                  <a:gd name="T23" fmla="*/ 0 h 505"/>
                  <a:gd name="T24" fmla="*/ 2147483646 w 817"/>
                  <a:gd name="T25" fmla="*/ 0 h 505"/>
                  <a:gd name="T26" fmla="*/ 2147483646 w 817"/>
                  <a:gd name="T27" fmla="*/ 0 h 505"/>
                  <a:gd name="T28" fmla="*/ 2147483646 w 817"/>
                  <a:gd name="T29" fmla="*/ 0 h 505"/>
                  <a:gd name="T30" fmla="*/ 2147483646 w 817"/>
                  <a:gd name="T31" fmla="*/ 0 h 505"/>
                  <a:gd name="T32" fmla="*/ 2147483646 w 817"/>
                  <a:gd name="T33" fmla="*/ 0 h 505"/>
                  <a:gd name="T34" fmla="*/ 2147483646 w 817"/>
                  <a:gd name="T35" fmla="*/ 0 h 505"/>
                  <a:gd name="T36" fmla="*/ 0 w 817"/>
                  <a:gd name="T37" fmla="*/ 0 h 505"/>
                  <a:gd name="T38" fmla="*/ 2147483646 w 817"/>
                  <a:gd name="T39" fmla="*/ 2147483646 h 505"/>
                  <a:gd name="T40" fmla="*/ 2147483646 w 817"/>
                  <a:gd name="T41" fmla="*/ 2147483646 h 505"/>
                  <a:gd name="T42" fmla="*/ 2147483646 w 817"/>
                  <a:gd name="T43" fmla="*/ 2147483646 h 505"/>
                  <a:gd name="T44" fmla="*/ 2147483646 w 817"/>
                  <a:gd name="T45" fmla="*/ 2147483646 h 505"/>
                  <a:gd name="T46" fmla="*/ 2147483646 w 817"/>
                  <a:gd name="T47" fmla="*/ 2147483646 h 505"/>
                  <a:gd name="T48" fmla="*/ 2147483646 w 817"/>
                  <a:gd name="T49" fmla="*/ 2147483646 h 505"/>
                  <a:gd name="T50" fmla="*/ 2147483646 w 817"/>
                  <a:gd name="T51" fmla="*/ 2147483646 h 505"/>
                  <a:gd name="T52" fmla="*/ 2147483646 w 817"/>
                  <a:gd name="T53" fmla="*/ 2147483646 h 505"/>
                  <a:gd name="T54" fmla="*/ 2147483646 w 817"/>
                  <a:gd name="T55" fmla="*/ 2147483646 h 505"/>
                  <a:gd name="T56" fmla="*/ 2147483646 w 817"/>
                  <a:gd name="T57" fmla="*/ 2147483646 h 505"/>
                  <a:gd name="T58" fmla="*/ 2147483646 w 817"/>
                  <a:gd name="T59" fmla="*/ 2147483646 h 505"/>
                  <a:gd name="T60" fmla="*/ 2147483646 w 817"/>
                  <a:gd name="T61" fmla="*/ 2147483646 h 505"/>
                  <a:gd name="T62" fmla="*/ 2147483646 w 817"/>
                  <a:gd name="T63" fmla="*/ 2147483646 h 505"/>
                  <a:gd name="T64" fmla="*/ 2147483646 w 817"/>
                  <a:gd name="T65" fmla="*/ 2147483646 h 505"/>
                  <a:gd name="T66" fmla="*/ 2147483646 w 817"/>
                  <a:gd name="T67" fmla="*/ 2147483646 h 505"/>
                  <a:gd name="T68" fmla="*/ 2147483646 w 817"/>
                  <a:gd name="T69" fmla="*/ 2147483646 h 505"/>
                  <a:gd name="T70" fmla="*/ 2147483646 w 817"/>
                  <a:gd name="T71" fmla="*/ 2147483646 h 505"/>
                  <a:gd name="T72" fmla="*/ 2147483646 w 817"/>
                  <a:gd name="T73" fmla="*/ 0 h 505"/>
                  <a:gd name="T74" fmla="*/ 2147483646 w 817"/>
                  <a:gd name="T75" fmla="*/ 0 h 5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7"/>
                  <a:gd name="T115" fmla="*/ 0 h 505"/>
                  <a:gd name="T116" fmla="*/ 817 w 817"/>
                  <a:gd name="T117" fmla="*/ 505 h 5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7" h="505">
                    <a:moveTo>
                      <a:pt x="802" y="218"/>
                    </a:moveTo>
                    <a:lnTo>
                      <a:pt x="790" y="198"/>
                    </a:lnTo>
                    <a:lnTo>
                      <a:pt x="776" y="179"/>
                    </a:lnTo>
                    <a:lnTo>
                      <a:pt x="758" y="159"/>
                    </a:lnTo>
                    <a:lnTo>
                      <a:pt x="741" y="139"/>
                    </a:lnTo>
                    <a:lnTo>
                      <a:pt x="720" y="121"/>
                    </a:lnTo>
                    <a:lnTo>
                      <a:pt x="698" y="103"/>
                    </a:lnTo>
                    <a:lnTo>
                      <a:pt x="675" y="85"/>
                    </a:lnTo>
                    <a:lnTo>
                      <a:pt x="651" y="69"/>
                    </a:lnTo>
                    <a:lnTo>
                      <a:pt x="625" y="54"/>
                    </a:lnTo>
                    <a:lnTo>
                      <a:pt x="597" y="42"/>
                    </a:lnTo>
                    <a:lnTo>
                      <a:pt x="568" y="30"/>
                    </a:lnTo>
                    <a:lnTo>
                      <a:pt x="538" y="20"/>
                    </a:lnTo>
                    <a:lnTo>
                      <a:pt x="508" y="12"/>
                    </a:lnTo>
                    <a:lnTo>
                      <a:pt x="476" y="5"/>
                    </a:lnTo>
                    <a:lnTo>
                      <a:pt x="443" y="1"/>
                    </a:lnTo>
                    <a:lnTo>
                      <a:pt x="409" y="0"/>
                    </a:lnTo>
                    <a:lnTo>
                      <a:pt x="376" y="1"/>
                    </a:lnTo>
                    <a:lnTo>
                      <a:pt x="342" y="5"/>
                    </a:lnTo>
                    <a:lnTo>
                      <a:pt x="310" y="12"/>
                    </a:lnTo>
                    <a:lnTo>
                      <a:pt x="279" y="20"/>
                    </a:lnTo>
                    <a:lnTo>
                      <a:pt x="249" y="30"/>
                    </a:lnTo>
                    <a:lnTo>
                      <a:pt x="220" y="42"/>
                    </a:lnTo>
                    <a:lnTo>
                      <a:pt x="192" y="54"/>
                    </a:lnTo>
                    <a:lnTo>
                      <a:pt x="166" y="69"/>
                    </a:lnTo>
                    <a:lnTo>
                      <a:pt x="142" y="85"/>
                    </a:lnTo>
                    <a:lnTo>
                      <a:pt x="117" y="103"/>
                    </a:lnTo>
                    <a:lnTo>
                      <a:pt x="96" y="121"/>
                    </a:lnTo>
                    <a:lnTo>
                      <a:pt x="76" y="139"/>
                    </a:lnTo>
                    <a:lnTo>
                      <a:pt x="58" y="159"/>
                    </a:lnTo>
                    <a:lnTo>
                      <a:pt x="41" y="179"/>
                    </a:lnTo>
                    <a:lnTo>
                      <a:pt x="26" y="198"/>
                    </a:lnTo>
                    <a:lnTo>
                      <a:pt x="14" y="218"/>
                    </a:lnTo>
                    <a:lnTo>
                      <a:pt x="9" y="225"/>
                    </a:lnTo>
                    <a:lnTo>
                      <a:pt x="6" y="232"/>
                    </a:lnTo>
                    <a:lnTo>
                      <a:pt x="2" y="239"/>
                    </a:lnTo>
                    <a:lnTo>
                      <a:pt x="1" y="244"/>
                    </a:lnTo>
                    <a:lnTo>
                      <a:pt x="0" y="247"/>
                    </a:lnTo>
                    <a:lnTo>
                      <a:pt x="14" y="273"/>
                    </a:lnTo>
                    <a:lnTo>
                      <a:pt x="26" y="294"/>
                    </a:lnTo>
                    <a:lnTo>
                      <a:pt x="41" y="315"/>
                    </a:lnTo>
                    <a:lnTo>
                      <a:pt x="59" y="335"/>
                    </a:lnTo>
                    <a:lnTo>
                      <a:pt x="77" y="356"/>
                    </a:lnTo>
                    <a:lnTo>
                      <a:pt x="98" y="376"/>
                    </a:lnTo>
                    <a:lnTo>
                      <a:pt x="120" y="395"/>
                    </a:lnTo>
                    <a:lnTo>
                      <a:pt x="144" y="414"/>
                    </a:lnTo>
                    <a:lnTo>
                      <a:pt x="168" y="430"/>
                    </a:lnTo>
                    <a:lnTo>
                      <a:pt x="195" y="446"/>
                    </a:lnTo>
                    <a:lnTo>
                      <a:pt x="222" y="461"/>
                    </a:lnTo>
                    <a:lnTo>
                      <a:pt x="251" y="474"/>
                    </a:lnTo>
                    <a:lnTo>
                      <a:pt x="281" y="484"/>
                    </a:lnTo>
                    <a:lnTo>
                      <a:pt x="312" y="493"/>
                    </a:lnTo>
                    <a:lnTo>
                      <a:pt x="343" y="499"/>
                    </a:lnTo>
                    <a:lnTo>
                      <a:pt x="376" y="504"/>
                    </a:lnTo>
                    <a:lnTo>
                      <a:pt x="409" y="505"/>
                    </a:lnTo>
                    <a:lnTo>
                      <a:pt x="443" y="504"/>
                    </a:lnTo>
                    <a:lnTo>
                      <a:pt x="475" y="499"/>
                    </a:lnTo>
                    <a:lnTo>
                      <a:pt x="506" y="493"/>
                    </a:lnTo>
                    <a:lnTo>
                      <a:pt x="536" y="484"/>
                    </a:lnTo>
                    <a:lnTo>
                      <a:pt x="566" y="474"/>
                    </a:lnTo>
                    <a:lnTo>
                      <a:pt x="595" y="461"/>
                    </a:lnTo>
                    <a:lnTo>
                      <a:pt x="622" y="446"/>
                    </a:lnTo>
                    <a:lnTo>
                      <a:pt x="648" y="430"/>
                    </a:lnTo>
                    <a:lnTo>
                      <a:pt x="673" y="414"/>
                    </a:lnTo>
                    <a:lnTo>
                      <a:pt x="696" y="395"/>
                    </a:lnTo>
                    <a:lnTo>
                      <a:pt x="718" y="376"/>
                    </a:lnTo>
                    <a:lnTo>
                      <a:pt x="739" y="356"/>
                    </a:lnTo>
                    <a:lnTo>
                      <a:pt x="757" y="335"/>
                    </a:lnTo>
                    <a:lnTo>
                      <a:pt x="775" y="315"/>
                    </a:lnTo>
                    <a:lnTo>
                      <a:pt x="790" y="294"/>
                    </a:lnTo>
                    <a:lnTo>
                      <a:pt x="802" y="273"/>
                    </a:lnTo>
                    <a:lnTo>
                      <a:pt x="810" y="259"/>
                    </a:lnTo>
                    <a:lnTo>
                      <a:pt x="815" y="251"/>
                    </a:lnTo>
                    <a:lnTo>
                      <a:pt x="816" y="248"/>
                    </a:lnTo>
                    <a:lnTo>
                      <a:pt x="816" y="247"/>
                    </a:lnTo>
                    <a:lnTo>
                      <a:pt x="817" y="244"/>
                    </a:lnTo>
                    <a:lnTo>
                      <a:pt x="802" y="2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4" name="Freeform 48">
                <a:extLst>
                  <a:ext uri="{FF2B5EF4-FFF2-40B4-BE49-F238E27FC236}">
                    <a16:creationId xmlns:a16="http://schemas.microsoft.com/office/drawing/2014/main" id="{6F780B92-9788-4189-97EA-A4EFD441D098}"/>
                  </a:ext>
                </a:extLst>
              </p:cNvPr>
              <p:cNvSpPr>
                <a:spLocks/>
              </p:cNvSpPr>
              <p:nvPr/>
            </p:nvSpPr>
            <p:spPr bwMode="auto">
              <a:xfrm>
                <a:off x="1018536" y="4756663"/>
                <a:ext cx="274603" cy="154312"/>
              </a:xfrm>
              <a:custGeom>
                <a:avLst/>
                <a:gdLst>
                  <a:gd name="T0" fmla="*/ 2147483646 w 695"/>
                  <a:gd name="T1" fmla="*/ 2147483646 h 396"/>
                  <a:gd name="T2" fmla="*/ 2147483646 w 695"/>
                  <a:gd name="T3" fmla="*/ 2147483646 h 396"/>
                  <a:gd name="T4" fmla="*/ 0 w 695"/>
                  <a:gd name="T5" fmla="*/ 2147483646 h 396"/>
                  <a:gd name="T6" fmla="*/ 0 w 695"/>
                  <a:gd name="T7" fmla="*/ 2147483646 h 396"/>
                  <a:gd name="T8" fmla="*/ 0 w 695"/>
                  <a:gd name="T9" fmla="*/ 2147483646 h 396"/>
                  <a:gd name="T10" fmla="*/ 0 w 695"/>
                  <a:gd name="T11" fmla="*/ 2147483646 h 396"/>
                  <a:gd name="T12" fmla="*/ 0 w 695"/>
                  <a:gd name="T13" fmla="*/ 0 h 396"/>
                  <a:gd name="T14" fmla="*/ 0 w 695"/>
                  <a:gd name="T15" fmla="*/ 0 h 396"/>
                  <a:gd name="T16" fmla="*/ 0 w 695"/>
                  <a:gd name="T17" fmla="*/ 0 h 396"/>
                  <a:gd name="T18" fmla="*/ 0 w 695"/>
                  <a:gd name="T19" fmla="*/ 0 h 396"/>
                  <a:gd name="T20" fmla="*/ 0 w 695"/>
                  <a:gd name="T21" fmla="*/ 0 h 396"/>
                  <a:gd name="T22" fmla="*/ 0 w 695"/>
                  <a:gd name="T23" fmla="*/ 0 h 396"/>
                  <a:gd name="T24" fmla="*/ 0 w 695"/>
                  <a:gd name="T25" fmla="*/ 0 h 396"/>
                  <a:gd name="T26" fmla="*/ 0 w 695"/>
                  <a:gd name="T27" fmla="*/ 0 h 396"/>
                  <a:gd name="T28" fmla="*/ 2147483646 w 695"/>
                  <a:gd name="T29" fmla="*/ 0 h 396"/>
                  <a:gd name="T30" fmla="*/ 2147483646 w 695"/>
                  <a:gd name="T31" fmla="*/ 0 h 396"/>
                  <a:gd name="T32" fmla="*/ 2147483646 w 695"/>
                  <a:gd name="T33" fmla="*/ 0 h 396"/>
                  <a:gd name="T34" fmla="*/ 2147483646 w 695"/>
                  <a:gd name="T35" fmla="*/ 0 h 396"/>
                  <a:gd name="T36" fmla="*/ 2147483646 w 695"/>
                  <a:gd name="T37" fmla="*/ 0 h 396"/>
                  <a:gd name="T38" fmla="*/ 2147483646 w 695"/>
                  <a:gd name="T39" fmla="*/ 0 h 396"/>
                  <a:gd name="T40" fmla="*/ 2147483646 w 695"/>
                  <a:gd name="T41" fmla="*/ 0 h 396"/>
                  <a:gd name="T42" fmla="*/ 2147483646 w 695"/>
                  <a:gd name="T43" fmla="*/ 0 h 396"/>
                  <a:gd name="T44" fmla="*/ 2147483646 w 695"/>
                  <a:gd name="T45" fmla="*/ 0 h 396"/>
                  <a:gd name="T46" fmla="*/ 2147483646 w 695"/>
                  <a:gd name="T47" fmla="*/ 0 h 396"/>
                  <a:gd name="T48" fmla="*/ 2147483646 w 695"/>
                  <a:gd name="T49" fmla="*/ 0 h 396"/>
                  <a:gd name="T50" fmla="*/ 2147483646 w 695"/>
                  <a:gd name="T51" fmla="*/ 0 h 396"/>
                  <a:gd name="T52" fmla="*/ 2147483646 w 695"/>
                  <a:gd name="T53" fmla="*/ 2147483646 h 396"/>
                  <a:gd name="T54" fmla="*/ 2147483646 w 695"/>
                  <a:gd name="T55" fmla="*/ 2147483646 h 396"/>
                  <a:gd name="T56" fmla="*/ 2147483646 w 695"/>
                  <a:gd name="T57" fmla="*/ 2147483646 h 396"/>
                  <a:gd name="T58" fmla="*/ 2147483646 w 695"/>
                  <a:gd name="T59" fmla="*/ 2147483646 h 396"/>
                  <a:gd name="T60" fmla="*/ 2147483646 w 695"/>
                  <a:gd name="T61" fmla="*/ 2147483646 h 396"/>
                  <a:gd name="T62" fmla="*/ 2147483646 w 695"/>
                  <a:gd name="T63" fmla="*/ 2147483646 h 3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5"/>
                  <a:gd name="T97" fmla="*/ 0 h 396"/>
                  <a:gd name="T98" fmla="*/ 695 w 695"/>
                  <a:gd name="T99" fmla="*/ 396 h 3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5" h="396">
                    <a:moveTo>
                      <a:pt x="348" y="396"/>
                    </a:moveTo>
                    <a:lnTo>
                      <a:pt x="320" y="395"/>
                    </a:lnTo>
                    <a:lnTo>
                      <a:pt x="293" y="391"/>
                    </a:lnTo>
                    <a:lnTo>
                      <a:pt x="265" y="385"/>
                    </a:lnTo>
                    <a:lnTo>
                      <a:pt x="239" y="378"/>
                    </a:lnTo>
                    <a:lnTo>
                      <a:pt x="212" y="368"/>
                    </a:lnTo>
                    <a:lnTo>
                      <a:pt x="187" y="358"/>
                    </a:lnTo>
                    <a:lnTo>
                      <a:pt x="163" y="345"/>
                    </a:lnTo>
                    <a:lnTo>
                      <a:pt x="139" y="331"/>
                    </a:lnTo>
                    <a:lnTo>
                      <a:pt x="118" y="316"/>
                    </a:lnTo>
                    <a:lnTo>
                      <a:pt x="96" y="300"/>
                    </a:lnTo>
                    <a:lnTo>
                      <a:pt x="76" y="283"/>
                    </a:lnTo>
                    <a:lnTo>
                      <a:pt x="58" y="265"/>
                    </a:lnTo>
                    <a:lnTo>
                      <a:pt x="42" y="247"/>
                    </a:lnTo>
                    <a:lnTo>
                      <a:pt x="25" y="229"/>
                    </a:lnTo>
                    <a:lnTo>
                      <a:pt x="12" y="210"/>
                    </a:lnTo>
                    <a:lnTo>
                      <a:pt x="0" y="191"/>
                    </a:lnTo>
                    <a:lnTo>
                      <a:pt x="12" y="172"/>
                    </a:lnTo>
                    <a:lnTo>
                      <a:pt x="24" y="155"/>
                    </a:lnTo>
                    <a:lnTo>
                      <a:pt x="39" y="138"/>
                    </a:lnTo>
                    <a:lnTo>
                      <a:pt x="56" y="120"/>
                    </a:lnTo>
                    <a:lnTo>
                      <a:pt x="74" y="104"/>
                    </a:lnTo>
                    <a:lnTo>
                      <a:pt x="93" y="88"/>
                    </a:lnTo>
                    <a:lnTo>
                      <a:pt x="114" y="73"/>
                    </a:lnTo>
                    <a:lnTo>
                      <a:pt x="136" y="59"/>
                    </a:lnTo>
                    <a:lnTo>
                      <a:pt x="159" y="46"/>
                    </a:lnTo>
                    <a:lnTo>
                      <a:pt x="183" y="35"/>
                    </a:lnTo>
                    <a:lnTo>
                      <a:pt x="209" y="25"/>
                    </a:lnTo>
                    <a:lnTo>
                      <a:pt x="235" y="16"/>
                    </a:lnTo>
                    <a:lnTo>
                      <a:pt x="262" y="10"/>
                    </a:lnTo>
                    <a:lnTo>
                      <a:pt x="290" y="5"/>
                    </a:lnTo>
                    <a:lnTo>
                      <a:pt x="319" y="1"/>
                    </a:lnTo>
                    <a:lnTo>
                      <a:pt x="348" y="0"/>
                    </a:lnTo>
                    <a:lnTo>
                      <a:pt x="377" y="1"/>
                    </a:lnTo>
                    <a:lnTo>
                      <a:pt x="406" y="5"/>
                    </a:lnTo>
                    <a:lnTo>
                      <a:pt x="433" y="10"/>
                    </a:lnTo>
                    <a:lnTo>
                      <a:pt x="460" y="16"/>
                    </a:lnTo>
                    <a:lnTo>
                      <a:pt x="486" y="25"/>
                    </a:lnTo>
                    <a:lnTo>
                      <a:pt x="512" y="35"/>
                    </a:lnTo>
                    <a:lnTo>
                      <a:pt x="536" y="46"/>
                    </a:lnTo>
                    <a:lnTo>
                      <a:pt x="559" y="59"/>
                    </a:lnTo>
                    <a:lnTo>
                      <a:pt x="581" y="73"/>
                    </a:lnTo>
                    <a:lnTo>
                      <a:pt x="602" y="88"/>
                    </a:lnTo>
                    <a:lnTo>
                      <a:pt x="621" y="104"/>
                    </a:lnTo>
                    <a:lnTo>
                      <a:pt x="639" y="120"/>
                    </a:lnTo>
                    <a:lnTo>
                      <a:pt x="656" y="138"/>
                    </a:lnTo>
                    <a:lnTo>
                      <a:pt x="671" y="155"/>
                    </a:lnTo>
                    <a:lnTo>
                      <a:pt x="684" y="172"/>
                    </a:lnTo>
                    <a:lnTo>
                      <a:pt x="695" y="191"/>
                    </a:lnTo>
                    <a:lnTo>
                      <a:pt x="684" y="210"/>
                    </a:lnTo>
                    <a:lnTo>
                      <a:pt x="670" y="229"/>
                    </a:lnTo>
                    <a:lnTo>
                      <a:pt x="654" y="247"/>
                    </a:lnTo>
                    <a:lnTo>
                      <a:pt x="637" y="265"/>
                    </a:lnTo>
                    <a:lnTo>
                      <a:pt x="619" y="283"/>
                    </a:lnTo>
                    <a:lnTo>
                      <a:pt x="599" y="300"/>
                    </a:lnTo>
                    <a:lnTo>
                      <a:pt x="578" y="316"/>
                    </a:lnTo>
                    <a:lnTo>
                      <a:pt x="556" y="331"/>
                    </a:lnTo>
                    <a:lnTo>
                      <a:pt x="533" y="345"/>
                    </a:lnTo>
                    <a:lnTo>
                      <a:pt x="508" y="358"/>
                    </a:lnTo>
                    <a:lnTo>
                      <a:pt x="483" y="368"/>
                    </a:lnTo>
                    <a:lnTo>
                      <a:pt x="458" y="378"/>
                    </a:lnTo>
                    <a:lnTo>
                      <a:pt x="431" y="385"/>
                    </a:lnTo>
                    <a:lnTo>
                      <a:pt x="403" y="391"/>
                    </a:lnTo>
                    <a:lnTo>
                      <a:pt x="376" y="395"/>
                    </a:lnTo>
                    <a:lnTo>
                      <a:pt x="348" y="3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5" name="Freeform 49">
                <a:extLst>
                  <a:ext uri="{FF2B5EF4-FFF2-40B4-BE49-F238E27FC236}">
                    <a16:creationId xmlns:a16="http://schemas.microsoft.com/office/drawing/2014/main" id="{7AC12749-31A7-4F63-96C3-874C352B86F2}"/>
                  </a:ext>
                </a:extLst>
              </p:cNvPr>
              <p:cNvSpPr>
                <a:spLocks/>
              </p:cNvSpPr>
              <p:nvPr/>
            </p:nvSpPr>
            <p:spPr bwMode="auto">
              <a:xfrm>
                <a:off x="1087385" y="4768413"/>
                <a:ext cx="132157" cy="130813"/>
              </a:xfrm>
              <a:custGeom>
                <a:avLst/>
                <a:gdLst>
                  <a:gd name="T0" fmla="*/ 0 w 335"/>
                  <a:gd name="T1" fmla="*/ 2147483646 h 336"/>
                  <a:gd name="T2" fmla="*/ 0 w 335"/>
                  <a:gd name="T3" fmla="*/ 2147483646 h 336"/>
                  <a:gd name="T4" fmla="*/ 0 w 335"/>
                  <a:gd name="T5" fmla="*/ 2147483646 h 336"/>
                  <a:gd name="T6" fmla="*/ 2147483646 w 335"/>
                  <a:gd name="T7" fmla="*/ 2147483646 h 336"/>
                  <a:gd name="T8" fmla="*/ 2147483646 w 335"/>
                  <a:gd name="T9" fmla="*/ 2147483646 h 336"/>
                  <a:gd name="T10" fmla="*/ 2147483646 w 335"/>
                  <a:gd name="T11" fmla="*/ 2147483646 h 336"/>
                  <a:gd name="T12" fmla="*/ 2147483646 w 335"/>
                  <a:gd name="T13" fmla="*/ 0 h 336"/>
                  <a:gd name="T14" fmla="*/ 2147483646 w 335"/>
                  <a:gd name="T15" fmla="*/ 0 h 336"/>
                  <a:gd name="T16" fmla="*/ 2147483646 w 335"/>
                  <a:gd name="T17" fmla="*/ 0 h 336"/>
                  <a:gd name="T18" fmla="*/ 2147483646 w 335"/>
                  <a:gd name="T19" fmla="*/ 0 h 336"/>
                  <a:gd name="T20" fmla="*/ 2147483646 w 335"/>
                  <a:gd name="T21" fmla="*/ 0 h 336"/>
                  <a:gd name="T22" fmla="*/ 2147483646 w 335"/>
                  <a:gd name="T23" fmla="*/ 0 h 336"/>
                  <a:gd name="T24" fmla="*/ 2147483646 w 335"/>
                  <a:gd name="T25" fmla="*/ 0 h 336"/>
                  <a:gd name="T26" fmla="*/ 2147483646 w 335"/>
                  <a:gd name="T27" fmla="*/ 0 h 336"/>
                  <a:gd name="T28" fmla="*/ 0 w 335"/>
                  <a:gd name="T29" fmla="*/ 0 h 336"/>
                  <a:gd name="T30" fmla="*/ 0 w 335"/>
                  <a:gd name="T31" fmla="*/ 0 h 336"/>
                  <a:gd name="T32" fmla="*/ 0 w 335"/>
                  <a:gd name="T33" fmla="*/ 0 h 336"/>
                  <a:gd name="T34" fmla="*/ 0 w 335"/>
                  <a:gd name="T35" fmla="*/ 0 h 336"/>
                  <a:gd name="T36" fmla="*/ 0 w 335"/>
                  <a:gd name="T37" fmla="*/ 0 h 336"/>
                  <a:gd name="T38" fmla="*/ 0 w 335"/>
                  <a:gd name="T39" fmla="*/ 0 h 336"/>
                  <a:gd name="T40" fmla="*/ 0 w 335"/>
                  <a:gd name="T41" fmla="*/ 0 h 336"/>
                  <a:gd name="T42" fmla="*/ 0 w 335"/>
                  <a:gd name="T43" fmla="*/ 0 h 336"/>
                  <a:gd name="T44" fmla="*/ 0 w 335"/>
                  <a:gd name="T45" fmla="*/ 0 h 336"/>
                  <a:gd name="T46" fmla="*/ 0 w 335"/>
                  <a:gd name="T47" fmla="*/ 0 h 336"/>
                  <a:gd name="T48" fmla="*/ 0 w 335"/>
                  <a:gd name="T49" fmla="*/ 0 h 336"/>
                  <a:gd name="T50" fmla="*/ 0 w 335"/>
                  <a:gd name="T51" fmla="*/ 0 h 336"/>
                  <a:gd name="T52" fmla="*/ 0 w 335"/>
                  <a:gd name="T53" fmla="*/ 0 h 336"/>
                  <a:gd name="T54" fmla="*/ 0 w 335"/>
                  <a:gd name="T55" fmla="*/ 2147483646 h 336"/>
                  <a:gd name="T56" fmla="*/ 0 w 335"/>
                  <a:gd name="T57" fmla="*/ 2147483646 h 336"/>
                  <a:gd name="T58" fmla="*/ 0 w 335"/>
                  <a:gd name="T59" fmla="*/ 2147483646 h 336"/>
                  <a:gd name="T60" fmla="*/ 0 w 335"/>
                  <a:gd name="T61" fmla="*/ 2147483646 h 336"/>
                  <a:gd name="T62" fmla="*/ 0 w 335"/>
                  <a:gd name="T63" fmla="*/ 2147483646 h 336"/>
                  <a:gd name="T64" fmla="*/ 0 w 335"/>
                  <a:gd name="T65" fmla="*/ 2147483646 h 3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
                  <a:gd name="T100" fmla="*/ 0 h 336"/>
                  <a:gd name="T101" fmla="*/ 335 w 335"/>
                  <a:gd name="T102" fmla="*/ 336 h 3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 h="336">
                    <a:moveTo>
                      <a:pt x="168" y="336"/>
                    </a:moveTo>
                    <a:lnTo>
                      <a:pt x="202" y="332"/>
                    </a:lnTo>
                    <a:lnTo>
                      <a:pt x="233" y="323"/>
                    </a:lnTo>
                    <a:lnTo>
                      <a:pt x="262" y="307"/>
                    </a:lnTo>
                    <a:lnTo>
                      <a:pt x="286" y="286"/>
                    </a:lnTo>
                    <a:lnTo>
                      <a:pt x="307" y="262"/>
                    </a:lnTo>
                    <a:lnTo>
                      <a:pt x="322" y="233"/>
                    </a:lnTo>
                    <a:lnTo>
                      <a:pt x="332" y="202"/>
                    </a:lnTo>
                    <a:lnTo>
                      <a:pt x="335" y="169"/>
                    </a:lnTo>
                    <a:lnTo>
                      <a:pt x="332" y="134"/>
                    </a:lnTo>
                    <a:lnTo>
                      <a:pt x="322" y="103"/>
                    </a:lnTo>
                    <a:lnTo>
                      <a:pt x="307" y="74"/>
                    </a:lnTo>
                    <a:lnTo>
                      <a:pt x="286" y="50"/>
                    </a:lnTo>
                    <a:lnTo>
                      <a:pt x="262" y="29"/>
                    </a:lnTo>
                    <a:lnTo>
                      <a:pt x="233" y="13"/>
                    </a:lnTo>
                    <a:lnTo>
                      <a:pt x="202" y="4"/>
                    </a:lnTo>
                    <a:lnTo>
                      <a:pt x="168" y="0"/>
                    </a:lnTo>
                    <a:lnTo>
                      <a:pt x="134" y="4"/>
                    </a:lnTo>
                    <a:lnTo>
                      <a:pt x="103" y="13"/>
                    </a:lnTo>
                    <a:lnTo>
                      <a:pt x="74" y="29"/>
                    </a:lnTo>
                    <a:lnTo>
                      <a:pt x="50" y="50"/>
                    </a:lnTo>
                    <a:lnTo>
                      <a:pt x="29" y="74"/>
                    </a:lnTo>
                    <a:lnTo>
                      <a:pt x="13" y="103"/>
                    </a:lnTo>
                    <a:lnTo>
                      <a:pt x="4" y="134"/>
                    </a:lnTo>
                    <a:lnTo>
                      <a:pt x="0" y="169"/>
                    </a:lnTo>
                    <a:lnTo>
                      <a:pt x="4" y="202"/>
                    </a:lnTo>
                    <a:lnTo>
                      <a:pt x="13" y="233"/>
                    </a:lnTo>
                    <a:lnTo>
                      <a:pt x="29" y="262"/>
                    </a:lnTo>
                    <a:lnTo>
                      <a:pt x="50" y="286"/>
                    </a:lnTo>
                    <a:lnTo>
                      <a:pt x="74" y="307"/>
                    </a:lnTo>
                    <a:lnTo>
                      <a:pt x="103" y="323"/>
                    </a:lnTo>
                    <a:lnTo>
                      <a:pt x="134" y="332"/>
                    </a:lnTo>
                    <a:lnTo>
                      <a:pt x="168"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6" name="Freeform 50">
                <a:extLst>
                  <a:ext uri="{FF2B5EF4-FFF2-40B4-BE49-F238E27FC236}">
                    <a16:creationId xmlns:a16="http://schemas.microsoft.com/office/drawing/2014/main" id="{882424E4-E31E-4289-A50D-D1AAFFF6D5BB}"/>
                  </a:ext>
                </a:extLst>
              </p:cNvPr>
              <p:cNvSpPr>
                <a:spLocks/>
              </p:cNvSpPr>
              <p:nvPr/>
            </p:nvSpPr>
            <p:spPr bwMode="auto">
              <a:xfrm>
                <a:off x="1163356" y="4807579"/>
                <a:ext cx="21367" cy="21933"/>
              </a:xfrm>
              <a:custGeom>
                <a:avLst/>
                <a:gdLst>
                  <a:gd name="T0" fmla="*/ 2147483646 w 54"/>
                  <a:gd name="T1" fmla="*/ 2147483646 h 55"/>
                  <a:gd name="T2" fmla="*/ 2147483646 w 54"/>
                  <a:gd name="T3" fmla="*/ 2147483646 h 55"/>
                  <a:gd name="T4" fmla="*/ 2147483646 w 54"/>
                  <a:gd name="T5" fmla="*/ 2147483646 h 55"/>
                  <a:gd name="T6" fmla="*/ 2147483646 w 54"/>
                  <a:gd name="T7" fmla="*/ 2147483646 h 55"/>
                  <a:gd name="T8" fmla="*/ 2147483646 w 54"/>
                  <a:gd name="T9" fmla="*/ 2147483646 h 55"/>
                  <a:gd name="T10" fmla="*/ 2147483646 w 54"/>
                  <a:gd name="T11" fmla="*/ 2147483646 h 55"/>
                  <a:gd name="T12" fmla="*/ 2147483646 w 54"/>
                  <a:gd name="T13" fmla="*/ 2147483646 h 55"/>
                  <a:gd name="T14" fmla="*/ 2147483646 w 54"/>
                  <a:gd name="T15" fmla="*/ 2147483646 h 55"/>
                  <a:gd name="T16" fmla="*/ 2147483646 w 54"/>
                  <a:gd name="T17" fmla="*/ 0 h 55"/>
                  <a:gd name="T18" fmla="*/ 2147483646 w 54"/>
                  <a:gd name="T19" fmla="*/ 2147483646 h 55"/>
                  <a:gd name="T20" fmla="*/ 2147483646 w 54"/>
                  <a:gd name="T21" fmla="*/ 2147483646 h 55"/>
                  <a:gd name="T22" fmla="*/ 2147483646 w 54"/>
                  <a:gd name="T23" fmla="*/ 2147483646 h 55"/>
                  <a:gd name="T24" fmla="*/ 0 w 54"/>
                  <a:gd name="T25" fmla="*/ 2147483646 h 55"/>
                  <a:gd name="T26" fmla="*/ 2147483646 w 54"/>
                  <a:gd name="T27" fmla="*/ 2147483646 h 55"/>
                  <a:gd name="T28" fmla="*/ 2147483646 w 54"/>
                  <a:gd name="T29" fmla="*/ 2147483646 h 55"/>
                  <a:gd name="T30" fmla="*/ 2147483646 w 54"/>
                  <a:gd name="T31" fmla="*/ 2147483646 h 55"/>
                  <a:gd name="T32" fmla="*/ 2147483646 w 54"/>
                  <a:gd name="T33" fmla="*/ 2147483646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55"/>
                  <a:gd name="T53" fmla="*/ 54 w 5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55">
                    <a:moveTo>
                      <a:pt x="27" y="55"/>
                    </a:moveTo>
                    <a:lnTo>
                      <a:pt x="38" y="53"/>
                    </a:lnTo>
                    <a:lnTo>
                      <a:pt x="46" y="47"/>
                    </a:lnTo>
                    <a:lnTo>
                      <a:pt x="52" y="38"/>
                    </a:lnTo>
                    <a:lnTo>
                      <a:pt x="54" y="27"/>
                    </a:lnTo>
                    <a:lnTo>
                      <a:pt x="52" y="17"/>
                    </a:lnTo>
                    <a:lnTo>
                      <a:pt x="46" y="8"/>
                    </a:lnTo>
                    <a:lnTo>
                      <a:pt x="38" y="2"/>
                    </a:lnTo>
                    <a:lnTo>
                      <a:pt x="27" y="0"/>
                    </a:lnTo>
                    <a:lnTo>
                      <a:pt x="17" y="2"/>
                    </a:lnTo>
                    <a:lnTo>
                      <a:pt x="8" y="8"/>
                    </a:lnTo>
                    <a:lnTo>
                      <a:pt x="2" y="17"/>
                    </a:lnTo>
                    <a:lnTo>
                      <a:pt x="0" y="27"/>
                    </a:lnTo>
                    <a:lnTo>
                      <a:pt x="2" y="38"/>
                    </a:lnTo>
                    <a:lnTo>
                      <a:pt x="8" y="47"/>
                    </a:lnTo>
                    <a:lnTo>
                      <a:pt x="17" y="53"/>
                    </a:lnTo>
                    <a:lnTo>
                      <a:pt x="27"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238" name="Group 65">
              <a:extLst>
                <a:ext uri="{FF2B5EF4-FFF2-40B4-BE49-F238E27FC236}">
                  <a16:creationId xmlns:a16="http://schemas.microsoft.com/office/drawing/2014/main" id="{DBAEBB4D-3426-462D-BB84-C90A93B29663}"/>
                </a:ext>
              </a:extLst>
            </p:cNvPr>
            <p:cNvGrpSpPr>
              <a:grpSpLocks/>
            </p:cNvGrpSpPr>
            <p:nvPr/>
          </p:nvGrpSpPr>
          <p:grpSpPr bwMode="auto">
            <a:xfrm>
              <a:off x="1388787" y="4734731"/>
              <a:ext cx="323667" cy="197394"/>
              <a:chOff x="1388787" y="4734731"/>
              <a:chExt cx="323667" cy="197394"/>
            </a:xfrm>
          </p:grpSpPr>
          <p:sp>
            <p:nvSpPr>
              <p:cNvPr id="9239" name="Freeform 59">
                <a:extLst>
                  <a:ext uri="{FF2B5EF4-FFF2-40B4-BE49-F238E27FC236}">
                    <a16:creationId xmlns:a16="http://schemas.microsoft.com/office/drawing/2014/main" id="{CA67415D-4C7A-4D08-8B43-CEA098F69468}"/>
                  </a:ext>
                </a:extLst>
              </p:cNvPr>
              <p:cNvSpPr>
                <a:spLocks/>
              </p:cNvSpPr>
              <p:nvPr/>
            </p:nvSpPr>
            <p:spPr bwMode="auto">
              <a:xfrm>
                <a:off x="1388787" y="4734731"/>
                <a:ext cx="323667" cy="197394"/>
              </a:xfrm>
              <a:custGeom>
                <a:avLst/>
                <a:gdLst>
                  <a:gd name="T0" fmla="*/ 2147483646 w 817"/>
                  <a:gd name="T1" fmla="*/ 0 h 505"/>
                  <a:gd name="T2" fmla="*/ 2147483646 w 817"/>
                  <a:gd name="T3" fmla="*/ 0 h 505"/>
                  <a:gd name="T4" fmla="*/ 2147483646 w 817"/>
                  <a:gd name="T5" fmla="*/ 0 h 505"/>
                  <a:gd name="T6" fmla="*/ 2147483646 w 817"/>
                  <a:gd name="T7" fmla="*/ 0 h 505"/>
                  <a:gd name="T8" fmla="*/ 2147483646 w 817"/>
                  <a:gd name="T9" fmla="*/ 0 h 505"/>
                  <a:gd name="T10" fmla="*/ 2147483646 w 817"/>
                  <a:gd name="T11" fmla="*/ 0 h 505"/>
                  <a:gd name="T12" fmla="*/ 2147483646 w 817"/>
                  <a:gd name="T13" fmla="*/ 0 h 505"/>
                  <a:gd name="T14" fmla="*/ 2147483646 w 817"/>
                  <a:gd name="T15" fmla="*/ 0 h 505"/>
                  <a:gd name="T16" fmla="*/ 2147483646 w 817"/>
                  <a:gd name="T17" fmla="*/ 0 h 505"/>
                  <a:gd name="T18" fmla="*/ 2147483646 w 817"/>
                  <a:gd name="T19" fmla="*/ 0 h 505"/>
                  <a:gd name="T20" fmla="*/ 2147483646 w 817"/>
                  <a:gd name="T21" fmla="*/ 0 h 505"/>
                  <a:gd name="T22" fmla="*/ 2147483646 w 817"/>
                  <a:gd name="T23" fmla="*/ 0 h 505"/>
                  <a:gd name="T24" fmla="*/ 2147483646 w 817"/>
                  <a:gd name="T25" fmla="*/ 0 h 505"/>
                  <a:gd name="T26" fmla="*/ 2147483646 w 817"/>
                  <a:gd name="T27" fmla="*/ 0 h 505"/>
                  <a:gd name="T28" fmla="*/ 2147483646 w 817"/>
                  <a:gd name="T29" fmla="*/ 0 h 505"/>
                  <a:gd name="T30" fmla="*/ 2147483646 w 817"/>
                  <a:gd name="T31" fmla="*/ 0 h 505"/>
                  <a:gd name="T32" fmla="*/ 2147483646 w 817"/>
                  <a:gd name="T33" fmla="*/ 0 h 505"/>
                  <a:gd name="T34" fmla="*/ 2147483646 w 817"/>
                  <a:gd name="T35" fmla="*/ 0 h 505"/>
                  <a:gd name="T36" fmla="*/ 0 w 817"/>
                  <a:gd name="T37" fmla="*/ 0 h 505"/>
                  <a:gd name="T38" fmla="*/ 2147483646 w 817"/>
                  <a:gd name="T39" fmla="*/ 2147483646 h 505"/>
                  <a:gd name="T40" fmla="*/ 2147483646 w 817"/>
                  <a:gd name="T41" fmla="*/ 2147483646 h 505"/>
                  <a:gd name="T42" fmla="*/ 2147483646 w 817"/>
                  <a:gd name="T43" fmla="*/ 2147483646 h 505"/>
                  <a:gd name="T44" fmla="*/ 2147483646 w 817"/>
                  <a:gd name="T45" fmla="*/ 2147483646 h 505"/>
                  <a:gd name="T46" fmla="*/ 2147483646 w 817"/>
                  <a:gd name="T47" fmla="*/ 2147483646 h 505"/>
                  <a:gd name="T48" fmla="*/ 2147483646 w 817"/>
                  <a:gd name="T49" fmla="*/ 2147483646 h 505"/>
                  <a:gd name="T50" fmla="*/ 2147483646 w 817"/>
                  <a:gd name="T51" fmla="*/ 2147483646 h 505"/>
                  <a:gd name="T52" fmla="*/ 2147483646 w 817"/>
                  <a:gd name="T53" fmla="*/ 2147483646 h 505"/>
                  <a:gd name="T54" fmla="*/ 2147483646 w 817"/>
                  <a:gd name="T55" fmla="*/ 2147483646 h 505"/>
                  <a:gd name="T56" fmla="*/ 2147483646 w 817"/>
                  <a:gd name="T57" fmla="*/ 2147483646 h 505"/>
                  <a:gd name="T58" fmla="*/ 2147483646 w 817"/>
                  <a:gd name="T59" fmla="*/ 2147483646 h 505"/>
                  <a:gd name="T60" fmla="*/ 2147483646 w 817"/>
                  <a:gd name="T61" fmla="*/ 2147483646 h 505"/>
                  <a:gd name="T62" fmla="*/ 2147483646 w 817"/>
                  <a:gd name="T63" fmla="*/ 2147483646 h 505"/>
                  <a:gd name="T64" fmla="*/ 2147483646 w 817"/>
                  <a:gd name="T65" fmla="*/ 2147483646 h 505"/>
                  <a:gd name="T66" fmla="*/ 2147483646 w 817"/>
                  <a:gd name="T67" fmla="*/ 2147483646 h 505"/>
                  <a:gd name="T68" fmla="*/ 2147483646 w 817"/>
                  <a:gd name="T69" fmla="*/ 2147483646 h 505"/>
                  <a:gd name="T70" fmla="*/ 2147483646 w 817"/>
                  <a:gd name="T71" fmla="*/ 2147483646 h 505"/>
                  <a:gd name="T72" fmla="*/ 2147483646 w 817"/>
                  <a:gd name="T73" fmla="*/ 0 h 505"/>
                  <a:gd name="T74" fmla="*/ 2147483646 w 817"/>
                  <a:gd name="T75" fmla="*/ 0 h 5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7"/>
                  <a:gd name="T115" fmla="*/ 0 h 505"/>
                  <a:gd name="T116" fmla="*/ 817 w 817"/>
                  <a:gd name="T117" fmla="*/ 505 h 5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7" h="505">
                    <a:moveTo>
                      <a:pt x="802" y="218"/>
                    </a:moveTo>
                    <a:lnTo>
                      <a:pt x="790" y="198"/>
                    </a:lnTo>
                    <a:lnTo>
                      <a:pt x="776" y="179"/>
                    </a:lnTo>
                    <a:lnTo>
                      <a:pt x="758" y="159"/>
                    </a:lnTo>
                    <a:lnTo>
                      <a:pt x="741" y="139"/>
                    </a:lnTo>
                    <a:lnTo>
                      <a:pt x="720" y="121"/>
                    </a:lnTo>
                    <a:lnTo>
                      <a:pt x="698" y="103"/>
                    </a:lnTo>
                    <a:lnTo>
                      <a:pt x="675" y="85"/>
                    </a:lnTo>
                    <a:lnTo>
                      <a:pt x="651" y="69"/>
                    </a:lnTo>
                    <a:lnTo>
                      <a:pt x="625" y="54"/>
                    </a:lnTo>
                    <a:lnTo>
                      <a:pt x="597" y="42"/>
                    </a:lnTo>
                    <a:lnTo>
                      <a:pt x="568" y="30"/>
                    </a:lnTo>
                    <a:lnTo>
                      <a:pt x="538" y="20"/>
                    </a:lnTo>
                    <a:lnTo>
                      <a:pt x="508" y="12"/>
                    </a:lnTo>
                    <a:lnTo>
                      <a:pt x="476" y="5"/>
                    </a:lnTo>
                    <a:lnTo>
                      <a:pt x="443" y="1"/>
                    </a:lnTo>
                    <a:lnTo>
                      <a:pt x="409" y="0"/>
                    </a:lnTo>
                    <a:lnTo>
                      <a:pt x="376" y="1"/>
                    </a:lnTo>
                    <a:lnTo>
                      <a:pt x="342" y="5"/>
                    </a:lnTo>
                    <a:lnTo>
                      <a:pt x="310" y="12"/>
                    </a:lnTo>
                    <a:lnTo>
                      <a:pt x="279" y="20"/>
                    </a:lnTo>
                    <a:lnTo>
                      <a:pt x="249" y="30"/>
                    </a:lnTo>
                    <a:lnTo>
                      <a:pt x="220" y="42"/>
                    </a:lnTo>
                    <a:lnTo>
                      <a:pt x="192" y="54"/>
                    </a:lnTo>
                    <a:lnTo>
                      <a:pt x="166" y="69"/>
                    </a:lnTo>
                    <a:lnTo>
                      <a:pt x="142" y="85"/>
                    </a:lnTo>
                    <a:lnTo>
                      <a:pt x="117" y="103"/>
                    </a:lnTo>
                    <a:lnTo>
                      <a:pt x="96" y="121"/>
                    </a:lnTo>
                    <a:lnTo>
                      <a:pt x="76" y="139"/>
                    </a:lnTo>
                    <a:lnTo>
                      <a:pt x="58" y="159"/>
                    </a:lnTo>
                    <a:lnTo>
                      <a:pt x="41" y="179"/>
                    </a:lnTo>
                    <a:lnTo>
                      <a:pt x="26" y="198"/>
                    </a:lnTo>
                    <a:lnTo>
                      <a:pt x="14" y="218"/>
                    </a:lnTo>
                    <a:lnTo>
                      <a:pt x="9" y="225"/>
                    </a:lnTo>
                    <a:lnTo>
                      <a:pt x="6" y="232"/>
                    </a:lnTo>
                    <a:lnTo>
                      <a:pt x="2" y="239"/>
                    </a:lnTo>
                    <a:lnTo>
                      <a:pt x="1" y="244"/>
                    </a:lnTo>
                    <a:lnTo>
                      <a:pt x="0" y="247"/>
                    </a:lnTo>
                    <a:lnTo>
                      <a:pt x="14" y="273"/>
                    </a:lnTo>
                    <a:lnTo>
                      <a:pt x="26" y="294"/>
                    </a:lnTo>
                    <a:lnTo>
                      <a:pt x="41" y="315"/>
                    </a:lnTo>
                    <a:lnTo>
                      <a:pt x="59" y="335"/>
                    </a:lnTo>
                    <a:lnTo>
                      <a:pt x="77" y="356"/>
                    </a:lnTo>
                    <a:lnTo>
                      <a:pt x="98" y="376"/>
                    </a:lnTo>
                    <a:lnTo>
                      <a:pt x="120" y="395"/>
                    </a:lnTo>
                    <a:lnTo>
                      <a:pt x="144" y="414"/>
                    </a:lnTo>
                    <a:lnTo>
                      <a:pt x="168" y="430"/>
                    </a:lnTo>
                    <a:lnTo>
                      <a:pt x="195" y="446"/>
                    </a:lnTo>
                    <a:lnTo>
                      <a:pt x="222" y="461"/>
                    </a:lnTo>
                    <a:lnTo>
                      <a:pt x="251" y="474"/>
                    </a:lnTo>
                    <a:lnTo>
                      <a:pt x="281" y="484"/>
                    </a:lnTo>
                    <a:lnTo>
                      <a:pt x="312" y="493"/>
                    </a:lnTo>
                    <a:lnTo>
                      <a:pt x="343" y="499"/>
                    </a:lnTo>
                    <a:lnTo>
                      <a:pt x="376" y="504"/>
                    </a:lnTo>
                    <a:lnTo>
                      <a:pt x="409" y="505"/>
                    </a:lnTo>
                    <a:lnTo>
                      <a:pt x="443" y="504"/>
                    </a:lnTo>
                    <a:lnTo>
                      <a:pt x="475" y="499"/>
                    </a:lnTo>
                    <a:lnTo>
                      <a:pt x="506" y="493"/>
                    </a:lnTo>
                    <a:lnTo>
                      <a:pt x="536" y="484"/>
                    </a:lnTo>
                    <a:lnTo>
                      <a:pt x="566" y="474"/>
                    </a:lnTo>
                    <a:lnTo>
                      <a:pt x="595" y="461"/>
                    </a:lnTo>
                    <a:lnTo>
                      <a:pt x="622" y="446"/>
                    </a:lnTo>
                    <a:lnTo>
                      <a:pt x="648" y="430"/>
                    </a:lnTo>
                    <a:lnTo>
                      <a:pt x="673" y="414"/>
                    </a:lnTo>
                    <a:lnTo>
                      <a:pt x="696" y="395"/>
                    </a:lnTo>
                    <a:lnTo>
                      <a:pt x="718" y="376"/>
                    </a:lnTo>
                    <a:lnTo>
                      <a:pt x="739" y="356"/>
                    </a:lnTo>
                    <a:lnTo>
                      <a:pt x="757" y="335"/>
                    </a:lnTo>
                    <a:lnTo>
                      <a:pt x="775" y="315"/>
                    </a:lnTo>
                    <a:lnTo>
                      <a:pt x="790" y="294"/>
                    </a:lnTo>
                    <a:lnTo>
                      <a:pt x="802" y="273"/>
                    </a:lnTo>
                    <a:lnTo>
                      <a:pt x="810" y="259"/>
                    </a:lnTo>
                    <a:lnTo>
                      <a:pt x="815" y="251"/>
                    </a:lnTo>
                    <a:lnTo>
                      <a:pt x="816" y="248"/>
                    </a:lnTo>
                    <a:lnTo>
                      <a:pt x="816" y="247"/>
                    </a:lnTo>
                    <a:lnTo>
                      <a:pt x="817" y="244"/>
                    </a:lnTo>
                    <a:lnTo>
                      <a:pt x="802" y="2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0" name="Freeform 60">
                <a:extLst>
                  <a:ext uri="{FF2B5EF4-FFF2-40B4-BE49-F238E27FC236}">
                    <a16:creationId xmlns:a16="http://schemas.microsoft.com/office/drawing/2014/main" id="{7ACF24A1-35D7-43A0-8D84-5F982D81CB9A}"/>
                  </a:ext>
                </a:extLst>
              </p:cNvPr>
              <p:cNvSpPr>
                <a:spLocks/>
              </p:cNvSpPr>
              <p:nvPr/>
            </p:nvSpPr>
            <p:spPr bwMode="auto">
              <a:xfrm>
                <a:off x="1413319" y="4756663"/>
                <a:ext cx="274603" cy="154312"/>
              </a:xfrm>
              <a:custGeom>
                <a:avLst/>
                <a:gdLst>
                  <a:gd name="T0" fmla="*/ 2147483646 w 695"/>
                  <a:gd name="T1" fmla="*/ 2147483646 h 396"/>
                  <a:gd name="T2" fmla="*/ 2147483646 w 695"/>
                  <a:gd name="T3" fmla="*/ 2147483646 h 396"/>
                  <a:gd name="T4" fmla="*/ 0 w 695"/>
                  <a:gd name="T5" fmla="*/ 2147483646 h 396"/>
                  <a:gd name="T6" fmla="*/ 0 w 695"/>
                  <a:gd name="T7" fmla="*/ 2147483646 h 396"/>
                  <a:gd name="T8" fmla="*/ 0 w 695"/>
                  <a:gd name="T9" fmla="*/ 2147483646 h 396"/>
                  <a:gd name="T10" fmla="*/ 0 w 695"/>
                  <a:gd name="T11" fmla="*/ 2147483646 h 396"/>
                  <a:gd name="T12" fmla="*/ 0 w 695"/>
                  <a:gd name="T13" fmla="*/ 0 h 396"/>
                  <a:gd name="T14" fmla="*/ 0 w 695"/>
                  <a:gd name="T15" fmla="*/ 0 h 396"/>
                  <a:gd name="T16" fmla="*/ 0 w 695"/>
                  <a:gd name="T17" fmla="*/ 0 h 396"/>
                  <a:gd name="T18" fmla="*/ 0 w 695"/>
                  <a:gd name="T19" fmla="*/ 0 h 396"/>
                  <a:gd name="T20" fmla="*/ 0 w 695"/>
                  <a:gd name="T21" fmla="*/ 0 h 396"/>
                  <a:gd name="T22" fmla="*/ 0 w 695"/>
                  <a:gd name="T23" fmla="*/ 0 h 396"/>
                  <a:gd name="T24" fmla="*/ 0 w 695"/>
                  <a:gd name="T25" fmla="*/ 0 h 396"/>
                  <a:gd name="T26" fmla="*/ 0 w 695"/>
                  <a:gd name="T27" fmla="*/ 0 h 396"/>
                  <a:gd name="T28" fmla="*/ 2147483646 w 695"/>
                  <a:gd name="T29" fmla="*/ 0 h 396"/>
                  <a:gd name="T30" fmla="*/ 2147483646 w 695"/>
                  <a:gd name="T31" fmla="*/ 0 h 396"/>
                  <a:gd name="T32" fmla="*/ 2147483646 w 695"/>
                  <a:gd name="T33" fmla="*/ 0 h 396"/>
                  <a:gd name="T34" fmla="*/ 2147483646 w 695"/>
                  <a:gd name="T35" fmla="*/ 0 h 396"/>
                  <a:gd name="T36" fmla="*/ 2147483646 w 695"/>
                  <a:gd name="T37" fmla="*/ 0 h 396"/>
                  <a:gd name="T38" fmla="*/ 2147483646 w 695"/>
                  <a:gd name="T39" fmla="*/ 0 h 396"/>
                  <a:gd name="T40" fmla="*/ 2147483646 w 695"/>
                  <a:gd name="T41" fmla="*/ 0 h 396"/>
                  <a:gd name="T42" fmla="*/ 2147483646 w 695"/>
                  <a:gd name="T43" fmla="*/ 0 h 396"/>
                  <a:gd name="T44" fmla="*/ 2147483646 w 695"/>
                  <a:gd name="T45" fmla="*/ 0 h 396"/>
                  <a:gd name="T46" fmla="*/ 2147483646 w 695"/>
                  <a:gd name="T47" fmla="*/ 0 h 396"/>
                  <a:gd name="T48" fmla="*/ 2147483646 w 695"/>
                  <a:gd name="T49" fmla="*/ 0 h 396"/>
                  <a:gd name="T50" fmla="*/ 2147483646 w 695"/>
                  <a:gd name="T51" fmla="*/ 0 h 396"/>
                  <a:gd name="T52" fmla="*/ 2147483646 w 695"/>
                  <a:gd name="T53" fmla="*/ 2147483646 h 396"/>
                  <a:gd name="T54" fmla="*/ 2147483646 w 695"/>
                  <a:gd name="T55" fmla="*/ 2147483646 h 396"/>
                  <a:gd name="T56" fmla="*/ 2147483646 w 695"/>
                  <a:gd name="T57" fmla="*/ 2147483646 h 396"/>
                  <a:gd name="T58" fmla="*/ 2147483646 w 695"/>
                  <a:gd name="T59" fmla="*/ 2147483646 h 396"/>
                  <a:gd name="T60" fmla="*/ 2147483646 w 695"/>
                  <a:gd name="T61" fmla="*/ 2147483646 h 396"/>
                  <a:gd name="T62" fmla="*/ 2147483646 w 695"/>
                  <a:gd name="T63" fmla="*/ 2147483646 h 3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5"/>
                  <a:gd name="T97" fmla="*/ 0 h 396"/>
                  <a:gd name="T98" fmla="*/ 695 w 695"/>
                  <a:gd name="T99" fmla="*/ 396 h 3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5" h="396">
                    <a:moveTo>
                      <a:pt x="348" y="396"/>
                    </a:moveTo>
                    <a:lnTo>
                      <a:pt x="320" y="395"/>
                    </a:lnTo>
                    <a:lnTo>
                      <a:pt x="293" y="391"/>
                    </a:lnTo>
                    <a:lnTo>
                      <a:pt x="265" y="385"/>
                    </a:lnTo>
                    <a:lnTo>
                      <a:pt x="239" y="378"/>
                    </a:lnTo>
                    <a:lnTo>
                      <a:pt x="212" y="368"/>
                    </a:lnTo>
                    <a:lnTo>
                      <a:pt x="187" y="358"/>
                    </a:lnTo>
                    <a:lnTo>
                      <a:pt x="163" y="345"/>
                    </a:lnTo>
                    <a:lnTo>
                      <a:pt x="139" y="331"/>
                    </a:lnTo>
                    <a:lnTo>
                      <a:pt x="118" y="316"/>
                    </a:lnTo>
                    <a:lnTo>
                      <a:pt x="96" y="300"/>
                    </a:lnTo>
                    <a:lnTo>
                      <a:pt x="76" y="283"/>
                    </a:lnTo>
                    <a:lnTo>
                      <a:pt x="58" y="265"/>
                    </a:lnTo>
                    <a:lnTo>
                      <a:pt x="42" y="247"/>
                    </a:lnTo>
                    <a:lnTo>
                      <a:pt x="25" y="229"/>
                    </a:lnTo>
                    <a:lnTo>
                      <a:pt x="12" y="210"/>
                    </a:lnTo>
                    <a:lnTo>
                      <a:pt x="0" y="191"/>
                    </a:lnTo>
                    <a:lnTo>
                      <a:pt x="12" y="172"/>
                    </a:lnTo>
                    <a:lnTo>
                      <a:pt x="24" y="155"/>
                    </a:lnTo>
                    <a:lnTo>
                      <a:pt x="39" y="138"/>
                    </a:lnTo>
                    <a:lnTo>
                      <a:pt x="56" y="120"/>
                    </a:lnTo>
                    <a:lnTo>
                      <a:pt x="74" y="104"/>
                    </a:lnTo>
                    <a:lnTo>
                      <a:pt x="93" y="88"/>
                    </a:lnTo>
                    <a:lnTo>
                      <a:pt x="114" y="73"/>
                    </a:lnTo>
                    <a:lnTo>
                      <a:pt x="136" y="59"/>
                    </a:lnTo>
                    <a:lnTo>
                      <a:pt x="159" y="46"/>
                    </a:lnTo>
                    <a:lnTo>
                      <a:pt x="183" y="35"/>
                    </a:lnTo>
                    <a:lnTo>
                      <a:pt x="209" y="25"/>
                    </a:lnTo>
                    <a:lnTo>
                      <a:pt x="235" y="16"/>
                    </a:lnTo>
                    <a:lnTo>
                      <a:pt x="262" y="10"/>
                    </a:lnTo>
                    <a:lnTo>
                      <a:pt x="290" y="5"/>
                    </a:lnTo>
                    <a:lnTo>
                      <a:pt x="319" y="1"/>
                    </a:lnTo>
                    <a:lnTo>
                      <a:pt x="348" y="0"/>
                    </a:lnTo>
                    <a:lnTo>
                      <a:pt x="377" y="1"/>
                    </a:lnTo>
                    <a:lnTo>
                      <a:pt x="406" y="5"/>
                    </a:lnTo>
                    <a:lnTo>
                      <a:pt x="433" y="10"/>
                    </a:lnTo>
                    <a:lnTo>
                      <a:pt x="460" y="16"/>
                    </a:lnTo>
                    <a:lnTo>
                      <a:pt x="486" y="25"/>
                    </a:lnTo>
                    <a:lnTo>
                      <a:pt x="512" y="35"/>
                    </a:lnTo>
                    <a:lnTo>
                      <a:pt x="536" y="46"/>
                    </a:lnTo>
                    <a:lnTo>
                      <a:pt x="559" y="59"/>
                    </a:lnTo>
                    <a:lnTo>
                      <a:pt x="581" y="73"/>
                    </a:lnTo>
                    <a:lnTo>
                      <a:pt x="602" y="88"/>
                    </a:lnTo>
                    <a:lnTo>
                      <a:pt x="621" y="104"/>
                    </a:lnTo>
                    <a:lnTo>
                      <a:pt x="639" y="120"/>
                    </a:lnTo>
                    <a:lnTo>
                      <a:pt x="656" y="138"/>
                    </a:lnTo>
                    <a:lnTo>
                      <a:pt x="671" y="155"/>
                    </a:lnTo>
                    <a:lnTo>
                      <a:pt x="684" y="172"/>
                    </a:lnTo>
                    <a:lnTo>
                      <a:pt x="695" y="191"/>
                    </a:lnTo>
                    <a:lnTo>
                      <a:pt x="684" y="210"/>
                    </a:lnTo>
                    <a:lnTo>
                      <a:pt x="670" y="229"/>
                    </a:lnTo>
                    <a:lnTo>
                      <a:pt x="654" y="247"/>
                    </a:lnTo>
                    <a:lnTo>
                      <a:pt x="637" y="265"/>
                    </a:lnTo>
                    <a:lnTo>
                      <a:pt x="619" y="283"/>
                    </a:lnTo>
                    <a:lnTo>
                      <a:pt x="599" y="300"/>
                    </a:lnTo>
                    <a:lnTo>
                      <a:pt x="578" y="316"/>
                    </a:lnTo>
                    <a:lnTo>
                      <a:pt x="556" y="331"/>
                    </a:lnTo>
                    <a:lnTo>
                      <a:pt x="533" y="345"/>
                    </a:lnTo>
                    <a:lnTo>
                      <a:pt x="508" y="358"/>
                    </a:lnTo>
                    <a:lnTo>
                      <a:pt x="483" y="368"/>
                    </a:lnTo>
                    <a:lnTo>
                      <a:pt x="458" y="378"/>
                    </a:lnTo>
                    <a:lnTo>
                      <a:pt x="431" y="385"/>
                    </a:lnTo>
                    <a:lnTo>
                      <a:pt x="403" y="391"/>
                    </a:lnTo>
                    <a:lnTo>
                      <a:pt x="376" y="395"/>
                    </a:lnTo>
                    <a:lnTo>
                      <a:pt x="348" y="3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1" name="Freeform 61">
                <a:extLst>
                  <a:ext uri="{FF2B5EF4-FFF2-40B4-BE49-F238E27FC236}">
                    <a16:creationId xmlns:a16="http://schemas.microsoft.com/office/drawing/2014/main" id="{A67A470E-DC22-4955-989F-05163D389BA4}"/>
                  </a:ext>
                </a:extLst>
              </p:cNvPr>
              <p:cNvSpPr>
                <a:spLocks/>
              </p:cNvSpPr>
              <p:nvPr/>
            </p:nvSpPr>
            <p:spPr bwMode="auto">
              <a:xfrm>
                <a:off x="1482168" y="4768413"/>
                <a:ext cx="132157" cy="130813"/>
              </a:xfrm>
              <a:custGeom>
                <a:avLst/>
                <a:gdLst>
                  <a:gd name="T0" fmla="*/ 0 w 335"/>
                  <a:gd name="T1" fmla="*/ 2147483646 h 336"/>
                  <a:gd name="T2" fmla="*/ 0 w 335"/>
                  <a:gd name="T3" fmla="*/ 2147483646 h 336"/>
                  <a:gd name="T4" fmla="*/ 0 w 335"/>
                  <a:gd name="T5" fmla="*/ 2147483646 h 336"/>
                  <a:gd name="T6" fmla="*/ 2147483646 w 335"/>
                  <a:gd name="T7" fmla="*/ 2147483646 h 336"/>
                  <a:gd name="T8" fmla="*/ 2147483646 w 335"/>
                  <a:gd name="T9" fmla="*/ 2147483646 h 336"/>
                  <a:gd name="T10" fmla="*/ 2147483646 w 335"/>
                  <a:gd name="T11" fmla="*/ 2147483646 h 336"/>
                  <a:gd name="T12" fmla="*/ 2147483646 w 335"/>
                  <a:gd name="T13" fmla="*/ 0 h 336"/>
                  <a:gd name="T14" fmla="*/ 2147483646 w 335"/>
                  <a:gd name="T15" fmla="*/ 0 h 336"/>
                  <a:gd name="T16" fmla="*/ 2147483646 w 335"/>
                  <a:gd name="T17" fmla="*/ 0 h 336"/>
                  <a:gd name="T18" fmla="*/ 2147483646 w 335"/>
                  <a:gd name="T19" fmla="*/ 0 h 336"/>
                  <a:gd name="T20" fmla="*/ 2147483646 w 335"/>
                  <a:gd name="T21" fmla="*/ 0 h 336"/>
                  <a:gd name="T22" fmla="*/ 2147483646 w 335"/>
                  <a:gd name="T23" fmla="*/ 0 h 336"/>
                  <a:gd name="T24" fmla="*/ 2147483646 w 335"/>
                  <a:gd name="T25" fmla="*/ 0 h 336"/>
                  <a:gd name="T26" fmla="*/ 2147483646 w 335"/>
                  <a:gd name="T27" fmla="*/ 0 h 336"/>
                  <a:gd name="T28" fmla="*/ 0 w 335"/>
                  <a:gd name="T29" fmla="*/ 0 h 336"/>
                  <a:gd name="T30" fmla="*/ 0 w 335"/>
                  <a:gd name="T31" fmla="*/ 0 h 336"/>
                  <a:gd name="T32" fmla="*/ 0 w 335"/>
                  <a:gd name="T33" fmla="*/ 0 h 336"/>
                  <a:gd name="T34" fmla="*/ 0 w 335"/>
                  <a:gd name="T35" fmla="*/ 0 h 336"/>
                  <a:gd name="T36" fmla="*/ 0 w 335"/>
                  <a:gd name="T37" fmla="*/ 0 h 336"/>
                  <a:gd name="T38" fmla="*/ 0 w 335"/>
                  <a:gd name="T39" fmla="*/ 0 h 336"/>
                  <a:gd name="T40" fmla="*/ 0 w 335"/>
                  <a:gd name="T41" fmla="*/ 0 h 336"/>
                  <a:gd name="T42" fmla="*/ 0 w 335"/>
                  <a:gd name="T43" fmla="*/ 0 h 336"/>
                  <a:gd name="T44" fmla="*/ 0 w 335"/>
                  <a:gd name="T45" fmla="*/ 0 h 336"/>
                  <a:gd name="T46" fmla="*/ 0 w 335"/>
                  <a:gd name="T47" fmla="*/ 0 h 336"/>
                  <a:gd name="T48" fmla="*/ 0 w 335"/>
                  <a:gd name="T49" fmla="*/ 0 h 336"/>
                  <a:gd name="T50" fmla="*/ 0 w 335"/>
                  <a:gd name="T51" fmla="*/ 0 h 336"/>
                  <a:gd name="T52" fmla="*/ 0 w 335"/>
                  <a:gd name="T53" fmla="*/ 0 h 336"/>
                  <a:gd name="T54" fmla="*/ 0 w 335"/>
                  <a:gd name="T55" fmla="*/ 2147483646 h 336"/>
                  <a:gd name="T56" fmla="*/ 0 w 335"/>
                  <a:gd name="T57" fmla="*/ 2147483646 h 336"/>
                  <a:gd name="T58" fmla="*/ 0 w 335"/>
                  <a:gd name="T59" fmla="*/ 2147483646 h 336"/>
                  <a:gd name="T60" fmla="*/ 0 w 335"/>
                  <a:gd name="T61" fmla="*/ 2147483646 h 336"/>
                  <a:gd name="T62" fmla="*/ 0 w 335"/>
                  <a:gd name="T63" fmla="*/ 2147483646 h 336"/>
                  <a:gd name="T64" fmla="*/ 0 w 335"/>
                  <a:gd name="T65" fmla="*/ 2147483646 h 3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
                  <a:gd name="T100" fmla="*/ 0 h 336"/>
                  <a:gd name="T101" fmla="*/ 335 w 335"/>
                  <a:gd name="T102" fmla="*/ 336 h 3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 h="336">
                    <a:moveTo>
                      <a:pt x="168" y="336"/>
                    </a:moveTo>
                    <a:lnTo>
                      <a:pt x="202" y="332"/>
                    </a:lnTo>
                    <a:lnTo>
                      <a:pt x="233" y="323"/>
                    </a:lnTo>
                    <a:lnTo>
                      <a:pt x="262" y="307"/>
                    </a:lnTo>
                    <a:lnTo>
                      <a:pt x="286" y="286"/>
                    </a:lnTo>
                    <a:lnTo>
                      <a:pt x="307" y="262"/>
                    </a:lnTo>
                    <a:lnTo>
                      <a:pt x="322" y="233"/>
                    </a:lnTo>
                    <a:lnTo>
                      <a:pt x="332" y="202"/>
                    </a:lnTo>
                    <a:lnTo>
                      <a:pt x="335" y="169"/>
                    </a:lnTo>
                    <a:lnTo>
                      <a:pt x="332" y="134"/>
                    </a:lnTo>
                    <a:lnTo>
                      <a:pt x="322" y="103"/>
                    </a:lnTo>
                    <a:lnTo>
                      <a:pt x="307" y="74"/>
                    </a:lnTo>
                    <a:lnTo>
                      <a:pt x="286" y="50"/>
                    </a:lnTo>
                    <a:lnTo>
                      <a:pt x="262" y="29"/>
                    </a:lnTo>
                    <a:lnTo>
                      <a:pt x="233" y="13"/>
                    </a:lnTo>
                    <a:lnTo>
                      <a:pt x="202" y="4"/>
                    </a:lnTo>
                    <a:lnTo>
                      <a:pt x="168" y="0"/>
                    </a:lnTo>
                    <a:lnTo>
                      <a:pt x="134" y="4"/>
                    </a:lnTo>
                    <a:lnTo>
                      <a:pt x="103" y="13"/>
                    </a:lnTo>
                    <a:lnTo>
                      <a:pt x="74" y="29"/>
                    </a:lnTo>
                    <a:lnTo>
                      <a:pt x="50" y="50"/>
                    </a:lnTo>
                    <a:lnTo>
                      <a:pt x="29" y="74"/>
                    </a:lnTo>
                    <a:lnTo>
                      <a:pt x="13" y="103"/>
                    </a:lnTo>
                    <a:lnTo>
                      <a:pt x="4" y="134"/>
                    </a:lnTo>
                    <a:lnTo>
                      <a:pt x="0" y="169"/>
                    </a:lnTo>
                    <a:lnTo>
                      <a:pt x="4" y="202"/>
                    </a:lnTo>
                    <a:lnTo>
                      <a:pt x="13" y="233"/>
                    </a:lnTo>
                    <a:lnTo>
                      <a:pt x="29" y="262"/>
                    </a:lnTo>
                    <a:lnTo>
                      <a:pt x="50" y="286"/>
                    </a:lnTo>
                    <a:lnTo>
                      <a:pt x="74" y="307"/>
                    </a:lnTo>
                    <a:lnTo>
                      <a:pt x="103" y="323"/>
                    </a:lnTo>
                    <a:lnTo>
                      <a:pt x="134" y="332"/>
                    </a:lnTo>
                    <a:lnTo>
                      <a:pt x="168"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2" name="Freeform 62">
                <a:extLst>
                  <a:ext uri="{FF2B5EF4-FFF2-40B4-BE49-F238E27FC236}">
                    <a16:creationId xmlns:a16="http://schemas.microsoft.com/office/drawing/2014/main" id="{F7D0BCA2-E23C-4032-BC67-850185E5CD20}"/>
                  </a:ext>
                </a:extLst>
              </p:cNvPr>
              <p:cNvSpPr>
                <a:spLocks/>
              </p:cNvSpPr>
              <p:nvPr/>
            </p:nvSpPr>
            <p:spPr bwMode="auto">
              <a:xfrm>
                <a:off x="1558139" y="4807579"/>
                <a:ext cx="21367" cy="21933"/>
              </a:xfrm>
              <a:custGeom>
                <a:avLst/>
                <a:gdLst>
                  <a:gd name="T0" fmla="*/ 2147483646 w 54"/>
                  <a:gd name="T1" fmla="*/ 2147483646 h 55"/>
                  <a:gd name="T2" fmla="*/ 2147483646 w 54"/>
                  <a:gd name="T3" fmla="*/ 2147483646 h 55"/>
                  <a:gd name="T4" fmla="*/ 2147483646 w 54"/>
                  <a:gd name="T5" fmla="*/ 2147483646 h 55"/>
                  <a:gd name="T6" fmla="*/ 2147483646 w 54"/>
                  <a:gd name="T7" fmla="*/ 2147483646 h 55"/>
                  <a:gd name="T8" fmla="*/ 2147483646 w 54"/>
                  <a:gd name="T9" fmla="*/ 2147483646 h 55"/>
                  <a:gd name="T10" fmla="*/ 2147483646 w 54"/>
                  <a:gd name="T11" fmla="*/ 2147483646 h 55"/>
                  <a:gd name="T12" fmla="*/ 2147483646 w 54"/>
                  <a:gd name="T13" fmla="*/ 2147483646 h 55"/>
                  <a:gd name="T14" fmla="*/ 2147483646 w 54"/>
                  <a:gd name="T15" fmla="*/ 2147483646 h 55"/>
                  <a:gd name="T16" fmla="*/ 2147483646 w 54"/>
                  <a:gd name="T17" fmla="*/ 0 h 55"/>
                  <a:gd name="T18" fmla="*/ 2147483646 w 54"/>
                  <a:gd name="T19" fmla="*/ 2147483646 h 55"/>
                  <a:gd name="T20" fmla="*/ 2147483646 w 54"/>
                  <a:gd name="T21" fmla="*/ 2147483646 h 55"/>
                  <a:gd name="T22" fmla="*/ 2147483646 w 54"/>
                  <a:gd name="T23" fmla="*/ 2147483646 h 55"/>
                  <a:gd name="T24" fmla="*/ 0 w 54"/>
                  <a:gd name="T25" fmla="*/ 2147483646 h 55"/>
                  <a:gd name="T26" fmla="*/ 2147483646 w 54"/>
                  <a:gd name="T27" fmla="*/ 2147483646 h 55"/>
                  <a:gd name="T28" fmla="*/ 2147483646 w 54"/>
                  <a:gd name="T29" fmla="*/ 2147483646 h 55"/>
                  <a:gd name="T30" fmla="*/ 2147483646 w 54"/>
                  <a:gd name="T31" fmla="*/ 2147483646 h 55"/>
                  <a:gd name="T32" fmla="*/ 2147483646 w 54"/>
                  <a:gd name="T33" fmla="*/ 2147483646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55"/>
                  <a:gd name="T53" fmla="*/ 54 w 5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55">
                    <a:moveTo>
                      <a:pt x="27" y="55"/>
                    </a:moveTo>
                    <a:lnTo>
                      <a:pt x="38" y="53"/>
                    </a:lnTo>
                    <a:lnTo>
                      <a:pt x="46" y="47"/>
                    </a:lnTo>
                    <a:lnTo>
                      <a:pt x="52" y="38"/>
                    </a:lnTo>
                    <a:lnTo>
                      <a:pt x="54" y="27"/>
                    </a:lnTo>
                    <a:lnTo>
                      <a:pt x="52" y="17"/>
                    </a:lnTo>
                    <a:lnTo>
                      <a:pt x="46" y="8"/>
                    </a:lnTo>
                    <a:lnTo>
                      <a:pt x="38" y="2"/>
                    </a:lnTo>
                    <a:lnTo>
                      <a:pt x="27" y="0"/>
                    </a:lnTo>
                    <a:lnTo>
                      <a:pt x="17" y="2"/>
                    </a:lnTo>
                    <a:lnTo>
                      <a:pt x="8" y="8"/>
                    </a:lnTo>
                    <a:lnTo>
                      <a:pt x="2" y="17"/>
                    </a:lnTo>
                    <a:lnTo>
                      <a:pt x="0" y="27"/>
                    </a:lnTo>
                    <a:lnTo>
                      <a:pt x="2" y="38"/>
                    </a:lnTo>
                    <a:lnTo>
                      <a:pt x="8" y="47"/>
                    </a:lnTo>
                    <a:lnTo>
                      <a:pt x="17" y="53"/>
                    </a:lnTo>
                    <a:lnTo>
                      <a:pt x="27"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 name="Freeform: Shape 1">
            <a:extLst>
              <a:ext uri="{FF2B5EF4-FFF2-40B4-BE49-F238E27FC236}">
                <a16:creationId xmlns:a16="http://schemas.microsoft.com/office/drawing/2014/main" id="{57E341C7-F7FB-4257-B9BC-4C4ABE2BB4D3}"/>
              </a:ext>
            </a:extLst>
          </p:cNvPr>
          <p:cNvSpPr/>
          <p:nvPr/>
        </p:nvSpPr>
        <p:spPr>
          <a:xfrm>
            <a:off x="1793875" y="4165600"/>
            <a:ext cx="4322763" cy="665163"/>
          </a:xfrm>
          <a:custGeom>
            <a:avLst/>
            <a:gdLst>
              <a:gd name="connsiteX0" fmla="*/ 0 w 4321618"/>
              <a:gd name="connsiteY0" fmla="*/ 623682 h 665304"/>
              <a:gd name="connsiteX1" fmla="*/ 2777490 w 4321618"/>
              <a:gd name="connsiteY1" fmla="*/ 112 h 665304"/>
              <a:gd name="connsiteX2" fmla="*/ 4321618 w 4321618"/>
              <a:gd name="connsiteY2" fmla="*/ 665304 h 665304"/>
            </a:gdLst>
            <a:ahLst/>
            <a:cxnLst>
              <a:cxn ang="0">
                <a:pos x="connsiteX0" y="connsiteY0"/>
              </a:cxn>
              <a:cxn ang="0">
                <a:pos x="connsiteX1" y="connsiteY1"/>
              </a:cxn>
              <a:cxn ang="0">
                <a:pos x="connsiteX2" y="connsiteY2"/>
              </a:cxn>
            </a:cxnLst>
            <a:rect l="l" t="t" r="r" b="b"/>
            <a:pathLst>
              <a:path w="4321618" h="665304">
                <a:moveTo>
                  <a:pt x="0" y="623682"/>
                </a:moveTo>
                <a:cubicBezTo>
                  <a:pt x="1028610" y="308428"/>
                  <a:pt x="2057220" y="-6825"/>
                  <a:pt x="2777490" y="112"/>
                </a:cubicBezTo>
                <a:cubicBezTo>
                  <a:pt x="3497760" y="7049"/>
                  <a:pt x="3909689" y="336176"/>
                  <a:pt x="4321618" y="665304"/>
                </a:cubicBezTo>
              </a:path>
            </a:pathLst>
          </a:custGeom>
          <a:noFill/>
          <a:ln w="31750">
            <a:solidFill>
              <a:schemeClr val="tx1"/>
            </a:solidFill>
            <a:headEnd type="none"/>
            <a:tailEnd type="arrow"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 name="Text Box 13">
            <a:extLst>
              <a:ext uri="{FF2B5EF4-FFF2-40B4-BE49-F238E27FC236}">
                <a16:creationId xmlns:a16="http://schemas.microsoft.com/office/drawing/2014/main" id="{5D1B1F54-5989-4088-A18E-61978595C74A}"/>
              </a:ext>
            </a:extLst>
          </p:cNvPr>
          <p:cNvSpPr txBox="1">
            <a:spLocks noChangeArrowheads="1"/>
          </p:cNvSpPr>
          <p:nvPr/>
        </p:nvSpPr>
        <p:spPr bwMode="auto">
          <a:xfrm>
            <a:off x="3376613" y="3581400"/>
            <a:ext cx="571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CA" altLang="en-US">
                <a:latin typeface="Calibri" panose="020F0502020204030204" pitchFamily="34" charset="0"/>
                <a:cs typeface="Calibri" panose="020F0502020204030204" pitchFamily="34" charset="0"/>
              </a:rPr>
              <a:t>p</a:t>
            </a:r>
            <a:r>
              <a:rPr lang="en-CA" altLang="en-US" baseline="-25000">
                <a:latin typeface="Calibri" panose="020F0502020204030204" pitchFamily="34" charset="0"/>
                <a:cs typeface="Calibri" panose="020F0502020204030204" pitchFamily="34" charset="0"/>
              </a:rPr>
              <a:t>1</a:t>
            </a:r>
            <a:endParaRPr lang="en-CA" altLang="en-US" i="1" baseline="-25000">
              <a:latin typeface="Calibri" panose="020F0502020204030204" pitchFamily="34" charset="0"/>
              <a:cs typeface="Calibri" panose="020F0502020204030204" pitchFamily="34" charset="0"/>
            </a:endParaRPr>
          </a:p>
        </p:txBody>
      </p:sp>
      <p:sp>
        <p:nvSpPr>
          <p:cNvPr id="81" name="Text Box 13">
            <a:extLst>
              <a:ext uri="{FF2B5EF4-FFF2-40B4-BE49-F238E27FC236}">
                <a16:creationId xmlns:a16="http://schemas.microsoft.com/office/drawing/2014/main" id="{B759E335-36F9-48FC-9652-6894E6FCAD23}"/>
              </a:ext>
            </a:extLst>
          </p:cNvPr>
          <p:cNvSpPr txBox="1">
            <a:spLocks noChangeArrowheads="1"/>
          </p:cNvSpPr>
          <p:nvPr/>
        </p:nvSpPr>
        <p:spPr bwMode="auto">
          <a:xfrm>
            <a:off x="6256338" y="4597400"/>
            <a:ext cx="19891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CA" altLang="en-US">
                <a:latin typeface="Calibri" panose="020F0502020204030204" pitchFamily="34" charset="0"/>
                <a:cs typeface="Calibri" panose="020F0502020204030204" pitchFamily="34" charset="0"/>
              </a:rPr>
              <a:t>p = p</a:t>
            </a:r>
            <a:r>
              <a:rPr lang="en-CA" altLang="en-US" baseline="-25000">
                <a:latin typeface="Calibri" panose="020F0502020204030204" pitchFamily="34" charset="0"/>
                <a:cs typeface="Calibri" panose="020F0502020204030204" pitchFamily="34" charset="0"/>
              </a:rPr>
              <a:t>1</a:t>
            </a:r>
            <a:r>
              <a:rPr lang="en-CA" altLang="en-US">
                <a:latin typeface="Calibri" panose="020F0502020204030204" pitchFamily="34" charset="0"/>
                <a:cs typeface="Calibri" panose="020F0502020204030204" pitchFamily="34" charset="0"/>
              </a:rPr>
              <a:t>+p</a:t>
            </a:r>
            <a:r>
              <a:rPr lang="en-CA" altLang="en-US" baseline="-25000">
                <a:latin typeface="Calibri" panose="020F0502020204030204" pitchFamily="34" charset="0"/>
                <a:cs typeface="Calibri" panose="020F0502020204030204" pitchFamily="34" charset="0"/>
              </a:rPr>
              <a:t>2</a:t>
            </a:r>
            <a:endParaRPr lang="en-CA" altLang="en-US" i="1" baseline="-25000">
              <a:latin typeface="Calibri" panose="020F0502020204030204" pitchFamily="34" charset="0"/>
              <a:cs typeface="Calibri" panose="020F0502020204030204" pitchFamily="34" charset="0"/>
            </a:endParaRPr>
          </a:p>
        </p:txBody>
      </p:sp>
      <p:sp>
        <p:nvSpPr>
          <p:cNvPr id="82" name="Freeform: Shape 81">
            <a:extLst>
              <a:ext uri="{FF2B5EF4-FFF2-40B4-BE49-F238E27FC236}">
                <a16:creationId xmlns:a16="http://schemas.microsoft.com/office/drawing/2014/main" id="{FE3FC276-56B0-49E1-96B5-17DD2059B8E7}"/>
              </a:ext>
            </a:extLst>
          </p:cNvPr>
          <p:cNvSpPr/>
          <p:nvPr/>
        </p:nvSpPr>
        <p:spPr>
          <a:xfrm flipV="1">
            <a:off x="1801813" y="5022850"/>
            <a:ext cx="4321175" cy="604838"/>
          </a:xfrm>
          <a:custGeom>
            <a:avLst/>
            <a:gdLst>
              <a:gd name="connsiteX0" fmla="*/ 0 w 4321618"/>
              <a:gd name="connsiteY0" fmla="*/ 623682 h 665304"/>
              <a:gd name="connsiteX1" fmla="*/ 2777490 w 4321618"/>
              <a:gd name="connsiteY1" fmla="*/ 112 h 665304"/>
              <a:gd name="connsiteX2" fmla="*/ 4321618 w 4321618"/>
              <a:gd name="connsiteY2" fmla="*/ 665304 h 665304"/>
            </a:gdLst>
            <a:ahLst/>
            <a:cxnLst>
              <a:cxn ang="0">
                <a:pos x="connsiteX0" y="connsiteY0"/>
              </a:cxn>
              <a:cxn ang="0">
                <a:pos x="connsiteX1" y="connsiteY1"/>
              </a:cxn>
              <a:cxn ang="0">
                <a:pos x="connsiteX2" y="connsiteY2"/>
              </a:cxn>
            </a:cxnLst>
            <a:rect l="l" t="t" r="r" b="b"/>
            <a:pathLst>
              <a:path w="4321618" h="665304">
                <a:moveTo>
                  <a:pt x="0" y="623682"/>
                </a:moveTo>
                <a:cubicBezTo>
                  <a:pt x="1028610" y="308428"/>
                  <a:pt x="2057220" y="-6825"/>
                  <a:pt x="2777490" y="112"/>
                </a:cubicBezTo>
                <a:cubicBezTo>
                  <a:pt x="3497760" y="7049"/>
                  <a:pt x="3909689" y="336176"/>
                  <a:pt x="4321618" y="665304"/>
                </a:cubicBezTo>
              </a:path>
            </a:pathLst>
          </a:custGeom>
          <a:noFill/>
          <a:ln w="31750">
            <a:solidFill>
              <a:schemeClr val="tx1"/>
            </a:solidFill>
            <a:headEnd type="none"/>
            <a:tailEnd type="arrow"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 name="Text Box 13">
            <a:extLst>
              <a:ext uri="{FF2B5EF4-FFF2-40B4-BE49-F238E27FC236}">
                <a16:creationId xmlns:a16="http://schemas.microsoft.com/office/drawing/2014/main" id="{95BE4E2F-E1FA-4051-B005-78A9CE4953E8}"/>
              </a:ext>
            </a:extLst>
          </p:cNvPr>
          <p:cNvSpPr txBox="1">
            <a:spLocks noChangeArrowheads="1"/>
          </p:cNvSpPr>
          <p:nvPr/>
        </p:nvSpPr>
        <p:spPr bwMode="auto">
          <a:xfrm>
            <a:off x="3397250" y="5499100"/>
            <a:ext cx="571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CA" altLang="en-US">
                <a:latin typeface="Calibri" panose="020F0502020204030204" pitchFamily="34" charset="0"/>
                <a:cs typeface="Calibri" panose="020F0502020204030204" pitchFamily="34" charset="0"/>
              </a:rPr>
              <a:t>p</a:t>
            </a:r>
            <a:r>
              <a:rPr lang="en-CA" altLang="en-US" baseline="-25000">
                <a:latin typeface="Calibri" panose="020F0502020204030204" pitchFamily="34" charset="0"/>
                <a:cs typeface="Calibri" panose="020F0502020204030204" pitchFamily="34" charset="0"/>
              </a:rPr>
              <a:t>2</a:t>
            </a:r>
            <a:endParaRPr lang="en-CA" altLang="en-US" i="1" baseline="-25000">
              <a:latin typeface="Calibri" panose="020F0502020204030204" pitchFamily="34" charset="0"/>
              <a:cs typeface="Calibri" panose="020F0502020204030204" pitchFamily="34" charset="0"/>
            </a:endParaRPr>
          </a:p>
        </p:txBody>
      </p:sp>
      <p:sp>
        <p:nvSpPr>
          <p:cNvPr id="86" name="Line 11">
            <a:extLst>
              <a:ext uri="{FF2B5EF4-FFF2-40B4-BE49-F238E27FC236}">
                <a16:creationId xmlns:a16="http://schemas.microsoft.com/office/drawing/2014/main" id="{A28840AA-477B-4E72-A592-4C01FDE790C7}"/>
              </a:ext>
            </a:extLst>
          </p:cNvPr>
          <p:cNvSpPr>
            <a:spLocks noChangeShapeType="1"/>
          </p:cNvSpPr>
          <p:nvPr/>
        </p:nvSpPr>
        <p:spPr bwMode="auto">
          <a:xfrm>
            <a:off x="4572000" y="3860800"/>
            <a:ext cx="0" cy="762000"/>
          </a:xfrm>
          <a:prstGeom prst="line">
            <a:avLst/>
          </a:prstGeom>
          <a:noFill/>
          <a:ln w="762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 name="Line 11">
            <a:extLst>
              <a:ext uri="{FF2B5EF4-FFF2-40B4-BE49-F238E27FC236}">
                <a16:creationId xmlns:a16="http://schemas.microsoft.com/office/drawing/2014/main" id="{803A474B-1955-4386-93EA-24162FC09794}"/>
              </a:ext>
            </a:extLst>
          </p:cNvPr>
          <p:cNvSpPr>
            <a:spLocks noChangeShapeType="1"/>
          </p:cNvSpPr>
          <p:nvPr/>
        </p:nvSpPr>
        <p:spPr bwMode="auto">
          <a:xfrm>
            <a:off x="4572000" y="5246688"/>
            <a:ext cx="0" cy="762000"/>
          </a:xfrm>
          <a:prstGeom prst="line">
            <a:avLst/>
          </a:prstGeom>
          <a:noFill/>
          <a:ln w="762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 name="Group 6">
            <a:extLst>
              <a:ext uri="{FF2B5EF4-FFF2-40B4-BE49-F238E27FC236}">
                <a16:creationId xmlns:a16="http://schemas.microsoft.com/office/drawing/2014/main" id="{2BF0C3E7-A3FF-492A-B92F-38F6EDFEB8A9}"/>
              </a:ext>
            </a:extLst>
          </p:cNvPr>
          <p:cNvGrpSpPr>
            <a:grpSpLocks/>
          </p:cNvGrpSpPr>
          <p:nvPr/>
        </p:nvGrpSpPr>
        <p:grpSpPr bwMode="auto">
          <a:xfrm>
            <a:off x="6586538" y="4416425"/>
            <a:ext cx="1512887" cy="1208088"/>
            <a:chOff x="6585886" y="4416669"/>
            <a:chExt cx="1514145" cy="1207701"/>
          </a:xfrm>
        </p:grpSpPr>
        <p:cxnSp>
          <p:nvCxnSpPr>
            <p:cNvPr id="4" name="Straight Connector 3">
              <a:extLst>
                <a:ext uri="{FF2B5EF4-FFF2-40B4-BE49-F238E27FC236}">
                  <a16:creationId xmlns:a16="http://schemas.microsoft.com/office/drawing/2014/main" id="{0148F833-E969-4C4D-871B-0DBB81FBBEC2}"/>
                </a:ext>
              </a:extLst>
            </p:cNvPr>
            <p:cNvCxnSpPr/>
            <p:nvPr/>
          </p:nvCxnSpPr>
          <p:spPr>
            <a:xfrm>
              <a:off x="6585886" y="4416669"/>
              <a:ext cx="1514145" cy="12077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6B4A892-177A-4CF2-AD37-3163436B1D5E}"/>
                </a:ext>
              </a:extLst>
            </p:cNvPr>
            <p:cNvCxnSpPr>
              <a:cxnSpLocks/>
            </p:cNvCxnSpPr>
            <p:nvPr/>
          </p:nvCxnSpPr>
          <p:spPr>
            <a:xfrm flipV="1">
              <a:off x="6585886" y="4581716"/>
              <a:ext cx="1371151" cy="9268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8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87"/>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8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0" grpId="1"/>
      <p:bldP spid="81" grpId="0"/>
      <p:bldP spid="8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641A7D78-F1C1-4942-BF98-5071E431195F}"/>
              </a:ext>
            </a:extLst>
          </p:cNvPr>
          <p:cNvSpPr txBox="1">
            <a:spLocks noChangeArrowheads="1"/>
          </p:cNvSpPr>
          <p:nvPr/>
        </p:nvSpPr>
        <p:spPr bwMode="auto">
          <a:xfrm>
            <a:off x="1752600" y="457200"/>
            <a:ext cx="5867400" cy="1143000"/>
          </a:xfrm>
          <a:prstGeom prst="rect">
            <a:avLst/>
          </a:prstGeom>
          <a:noFill/>
          <a:ln w="9525">
            <a:noFill/>
            <a:miter lim="800000"/>
            <a:headEnd/>
            <a:tailEnd/>
          </a:ln>
        </p:spPr>
        <p:txBody>
          <a:bodyPr anchor="ctr"/>
          <a:lstStyle/>
          <a:p>
            <a:pPr algn="ctr" eaLnBrk="1" hangingPunct="1">
              <a:defRPr/>
            </a:pPr>
            <a:r>
              <a:rPr lang="en-US" sz="4400" b="1" kern="0" dirty="0">
                <a:solidFill>
                  <a:srgbClr val="0070C0"/>
                </a:solidFill>
                <a:latin typeface="Calibri" pitchFamily="34" charset="0"/>
                <a:ea typeface="+mj-ea"/>
                <a:cs typeface="Calibri" pitchFamily="34" charset="0"/>
              </a:rPr>
              <a:t>Quantum Mechanics</a:t>
            </a:r>
          </a:p>
        </p:txBody>
      </p:sp>
      <p:grpSp>
        <p:nvGrpSpPr>
          <p:cNvPr id="11267" name="Group 42">
            <a:extLst>
              <a:ext uri="{FF2B5EF4-FFF2-40B4-BE49-F238E27FC236}">
                <a16:creationId xmlns:a16="http://schemas.microsoft.com/office/drawing/2014/main" id="{41814F36-3177-4BE7-BE47-BBD9548937EC}"/>
              </a:ext>
            </a:extLst>
          </p:cNvPr>
          <p:cNvGrpSpPr>
            <a:grpSpLocks/>
          </p:cNvGrpSpPr>
          <p:nvPr/>
        </p:nvGrpSpPr>
        <p:grpSpPr bwMode="auto">
          <a:xfrm>
            <a:off x="1095375" y="457200"/>
            <a:ext cx="836613" cy="1066800"/>
            <a:chOff x="408" y="2341"/>
            <a:chExt cx="818" cy="1044"/>
          </a:xfrm>
        </p:grpSpPr>
        <p:sp>
          <p:nvSpPr>
            <p:cNvPr id="11312" name="Line 43">
              <a:extLst>
                <a:ext uri="{FF2B5EF4-FFF2-40B4-BE49-F238E27FC236}">
                  <a16:creationId xmlns:a16="http://schemas.microsoft.com/office/drawing/2014/main" id="{8A6A472A-A98D-49BF-9327-D71EF17FB9B9}"/>
                </a:ext>
              </a:extLst>
            </p:cNvPr>
            <p:cNvSpPr>
              <a:spLocks noChangeShapeType="1"/>
            </p:cNvSpPr>
            <p:nvPr/>
          </p:nvSpPr>
          <p:spPr bwMode="auto">
            <a:xfrm flipV="1">
              <a:off x="589" y="2364"/>
              <a:ext cx="435" cy="1021"/>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pic>
          <p:nvPicPr>
            <p:cNvPr id="11313" name="Picture 44" descr="MCDD01775_0000[1]">
              <a:extLst>
                <a:ext uri="{FF2B5EF4-FFF2-40B4-BE49-F238E27FC236}">
                  <a16:creationId xmlns:a16="http://schemas.microsoft.com/office/drawing/2014/main" id="{5721430C-4FBC-4B15-96FD-4F532B103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 y="2364"/>
              <a:ext cx="818" cy="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14" name="AutoShape 45">
              <a:extLst>
                <a:ext uri="{FF2B5EF4-FFF2-40B4-BE49-F238E27FC236}">
                  <a16:creationId xmlns:a16="http://schemas.microsoft.com/office/drawing/2014/main" id="{537048B2-0A26-46F9-8A9D-801DF07A142A}"/>
                </a:ext>
              </a:extLst>
            </p:cNvPr>
            <p:cNvSpPr>
              <a:spLocks noChangeArrowheads="1"/>
            </p:cNvSpPr>
            <p:nvPr/>
          </p:nvSpPr>
          <p:spPr bwMode="auto">
            <a:xfrm rot="-5400000">
              <a:off x="696" y="2712"/>
              <a:ext cx="240" cy="480"/>
            </a:xfrm>
            <a:prstGeom prst="moon">
              <a:avLst>
                <a:gd name="adj" fmla="val 30898"/>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11315" name="Group 46">
              <a:extLst>
                <a:ext uri="{FF2B5EF4-FFF2-40B4-BE49-F238E27FC236}">
                  <a16:creationId xmlns:a16="http://schemas.microsoft.com/office/drawing/2014/main" id="{1CF8E91A-1AEB-44DE-A467-13B0AAB6B72D}"/>
                </a:ext>
              </a:extLst>
            </p:cNvPr>
            <p:cNvGrpSpPr>
              <a:grpSpLocks/>
            </p:cNvGrpSpPr>
            <p:nvPr/>
          </p:nvGrpSpPr>
          <p:grpSpPr bwMode="auto">
            <a:xfrm>
              <a:off x="475" y="2502"/>
              <a:ext cx="342" cy="266"/>
              <a:chOff x="601" y="3506"/>
              <a:chExt cx="442" cy="347"/>
            </a:xfrm>
          </p:grpSpPr>
          <p:sp>
            <p:nvSpPr>
              <p:cNvPr id="11329" name="Freeform 47">
                <a:extLst>
                  <a:ext uri="{FF2B5EF4-FFF2-40B4-BE49-F238E27FC236}">
                    <a16:creationId xmlns:a16="http://schemas.microsoft.com/office/drawing/2014/main" id="{884F8921-5062-4D0E-82DD-24248D58AF86}"/>
                  </a:ext>
                </a:extLst>
              </p:cNvPr>
              <p:cNvSpPr>
                <a:spLocks/>
              </p:cNvSpPr>
              <p:nvPr/>
            </p:nvSpPr>
            <p:spPr bwMode="auto">
              <a:xfrm>
                <a:off x="615" y="3601"/>
                <a:ext cx="409" cy="252"/>
              </a:xfrm>
              <a:custGeom>
                <a:avLst/>
                <a:gdLst>
                  <a:gd name="T0" fmla="*/ 1 w 817"/>
                  <a:gd name="T1" fmla="*/ 0 h 505"/>
                  <a:gd name="T2" fmla="*/ 1 w 817"/>
                  <a:gd name="T3" fmla="*/ 0 h 505"/>
                  <a:gd name="T4" fmla="*/ 1 w 817"/>
                  <a:gd name="T5" fmla="*/ 0 h 505"/>
                  <a:gd name="T6" fmla="*/ 1 w 817"/>
                  <a:gd name="T7" fmla="*/ 0 h 505"/>
                  <a:gd name="T8" fmla="*/ 1 w 817"/>
                  <a:gd name="T9" fmla="*/ 0 h 505"/>
                  <a:gd name="T10" fmla="*/ 1 w 817"/>
                  <a:gd name="T11" fmla="*/ 0 h 505"/>
                  <a:gd name="T12" fmla="*/ 1 w 817"/>
                  <a:gd name="T13" fmla="*/ 0 h 505"/>
                  <a:gd name="T14" fmla="*/ 1 w 817"/>
                  <a:gd name="T15" fmla="*/ 0 h 505"/>
                  <a:gd name="T16" fmla="*/ 1 w 817"/>
                  <a:gd name="T17" fmla="*/ 0 h 505"/>
                  <a:gd name="T18" fmla="*/ 1 w 817"/>
                  <a:gd name="T19" fmla="*/ 0 h 505"/>
                  <a:gd name="T20" fmla="*/ 1 w 817"/>
                  <a:gd name="T21" fmla="*/ 0 h 505"/>
                  <a:gd name="T22" fmla="*/ 1 w 817"/>
                  <a:gd name="T23" fmla="*/ 0 h 505"/>
                  <a:gd name="T24" fmla="*/ 1 w 817"/>
                  <a:gd name="T25" fmla="*/ 0 h 505"/>
                  <a:gd name="T26" fmla="*/ 1 w 817"/>
                  <a:gd name="T27" fmla="*/ 0 h 505"/>
                  <a:gd name="T28" fmla="*/ 1 w 817"/>
                  <a:gd name="T29" fmla="*/ 0 h 505"/>
                  <a:gd name="T30" fmla="*/ 1 w 817"/>
                  <a:gd name="T31" fmla="*/ 0 h 505"/>
                  <a:gd name="T32" fmla="*/ 1 w 817"/>
                  <a:gd name="T33" fmla="*/ 0 h 505"/>
                  <a:gd name="T34" fmla="*/ 1 w 817"/>
                  <a:gd name="T35" fmla="*/ 0 h 505"/>
                  <a:gd name="T36" fmla="*/ 0 w 817"/>
                  <a:gd name="T37" fmla="*/ 0 h 505"/>
                  <a:gd name="T38" fmla="*/ 1 w 817"/>
                  <a:gd name="T39" fmla="*/ 0 h 505"/>
                  <a:gd name="T40" fmla="*/ 1 w 817"/>
                  <a:gd name="T41" fmla="*/ 0 h 505"/>
                  <a:gd name="T42" fmla="*/ 1 w 817"/>
                  <a:gd name="T43" fmla="*/ 0 h 505"/>
                  <a:gd name="T44" fmla="*/ 1 w 817"/>
                  <a:gd name="T45" fmla="*/ 0 h 505"/>
                  <a:gd name="T46" fmla="*/ 1 w 817"/>
                  <a:gd name="T47" fmla="*/ 0 h 505"/>
                  <a:gd name="T48" fmla="*/ 1 w 817"/>
                  <a:gd name="T49" fmla="*/ 0 h 505"/>
                  <a:gd name="T50" fmla="*/ 1 w 817"/>
                  <a:gd name="T51" fmla="*/ 0 h 505"/>
                  <a:gd name="T52" fmla="*/ 1 w 817"/>
                  <a:gd name="T53" fmla="*/ 0 h 505"/>
                  <a:gd name="T54" fmla="*/ 1 w 817"/>
                  <a:gd name="T55" fmla="*/ 0 h 505"/>
                  <a:gd name="T56" fmla="*/ 1 w 817"/>
                  <a:gd name="T57" fmla="*/ 0 h 505"/>
                  <a:gd name="T58" fmla="*/ 1 w 817"/>
                  <a:gd name="T59" fmla="*/ 0 h 505"/>
                  <a:gd name="T60" fmla="*/ 1 w 817"/>
                  <a:gd name="T61" fmla="*/ 0 h 505"/>
                  <a:gd name="T62" fmla="*/ 1 w 817"/>
                  <a:gd name="T63" fmla="*/ 0 h 505"/>
                  <a:gd name="T64" fmla="*/ 1 w 817"/>
                  <a:gd name="T65" fmla="*/ 0 h 505"/>
                  <a:gd name="T66" fmla="*/ 1 w 817"/>
                  <a:gd name="T67" fmla="*/ 0 h 505"/>
                  <a:gd name="T68" fmla="*/ 1 w 817"/>
                  <a:gd name="T69" fmla="*/ 0 h 505"/>
                  <a:gd name="T70" fmla="*/ 1 w 817"/>
                  <a:gd name="T71" fmla="*/ 0 h 505"/>
                  <a:gd name="T72" fmla="*/ 1 w 817"/>
                  <a:gd name="T73" fmla="*/ 0 h 505"/>
                  <a:gd name="T74" fmla="*/ 1 w 817"/>
                  <a:gd name="T75" fmla="*/ 0 h 5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7"/>
                  <a:gd name="T115" fmla="*/ 0 h 505"/>
                  <a:gd name="T116" fmla="*/ 817 w 817"/>
                  <a:gd name="T117" fmla="*/ 505 h 5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7" h="505">
                    <a:moveTo>
                      <a:pt x="802" y="218"/>
                    </a:moveTo>
                    <a:lnTo>
                      <a:pt x="790" y="198"/>
                    </a:lnTo>
                    <a:lnTo>
                      <a:pt x="776" y="179"/>
                    </a:lnTo>
                    <a:lnTo>
                      <a:pt x="758" y="159"/>
                    </a:lnTo>
                    <a:lnTo>
                      <a:pt x="741" y="139"/>
                    </a:lnTo>
                    <a:lnTo>
                      <a:pt x="720" y="121"/>
                    </a:lnTo>
                    <a:lnTo>
                      <a:pt x="698" y="103"/>
                    </a:lnTo>
                    <a:lnTo>
                      <a:pt x="675" y="85"/>
                    </a:lnTo>
                    <a:lnTo>
                      <a:pt x="651" y="69"/>
                    </a:lnTo>
                    <a:lnTo>
                      <a:pt x="625" y="54"/>
                    </a:lnTo>
                    <a:lnTo>
                      <a:pt x="597" y="42"/>
                    </a:lnTo>
                    <a:lnTo>
                      <a:pt x="568" y="30"/>
                    </a:lnTo>
                    <a:lnTo>
                      <a:pt x="538" y="20"/>
                    </a:lnTo>
                    <a:lnTo>
                      <a:pt x="508" y="12"/>
                    </a:lnTo>
                    <a:lnTo>
                      <a:pt x="476" y="5"/>
                    </a:lnTo>
                    <a:lnTo>
                      <a:pt x="443" y="1"/>
                    </a:lnTo>
                    <a:lnTo>
                      <a:pt x="409" y="0"/>
                    </a:lnTo>
                    <a:lnTo>
                      <a:pt x="376" y="1"/>
                    </a:lnTo>
                    <a:lnTo>
                      <a:pt x="342" y="5"/>
                    </a:lnTo>
                    <a:lnTo>
                      <a:pt x="310" y="12"/>
                    </a:lnTo>
                    <a:lnTo>
                      <a:pt x="279" y="20"/>
                    </a:lnTo>
                    <a:lnTo>
                      <a:pt x="249" y="30"/>
                    </a:lnTo>
                    <a:lnTo>
                      <a:pt x="220" y="42"/>
                    </a:lnTo>
                    <a:lnTo>
                      <a:pt x="192" y="54"/>
                    </a:lnTo>
                    <a:lnTo>
                      <a:pt x="166" y="69"/>
                    </a:lnTo>
                    <a:lnTo>
                      <a:pt x="142" y="85"/>
                    </a:lnTo>
                    <a:lnTo>
                      <a:pt x="117" y="103"/>
                    </a:lnTo>
                    <a:lnTo>
                      <a:pt x="96" y="121"/>
                    </a:lnTo>
                    <a:lnTo>
                      <a:pt x="76" y="139"/>
                    </a:lnTo>
                    <a:lnTo>
                      <a:pt x="58" y="159"/>
                    </a:lnTo>
                    <a:lnTo>
                      <a:pt x="41" y="179"/>
                    </a:lnTo>
                    <a:lnTo>
                      <a:pt x="26" y="198"/>
                    </a:lnTo>
                    <a:lnTo>
                      <a:pt x="14" y="218"/>
                    </a:lnTo>
                    <a:lnTo>
                      <a:pt x="9" y="225"/>
                    </a:lnTo>
                    <a:lnTo>
                      <a:pt x="6" y="232"/>
                    </a:lnTo>
                    <a:lnTo>
                      <a:pt x="2" y="239"/>
                    </a:lnTo>
                    <a:lnTo>
                      <a:pt x="1" y="244"/>
                    </a:lnTo>
                    <a:lnTo>
                      <a:pt x="0" y="247"/>
                    </a:lnTo>
                    <a:lnTo>
                      <a:pt x="14" y="273"/>
                    </a:lnTo>
                    <a:lnTo>
                      <a:pt x="26" y="294"/>
                    </a:lnTo>
                    <a:lnTo>
                      <a:pt x="41" y="315"/>
                    </a:lnTo>
                    <a:lnTo>
                      <a:pt x="59" y="335"/>
                    </a:lnTo>
                    <a:lnTo>
                      <a:pt x="77" y="356"/>
                    </a:lnTo>
                    <a:lnTo>
                      <a:pt x="98" y="376"/>
                    </a:lnTo>
                    <a:lnTo>
                      <a:pt x="120" y="395"/>
                    </a:lnTo>
                    <a:lnTo>
                      <a:pt x="144" y="414"/>
                    </a:lnTo>
                    <a:lnTo>
                      <a:pt x="168" y="430"/>
                    </a:lnTo>
                    <a:lnTo>
                      <a:pt x="195" y="446"/>
                    </a:lnTo>
                    <a:lnTo>
                      <a:pt x="222" y="461"/>
                    </a:lnTo>
                    <a:lnTo>
                      <a:pt x="251" y="474"/>
                    </a:lnTo>
                    <a:lnTo>
                      <a:pt x="281" y="484"/>
                    </a:lnTo>
                    <a:lnTo>
                      <a:pt x="312" y="493"/>
                    </a:lnTo>
                    <a:lnTo>
                      <a:pt x="343" y="499"/>
                    </a:lnTo>
                    <a:lnTo>
                      <a:pt x="376" y="504"/>
                    </a:lnTo>
                    <a:lnTo>
                      <a:pt x="409" y="505"/>
                    </a:lnTo>
                    <a:lnTo>
                      <a:pt x="443" y="504"/>
                    </a:lnTo>
                    <a:lnTo>
                      <a:pt x="475" y="499"/>
                    </a:lnTo>
                    <a:lnTo>
                      <a:pt x="506" y="493"/>
                    </a:lnTo>
                    <a:lnTo>
                      <a:pt x="536" y="484"/>
                    </a:lnTo>
                    <a:lnTo>
                      <a:pt x="566" y="474"/>
                    </a:lnTo>
                    <a:lnTo>
                      <a:pt x="595" y="461"/>
                    </a:lnTo>
                    <a:lnTo>
                      <a:pt x="622" y="446"/>
                    </a:lnTo>
                    <a:lnTo>
                      <a:pt x="648" y="430"/>
                    </a:lnTo>
                    <a:lnTo>
                      <a:pt x="673" y="414"/>
                    </a:lnTo>
                    <a:lnTo>
                      <a:pt x="696" y="395"/>
                    </a:lnTo>
                    <a:lnTo>
                      <a:pt x="718" y="376"/>
                    </a:lnTo>
                    <a:lnTo>
                      <a:pt x="739" y="356"/>
                    </a:lnTo>
                    <a:lnTo>
                      <a:pt x="757" y="335"/>
                    </a:lnTo>
                    <a:lnTo>
                      <a:pt x="775" y="315"/>
                    </a:lnTo>
                    <a:lnTo>
                      <a:pt x="790" y="294"/>
                    </a:lnTo>
                    <a:lnTo>
                      <a:pt x="802" y="273"/>
                    </a:lnTo>
                    <a:lnTo>
                      <a:pt x="810" y="259"/>
                    </a:lnTo>
                    <a:lnTo>
                      <a:pt x="815" y="251"/>
                    </a:lnTo>
                    <a:lnTo>
                      <a:pt x="816" y="248"/>
                    </a:lnTo>
                    <a:lnTo>
                      <a:pt x="816" y="247"/>
                    </a:lnTo>
                    <a:lnTo>
                      <a:pt x="817" y="244"/>
                    </a:lnTo>
                    <a:lnTo>
                      <a:pt x="802" y="2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30" name="Freeform 48">
                <a:extLst>
                  <a:ext uri="{FF2B5EF4-FFF2-40B4-BE49-F238E27FC236}">
                    <a16:creationId xmlns:a16="http://schemas.microsoft.com/office/drawing/2014/main" id="{A79795D0-E773-4EEA-8130-907A9D1CBA32}"/>
                  </a:ext>
                </a:extLst>
              </p:cNvPr>
              <p:cNvSpPr>
                <a:spLocks/>
              </p:cNvSpPr>
              <p:nvPr/>
            </p:nvSpPr>
            <p:spPr bwMode="auto">
              <a:xfrm>
                <a:off x="646" y="3629"/>
                <a:ext cx="347" cy="197"/>
              </a:xfrm>
              <a:custGeom>
                <a:avLst/>
                <a:gdLst>
                  <a:gd name="T0" fmla="*/ 0 w 695"/>
                  <a:gd name="T1" fmla="*/ 0 h 396"/>
                  <a:gd name="T2" fmla="*/ 0 w 695"/>
                  <a:gd name="T3" fmla="*/ 0 h 396"/>
                  <a:gd name="T4" fmla="*/ 0 w 695"/>
                  <a:gd name="T5" fmla="*/ 0 h 396"/>
                  <a:gd name="T6" fmla="*/ 0 w 695"/>
                  <a:gd name="T7" fmla="*/ 0 h 396"/>
                  <a:gd name="T8" fmla="*/ 0 w 695"/>
                  <a:gd name="T9" fmla="*/ 0 h 396"/>
                  <a:gd name="T10" fmla="*/ 0 w 695"/>
                  <a:gd name="T11" fmla="*/ 0 h 396"/>
                  <a:gd name="T12" fmla="*/ 0 w 695"/>
                  <a:gd name="T13" fmla="*/ 0 h 396"/>
                  <a:gd name="T14" fmla="*/ 0 w 695"/>
                  <a:gd name="T15" fmla="*/ 0 h 396"/>
                  <a:gd name="T16" fmla="*/ 0 w 695"/>
                  <a:gd name="T17" fmla="*/ 0 h 396"/>
                  <a:gd name="T18" fmla="*/ 0 w 695"/>
                  <a:gd name="T19" fmla="*/ 0 h 396"/>
                  <a:gd name="T20" fmla="*/ 0 w 695"/>
                  <a:gd name="T21" fmla="*/ 0 h 396"/>
                  <a:gd name="T22" fmla="*/ 0 w 695"/>
                  <a:gd name="T23" fmla="*/ 0 h 396"/>
                  <a:gd name="T24" fmla="*/ 0 w 695"/>
                  <a:gd name="T25" fmla="*/ 0 h 396"/>
                  <a:gd name="T26" fmla="*/ 0 w 695"/>
                  <a:gd name="T27" fmla="*/ 0 h 396"/>
                  <a:gd name="T28" fmla="*/ 0 w 695"/>
                  <a:gd name="T29" fmla="*/ 0 h 396"/>
                  <a:gd name="T30" fmla="*/ 0 w 695"/>
                  <a:gd name="T31" fmla="*/ 0 h 396"/>
                  <a:gd name="T32" fmla="*/ 0 w 695"/>
                  <a:gd name="T33" fmla="*/ 0 h 396"/>
                  <a:gd name="T34" fmla="*/ 0 w 695"/>
                  <a:gd name="T35" fmla="*/ 0 h 396"/>
                  <a:gd name="T36" fmla="*/ 0 w 695"/>
                  <a:gd name="T37" fmla="*/ 0 h 396"/>
                  <a:gd name="T38" fmla="*/ 0 w 695"/>
                  <a:gd name="T39" fmla="*/ 0 h 396"/>
                  <a:gd name="T40" fmla="*/ 0 w 695"/>
                  <a:gd name="T41" fmla="*/ 0 h 396"/>
                  <a:gd name="T42" fmla="*/ 0 w 695"/>
                  <a:gd name="T43" fmla="*/ 0 h 396"/>
                  <a:gd name="T44" fmla="*/ 0 w 695"/>
                  <a:gd name="T45" fmla="*/ 0 h 396"/>
                  <a:gd name="T46" fmla="*/ 0 w 695"/>
                  <a:gd name="T47" fmla="*/ 0 h 396"/>
                  <a:gd name="T48" fmla="*/ 0 w 695"/>
                  <a:gd name="T49" fmla="*/ 0 h 396"/>
                  <a:gd name="T50" fmla="*/ 0 w 695"/>
                  <a:gd name="T51" fmla="*/ 0 h 396"/>
                  <a:gd name="T52" fmla="*/ 0 w 695"/>
                  <a:gd name="T53" fmla="*/ 0 h 396"/>
                  <a:gd name="T54" fmla="*/ 0 w 695"/>
                  <a:gd name="T55" fmla="*/ 0 h 396"/>
                  <a:gd name="T56" fmla="*/ 0 w 695"/>
                  <a:gd name="T57" fmla="*/ 0 h 396"/>
                  <a:gd name="T58" fmla="*/ 0 w 695"/>
                  <a:gd name="T59" fmla="*/ 0 h 396"/>
                  <a:gd name="T60" fmla="*/ 0 w 695"/>
                  <a:gd name="T61" fmla="*/ 0 h 396"/>
                  <a:gd name="T62" fmla="*/ 0 w 695"/>
                  <a:gd name="T63" fmla="*/ 0 h 3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5"/>
                  <a:gd name="T97" fmla="*/ 0 h 396"/>
                  <a:gd name="T98" fmla="*/ 695 w 695"/>
                  <a:gd name="T99" fmla="*/ 396 h 3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5" h="396">
                    <a:moveTo>
                      <a:pt x="348" y="396"/>
                    </a:moveTo>
                    <a:lnTo>
                      <a:pt x="320" y="395"/>
                    </a:lnTo>
                    <a:lnTo>
                      <a:pt x="293" y="391"/>
                    </a:lnTo>
                    <a:lnTo>
                      <a:pt x="265" y="385"/>
                    </a:lnTo>
                    <a:lnTo>
                      <a:pt x="239" y="378"/>
                    </a:lnTo>
                    <a:lnTo>
                      <a:pt x="212" y="368"/>
                    </a:lnTo>
                    <a:lnTo>
                      <a:pt x="187" y="358"/>
                    </a:lnTo>
                    <a:lnTo>
                      <a:pt x="163" y="345"/>
                    </a:lnTo>
                    <a:lnTo>
                      <a:pt x="139" y="331"/>
                    </a:lnTo>
                    <a:lnTo>
                      <a:pt x="118" y="316"/>
                    </a:lnTo>
                    <a:lnTo>
                      <a:pt x="96" y="300"/>
                    </a:lnTo>
                    <a:lnTo>
                      <a:pt x="76" y="283"/>
                    </a:lnTo>
                    <a:lnTo>
                      <a:pt x="58" y="265"/>
                    </a:lnTo>
                    <a:lnTo>
                      <a:pt x="42" y="247"/>
                    </a:lnTo>
                    <a:lnTo>
                      <a:pt x="25" y="229"/>
                    </a:lnTo>
                    <a:lnTo>
                      <a:pt x="12" y="210"/>
                    </a:lnTo>
                    <a:lnTo>
                      <a:pt x="0" y="191"/>
                    </a:lnTo>
                    <a:lnTo>
                      <a:pt x="12" y="172"/>
                    </a:lnTo>
                    <a:lnTo>
                      <a:pt x="24" y="155"/>
                    </a:lnTo>
                    <a:lnTo>
                      <a:pt x="39" y="138"/>
                    </a:lnTo>
                    <a:lnTo>
                      <a:pt x="56" y="120"/>
                    </a:lnTo>
                    <a:lnTo>
                      <a:pt x="74" y="104"/>
                    </a:lnTo>
                    <a:lnTo>
                      <a:pt x="93" y="88"/>
                    </a:lnTo>
                    <a:lnTo>
                      <a:pt x="114" y="73"/>
                    </a:lnTo>
                    <a:lnTo>
                      <a:pt x="136" y="59"/>
                    </a:lnTo>
                    <a:lnTo>
                      <a:pt x="159" y="46"/>
                    </a:lnTo>
                    <a:lnTo>
                      <a:pt x="183" y="35"/>
                    </a:lnTo>
                    <a:lnTo>
                      <a:pt x="209" y="25"/>
                    </a:lnTo>
                    <a:lnTo>
                      <a:pt x="235" y="16"/>
                    </a:lnTo>
                    <a:lnTo>
                      <a:pt x="262" y="10"/>
                    </a:lnTo>
                    <a:lnTo>
                      <a:pt x="290" y="5"/>
                    </a:lnTo>
                    <a:lnTo>
                      <a:pt x="319" y="1"/>
                    </a:lnTo>
                    <a:lnTo>
                      <a:pt x="348" y="0"/>
                    </a:lnTo>
                    <a:lnTo>
                      <a:pt x="377" y="1"/>
                    </a:lnTo>
                    <a:lnTo>
                      <a:pt x="406" y="5"/>
                    </a:lnTo>
                    <a:lnTo>
                      <a:pt x="433" y="10"/>
                    </a:lnTo>
                    <a:lnTo>
                      <a:pt x="460" y="16"/>
                    </a:lnTo>
                    <a:lnTo>
                      <a:pt x="486" y="25"/>
                    </a:lnTo>
                    <a:lnTo>
                      <a:pt x="512" y="35"/>
                    </a:lnTo>
                    <a:lnTo>
                      <a:pt x="536" y="46"/>
                    </a:lnTo>
                    <a:lnTo>
                      <a:pt x="559" y="59"/>
                    </a:lnTo>
                    <a:lnTo>
                      <a:pt x="581" y="73"/>
                    </a:lnTo>
                    <a:lnTo>
                      <a:pt x="602" y="88"/>
                    </a:lnTo>
                    <a:lnTo>
                      <a:pt x="621" y="104"/>
                    </a:lnTo>
                    <a:lnTo>
                      <a:pt x="639" y="120"/>
                    </a:lnTo>
                    <a:lnTo>
                      <a:pt x="656" y="138"/>
                    </a:lnTo>
                    <a:lnTo>
                      <a:pt x="671" y="155"/>
                    </a:lnTo>
                    <a:lnTo>
                      <a:pt x="684" y="172"/>
                    </a:lnTo>
                    <a:lnTo>
                      <a:pt x="695" y="191"/>
                    </a:lnTo>
                    <a:lnTo>
                      <a:pt x="684" y="210"/>
                    </a:lnTo>
                    <a:lnTo>
                      <a:pt x="670" y="229"/>
                    </a:lnTo>
                    <a:lnTo>
                      <a:pt x="654" y="247"/>
                    </a:lnTo>
                    <a:lnTo>
                      <a:pt x="637" y="265"/>
                    </a:lnTo>
                    <a:lnTo>
                      <a:pt x="619" y="283"/>
                    </a:lnTo>
                    <a:lnTo>
                      <a:pt x="599" y="300"/>
                    </a:lnTo>
                    <a:lnTo>
                      <a:pt x="578" y="316"/>
                    </a:lnTo>
                    <a:lnTo>
                      <a:pt x="556" y="331"/>
                    </a:lnTo>
                    <a:lnTo>
                      <a:pt x="533" y="345"/>
                    </a:lnTo>
                    <a:lnTo>
                      <a:pt x="508" y="358"/>
                    </a:lnTo>
                    <a:lnTo>
                      <a:pt x="483" y="368"/>
                    </a:lnTo>
                    <a:lnTo>
                      <a:pt x="458" y="378"/>
                    </a:lnTo>
                    <a:lnTo>
                      <a:pt x="431" y="385"/>
                    </a:lnTo>
                    <a:lnTo>
                      <a:pt x="403" y="391"/>
                    </a:lnTo>
                    <a:lnTo>
                      <a:pt x="376" y="395"/>
                    </a:lnTo>
                    <a:lnTo>
                      <a:pt x="348" y="3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31" name="Freeform 49">
                <a:extLst>
                  <a:ext uri="{FF2B5EF4-FFF2-40B4-BE49-F238E27FC236}">
                    <a16:creationId xmlns:a16="http://schemas.microsoft.com/office/drawing/2014/main" id="{F4EFEF11-0DD5-48ED-B2AB-212855F212D4}"/>
                  </a:ext>
                </a:extLst>
              </p:cNvPr>
              <p:cNvSpPr>
                <a:spLocks/>
              </p:cNvSpPr>
              <p:nvPr/>
            </p:nvSpPr>
            <p:spPr bwMode="auto">
              <a:xfrm>
                <a:off x="733" y="3644"/>
                <a:ext cx="167" cy="167"/>
              </a:xfrm>
              <a:custGeom>
                <a:avLst/>
                <a:gdLst>
                  <a:gd name="T0" fmla="*/ 0 w 335"/>
                  <a:gd name="T1" fmla="*/ 0 h 336"/>
                  <a:gd name="T2" fmla="*/ 0 w 335"/>
                  <a:gd name="T3" fmla="*/ 0 h 336"/>
                  <a:gd name="T4" fmla="*/ 0 w 335"/>
                  <a:gd name="T5" fmla="*/ 0 h 336"/>
                  <a:gd name="T6" fmla="*/ 0 w 335"/>
                  <a:gd name="T7" fmla="*/ 0 h 336"/>
                  <a:gd name="T8" fmla="*/ 0 w 335"/>
                  <a:gd name="T9" fmla="*/ 0 h 336"/>
                  <a:gd name="T10" fmla="*/ 0 w 335"/>
                  <a:gd name="T11" fmla="*/ 0 h 336"/>
                  <a:gd name="T12" fmla="*/ 0 w 335"/>
                  <a:gd name="T13" fmla="*/ 0 h 336"/>
                  <a:gd name="T14" fmla="*/ 0 w 335"/>
                  <a:gd name="T15" fmla="*/ 0 h 336"/>
                  <a:gd name="T16" fmla="*/ 0 w 335"/>
                  <a:gd name="T17" fmla="*/ 0 h 336"/>
                  <a:gd name="T18" fmla="*/ 0 w 335"/>
                  <a:gd name="T19" fmla="*/ 0 h 336"/>
                  <a:gd name="T20" fmla="*/ 0 w 335"/>
                  <a:gd name="T21" fmla="*/ 0 h 336"/>
                  <a:gd name="T22" fmla="*/ 0 w 335"/>
                  <a:gd name="T23" fmla="*/ 0 h 336"/>
                  <a:gd name="T24" fmla="*/ 0 w 335"/>
                  <a:gd name="T25" fmla="*/ 0 h 336"/>
                  <a:gd name="T26" fmla="*/ 0 w 335"/>
                  <a:gd name="T27" fmla="*/ 0 h 336"/>
                  <a:gd name="T28" fmla="*/ 0 w 335"/>
                  <a:gd name="T29" fmla="*/ 0 h 336"/>
                  <a:gd name="T30" fmla="*/ 0 w 335"/>
                  <a:gd name="T31" fmla="*/ 0 h 336"/>
                  <a:gd name="T32" fmla="*/ 0 w 335"/>
                  <a:gd name="T33" fmla="*/ 0 h 336"/>
                  <a:gd name="T34" fmla="*/ 0 w 335"/>
                  <a:gd name="T35" fmla="*/ 0 h 336"/>
                  <a:gd name="T36" fmla="*/ 0 w 335"/>
                  <a:gd name="T37" fmla="*/ 0 h 336"/>
                  <a:gd name="T38" fmla="*/ 0 w 335"/>
                  <a:gd name="T39" fmla="*/ 0 h 336"/>
                  <a:gd name="T40" fmla="*/ 0 w 335"/>
                  <a:gd name="T41" fmla="*/ 0 h 336"/>
                  <a:gd name="T42" fmla="*/ 0 w 335"/>
                  <a:gd name="T43" fmla="*/ 0 h 336"/>
                  <a:gd name="T44" fmla="*/ 0 w 335"/>
                  <a:gd name="T45" fmla="*/ 0 h 336"/>
                  <a:gd name="T46" fmla="*/ 0 w 335"/>
                  <a:gd name="T47" fmla="*/ 0 h 336"/>
                  <a:gd name="T48" fmla="*/ 0 w 335"/>
                  <a:gd name="T49" fmla="*/ 0 h 336"/>
                  <a:gd name="T50" fmla="*/ 0 w 335"/>
                  <a:gd name="T51" fmla="*/ 0 h 336"/>
                  <a:gd name="T52" fmla="*/ 0 w 335"/>
                  <a:gd name="T53" fmla="*/ 0 h 336"/>
                  <a:gd name="T54" fmla="*/ 0 w 335"/>
                  <a:gd name="T55" fmla="*/ 0 h 336"/>
                  <a:gd name="T56" fmla="*/ 0 w 335"/>
                  <a:gd name="T57" fmla="*/ 0 h 336"/>
                  <a:gd name="T58" fmla="*/ 0 w 335"/>
                  <a:gd name="T59" fmla="*/ 0 h 336"/>
                  <a:gd name="T60" fmla="*/ 0 w 335"/>
                  <a:gd name="T61" fmla="*/ 0 h 336"/>
                  <a:gd name="T62" fmla="*/ 0 w 335"/>
                  <a:gd name="T63" fmla="*/ 0 h 336"/>
                  <a:gd name="T64" fmla="*/ 0 w 335"/>
                  <a:gd name="T65" fmla="*/ 0 h 3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
                  <a:gd name="T100" fmla="*/ 0 h 336"/>
                  <a:gd name="T101" fmla="*/ 335 w 335"/>
                  <a:gd name="T102" fmla="*/ 336 h 3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 h="336">
                    <a:moveTo>
                      <a:pt x="168" y="336"/>
                    </a:moveTo>
                    <a:lnTo>
                      <a:pt x="202" y="332"/>
                    </a:lnTo>
                    <a:lnTo>
                      <a:pt x="233" y="323"/>
                    </a:lnTo>
                    <a:lnTo>
                      <a:pt x="262" y="307"/>
                    </a:lnTo>
                    <a:lnTo>
                      <a:pt x="286" y="286"/>
                    </a:lnTo>
                    <a:lnTo>
                      <a:pt x="307" y="262"/>
                    </a:lnTo>
                    <a:lnTo>
                      <a:pt x="322" y="233"/>
                    </a:lnTo>
                    <a:lnTo>
                      <a:pt x="332" y="202"/>
                    </a:lnTo>
                    <a:lnTo>
                      <a:pt x="335" y="169"/>
                    </a:lnTo>
                    <a:lnTo>
                      <a:pt x="332" y="134"/>
                    </a:lnTo>
                    <a:lnTo>
                      <a:pt x="322" y="103"/>
                    </a:lnTo>
                    <a:lnTo>
                      <a:pt x="307" y="74"/>
                    </a:lnTo>
                    <a:lnTo>
                      <a:pt x="286" y="50"/>
                    </a:lnTo>
                    <a:lnTo>
                      <a:pt x="262" y="29"/>
                    </a:lnTo>
                    <a:lnTo>
                      <a:pt x="233" y="13"/>
                    </a:lnTo>
                    <a:lnTo>
                      <a:pt x="202" y="4"/>
                    </a:lnTo>
                    <a:lnTo>
                      <a:pt x="168" y="0"/>
                    </a:lnTo>
                    <a:lnTo>
                      <a:pt x="134" y="4"/>
                    </a:lnTo>
                    <a:lnTo>
                      <a:pt x="103" y="13"/>
                    </a:lnTo>
                    <a:lnTo>
                      <a:pt x="74" y="29"/>
                    </a:lnTo>
                    <a:lnTo>
                      <a:pt x="50" y="50"/>
                    </a:lnTo>
                    <a:lnTo>
                      <a:pt x="29" y="74"/>
                    </a:lnTo>
                    <a:lnTo>
                      <a:pt x="13" y="103"/>
                    </a:lnTo>
                    <a:lnTo>
                      <a:pt x="4" y="134"/>
                    </a:lnTo>
                    <a:lnTo>
                      <a:pt x="0" y="169"/>
                    </a:lnTo>
                    <a:lnTo>
                      <a:pt x="4" y="202"/>
                    </a:lnTo>
                    <a:lnTo>
                      <a:pt x="13" y="233"/>
                    </a:lnTo>
                    <a:lnTo>
                      <a:pt x="29" y="262"/>
                    </a:lnTo>
                    <a:lnTo>
                      <a:pt x="50" y="286"/>
                    </a:lnTo>
                    <a:lnTo>
                      <a:pt x="74" y="307"/>
                    </a:lnTo>
                    <a:lnTo>
                      <a:pt x="103" y="323"/>
                    </a:lnTo>
                    <a:lnTo>
                      <a:pt x="134" y="332"/>
                    </a:lnTo>
                    <a:lnTo>
                      <a:pt x="168"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32" name="Freeform 50">
                <a:extLst>
                  <a:ext uri="{FF2B5EF4-FFF2-40B4-BE49-F238E27FC236}">
                    <a16:creationId xmlns:a16="http://schemas.microsoft.com/office/drawing/2014/main" id="{2F31B746-D695-436D-86C1-3A55B7C2CAAB}"/>
                  </a:ext>
                </a:extLst>
              </p:cNvPr>
              <p:cNvSpPr>
                <a:spLocks/>
              </p:cNvSpPr>
              <p:nvPr/>
            </p:nvSpPr>
            <p:spPr bwMode="auto">
              <a:xfrm>
                <a:off x="829" y="3694"/>
                <a:ext cx="27" cy="28"/>
              </a:xfrm>
              <a:custGeom>
                <a:avLst/>
                <a:gdLst>
                  <a:gd name="T0" fmla="*/ 1 w 54"/>
                  <a:gd name="T1" fmla="*/ 1 h 55"/>
                  <a:gd name="T2" fmla="*/ 1 w 54"/>
                  <a:gd name="T3" fmla="*/ 1 h 55"/>
                  <a:gd name="T4" fmla="*/ 1 w 54"/>
                  <a:gd name="T5" fmla="*/ 1 h 55"/>
                  <a:gd name="T6" fmla="*/ 1 w 54"/>
                  <a:gd name="T7" fmla="*/ 1 h 55"/>
                  <a:gd name="T8" fmla="*/ 1 w 54"/>
                  <a:gd name="T9" fmla="*/ 1 h 55"/>
                  <a:gd name="T10" fmla="*/ 1 w 54"/>
                  <a:gd name="T11" fmla="*/ 1 h 55"/>
                  <a:gd name="T12" fmla="*/ 1 w 54"/>
                  <a:gd name="T13" fmla="*/ 1 h 55"/>
                  <a:gd name="T14" fmla="*/ 1 w 54"/>
                  <a:gd name="T15" fmla="*/ 1 h 55"/>
                  <a:gd name="T16" fmla="*/ 1 w 54"/>
                  <a:gd name="T17" fmla="*/ 0 h 55"/>
                  <a:gd name="T18" fmla="*/ 1 w 54"/>
                  <a:gd name="T19" fmla="*/ 1 h 55"/>
                  <a:gd name="T20" fmla="*/ 1 w 54"/>
                  <a:gd name="T21" fmla="*/ 1 h 55"/>
                  <a:gd name="T22" fmla="*/ 1 w 54"/>
                  <a:gd name="T23" fmla="*/ 1 h 55"/>
                  <a:gd name="T24" fmla="*/ 0 w 54"/>
                  <a:gd name="T25" fmla="*/ 1 h 55"/>
                  <a:gd name="T26" fmla="*/ 1 w 54"/>
                  <a:gd name="T27" fmla="*/ 1 h 55"/>
                  <a:gd name="T28" fmla="*/ 1 w 54"/>
                  <a:gd name="T29" fmla="*/ 1 h 55"/>
                  <a:gd name="T30" fmla="*/ 1 w 54"/>
                  <a:gd name="T31" fmla="*/ 1 h 55"/>
                  <a:gd name="T32" fmla="*/ 1 w 54"/>
                  <a:gd name="T33" fmla="*/ 1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55"/>
                  <a:gd name="T53" fmla="*/ 54 w 5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55">
                    <a:moveTo>
                      <a:pt x="27" y="55"/>
                    </a:moveTo>
                    <a:lnTo>
                      <a:pt x="38" y="53"/>
                    </a:lnTo>
                    <a:lnTo>
                      <a:pt x="46" y="47"/>
                    </a:lnTo>
                    <a:lnTo>
                      <a:pt x="52" y="38"/>
                    </a:lnTo>
                    <a:lnTo>
                      <a:pt x="54" y="27"/>
                    </a:lnTo>
                    <a:lnTo>
                      <a:pt x="52" y="17"/>
                    </a:lnTo>
                    <a:lnTo>
                      <a:pt x="46" y="8"/>
                    </a:lnTo>
                    <a:lnTo>
                      <a:pt x="38" y="2"/>
                    </a:lnTo>
                    <a:lnTo>
                      <a:pt x="27" y="0"/>
                    </a:lnTo>
                    <a:lnTo>
                      <a:pt x="17" y="2"/>
                    </a:lnTo>
                    <a:lnTo>
                      <a:pt x="8" y="8"/>
                    </a:lnTo>
                    <a:lnTo>
                      <a:pt x="2" y="17"/>
                    </a:lnTo>
                    <a:lnTo>
                      <a:pt x="0" y="27"/>
                    </a:lnTo>
                    <a:lnTo>
                      <a:pt x="2" y="38"/>
                    </a:lnTo>
                    <a:lnTo>
                      <a:pt x="8" y="47"/>
                    </a:lnTo>
                    <a:lnTo>
                      <a:pt x="17" y="53"/>
                    </a:lnTo>
                    <a:lnTo>
                      <a:pt x="27"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33" name="Freeform 51">
                <a:extLst>
                  <a:ext uri="{FF2B5EF4-FFF2-40B4-BE49-F238E27FC236}">
                    <a16:creationId xmlns:a16="http://schemas.microsoft.com/office/drawing/2014/main" id="{3B0370E9-54E0-4481-AD13-2C8734F1FE90}"/>
                  </a:ext>
                </a:extLst>
              </p:cNvPr>
              <p:cNvSpPr>
                <a:spLocks/>
              </p:cNvSpPr>
              <p:nvPr/>
            </p:nvSpPr>
            <p:spPr bwMode="auto">
              <a:xfrm>
                <a:off x="601" y="3585"/>
                <a:ext cx="58" cy="64"/>
              </a:xfrm>
              <a:custGeom>
                <a:avLst/>
                <a:gdLst>
                  <a:gd name="T0" fmla="*/ 1 w 116"/>
                  <a:gd name="T1" fmla="*/ 0 h 129"/>
                  <a:gd name="T2" fmla="*/ 0 w 116"/>
                  <a:gd name="T3" fmla="*/ 0 h 129"/>
                  <a:gd name="T4" fmla="*/ 1 w 116"/>
                  <a:gd name="T5" fmla="*/ 0 h 129"/>
                  <a:gd name="T6" fmla="*/ 1 w 116"/>
                  <a:gd name="T7" fmla="*/ 0 h 129"/>
                  <a:gd name="T8" fmla="*/ 1 w 116"/>
                  <a:gd name="T9" fmla="*/ 0 h 129"/>
                  <a:gd name="T10" fmla="*/ 1 w 116"/>
                  <a:gd name="T11" fmla="*/ 0 h 129"/>
                  <a:gd name="T12" fmla="*/ 1 w 116"/>
                  <a:gd name="T13" fmla="*/ 0 h 129"/>
                  <a:gd name="T14" fmla="*/ 1 w 116"/>
                  <a:gd name="T15" fmla="*/ 0 h 129"/>
                  <a:gd name="T16" fmla="*/ 1 w 116"/>
                  <a:gd name="T17" fmla="*/ 0 h 129"/>
                  <a:gd name="T18" fmla="*/ 1 w 116"/>
                  <a:gd name="T19" fmla="*/ 0 h 129"/>
                  <a:gd name="T20" fmla="*/ 1 w 116"/>
                  <a:gd name="T21" fmla="*/ 0 h 1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6"/>
                  <a:gd name="T34" fmla="*/ 0 h 129"/>
                  <a:gd name="T35" fmla="*/ 116 w 116"/>
                  <a:gd name="T36" fmla="*/ 129 h 1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6" h="129">
                    <a:moveTo>
                      <a:pt x="116" y="95"/>
                    </a:moveTo>
                    <a:lnTo>
                      <a:pt x="0" y="0"/>
                    </a:lnTo>
                    <a:lnTo>
                      <a:pt x="76" y="129"/>
                    </a:lnTo>
                    <a:lnTo>
                      <a:pt x="81" y="124"/>
                    </a:lnTo>
                    <a:lnTo>
                      <a:pt x="86" y="121"/>
                    </a:lnTo>
                    <a:lnTo>
                      <a:pt x="90" y="116"/>
                    </a:lnTo>
                    <a:lnTo>
                      <a:pt x="95" y="112"/>
                    </a:lnTo>
                    <a:lnTo>
                      <a:pt x="101" y="107"/>
                    </a:lnTo>
                    <a:lnTo>
                      <a:pt x="105" y="103"/>
                    </a:lnTo>
                    <a:lnTo>
                      <a:pt x="111" y="99"/>
                    </a:lnTo>
                    <a:lnTo>
                      <a:pt x="116"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34" name="Freeform 52">
                <a:extLst>
                  <a:ext uri="{FF2B5EF4-FFF2-40B4-BE49-F238E27FC236}">
                    <a16:creationId xmlns:a16="http://schemas.microsoft.com/office/drawing/2014/main" id="{5B27A56E-6364-4630-818A-62792CFE5E7F}"/>
                  </a:ext>
                </a:extLst>
              </p:cNvPr>
              <p:cNvSpPr>
                <a:spLocks/>
              </p:cNvSpPr>
              <p:nvPr/>
            </p:nvSpPr>
            <p:spPr bwMode="auto">
              <a:xfrm>
                <a:off x="666" y="3543"/>
                <a:ext cx="45" cy="70"/>
              </a:xfrm>
              <a:custGeom>
                <a:avLst/>
                <a:gdLst>
                  <a:gd name="T0" fmla="*/ 0 w 90"/>
                  <a:gd name="T1" fmla="*/ 0 h 139"/>
                  <a:gd name="T2" fmla="*/ 1 w 90"/>
                  <a:gd name="T3" fmla="*/ 1 h 139"/>
                  <a:gd name="T4" fmla="*/ 1 w 90"/>
                  <a:gd name="T5" fmla="*/ 1 h 139"/>
                  <a:gd name="T6" fmla="*/ 1 w 90"/>
                  <a:gd name="T7" fmla="*/ 1 h 139"/>
                  <a:gd name="T8" fmla="*/ 1 w 90"/>
                  <a:gd name="T9" fmla="*/ 1 h 139"/>
                  <a:gd name="T10" fmla="*/ 1 w 90"/>
                  <a:gd name="T11" fmla="*/ 1 h 139"/>
                  <a:gd name="T12" fmla="*/ 1 w 90"/>
                  <a:gd name="T13" fmla="*/ 1 h 139"/>
                  <a:gd name="T14" fmla="*/ 1 w 90"/>
                  <a:gd name="T15" fmla="*/ 1 h 139"/>
                  <a:gd name="T16" fmla="*/ 1 w 90"/>
                  <a:gd name="T17" fmla="*/ 1 h 139"/>
                  <a:gd name="T18" fmla="*/ 1 w 90"/>
                  <a:gd name="T19" fmla="*/ 1 h 139"/>
                  <a:gd name="T20" fmla="*/ 0 w 90"/>
                  <a:gd name="T21" fmla="*/ 0 h 1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139"/>
                  <a:gd name="T35" fmla="*/ 90 w 90"/>
                  <a:gd name="T36" fmla="*/ 139 h 1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139">
                    <a:moveTo>
                      <a:pt x="0" y="0"/>
                    </a:moveTo>
                    <a:lnTo>
                      <a:pt x="45" y="139"/>
                    </a:lnTo>
                    <a:lnTo>
                      <a:pt x="51" y="136"/>
                    </a:lnTo>
                    <a:lnTo>
                      <a:pt x="56" y="133"/>
                    </a:lnTo>
                    <a:lnTo>
                      <a:pt x="61" y="130"/>
                    </a:lnTo>
                    <a:lnTo>
                      <a:pt x="67" y="128"/>
                    </a:lnTo>
                    <a:lnTo>
                      <a:pt x="73" y="124"/>
                    </a:lnTo>
                    <a:lnTo>
                      <a:pt x="79" y="122"/>
                    </a:lnTo>
                    <a:lnTo>
                      <a:pt x="84" y="118"/>
                    </a:lnTo>
                    <a:lnTo>
                      <a:pt x="90" y="1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35" name="Freeform 53">
                <a:extLst>
                  <a:ext uri="{FF2B5EF4-FFF2-40B4-BE49-F238E27FC236}">
                    <a16:creationId xmlns:a16="http://schemas.microsoft.com/office/drawing/2014/main" id="{2B40F3DF-89B5-4C56-A648-BA50BADCF45A}"/>
                  </a:ext>
                </a:extLst>
              </p:cNvPr>
              <p:cNvSpPr>
                <a:spLocks/>
              </p:cNvSpPr>
              <p:nvPr/>
            </p:nvSpPr>
            <p:spPr bwMode="auto">
              <a:xfrm>
                <a:off x="738" y="3517"/>
                <a:ext cx="29" cy="71"/>
              </a:xfrm>
              <a:custGeom>
                <a:avLst/>
                <a:gdLst>
                  <a:gd name="T0" fmla="*/ 0 w 59"/>
                  <a:gd name="T1" fmla="*/ 0 h 143"/>
                  <a:gd name="T2" fmla="*/ 0 w 59"/>
                  <a:gd name="T3" fmla="*/ 0 h 143"/>
                  <a:gd name="T4" fmla="*/ 0 w 59"/>
                  <a:gd name="T5" fmla="*/ 0 h 143"/>
                  <a:gd name="T6" fmla="*/ 0 w 59"/>
                  <a:gd name="T7" fmla="*/ 0 h 143"/>
                  <a:gd name="T8" fmla="*/ 0 w 59"/>
                  <a:gd name="T9" fmla="*/ 0 h 143"/>
                  <a:gd name="T10" fmla="*/ 0 w 59"/>
                  <a:gd name="T11" fmla="*/ 0 h 143"/>
                  <a:gd name="T12" fmla="*/ 0 w 59"/>
                  <a:gd name="T13" fmla="*/ 0 h 143"/>
                  <a:gd name="T14" fmla="*/ 0 w 59"/>
                  <a:gd name="T15" fmla="*/ 0 h 143"/>
                  <a:gd name="T16" fmla="*/ 0 w 59"/>
                  <a:gd name="T17" fmla="*/ 0 h 143"/>
                  <a:gd name="T18" fmla="*/ 0 w 59"/>
                  <a:gd name="T19" fmla="*/ 0 h 143"/>
                  <a:gd name="T20" fmla="*/ 0 w 59"/>
                  <a:gd name="T21" fmla="*/ 0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143"/>
                  <a:gd name="T35" fmla="*/ 59 w 59"/>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143">
                    <a:moveTo>
                      <a:pt x="0" y="0"/>
                    </a:moveTo>
                    <a:lnTo>
                      <a:pt x="11" y="143"/>
                    </a:lnTo>
                    <a:lnTo>
                      <a:pt x="17" y="141"/>
                    </a:lnTo>
                    <a:lnTo>
                      <a:pt x="23" y="139"/>
                    </a:lnTo>
                    <a:lnTo>
                      <a:pt x="29" y="138"/>
                    </a:lnTo>
                    <a:lnTo>
                      <a:pt x="35" y="136"/>
                    </a:lnTo>
                    <a:lnTo>
                      <a:pt x="41" y="135"/>
                    </a:lnTo>
                    <a:lnTo>
                      <a:pt x="48" y="132"/>
                    </a:lnTo>
                    <a:lnTo>
                      <a:pt x="53" y="131"/>
                    </a:lnTo>
                    <a:lnTo>
                      <a:pt x="59" y="13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36" name="Freeform 54">
                <a:extLst>
                  <a:ext uri="{FF2B5EF4-FFF2-40B4-BE49-F238E27FC236}">
                    <a16:creationId xmlns:a16="http://schemas.microsoft.com/office/drawing/2014/main" id="{6D9CFA2A-0C57-4583-8886-DB7D0E1CF757}"/>
                  </a:ext>
                </a:extLst>
              </p:cNvPr>
              <p:cNvSpPr>
                <a:spLocks/>
              </p:cNvSpPr>
              <p:nvPr/>
            </p:nvSpPr>
            <p:spPr bwMode="auto">
              <a:xfrm>
                <a:off x="984" y="3591"/>
                <a:ext cx="59" cy="63"/>
              </a:xfrm>
              <a:custGeom>
                <a:avLst/>
                <a:gdLst>
                  <a:gd name="T0" fmla="*/ 0 w 117"/>
                  <a:gd name="T1" fmla="*/ 0 h 127"/>
                  <a:gd name="T2" fmla="*/ 1 w 117"/>
                  <a:gd name="T3" fmla="*/ 0 h 127"/>
                  <a:gd name="T4" fmla="*/ 1 w 117"/>
                  <a:gd name="T5" fmla="*/ 0 h 127"/>
                  <a:gd name="T6" fmla="*/ 1 w 117"/>
                  <a:gd name="T7" fmla="*/ 0 h 127"/>
                  <a:gd name="T8" fmla="*/ 1 w 117"/>
                  <a:gd name="T9" fmla="*/ 0 h 127"/>
                  <a:gd name="T10" fmla="*/ 1 w 117"/>
                  <a:gd name="T11" fmla="*/ 0 h 127"/>
                  <a:gd name="T12" fmla="*/ 1 w 117"/>
                  <a:gd name="T13" fmla="*/ 0 h 127"/>
                  <a:gd name="T14" fmla="*/ 1 w 117"/>
                  <a:gd name="T15" fmla="*/ 0 h 127"/>
                  <a:gd name="T16" fmla="*/ 1 w 117"/>
                  <a:gd name="T17" fmla="*/ 0 h 127"/>
                  <a:gd name="T18" fmla="*/ 1 w 117"/>
                  <a:gd name="T19" fmla="*/ 0 h 127"/>
                  <a:gd name="T20" fmla="*/ 0 w 117"/>
                  <a:gd name="T21" fmla="*/ 0 h 1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7"/>
                  <a:gd name="T34" fmla="*/ 0 h 127"/>
                  <a:gd name="T35" fmla="*/ 117 w 117"/>
                  <a:gd name="T36" fmla="*/ 127 h 1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7" h="127">
                    <a:moveTo>
                      <a:pt x="0" y="92"/>
                    </a:moveTo>
                    <a:lnTo>
                      <a:pt x="117" y="0"/>
                    </a:lnTo>
                    <a:lnTo>
                      <a:pt x="39" y="127"/>
                    </a:lnTo>
                    <a:lnTo>
                      <a:pt x="34" y="122"/>
                    </a:lnTo>
                    <a:lnTo>
                      <a:pt x="30" y="118"/>
                    </a:lnTo>
                    <a:lnTo>
                      <a:pt x="25" y="114"/>
                    </a:lnTo>
                    <a:lnTo>
                      <a:pt x="19" y="110"/>
                    </a:lnTo>
                    <a:lnTo>
                      <a:pt x="15" y="105"/>
                    </a:lnTo>
                    <a:lnTo>
                      <a:pt x="10" y="101"/>
                    </a:lnTo>
                    <a:lnTo>
                      <a:pt x="4" y="97"/>
                    </a:lnTo>
                    <a:lnTo>
                      <a:pt x="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37" name="Freeform 55">
                <a:extLst>
                  <a:ext uri="{FF2B5EF4-FFF2-40B4-BE49-F238E27FC236}">
                    <a16:creationId xmlns:a16="http://schemas.microsoft.com/office/drawing/2014/main" id="{96314E1D-6BC8-4EC2-9CE9-352E9FA9F6B8}"/>
                  </a:ext>
                </a:extLst>
              </p:cNvPr>
              <p:cNvSpPr>
                <a:spLocks/>
              </p:cNvSpPr>
              <p:nvPr/>
            </p:nvSpPr>
            <p:spPr bwMode="auto">
              <a:xfrm>
                <a:off x="934" y="3547"/>
                <a:ext cx="46" cy="69"/>
              </a:xfrm>
              <a:custGeom>
                <a:avLst/>
                <a:gdLst>
                  <a:gd name="T0" fmla="*/ 0 w 93"/>
                  <a:gd name="T1" fmla="*/ 0 h 137"/>
                  <a:gd name="T2" fmla="*/ 0 w 93"/>
                  <a:gd name="T3" fmla="*/ 1 h 137"/>
                  <a:gd name="T4" fmla="*/ 0 w 93"/>
                  <a:gd name="T5" fmla="*/ 1 h 137"/>
                  <a:gd name="T6" fmla="*/ 0 w 93"/>
                  <a:gd name="T7" fmla="*/ 1 h 137"/>
                  <a:gd name="T8" fmla="*/ 0 w 93"/>
                  <a:gd name="T9" fmla="*/ 1 h 137"/>
                  <a:gd name="T10" fmla="*/ 0 w 93"/>
                  <a:gd name="T11" fmla="*/ 1 h 137"/>
                  <a:gd name="T12" fmla="*/ 0 w 93"/>
                  <a:gd name="T13" fmla="*/ 1 h 137"/>
                  <a:gd name="T14" fmla="*/ 0 w 93"/>
                  <a:gd name="T15" fmla="*/ 1 h 137"/>
                  <a:gd name="T16" fmla="*/ 0 w 93"/>
                  <a:gd name="T17" fmla="*/ 1 h 137"/>
                  <a:gd name="T18" fmla="*/ 0 w 93"/>
                  <a:gd name="T19" fmla="*/ 1 h 137"/>
                  <a:gd name="T20" fmla="*/ 0 w 93"/>
                  <a:gd name="T21" fmla="*/ 0 h 1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137"/>
                  <a:gd name="T35" fmla="*/ 93 w 93"/>
                  <a:gd name="T36" fmla="*/ 137 h 1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137">
                    <a:moveTo>
                      <a:pt x="93" y="0"/>
                    </a:moveTo>
                    <a:lnTo>
                      <a:pt x="45" y="137"/>
                    </a:lnTo>
                    <a:lnTo>
                      <a:pt x="40" y="134"/>
                    </a:lnTo>
                    <a:lnTo>
                      <a:pt x="34" y="131"/>
                    </a:lnTo>
                    <a:lnTo>
                      <a:pt x="28" y="128"/>
                    </a:lnTo>
                    <a:lnTo>
                      <a:pt x="23" y="124"/>
                    </a:lnTo>
                    <a:lnTo>
                      <a:pt x="18" y="122"/>
                    </a:lnTo>
                    <a:lnTo>
                      <a:pt x="12" y="119"/>
                    </a:lnTo>
                    <a:lnTo>
                      <a:pt x="6" y="116"/>
                    </a:lnTo>
                    <a:lnTo>
                      <a:pt x="0" y="113"/>
                    </a:lnTo>
                    <a:lnTo>
                      <a:pt x="9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38" name="Freeform 56">
                <a:extLst>
                  <a:ext uri="{FF2B5EF4-FFF2-40B4-BE49-F238E27FC236}">
                    <a16:creationId xmlns:a16="http://schemas.microsoft.com/office/drawing/2014/main" id="{4999E205-47F8-4B1A-9B0B-912D9659FFDE}"/>
                  </a:ext>
                </a:extLst>
              </p:cNvPr>
              <p:cNvSpPr>
                <a:spLocks/>
              </p:cNvSpPr>
              <p:nvPr/>
            </p:nvSpPr>
            <p:spPr bwMode="auto">
              <a:xfrm>
                <a:off x="877" y="3519"/>
                <a:ext cx="31" cy="72"/>
              </a:xfrm>
              <a:custGeom>
                <a:avLst/>
                <a:gdLst>
                  <a:gd name="T0" fmla="*/ 0 w 63"/>
                  <a:gd name="T1" fmla="*/ 0 h 143"/>
                  <a:gd name="T2" fmla="*/ 0 w 63"/>
                  <a:gd name="T3" fmla="*/ 1 h 143"/>
                  <a:gd name="T4" fmla="*/ 0 w 63"/>
                  <a:gd name="T5" fmla="*/ 1 h 143"/>
                  <a:gd name="T6" fmla="*/ 0 w 63"/>
                  <a:gd name="T7" fmla="*/ 1 h 143"/>
                  <a:gd name="T8" fmla="*/ 0 w 63"/>
                  <a:gd name="T9" fmla="*/ 1 h 143"/>
                  <a:gd name="T10" fmla="*/ 0 w 63"/>
                  <a:gd name="T11" fmla="*/ 1 h 143"/>
                  <a:gd name="T12" fmla="*/ 0 w 63"/>
                  <a:gd name="T13" fmla="*/ 1 h 143"/>
                  <a:gd name="T14" fmla="*/ 0 w 63"/>
                  <a:gd name="T15" fmla="*/ 1 h 143"/>
                  <a:gd name="T16" fmla="*/ 0 w 63"/>
                  <a:gd name="T17" fmla="*/ 1 h 143"/>
                  <a:gd name="T18" fmla="*/ 0 w 63"/>
                  <a:gd name="T19" fmla="*/ 1 h 143"/>
                  <a:gd name="T20" fmla="*/ 0 w 63"/>
                  <a:gd name="T21" fmla="*/ 0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
                  <a:gd name="T34" fmla="*/ 0 h 143"/>
                  <a:gd name="T35" fmla="*/ 63 w 63"/>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 h="143">
                    <a:moveTo>
                      <a:pt x="63" y="0"/>
                    </a:moveTo>
                    <a:lnTo>
                      <a:pt x="49" y="143"/>
                    </a:lnTo>
                    <a:lnTo>
                      <a:pt x="43" y="141"/>
                    </a:lnTo>
                    <a:lnTo>
                      <a:pt x="37" y="139"/>
                    </a:lnTo>
                    <a:lnTo>
                      <a:pt x="32" y="137"/>
                    </a:lnTo>
                    <a:lnTo>
                      <a:pt x="25" y="135"/>
                    </a:lnTo>
                    <a:lnTo>
                      <a:pt x="19" y="134"/>
                    </a:lnTo>
                    <a:lnTo>
                      <a:pt x="13" y="132"/>
                    </a:lnTo>
                    <a:lnTo>
                      <a:pt x="7" y="131"/>
                    </a:lnTo>
                    <a:lnTo>
                      <a:pt x="0" y="129"/>
                    </a:lnTo>
                    <a:lnTo>
                      <a:pt x="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39" name="Freeform 57">
                <a:extLst>
                  <a:ext uri="{FF2B5EF4-FFF2-40B4-BE49-F238E27FC236}">
                    <a16:creationId xmlns:a16="http://schemas.microsoft.com/office/drawing/2014/main" id="{95C9EEA9-9FB3-42B6-A8FE-95616DE968D5}"/>
                  </a:ext>
                </a:extLst>
              </p:cNvPr>
              <p:cNvSpPr>
                <a:spLocks/>
              </p:cNvSpPr>
              <p:nvPr/>
            </p:nvSpPr>
            <p:spPr bwMode="auto">
              <a:xfrm>
                <a:off x="807" y="3506"/>
                <a:ext cx="25" cy="72"/>
              </a:xfrm>
              <a:custGeom>
                <a:avLst/>
                <a:gdLst>
                  <a:gd name="T0" fmla="*/ 1 w 50"/>
                  <a:gd name="T1" fmla="*/ 1 h 143"/>
                  <a:gd name="T2" fmla="*/ 1 w 50"/>
                  <a:gd name="T3" fmla="*/ 0 h 143"/>
                  <a:gd name="T4" fmla="*/ 0 w 50"/>
                  <a:gd name="T5" fmla="*/ 1 h 143"/>
                  <a:gd name="T6" fmla="*/ 1 w 50"/>
                  <a:gd name="T7" fmla="*/ 1 h 143"/>
                  <a:gd name="T8" fmla="*/ 1 w 50"/>
                  <a:gd name="T9" fmla="*/ 1 h 143"/>
                  <a:gd name="T10" fmla="*/ 1 w 50"/>
                  <a:gd name="T11" fmla="*/ 1 h 143"/>
                  <a:gd name="T12" fmla="*/ 1 w 50"/>
                  <a:gd name="T13" fmla="*/ 1 h 143"/>
                  <a:gd name="T14" fmla="*/ 1 w 50"/>
                  <a:gd name="T15" fmla="*/ 1 h 143"/>
                  <a:gd name="T16" fmla="*/ 1 w 50"/>
                  <a:gd name="T17" fmla="*/ 1 h 143"/>
                  <a:gd name="T18" fmla="*/ 1 w 50"/>
                  <a:gd name="T19" fmla="*/ 1 h 143"/>
                  <a:gd name="T20" fmla="*/ 1 w 50"/>
                  <a:gd name="T21" fmla="*/ 1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143"/>
                  <a:gd name="T35" fmla="*/ 50 w 50"/>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143">
                    <a:moveTo>
                      <a:pt x="50" y="143"/>
                    </a:moveTo>
                    <a:lnTo>
                      <a:pt x="22" y="0"/>
                    </a:lnTo>
                    <a:lnTo>
                      <a:pt x="0" y="142"/>
                    </a:lnTo>
                    <a:lnTo>
                      <a:pt x="6" y="142"/>
                    </a:lnTo>
                    <a:lnTo>
                      <a:pt x="12" y="141"/>
                    </a:lnTo>
                    <a:lnTo>
                      <a:pt x="19" y="141"/>
                    </a:lnTo>
                    <a:lnTo>
                      <a:pt x="25" y="141"/>
                    </a:lnTo>
                    <a:lnTo>
                      <a:pt x="31" y="142"/>
                    </a:lnTo>
                    <a:lnTo>
                      <a:pt x="38" y="142"/>
                    </a:lnTo>
                    <a:lnTo>
                      <a:pt x="44" y="142"/>
                    </a:lnTo>
                    <a:lnTo>
                      <a:pt x="50" y="1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316" name="Group 58">
              <a:extLst>
                <a:ext uri="{FF2B5EF4-FFF2-40B4-BE49-F238E27FC236}">
                  <a16:creationId xmlns:a16="http://schemas.microsoft.com/office/drawing/2014/main" id="{E2C55755-ABFD-4AE3-A024-FA7987F51FC3}"/>
                </a:ext>
              </a:extLst>
            </p:cNvPr>
            <p:cNvGrpSpPr>
              <a:grpSpLocks/>
            </p:cNvGrpSpPr>
            <p:nvPr/>
          </p:nvGrpSpPr>
          <p:grpSpPr bwMode="auto">
            <a:xfrm>
              <a:off x="861" y="2502"/>
              <a:ext cx="342" cy="266"/>
              <a:chOff x="601" y="3506"/>
              <a:chExt cx="442" cy="347"/>
            </a:xfrm>
          </p:grpSpPr>
          <p:sp>
            <p:nvSpPr>
              <p:cNvPr id="11318" name="Freeform 59">
                <a:extLst>
                  <a:ext uri="{FF2B5EF4-FFF2-40B4-BE49-F238E27FC236}">
                    <a16:creationId xmlns:a16="http://schemas.microsoft.com/office/drawing/2014/main" id="{57FD6541-E6CA-4C32-9B28-B797904B8F66}"/>
                  </a:ext>
                </a:extLst>
              </p:cNvPr>
              <p:cNvSpPr>
                <a:spLocks/>
              </p:cNvSpPr>
              <p:nvPr/>
            </p:nvSpPr>
            <p:spPr bwMode="auto">
              <a:xfrm>
                <a:off x="615" y="3601"/>
                <a:ext cx="409" cy="252"/>
              </a:xfrm>
              <a:custGeom>
                <a:avLst/>
                <a:gdLst>
                  <a:gd name="T0" fmla="*/ 1 w 817"/>
                  <a:gd name="T1" fmla="*/ 0 h 505"/>
                  <a:gd name="T2" fmla="*/ 1 w 817"/>
                  <a:gd name="T3" fmla="*/ 0 h 505"/>
                  <a:gd name="T4" fmla="*/ 1 w 817"/>
                  <a:gd name="T5" fmla="*/ 0 h 505"/>
                  <a:gd name="T6" fmla="*/ 1 w 817"/>
                  <a:gd name="T7" fmla="*/ 0 h 505"/>
                  <a:gd name="T8" fmla="*/ 1 w 817"/>
                  <a:gd name="T9" fmla="*/ 0 h 505"/>
                  <a:gd name="T10" fmla="*/ 1 w 817"/>
                  <a:gd name="T11" fmla="*/ 0 h 505"/>
                  <a:gd name="T12" fmla="*/ 1 w 817"/>
                  <a:gd name="T13" fmla="*/ 0 h 505"/>
                  <a:gd name="T14" fmla="*/ 1 w 817"/>
                  <a:gd name="T15" fmla="*/ 0 h 505"/>
                  <a:gd name="T16" fmla="*/ 1 w 817"/>
                  <a:gd name="T17" fmla="*/ 0 h 505"/>
                  <a:gd name="T18" fmla="*/ 1 w 817"/>
                  <a:gd name="T19" fmla="*/ 0 h 505"/>
                  <a:gd name="T20" fmla="*/ 1 w 817"/>
                  <a:gd name="T21" fmla="*/ 0 h 505"/>
                  <a:gd name="T22" fmla="*/ 1 w 817"/>
                  <a:gd name="T23" fmla="*/ 0 h 505"/>
                  <a:gd name="T24" fmla="*/ 1 w 817"/>
                  <a:gd name="T25" fmla="*/ 0 h 505"/>
                  <a:gd name="T26" fmla="*/ 1 w 817"/>
                  <a:gd name="T27" fmla="*/ 0 h 505"/>
                  <a:gd name="T28" fmla="*/ 1 w 817"/>
                  <a:gd name="T29" fmla="*/ 0 h 505"/>
                  <a:gd name="T30" fmla="*/ 1 w 817"/>
                  <a:gd name="T31" fmla="*/ 0 h 505"/>
                  <a:gd name="T32" fmla="*/ 1 w 817"/>
                  <a:gd name="T33" fmla="*/ 0 h 505"/>
                  <a:gd name="T34" fmla="*/ 1 w 817"/>
                  <a:gd name="T35" fmla="*/ 0 h 505"/>
                  <a:gd name="T36" fmla="*/ 0 w 817"/>
                  <a:gd name="T37" fmla="*/ 0 h 505"/>
                  <a:gd name="T38" fmla="*/ 1 w 817"/>
                  <a:gd name="T39" fmla="*/ 0 h 505"/>
                  <a:gd name="T40" fmla="*/ 1 w 817"/>
                  <a:gd name="T41" fmla="*/ 0 h 505"/>
                  <a:gd name="T42" fmla="*/ 1 w 817"/>
                  <a:gd name="T43" fmla="*/ 0 h 505"/>
                  <a:gd name="T44" fmla="*/ 1 w 817"/>
                  <a:gd name="T45" fmla="*/ 0 h 505"/>
                  <a:gd name="T46" fmla="*/ 1 w 817"/>
                  <a:gd name="T47" fmla="*/ 0 h 505"/>
                  <a:gd name="T48" fmla="*/ 1 w 817"/>
                  <a:gd name="T49" fmla="*/ 0 h 505"/>
                  <a:gd name="T50" fmla="*/ 1 w 817"/>
                  <a:gd name="T51" fmla="*/ 0 h 505"/>
                  <a:gd name="T52" fmla="*/ 1 w 817"/>
                  <a:gd name="T53" fmla="*/ 0 h 505"/>
                  <a:gd name="T54" fmla="*/ 1 w 817"/>
                  <a:gd name="T55" fmla="*/ 0 h 505"/>
                  <a:gd name="T56" fmla="*/ 1 w 817"/>
                  <a:gd name="T57" fmla="*/ 0 h 505"/>
                  <a:gd name="T58" fmla="*/ 1 w 817"/>
                  <a:gd name="T59" fmla="*/ 0 h 505"/>
                  <a:gd name="T60" fmla="*/ 1 w 817"/>
                  <a:gd name="T61" fmla="*/ 0 h 505"/>
                  <a:gd name="T62" fmla="*/ 1 w 817"/>
                  <a:gd name="T63" fmla="*/ 0 h 505"/>
                  <a:gd name="T64" fmla="*/ 1 w 817"/>
                  <a:gd name="T65" fmla="*/ 0 h 505"/>
                  <a:gd name="T66" fmla="*/ 1 w 817"/>
                  <a:gd name="T67" fmla="*/ 0 h 505"/>
                  <a:gd name="T68" fmla="*/ 1 w 817"/>
                  <a:gd name="T69" fmla="*/ 0 h 505"/>
                  <a:gd name="T70" fmla="*/ 1 w 817"/>
                  <a:gd name="T71" fmla="*/ 0 h 505"/>
                  <a:gd name="T72" fmla="*/ 1 w 817"/>
                  <a:gd name="T73" fmla="*/ 0 h 505"/>
                  <a:gd name="T74" fmla="*/ 1 w 817"/>
                  <a:gd name="T75" fmla="*/ 0 h 5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7"/>
                  <a:gd name="T115" fmla="*/ 0 h 505"/>
                  <a:gd name="T116" fmla="*/ 817 w 817"/>
                  <a:gd name="T117" fmla="*/ 505 h 5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7" h="505">
                    <a:moveTo>
                      <a:pt x="802" y="218"/>
                    </a:moveTo>
                    <a:lnTo>
                      <a:pt x="790" y="198"/>
                    </a:lnTo>
                    <a:lnTo>
                      <a:pt x="776" y="179"/>
                    </a:lnTo>
                    <a:lnTo>
                      <a:pt x="758" y="159"/>
                    </a:lnTo>
                    <a:lnTo>
                      <a:pt x="741" y="139"/>
                    </a:lnTo>
                    <a:lnTo>
                      <a:pt x="720" y="121"/>
                    </a:lnTo>
                    <a:lnTo>
                      <a:pt x="698" y="103"/>
                    </a:lnTo>
                    <a:lnTo>
                      <a:pt x="675" y="85"/>
                    </a:lnTo>
                    <a:lnTo>
                      <a:pt x="651" y="69"/>
                    </a:lnTo>
                    <a:lnTo>
                      <a:pt x="625" y="54"/>
                    </a:lnTo>
                    <a:lnTo>
                      <a:pt x="597" y="42"/>
                    </a:lnTo>
                    <a:lnTo>
                      <a:pt x="568" y="30"/>
                    </a:lnTo>
                    <a:lnTo>
                      <a:pt x="538" y="20"/>
                    </a:lnTo>
                    <a:lnTo>
                      <a:pt x="508" y="12"/>
                    </a:lnTo>
                    <a:lnTo>
                      <a:pt x="476" y="5"/>
                    </a:lnTo>
                    <a:lnTo>
                      <a:pt x="443" y="1"/>
                    </a:lnTo>
                    <a:lnTo>
                      <a:pt x="409" y="0"/>
                    </a:lnTo>
                    <a:lnTo>
                      <a:pt x="376" y="1"/>
                    </a:lnTo>
                    <a:lnTo>
                      <a:pt x="342" y="5"/>
                    </a:lnTo>
                    <a:lnTo>
                      <a:pt x="310" y="12"/>
                    </a:lnTo>
                    <a:lnTo>
                      <a:pt x="279" y="20"/>
                    </a:lnTo>
                    <a:lnTo>
                      <a:pt x="249" y="30"/>
                    </a:lnTo>
                    <a:lnTo>
                      <a:pt x="220" y="42"/>
                    </a:lnTo>
                    <a:lnTo>
                      <a:pt x="192" y="54"/>
                    </a:lnTo>
                    <a:lnTo>
                      <a:pt x="166" y="69"/>
                    </a:lnTo>
                    <a:lnTo>
                      <a:pt x="142" y="85"/>
                    </a:lnTo>
                    <a:lnTo>
                      <a:pt x="117" y="103"/>
                    </a:lnTo>
                    <a:lnTo>
                      <a:pt x="96" y="121"/>
                    </a:lnTo>
                    <a:lnTo>
                      <a:pt x="76" y="139"/>
                    </a:lnTo>
                    <a:lnTo>
                      <a:pt x="58" y="159"/>
                    </a:lnTo>
                    <a:lnTo>
                      <a:pt x="41" y="179"/>
                    </a:lnTo>
                    <a:lnTo>
                      <a:pt x="26" y="198"/>
                    </a:lnTo>
                    <a:lnTo>
                      <a:pt x="14" y="218"/>
                    </a:lnTo>
                    <a:lnTo>
                      <a:pt x="9" y="225"/>
                    </a:lnTo>
                    <a:lnTo>
                      <a:pt x="6" y="232"/>
                    </a:lnTo>
                    <a:lnTo>
                      <a:pt x="2" y="239"/>
                    </a:lnTo>
                    <a:lnTo>
                      <a:pt x="1" y="244"/>
                    </a:lnTo>
                    <a:lnTo>
                      <a:pt x="0" y="247"/>
                    </a:lnTo>
                    <a:lnTo>
                      <a:pt x="14" y="273"/>
                    </a:lnTo>
                    <a:lnTo>
                      <a:pt x="26" y="294"/>
                    </a:lnTo>
                    <a:lnTo>
                      <a:pt x="41" y="315"/>
                    </a:lnTo>
                    <a:lnTo>
                      <a:pt x="59" y="335"/>
                    </a:lnTo>
                    <a:lnTo>
                      <a:pt x="77" y="356"/>
                    </a:lnTo>
                    <a:lnTo>
                      <a:pt x="98" y="376"/>
                    </a:lnTo>
                    <a:lnTo>
                      <a:pt x="120" y="395"/>
                    </a:lnTo>
                    <a:lnTo>
                      <a:pt x="144" y="414"/>
                    </a:lnTo>
                    <a:lnTo>
                      <a:pt x="168" y="430"/>
                    </a:lnTo>
                    <a:lnTo>
                      <a:pt x="195" y="446"/>
                    </a:lnTo>
                    <a:lnTo>
                      <a:pt x="222" y="461"/>
                    </a:lnTo>
                    <a:lnTo>
                      <a:pt x="251" y="474"/>
                    </a:lnTo>
                    <a:lnTo>
                      <a:pt x="281" y="484"/>
                    </a:lnTo>
                    <a:lnTo>
                      <a:pt x="312" y="493"/>
                    </a:lnTo>
                    <a:lnTo>
                      <a:pt x="343" y="499"/>
                    </a:lnTo>
                    <a:lnTo>
                      <a:pt x="376" y="504"/>
                    </a:lnTo>
                    <a:lnTo>
                      <a:pt x="409" y="505"/>
                    </a:lnTo>
                    <a:lnTo>
                      <a:pt x="443" y="504"/>
                    </a:lnTo>
                    <a:lnTo>
                      <a:pt x="475" y="499"/>
                    </a:lnTo>
                    <a:lnTo>
                      <a:pt x="506" y="493"/>
                    </a:lnTo>
                    <a:lnTo>
                      <a:pt x="536" y="484"/>
                    </a:lnTo>
                    <a:lnTo>
                      <a:pt x="566" y="474"/>
                    </a:lnTo>
                    <a:lnTo>
                      <a:pt x="595" y="461"/>
                    </a:lnTo>
                    <a:lnTo>
                      <a:pt x="622" y="446"/>
                    </a:lnTo>
                    <a:lnTo>
                      <a:pt x="648" y="430"/>
                    </a:lnTo>
                    <a:lnTo>
                      <a:pt x="673" y="414"/>
                    </a:lnTo>
                    <a:lnTo>
                      <a:pt x="696" y="395"/>
                    </a:lnTo>
                    <a:lnTo>
                      <a:pt x="718" y="376"/>
                    </a:lnTo>
                    <a:lnTo>
                      <a:pt x="739" y="356"/>
                    </a:lnTo>
                    <a:lnTo>
                      <a:pt x="757" y="335"/>
                    </a:lnTo>
                    <a:lnTo>
                      <a:pt x="775" y="315"/>
                    </a:lnTo>
                    <a:lnTo>
                      <a:pt x="790" y="294"/>
                    </a:lnTo>
                    <a:lnTo>
                      <a:pt x="802" y="273"/>
                    </a:lnTo>
                    <a:lnTo>
                      <a:pt x="810" y="259"/>
                    </a:lnTo>
                    <a:lnTo>
                      <a:pt x="815" y="251"/>
                    </a:lnTo>
                    <a:lnTo>
                      <a:pt x="816" y="248"/>
                    </a:lnTo>
                    <a:lnTo>
                      <a:pt x="816" y="247"/>
                    </a:lnTo>
                    <a:lnTo>
                      <a:pt x="817" y="244"/>
                    </a:lnTo>
                    <a:lnTo>
                      <a:pt x="802" y="2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19" name="Freeform 60">
                <a:extLst>
                  <a:ext uri="{FF2B5EF4-FFF2-40B4-BE49-F238E27FC236}">
                    <a16:creationId xmlns:a16="http://schemas.microsoft.com/office/drawing/2014/main" id="{0F0268A6-E3DF-4121-AE5D-E350F48438DC}"/>
                  </a:ext>
                </a:extLst>
              </p:cNvPr>
              <p:cNvSpPr>
                <a:spLocks/>
              </p:cNvSpPr>
              <p:nvPr/>
            </p:nvSpPr>
            <p:spPr bwMode="auto">
              <a:xfrm>
                <a:off x="646" y="3629"/>
                <a:ext cx="347" cy="197"/>
              </a:xfrm>
              <a:custGeom>
                <a:avLst/>
                <a:gdLst>
                  <a:gd name="T0" fmla="*/ 0 w 695"/>
                  <a:gd name="T1" fmla="*/ 0 h 396"/>
                  <a:gd name="T2" fmla="*/ 0 w 695"/>
                  <a:gd name="T3" fmla="*/ 0 h 396"/>
                  <a:gd name="T4" fmla="*/ 0 w 695"/>
                  <a:gd name="T5" fmla="*/ 0 h 396"/>
                  <a:gd name="T6" fmla="*/ 0 w 695"/>
                  <a:gd name="T7" fmla="*/ 0 h 396"/>
                  <a:gd name="T8" fmla="*/ 0 w 695"/>
                  <a:gd name="T9" fmla="*/ 0 h 396"/>
                  <a:gd name="T10" fmla="*/ 0 w 695"/>
                  <a:gd name="T11" fmla="*/ 0 h 396"/>
                  <a:gd name="T12" fmla="*/ 0 w 695"/>
                  <a:gd name="T13" fmla="*/ 0 h 396"/>
                  <a:gd name="T14" fmla="*/ 0 w 695"/>
                  <a:gd name="T15" fmla="*/ 0 h 396"/>
                  <a:gd name="T16" fmla="*/ 0 w 695"/>
                  <a:gd name="T17" fmla="*/ 0 h 396"/>
                  <a:gd name="T18" fmla="*/ 0 w 695"/>
                  <a:gd name="T19" fmla="*/ 0 h 396"/>
                  <a:gd name="T20" fmla="*/ 0 w 695"/>
                  <a:gd name="T21" fmla="*/ 0 h 396"/>
                  <a:gd name="T22" fmla="*/ 0 w 695"/>
                  <a:gd name="T23" fmla="*/ 0 h 396"/>
                  <a:gd name="T24" fmla="*/ 0 w 695"/>
                  <a:gd name="T25" fmla="*/ 0 h 396"/>
                  <a:gd name="T26" fmla="*/ 0 w 695"/>
                  <a:gd name="T27" fmla="*/ 0 h 396"/>
                  <a:gd name="T28" fmla="*/ 0 w 695"/>
                  <a:gd name="T29" fmla="*/ 0 h 396"/>
                  <a:gd name="T30" fmla="*/ 0 w 695"/>
                  <a:gd name="T31" fmla="*/ 0 h 396"/>
                  <a:gd name="T32" fmla="*/ 0 w 695"/>
                  <a:gd name="T33" fmla="*/ 0 h 396"/>
                  <a:gd name="T34" fmla="*/ 0 w 695"/>
                  <a:gd name="T35" fmla="*/ 0 h 396"/>
                  <a:gd name="T36" fmla="*/ 0 w 695"/>
                  <a:gd name="T37" fmla="*/ 0 h 396"/>
                  <a:gd name="T38" fmla="*/ 0 w 695"/>
                  <a:gd name="T39" fmla="*/ 0 h 396"/>
                  <a:gd name="T40" fmla="*/ 0 w 695"/>
                  <a:gd name="T41" fmla="*/ 0 h 396"/>
                  <a:gd name="T42" fmla="*/ 0 w 695"/>
                  <a:gd name="T43" fmla="*/ 0 h 396"/>
                  <a:gd name="T44" fmla="*/ 0 w 695"/>
                  <a:gd name="T45" fmla="*/ 0 h 396"/>
                  <a:gd name="T46" fmla="*/ 0 w 695"/>
                  <a:gd name="T47" fmla="*/ 0 h 396"/>
                  <a:gd name="T48" fmla="*/ 0 w 695"/>
                  <a:gd name="T49" fmla="*/ 0 h 396"/>
                  <a:gd name="T50" fmla="*/ 0 w 695"/>
                  <a:gd name="T51" fmla="*/ 0 h 396"/>
                  <a:gd name="T52" fmla="*/ 0 w 695"/>
                  <a:gd name="T53" fmla="*/ 0 h 396"/>
                  <a:gd name="T54" fmla="*/ 0 w 695"/>
                  <a:gd name="T55" fmla="*/ 0 h 396"/>
                  <a:gd name="T56" fmla="*/ 0 w 695"/>
                  <a:gd name="T57" fmla="*/ 0 h 396"/>
                  <a:gd name="T58" fmla="*/ 0 w 695"/>
                  <a:gd name="T59" fmla="*/ 0 h 396"/>
                  <a:gd name="T60" fmla="*/ 0 w 695"/>
                  <a:gd name="T61" fmla="*/ 0 h 396"/>
                  <a:gd name="T62" fmla="*/ 0 w 695"/>
                  <a:gd name="T63" fmla="*/ 0 h 3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5"/>
                  <a:gd name="T97" fmla="*/ 0 h 396"/>
                  <a:gd name="T98" fmla="*/ 695 w 695"/>
                  <a:gd name="T99" fmla="*/ 396 h 3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5" h="396">
                    <a:moveTo>
                      <a:pt x="348" y="396"/>
                    </a:moveTo>
                    <a:lnTo>
                      <a:pt x="320" y="395"/>
                    </a:lnTo>
                    <a:lnTo>
                      <a:pt x="293" y="391"/>
                    </a:lnTo>
                    <a:lnTo>
                      <a:pt x="265" y="385"/>
                    </a:lnTo>
                    <a:lnTo>
                      <a:pt x="239" y="378"/>
                    </a:lnTo>
                    <a:lnTo>
                      <a:pt x="212" y="368"/>
                    </a:lnTo>
                    <a:lnTo>
                      <a:pt x="187" y="358"/>
                    </a:lnTo>
                    <a:lnTo>
                      <a:pt x="163" y="345"/>
                    </a:lnTo>
                    <a:lnTo>
                      <a:pt x="139" y="331"/>
                    </a:lnTo>
                    <a:lnTo>
                      <a:pt x="118" y="316"/>
                    </a:lnTo>
                    <a:lnTo>
                      <a:pt x="96" y="300"/>
                    </a:lnTo>
                    <a:lnTo>
                      <a:pt x="76" y="283"/>
                    </a:lnTo>
                    <a:lnTo>
                      <a:pt x="58" y="265"/>
                    </a:lnTo>
                    <a:lnTo>
                      <a:pt x="42" y="247"/>
                    </a:lnTo>
                    <a:lnTo>
                      <a:pt x="25" y="229"/>
                    </a:lnTo>
                    <a:lnTo>
                      <a:pt x="12" y="210"/>
                    </a:lnTo>
                    <a:lnTo>
                      <a:pt x="0" y="191"/>
                    </a:lnTo>
                    <a:lnTo>
                      <a:pt x="12" y="172"/>
                    </a:lnTo>
                    <a:lnTo>
                      <a:pt x="24" y="155"/>
                    </a:lnTo>
                    <a:lnTo>
                      <a:pt x="39" y="138"/>
                    </a:lnTo>
                    <a:lnTo>
                      <a:pt x="56" y="120"/>
                    </a:lnTo>
                    <a:lnTo>
                      <a:pt x="74" y="104"/>
                    </a:lnTo>
                    <a:lnTo>
                      <a:pt x="93" y="88"/>
                    </a:lnTo>
                    <a:lnTo>
                      <a:pt x="114" y="73"/>
                    </a:lnTo>
                    <a:lnTo>
                      <a:pt x="136" y="59"/>
                    </a:lnTo>
                    <a:lnTo>
                      <a:pt x="159" y="46"/>
                    </a:lnTo>
                    <a:lnTo>
                      <a:pt x="183" y="35"/>
                    </a:lnTo>
                    <a:lnTo>
                      <a:pt x="209" y="25"/>
                    </a:lnTo>
                    <a:lnTo>
                      <a:pt x="235" y="16"/>
                    </a:lnTo>
                    <a:lnTo>
                      <a:pt x="262" y="10"/>
                    </a:lnTo>
                    <a:lnTo>
                      <a:pt x="290" y="5"/>
                    </a:lnTo>
                    <a:lnTo>
                      <a:pt x="319" y="1"/>
                    </a:lnTo>
                    <a:lnTo>
                      <a:pt x="348" y="0"/>
                    </a:lnTo>
                    <a:lnTo>
                      <a:pt x="377" y="1"/>
                    </a:lnTo>
                    <a:lnTo>
                      <a:pt x="406" y="5"/>
                    </a:lnTo>
                    <a:lnTo>
                      <a:pt x="433" y="10"/>
                    </a:lnTo>
                    <a:lnTo>
                      <a:pt x="460" y="16"/>
                    </a:lnTo>
                    <a:lnTo>
                      <a:pt x="486" y="25"/>
                    </a:lnTo>
                    <a:lnTo>
                      <a:pt x="512" y="35"/>
                    </a:lnTo>
                    <a:lnTo>
                      <a:pt x="536" y="46"/>
                    </a:lnTo>
                    <a:lnTo>
                      <a:pt x="559" y="59"/>
                    </a:lnTo>
                    <a:lnTo>
                      <a:pt x="581" y="73"/>
                    </a:lnTo>
                    <a:lnTo>
                      <a:pt x="602" y="88"/>
                    </a:lnTo>
                    <a:lnTo>
                      <a:pt x="621" y="104"/>
                    </a:lnTo>
                    <a:lnTo>
                      <a:pt x="639" y="120"/>
                    </a:lnTo>
                    <a:lnTo>
                      <a:pt x="656" y="138"/>
                    </a:lnTo>
                    <a:lnTo>
                      <a:pt x="671" y="155"/>
                    </a:lnTo>
                    <a:lnTo>
                      <a:pt x="684" y="172"/>
                    </a:lnTo>
                    <a:lnTo>
                      <a:pt x="695" y="191"/>
                    </a:lnTo>
                    <a:lnTo>
                      <a:pt x="684" y="210"/>
                    </a:lnTo>
                    <a:lnTo>
                      <a:pt x="670" y="229"/>
                    </a:lnTo>
                    <a:lnTo>
                      <a:pt x="654" y="247"/>
                    </a:lnTo>
                    <a:lnTo>
                      <a:pt x="637" y="265"/>
                    </a:lnTo>
                    <a:lnTo>
                      <a:pt x="619" y="283"/>
                    </a:lnTo>
                    <a:lnTo>
                      <a:pt x="599" y="300"/>
                    </a:lnTo>
                    <a:lnTo>
                      <a:pt x="578" y="316"/>
                    </a:lnTo>
                    <a:lnTo>
                      <a:pt x="556" y="331"/>
                    </a:lnTo>
                    <a:lnTo>
                      <a:pt x="533" y="345"/>
                    </a:lnTo>
                    <a:lnTo>
                      <a:pt x="508" y="358"/>
                    </a:lnTo>
                    <a:lnTo>
                      <a:pt x="483" y="368"/>
                    </a:lnTo>
                    <a:lnTo>
                      <a:pt x="458" y="378"/>
                    </a:lnTo>
                    <a:lnTo>
                      <a:pt x="431" y="385"/>
                    </a:lnTo>
                    <a:lnTo>
                      <a:pt x="403" y="391"/>
                    </a:lnTo>
                    <a:lnTo>
                      <a:pt x="376" y="395"/>
                    </a:lnTo>
                    <a:lnTo>
                      <a:pt x="348" y="3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20" name="Freeform 61">
                <a:extLst>
                  <a:ext uri="{FF2B5EF4-FFF2-40B4-BE49-F238E27FC236}">
                    <a16:creationId xmlns:a16="http://schemas.microsoft.com/office/drawing/2014/main" id="{873FAD9B-FB8F-4F2E-92C5-83F92B675461}"/>
                  </a:ext>
                </a:extLst>
              </p:cNvPr>
              <p:cNvSpPr>
                <a:spLocks/>
              </p:cNvSpPr>
              <p:nvPr/>
            </p:nvSpPr>
            <p:spPr bwMode="auto">
              <a:xfrm>
                <a:off x="733" y="3644"/>
                <a:ext cx="167" cy="167"/>
              </a:xfrm>
              <a:custGeom>
                <a:avLst/>
                <a:gdLst>
                  <a:gd name="T0" fmla="*/ 0 w 335"/>
                  <a:gd name="T1" fmla="*/ 0 h 336"/>
                  <a:gd name="T2" fmla="*/ 0 w 335"/>
                  <a:gd name="T3" fmla="*/ 0 h 336"/>
                  <a:gd name="T4" fmla="*/ 0 w 335"/>
                  <a:gd name="T5" fmla="*/ 0 h 336"/>
                  <a:gd name="T6" fmla="*/ 0 w 335"/>
                  <a:gd name="T7" fmla="*/ 0 h 336"/>
                  <a:gd name="T8" fmla="*/ 0 w 335"/>
                  <a:gd name="T9" fmla="*/ 0 h 336"/>
                  <a:gd name="T10" fmla="*/ 0 w 335"/>
                  <a:gd name="T11" fmla="*/ 0 h 336"/>
                  <a:gd name="T12" fmla="*/ 0 w 335"/>
                  <a:gd name="T13" fmla="*/ 0 h 336"/>
                  <a:gd name="T14" fmla="*/ 0 w 335"/>
                  <a:gd name="T15" fmla="*/ 0 h 336"/>
                  <a:gd name="T16" fmla="*/ 0 w 335"/>
                  <a:gd name="T17" fmla="*/ 0 h 336"/>
                  <a:gd name="T18" fmla="*/ 0 w 335"/>
                  <a:gd name="T19" fmla="*/ 0 h 336"/>
                  <a:gd name="T20" fmla="*/ 0 w 335"/>
                  <a:gd name="T21" fmla="*/ 0 h 336"/>
                  <a:gd name="T22" fmla="*/ 0 w 335"/>
                  <a:gd name="T23" fmla="*/ 0 h 336"/>
                  <a:gd name="T24" fmla="*/ 0 w 335"/>
                  <a:gd name="T25" fmla="*/ 0 h 336"/>
                  <a:gd name="T26" fmla="*/ 0 w 335"/>
                  <a:gd name="T27" fmla="*/ 0 h 336"/>
                  <a:gd name="T28" fmla="*/ 0 w 335"/>
                  <a:gd name="T29" fmla="*/ 0 h 336"/>
                  <a:gd name="T30" fmla="*/ 0 w 335"/>
                  <a:gd name="T31" fmla="*/ 0 h 336"/>
                  <a:gd name="T32" fmla="*/ 0 w 335"/>
                  <a:gd name="T33" fmla="*/ 0 h 336"/>
                  <a:gd name="T34" fmla="*/ 0 w 335"/>
                  <a:gd name="T35" fmla="*/ 0 h 336"/>
                  <a:gd name="T36" fmla="*/ 0 w 335"/>
                  <a:gd name="T37" fmla="*/ 0 h 336"/>
                  <a:gd name="T38" fmla="*/ 0 w 335"/>
                  <a:gd name="T39" fmla="*/ 0 h 336"/>
                  <a:gd name="T40" fmla="*/ 0 w 335"/>
                  <a:gd name="T41" fmla="*/ 0 h 336"/>
                  <a:gd name="T42" fmla="*/ 0 w 335"/>
                  <a:gd name="T43" fmla="*/ 0 h 336"/>
                  <a:gd name="T44" fmla="*/ 0 w 335"/>
                  <a:gd name="T45" fmla="*/ 0 h 336"/>
                  <a:gd name="T46" fmla="*/ 0 w 335"/>
                  <a:gd name="T47" fmla="*/ 0 h 336"/>
                  <a:gd name="T48" fmla="*/ 0 w 335"/>
                  <a:gd name="T49" fmla="*/ 0 h 336"/>
                  <a:gd name="T50" fmla="*/ 0 w 335"/>
                  <a:gd name="T51" fmla="*/ 0 h 336"/>
                  <a:gd name="T52" fmla="*/ 0 w 335"/>
                  <a:gd name="T53" fmla="*/ 0 h 336"/>
                  <a:gd name="T54" fmla="*/ 0 w 335"/>
                  <a:gd name="T55" fmla="*/ 0 h 336"/>
                  <a:gd name="T56" fmla="*/ 0 w 335"/>
                  <a:gd name="T57" fmla="*/ 0 h 336"/>
                  <a:gd name="T58" fmla="*/ 0 w 335"/>
                  <a:gd name="T59" fmla="*/ 0 h 336"/>
                  <a:gd name="T60" fmla="*/ 0 w 335"/>
                  <a:gd name="T61" fmla="*/ 0 h 336"/>
                  <a:gd name="T62" fmla="*/ 0 w 335"/>
                  <a:gd name="T63" fmla="*/ 0 h 336"/>
                  <a:gd name="T64" fmla="*/ 0 w 335"/>
                  <a:gd name="T65" fmla="*/ 0 h 3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
                  <a:gd name="T100" fmla="*/ 0 h 336"/>
                  <a:gd name="T101" fmla="*/ 335 w 335"/>
                  <a:gd name="T102" fmla="*/ 336 h 3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 h="336">
                    <a:moveTo>
                      <a:pt x="168" y="336"/>
                    </a:moveTo>
                    <a:lnTo>
                      <a:pt x="202" y="332"/>
                    </a:lnTo>
                    <a:lnTo>
                      <a:pt x="233" y="323"/>
                    </a:lnTo>
                    <a:lnTo>
                      <a:pt x="262" y="307"/>
                    </a:lnTo>
                    <a:lnTo>
                      <a:pt x="286" y="286"/>
                    </a:lnTo>
                    <a:lnTo>
                      <a:pt x="307" y="262"/>
                    </a:lnTo>
                    <a:lnTo>
                      <a:pt x="322" y="233"/>
                    </a:lnTo>
                    <a:lnTo>
                      <a:pt x="332" y="202"/>
                    </a:lnTo>
                    <a:lnTo>
                      <a:pt x="335" y="169"/>
                    </a:lnTo>
                    <a:lnTo>
                      <a:pt x="332" y="134"/>
                    </a:lnTo>
                    <a:lnTo>
                      <a:pt x="322" y="103"/>
                    </a:lnTo>
                    <a:lnTo>
                      <a:pt x="307" y="74"/>
                    </a:lnTo>
                    <a:lnTo>
                      <a:pt x="286" y="50"/>
                    </a:lnTo>
                    <a:lnTo>
                      <a:pt x="262" y="29"/>
                    </a:lnTo>
                    <a:lnTo>
                      <a:pt x="233" y="13"/>
                    </a:lnTo>
                    <a:lnTo>
                      <a:pt x="202" y="4"/>
                    </a:lnTo>
                    <a:lnTo>
                      <a:pt x="168" y="0"/>
                    </a:lnTo>
                    <a:lnTo>
                      <a:pt x="134" y="4"/>
                    </a:lnTo>
                    <a:lnTo>
                      <a:pt x="103" y="13"/>
                    </a:lnTo>
                    <a:lnTo>
                      <a:pt x="74" y="29"/>
                    </a:lnTo>
                    <a:lnTo>
                      <a:pt x="50" y="50"/>
                    </a:lnTo>
                    <a:lnTo>
                      <a:pt x="29" y="74"/>
                    </a:lnTo>
                    <a:lnTo>
                      <a:pt x="13" y="103"/>
                    </a:lnTo>
                    <a:lnTo>
                      <a:pt x="4" y="134"/>
                    </a:lnTo>
                    <a:lnTo>
                      <a:pt x="0" y="169"/>
                    </a:lnTo>
                    <a:lnTo>
                      <a:pt x="4" y="202"/>
                    </a:lnTo>
                    <a:lnTo>
                      <a:pt x="13" y="233"/>
                    </a:lnTo>
                    <a:lnTo>
                      <a:pt x="29" y="262"/>
                    </a:lnTo>
                    <a:lnTo>
                      <a:pt x="50" y="286"/>
                    </a:lnTo>
                    <a:lnTo>
                      <a:pt x="74" y="307"/>
                    </a:lnTo>
                    <a:lnTo>
                      <a:pt x="103" y="323"/>
                    </a:lnTo>
                    <a:lnTo>
                      <a:pt x="134" y="332"/>
                    </a:lnTo>
                    <a:lnTo>
                      <a:pt x="168"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21" name="Freeform 62">
                <a:extLst>
                  <a:ext uri="{FF2B5EF4-FFF2-40B4-BE49-F238E27FC236}">
                    <a16:creationId xmlns:a16="http://schemas.microsoft.com/office/drawing/2014/main" id="{4347CB3B-4F43-40BC-957D-B90C6273024E}"/>
                  </a:ext>
                </a:extLst>
              </p:cNvPr>
              <p:cNvSpPr>
                <a:spLocks/>
              </p:cNvSpPr>
              <p:nvPr/>
            </p:nvSpPr>
            <p:spPr bwMode="auto">
              <a:xfrm>
                <a:off x="829" y="3694"/>
                <a:ext cx="27" cy="28"/>
              </a:xfrm>
              <a:custGeom>
                <a:avLst/>
                <a:gdLst>
                  <a:gd name="T0" fmla="*/ 1 w 54"/>
                  <a:gd name="T1" fmla="*/ 1 h 55"/>
                  <a:gd name="T2" fmla="*/ 1 w 54"/>
                  <a:gd name="T3" fmla="*/ 1 h 55"/>
                  <a:gd name="T4" fmla="*/ 1 w 54"/>
                  <a:gd name="T5" fmla="*/ 1 h 55"/>
                  <a:gd name="T6" fmla="*/ 1 w 54"/>
                  <a:gd name="T7" fmla="*/ 1 h 55"/>
                  <a:gd name="T8" fmla="*/ 1 w 54"/>
                  <a:gd name="T9" fmla="*/ 1 h 55"/>
                  <a:gd name="T10" fmla="*/ 1 w 54"/>
                  <a:gd name="T11" fmla="*/ 1 h 55"/>
                  <a:gd name="T12" fmla="*/ 1 w 54"/>
                  <a:gd name="T13" fmla="*/ 1 h 55"/>
                  <a:gd name="T14" fmla="*/ 1 w 54"/>
                  <a:gd name="T15" fmla="*/ 1 h 55"/>
                  <a:gd name="T16" fmla="*/ 1 w 54"/>
                  <a:gd name="T17" fmla="*/ 0 h 55"/>
                  <a:gd name="T18" fmla="*/ 1 w 54"/>
                  <a:gd name="T19" fmla="*/ 1 h 55"/>
                  <a:gd name="T20" fmla="*/ 1 w 54"/>
                  <a:gd name="T21" fmla="*/ 1 h 55"/>
                  <a:gd name="T22" fmla="*/ 1 w 54"/>
                  <a:gd name="T23" fmla="*/ 1 h 55"/>
                  <a:gd name="T24" fmla="*/ 0 w 54"/>
                  <a:gd name="T25" fmla="*/ 1 h 55"/>
                  <a:gd name="T26" fmla="*/ 1 w 54"/>
                  <a:gd name="T27" fmla="*/ 1 h 55"/>
                  <a:gd name="T28" fmla="*/ 1 w 54"/>
                  <a:gd name="T29" fmla="*/ 1 h 55"/>
                  <a:gd name="T30" fmla="*/ 1 w 54"/>
                  <a:gd name="T31" fmla="*/ 1 h 55"/>
                  <a:gd name="T32" fmla="*/ 1 w 54"/>
                  <a:gd name="T33" fmla="*/ 1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55"/>
                  <a:gd name="T53" fmla="*/ 54 w 5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55">
                    <a:moveTo>
                      <a:pt x="27" y="55"/>
                    </a:moveTo>
                    <a:lnTo>
                      <a:pt x="38" y="53"/>
                    </a:lnTo>
                    <a:lnTo>
                      <a:pt x="46" y="47"/>
                    </a:lnTo>
                    <a:lnTo>
                      <a:pt x="52" y="38"/>
                    </a:lnTo>
                    <a:lnTo>
                      <a:pt x="54" y="27"/>
                    </a:lnTo>
                    <a:lnTo>
                      <a:pt x="52" y="17"/>
                    </a:lnTo>
                    <a:lnTo>
                      <a:pt x="46" y="8"/>
                    </a:lnTo>
                    <a:lnTo>
                      <a:pt x="38" y="2"/>
                    </a:lnTo>
                    <a:lnTo>
                      <a:pt x="27" y="0"/>
                    </a:lnTo>
                    <a:lnTo>
                      <a:pt x="17" y="2"/>
                    </a:lnTo>
                    <a:lnTo>
                      <a:pt x="8" y="8"/>
                    </a:lnTo>
                    <a:lnTo>
                      <a:pt x="2" y="17"/>
                    </a:lnTo>
                    <a:lnTo>
                      <a:pt x="0" y="27"/>
                    </a:lnTo>
                    <a:lnTo>
                      <a:pt x="2" y="38"/>
                    </a:lnTo>
                    <a:lnTo>
                      <a:pt x="8" y="47"/>
                    </a:lnTo>
                    <a:lnTo>
                      <a:pt x="17" y="53"/>
                    </a:lnTo>
                    <a:lnTo>
                      <a:pt x="27"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22" name="Freeform 63">
                <a:extLst>
                  <a:ext uri="{FF2B5EF4-FFF2-40B4-BE49-F238E27FC236}">
                    <a16:creationId xmlns:a16="http://schemas.microsoft.com/office/drawing/2014/main" id="{9822A668-D2CA-41A2-B924-4B1B504C5257}"/>
                  </a:ext>
                </a:extLst>
              </p:cNvPr>
              <p:cNvSpPr>
                <a:spLocks/>
              </p:cNvSpPr>
              <p:nvPr/>
            </p:nvSpPr>
            <p:spPr bwMode="auto">
              <a:xfrm>
                <a:off x="601" y="3585"/>
                <a:ext cx="58" cy="64"/>
              </a:xfrm>
              <a:custGeom>
                <a:avLst/>
                <a:gdLst>
                  <a:gd name="T0" fmla="*/ 1 w 116"/>
                  <a:gd name="T1" fmla="*/ 0 h 129"/>
                  <a:gd name="T2" fmla="*/ 0 w 116"/>
                  <a:gd name="T3" fmla="*/ 0 h 129"/>
                  <a:gd name="T4" fmla="*/ 1 w 116"/>
                  <a:gd name="T5" fmla="*/ 0 h 129"/>
                  <a:gd name="T6" fmla="*/ 1 w 116"/>
                  <a:gd name="T7" fmla="*/ 0 h 129"/>
                  <a:gd name="T8" fmla="*/ 1 w 116"/>
                  <a:gd name="T9" fmla="*/ 0 h 129"/>
                  <a:gd name="T10" fmla="*/ 1 w 116"/>
                  <a:gd name="T11" fmla="*/ 0 h 129"/>
                  <a:gd name="T12" fmla="*/ 1 w 116"/>
                  <a:gd name="T13" fmla="*/ 0 h 129"/>
                  <a:gd name="T14" fmla="*/ 1 w 116"/>
                  <a:gd name="T15" fmla="*/ 0 h 129"/>
                  <a:gd name="T16" fmla="*/ 1 w 116"/>
                  <a:gd name="T17" fmla="*/ 0 h 129"/>
                  <a:gd name="T18" fmla="*/ 1 w 116"/>
                  <a:gd name="T19" fmla="*/ 0 h 129"/>
                  <a:gd name="T20" fmla="*/ 1 w 116"/>
                  <a:gd name="T21" fmla="*/ 0 h 1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6"/>
                  <a:gd name="T34" fmla="*/ 0 h 129"/>
                  <a:gd name="T35" fmla="*/ 116 w 116"/>
                  <a:gd name="T36" fmla="*/ 129 h 1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6" h="129">
                    <a:moveTo>
                      <a:pt x="116" y="95"/>
                    </a:moveTo>
                    <a:lnTo>
                      <a:pt x="0" y="0"/>
                    </a:lnTo>
                    <a:lnTo>
                      <a:pt x="76" y="129"/>
                    </a:lnTo>
                    <a:lnTo>
                      <a:pt x="81" y="124"/>
                    </a:lnTo>
                    <a:lnTo>
                      <a:pt x="86" y="121"/>
                    </a:lnTo>
                    <a:lnTo>
                      <a:pt x="90" y="116"/>
                    </a:lnTo>
                    <a:lnTo>
                      <a:pt x="95" y="112"/>
                    </a:lnTo>
                    <a:lnTo>
                      <a:pt x="101" y="107"/>
                    </a:lnTo>
                    <a:lnTo>
                      <a:pt x="105" y="103"/>
                    </a:lnTo>
                    <a:lnTo>
                      <a:pt x="111" y="99"/>
                    </a:lnTo>
                    <a:lnTo>
                      <a:pt x="116"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23" name="Freeform 64">
                <a:extLst>
                  <a:ext uri="{FF2B5EF4-FFF2-40B4-BE49-F238E27FC236}">
                    <a16:creationId xmlns:a16="http://schemas.microsoft.com/office/drawing/2014/main" id="{F9BF4074-FB4E-4D01-8F3D-EDC53DFB1673}"/>
                  </a:ext>
                </a:extLst>
              </p:cNvPr>
              <p:cNvSpPr>
                <a:spLocks/>
              </p:cNvSpPr>
              <p:nvPr/>
            </p:nvSpPr>
            <p:spPr bwMode="auto">
              <a:xfrm>
                <a:off x="666" y="3543"/>
                <a:ext cx="45" cy="70"/>
              </a:xfrm>
              <a:custGeom>
                <a:avLst/>
                <a:gdLst>
                  <a:gd name="T0" fmla="*/ 0 w 90"/>
                  <a:gd name="T1" fmla="*/ 0 h 139"/>
                  <a:gd name="T2" fmla="*/ 1 w 90"/>
                  <a:gd name="T3" fmla="*/ 1 h 139"/>
                  <a:gd name="T4" fmla="*/ 1 w 90"/>
                  <a:gd name="T5" fmla="*/ 1 h 139"/>
                  <a:gd name="T6" fmla="*/ 1 w 90"/>
                  <a:gd name="T7" fmla="*/ 1 h 139"/>
                  <a:gd name="T8" fmla="*/ 1 w 90"/>
                  <a:gd name="T9" fmla="*/ 1 h 139"/>
                  <a:gd name="T10" fmla="*/ 1 w 90"/>
                  <a:gd name="T11" fmla="*/ 1 h 139"/>
                  <a:gd name="T12" fmla="*/ 1 w 90"/>
                  <a:gd name="T13" fmla="*/ 1 h 139"/>
                  <a:gd name="T14" fmla="*/ 1 w 90"/>
                  <a:gd name="T15" fmla="*/ 1 h 139"/>
                  <a:gd name="T16" fmla="*/ 1 w 90"/>
                  <a:gd name="T17" fmla="*/ 1 h 139"/>
                  <a:gd name="T18" fmla="*/ 1 w 90"/>
                  <a:gd name="T19" fmla="*/ 1 h 139"/>
                  <a:gd name="T20" fmla="*/ 0 w 90"/>
                  <a:gd name="T21" fmla="*/ 0 h 1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139"/>
                  <a:gd name="T35" fmla="*/ 90 w 90"/>
                  <a:gd name="T36" fmla="*/ 139 h 1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139">
                    <a:moveTo>
                      <a:pt x="0" y="0"/>
                    </a:moveTo>
                    <a:lnTo>
                      <a:pt x="45" y="139"/>
                    </a:lnTo>
                    <a:lnTo>
                      <a:pt x="51" y="136"/>
                    </a:lnTo>
                    <a:lnTo>
                      <a:pt x="56" y="133"/>
                    </a:lnTo>
                    <a:lnTo>
                      <a:pt x="61" y="130"/>
                    </a:lnTo>
                    <a:lnTo>
                      <a:pt x="67" y="128"/>
                    </a:lnTo>
                    <a:lnTo>
                      <a:pt x="73" y="124"/>
                    </a:lnTo>
                    <a:lnTo>
                      <a:pt x="79" y="122"/>
                    </a:lnTo>
                    <a:lnTo>
                      <a:pt x="84" y="118"/>
                    </a:lnTo>
                    <a:lnTo>
                      <a:pt x="90" y="1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24" name="Freeform 65">
                <a:extLst>
                  <a:ext uri="{FF2B5EF4-FFF2-40B4-BE49-F238E27FC236}">
                    <a16:creationId xmlns:a16="http://schemas.microsoft.com/office/drawing/2014/main" id="{D6600393-B8A8-4704-BAB3-366585703ECC}"/>
                  </a:ext>
                </a:extLst>
              </p:cNvPr>
              <p:cNvSpPr>
                <a:spLocks/>
              </p:cNvSpPr>
              <p:nvPr/>
            </p:nvSpPr>
            <p:spPr bwMode="auto">
              <a:xfrm>
                <a:off x="738" y="3517"/>
                <a:ext cx="29" cy="71"/>
              </a:xfrm>
              <a:custGeom>
                <a:avLst/>
                <a:gdLst>
                  <a:gd name="T0" fmla="*/ 0 w 59"/>
                  <a:gd name="T1" fmla="*/ 0 h 143"/>
                  <a:gd name="T2" fmla="*/ 0 w 59"/>
                  <a:gd name="T3" fmla="*/ 0 h 143"/>
                  <a:gd name="T4" fmla="*/ 0 w 59"/>
                  <a:gd name="T5" fmla="*/ 0 h 143"/>
                  <a:gd name="T6" fmla="*/ 0 w 59"/>
                  <a:gd name="T7" fmla="*/ 0 h 143"/>
                  <a:gd name="T8" fmla="*/ 0 w 59"/>
                  <a:gd name="T9" fmla="*/ 0 h 143"/>
                  <a:gd name="T10" fmla="*/ 0 w 59"/>
                  <a:gd name="T11" fmla="*/ 0 h 143"/>
                  <a:gd name="T12" fmla="*/ 0 w 59"/>
                  <a:gd name="T13" fmla="*/ 0 h 143"/>
                  <a:gd name="T14" fmla="*/ 0 w 59"/>
                  <a:gd name="T15" fmla="*/ 0 h 143"/>
                  <a:gd name="T16" fmla="*/ 0 w 59"/>
                  <a:gd name="T17" fmla="*/ 0 h 143"/>
                  <a:gd name="T18" fmla="*/ 0 w 59"/>
                  <a:gd name="T19" fmla="*/ 0 h 143"/>
                  <a:gd name="T20" fmla="*/ 0 w 59"/>
                  <a:gd name="T21" fmla="*/ 0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143"/>
                  <a:gd name="T35" fmla="*/ 59 w 59"/>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143">
                    <a:moveTo>
                      <a:pt x="0" y="0"/>
                    </a:moveTo>
                    <a:lnTo>
                      <a:pt x="11" y="143"/>
                    </a:lnTo>
                    <a:lnTo>
                      <a:pt x="17" y="141"/>
                    </a:lnTo>
                    <a:lnTo>
                      <a:pt x="23" y="139"/>
                    </a:lnTo>
                    <a:lnTo>
                      <a:pt x="29" y="138"/>
                    </a:lnTo>
                    <a:lnTo>
                      <a:pt x="35" y="136"/>
                    </a:lnTo>
                    <a:lnTo>
                      <a:pt x="41" y="135"/>
                    </a:lnTo>
                    <a:lnTo>
                      <a:pt x="48" y="132"/>
                    </a:lnTo>
                    <a:lnTo>
                      <a:pt x="53" y="131"/>
                    </a:lnTo>
                    <a:lnTo>
                      <a:pt x="59" y="13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25" name="Freeform 66">
                <a:extLst>
                  <a:ext uri="{FF2B5EF4-FFF2-40B4-BE49-F238E27FC236}">
                    <a16:creationId xmlns:a16="http://schemas.microsoft.com/office/drawing/2014/main" id="{3EF4EC9D-4EAB-4CC6-98B0-2405F2806620}"/>
                  </a:ext>
                </a:extLst>
              </p:cNvPr>
              <p:cNvSpPr>
                <a:spLocks/>
              </p:cNvSpPr>
              <p:nvPr/>
            </p:nvSpPr>
            <p:spPr bwMode="auto">
              <a:xfrm>
                <a:off x="984" y="3591"/>
                <a:ext cx="59" cy="63"/>
              </a:xfrm>
              <a:custGeom>
                <a:avLst/>
                <a:gdLst>
                  <a:gd name="T0" fmla="*/ 0 w 117"/>
                  <a:gd name="T1" fmla="*/ 0 h 127"/>
                  <a:gd name="T2" fmla="*/ 1 w 117"/>
                  <a:gd name="T3" fmla="*/ 0 h 127"/>
                  <a:gd name="T4" fmla="*/ 1 w 117"/>
                  <a:gd name="T5" fmla="*/ 0 h 127"/>
                  <a:gd name="T6" fmla="*/ 1 w 117"/>
                  <a:gd name="T7" fmla="*/ 0 h 127"/>
                  <a:gd name="T8" fmla="*/ 1 w 117"/>
                  <a:gd name="T9" fmla="*/ 0 h 127"/>
                  <a:gd name="T10" fmla="*/ 1 w 117"/>
                  <a:gd name="T11" fmla="*/ 0 h 127"/>
                  <a:gd name="T12" fmla="*/ 1 w 117"/>
                  <a:gd name="T13" fmla="*/ 0 h 127"/>
                  <a:gd name="T14" fmla="*/ 1 w 117"/>
                  <a:gd name="T15" fmla="*/ 0 h 127"/>
                  <a:gd name="T16" fmla="*/ 1 w 117"/>
                  <a:gd name="T17" fmla="*/ 0 h 127"/>
                  <a:gd name="T18" fmla="*/ 1 w 117"/>
                  <a:gd name="T19" fmla="*/ 0 h 127"/>
                  <a:gd name="T20" fmla="*/ 0 w 117"/>
                  <a:gd name="T21" fmla="*/ 0 h 1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7"/>
                  <a:gd name="T34" fmla="*/ 0 h 127"/>
                  <a:gd name="T35" fmla="*/ 117 w 117"/>
                  <a:gd name="T36" fmla="*/ 127 h 1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7" h="127">
                    <a:moveTo>
                      <a:pt x="0" y="92"/>
                    </a:moveTo>
                    <a:lnTo>
                      <a:pt x="117" y="0"/>
                    </a:lnTo>
                    <a:lnTo>
                      <a:pt x="39" y="127"/>
                    </a:lnTo>
                    <a:lnTo>
                      <a:pt x="34" y="122"/>
                    </a:lnTo>
                    <a:lnTo>
                      <a:pt x="30" y="118"/>
                    </a:lnTo>
                    <a:lnTo>
                      <a:pt x="25" y="114"/>
                    </a:lnTo>
                    <a:lnTo>
                      <a:pt x="19" y="110"/>
                    </a:lnTo>
                    <a:lnTo>
                      <a:pt x="15" y="105"/>
                    </a:lnTo>
                    <a:lnTo>
                      <a:pt x="10" y="101"/>
                    </a:lnTo>
                    <a:lnTo>
                      <a:pt x="4" y="97"/>
                    </a:lnTo>
                    <a:lnTo>
                      <a:pt x="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26" name="Freeform 67">
                <a:extLst>
                  <a:ext uri="{FF2B5EF4-FFF2-40B4-BE49-F238E27FC236}">
                    <a16:creationId xmlns:a16="http://schemas.microsoft.com/office/drawing/2014/main" id="{E0118E83-69F5-47E9-892D-7D87F032661A}"/>
                  </a:ext>
                </a:extLst>
              </p:cNvPr>
              <p:cNvSpPr>
                <a:spLocks/>
              </p:cNvSpPr>
              <p:nvPr/>
            </p:nvSpPr>
            <p:spPr bwMode="auto">
              <a:xfrm>
                <a:off x="934" y="3547"/>
                <a:ext cx="46" cy="69"/>
              </a:xfrm>
              <a:custGeom>
                <a:avLst/>
                <a:gdLst>
                  <a:gd name="T0" fmla="*/ 0 w 93"/>
                  <a:gd name="T1" fmla="*/ 0 h 137"/>
                  <a:gd name="T2" fmla="*/ 0 w 93"/>
                  <a:gd name="T3" fmla="*/ 1 h 137"/>
                  <a:gd name="T4" fmla="*/ 0 w 93"/>
                  <a:gd name="T5" fmla="*/ 1 h 137"/>
                  <a:gd name="T6" fmla="*/ 0 w 93"/>
                  <a:gd name="T7" fmla="*/ 1 h 137"/>
                  <a:gd name="T8" fmla="*/ 0 w 93"/>
                  <a:gd name="T9" fmla="*/ 1 h 137"/>
                  <a:gd name="T10" fmla="*/ 0 w 93"/>
                  <a:gd name="T11" fmla="*/ 1 h 137"/>
                  <a:gd name="T12" fmla="*/ 0 w 93"/>
                  <a:gd name="T13" fmla="*/ 1 h 137"/>
                  <a:gd name="T14" fmla="*/ 0 w 93"/>
                  <a:gd name="T15" fmla="*/ 1 h 137"/>
                  <a:gd name="T16" fmla="*/ 0 w 93"/>
                  <a:gd name="T17" fmla="*/ 1 h 137"/>
                  <a:gd name="T18" fmla="*/ 0 w 93"/>
                  <a:gd name="T19" fmla="*/ 1 h 137"/>
                  <a:gd name="T20" fmla="*/ 0 w 93"/>
                  <a:gd name="T21" fmla="*/ 0 h 1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137"/>
                  <a:gd name="T35" fmla="*/ 93 w 93"/>
                  <a:gd name="T36" fmla="*/ 137 h 1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137">
                    <a:moveTo>
                      <a:pt x="93" y="0"/>
                    </a:moveTo>
                    <a:lnTo>
                      <a:pt x="45" y="137"/>
                    </a:lnTo>
                    <a:lnTo>
                      <a:pt x="40" y="134"/>
                    </a:lnTo>
                    <a:lnTo>
                      <a:pt x="34" y="131"/>
                    </a:lnTo>
                    <a:lnTo>
                      <a:pt x="28" y="128"/>
                    </a:lnTo>
                    <a:lnTo>
                      <a:pt x="23" y="124"/>
                    </a:lnTo>
                    <a:lnTo>
                      <a:pt x="18" y="122"/>
                    </a:lnTo>
                    <a:lnTo>
                      <a:pt x="12" y="119"/>
                    </a:lnTo>
                    <a:lnTo>
                      <a:pt x="6" y="116"/>
                    </a:lnTo>
                    <a:lnTo>
                      <a:pt x="0" y="113"/>
                    </a:lnTo>
                    <a:lnTo>
                      <a:pt x="9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27" name="Freeform 68">
                <a:extLst>
                  <a:ext uri="{FF2B5EF4-FFF2-40B4-BE49-F238E27FC236}">
                    <a16:creationId xmlns:a16="http://schemas.microsoft.com/office/drawing/2014/main" id="{5D53B2E4-EAAA-4C82-A642-93B48C515626}"/>
                  </a:ext>
                </a:extLst>
              </p:cNvPr>
              <p:cNvSpPr>
                <a:spLocks/>
              </p:cNvSpPr>
              <p:nvPr/>
            </p:nvSpPr>
            <p:spPr bwMode="auto">
              <a:xfrm>
                <a:off x="877" y="3519"/>
                <a:ext cx="31" cy="72"/>
              </a:xfrm>
              <a:custGeom>
                <a:avLst/>
                <a:gdLst>
                  <a:gd name="T0" fmla="*/ 0 w 63"/>
                  <a:gd name="T1" fmla="*/ 0 h 143"/>
                  <a:gd name="T2" fmla="*/ 0 w 63"/>
                  <a:gd name="T3" fmla="*/ 1 h 143"/>
                  <a:gd name="T4" fmla="*/ 0 w 63"/>
                  <a:gd name="T5" fmla="*/ 1 h 143"/>
                  <a:gd name="T6" fmla="*/ 0 w 63"/>
                  <a:gd name="T7" fmla="*/ 1 h 143"/>
                  <a:gd name="T8" fmla="*/ 0 w 63"/>
                  <a:gd name="T9" fmla="*/ 1 h 143"/>
                  <a:gd name="T10" fmla="*/ 0 w 63"/>
                  <a:gd name="T11" fmla="*/ 1 h 143"/>
                  <a:gd name="T12" fmla="*/ 0 w 63"/>
                  <a:gd name="T13" fmla="*/ 1 h 143"/>
                  <a:gd name="T14" fmla="*/ 0 w 63"/>
                  <a:gd name="T15" fmla="*/ 1 h 143"/>
                  <a:gd name="T16" fmla="*/ 0 w 63"/>
                  <a:gd name="T17" fmla="*/ 1 h 143"/>
                  <a:gd name="T18" fmla="*/ 0 w 63"/>
                  <a:gd name="T19" fmla="*/ 1 h 143"/>
                  <a:gd name="T20" fmla="*/ 0 w 63"/>
                  <a:gd name="T21" fmla="*/ 0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
                  <a:gd name="T34" fmla="*/ 0 h 143"/>
                  <a:gd name="T35" fmla="*/ 63 w 63"/>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 h="143">
                    <a:moveTo>
                      <a:pt x="63" y="0"/>
                    </a:moveTo>
                    <a:lnTo>
                      <a:pt x="49" y="143"/>
                    </a:lnTo>
                    <a:lnTo>
                      <a:pt x="43" y="141"/>
                    </a:lnTo>
                    <a:lnTo>
                      <a:pt x="37" y="139"/>
                    </a:lnTo>
                    <a:lnTo>
                      <a:pt x="32" y="137"/>
                    </a:lnTo>
                    <a:lnTo>
                      <a:pt x="25" y="135"/>
                    </a:lnTo>
                    <a:lnTo>
                      <a:pt x="19" y="134"/>
                    </a:lnTo>
                    <a:lnTo>
                      <a:pt x="13" y="132"/>
                    </a:lnTo>
                    <a:lnTo>
                      <a:pt x="7" y="131"/>
                    </a:lnTo>
                    <a:lnTo>
                      <a:pt x="0" y="129"/>
                    </a:lnTo>
                    <a:lnTo>
                      <a:pt x="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28" name="Freeform 69">
                <a:extLst>
                  <a:ext uri="{FF2B5EF4-FFF2-40B4-BE49-F238E27FC236}">
                    <a16:creationId xmlns:a16="http://schemas.microsoft.com/office/drawing/2014/main" id="{8FD719B0-D322-495D-9072-4CEFCF60E766}"/>
                  </a:ext>
                </a:extLst>
              </p:cNvPr>
              <p:cNvSpPr>
                <a:spLocks/>
              </p:cNvSpPr>
              <p:nvPr/>
            </p:nvSpPr>
            <p:spPr bwMode="auto">
              <a:xfrm>
                <a:off x="807" y="3506"/>
                <a:ext cx="25" cy="72"/>
              </a:xfrm>
              <a:custGeom>
                <a:avLst/>
                <a:gdLst>
                  <a:gd name="T0" fmla="*/ 1 w 50"/>
                  <a:gd name="T1" fmla="*/ 1 h 143"/>
                  <a:gd name="T2" fmla="*/ 1 w 50"/>
                  <a:gd name="T3" fmla="*/ 0 h 143"/>
                  <a:gd name="T4" fmla="*/ 0 w 50"/>
                  <a:gd name="T5" fmla="*/ 1 h 143"/>
                  <a:gd name="T6" fmla="*/ 1 w 50"/>
                  <a:gd name="T7" fmla="*/ 1 h 143"/>
                  <a:gd name="T8" fmla="*/ 1 w 50"/>
                  <a:gd name="T9" fmla="*/ 1 h 143"/>
                  <a:gd name="T10" fmla="*/ 1 w 50"/>
                  <a:gd name="T11" fmla="*/ 1 h 143"/>
                  <a:gd name="T12" fmla="*/ 1 w 50"/>
                  <a:gd name="T13" fmla="*/ 1 h 143"/>
                  <a:gd name="T14" fmla="*/ 1 w 50"/>
                  <a:gd name="T15" fmla="*/ 1 h 143"/>
                  <a:gd name="T16" fmla="*/ 1 w 50"/>
                  <a:gd name="T17" fmla="*/ 1 h 143"/>
                  <a:gd name="T18" fmla="*/ 1 w 50"/>
                  <a:gd name="T19" fmla="*/ 1 h 143"/>
                  <a:gd name="T20" fmla="*/ 1 w 50"/>
                  <a:gd name="T21" fmla="*/ 1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143"/>
                  <a:gd name="T35" fmla="*/ 50 w 50"/>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143">
                    <a:moveTo>
                      <a:pt x="50" y="143"/>
                    </a:moveTo>
                    <a:lnTo>
                      <a:pt x="22" y="0"/>
                    </a:lnTo>
                    <a:lnTo>
                      <a:pt x="0" y="142"/>
                    </a:lnTo>
                    <a:lnTo>
                      <a:pt x="6" y="142"/>
                    </a:lnTo>
                    <a:lnTo>
                      <a:pt x="12" y="141"/>
                    </a:lnTo>
                    <a:lnTo>
                      <a:pt x="19" y="141"/>
                    </a:lnTo>
                    <a:lnTo>
                      <a:pt x="25" y="141"/>
                    </a:lnTo>
                    <a:lnTo>
                      <a:pt x="31" y="142"/>
                    </a:lnTo>
                    <a:lnTo>
                      <a:pt x="38" y="142"/>
                    </a:lnTo>
                    <a:lnTo>
                      <a:pt x="44" y="142"/>
                    </a:lnTo>
                    <a:lnTo>
                      <a:pt x="50" y="1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317" name="Line 70">
              <a:extLst>
                <a:ext uri="{FF2B5EF4-FFF2-40B4-BE49-F238E27FC236}">
                  <a16:creationId xmlns:a16="http://schemas.microsoft.com/office/drawing/2014/main" id="{78555192-9731-43FE-8F1A-A9A5F83B9BB9}"/>
                </a:ext>
              </a:extLst>
            </p:cNvPr>
            <p:cNvSpPr>
              <a:spLocks noChangeShapeType="1"/>
            </p:cNvSpPr>
            <p:nvPr/>
          </p:nvSpPr>
          <p:spPr bwMode="auto">
            <a:xfrm flipV="1">
              <a:off x="816" y="2341"/>
              <a:ext cx="227" cy="511"/>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grpSp>
        <p:nvGrpSpPr>
          <p:cNvPr id="11268" name="Group 71">
            <a:extLst>
              <a:ext uri="{FF2B5EF4-FFF2-40B4-BE49-F238E27FC236}">
                <a16:creationId xmlns:a16="http://schemas.microsoft.com/office/drawing/2014/main" id="{7D70386E-A868-48C6-85FC-044CB8FA7B6D}"/>
              </a:ext>
            </a:extLst>
          </p:cNvPr>
          <p:cNvGrpSpPr>
            <a:grpSpLocks/>
          </p:cNvGrpSpPr>
          <p:nvPr/>
        </p:nvGrpSpPr>
        <p:grpSpPr bwMode="auto">
          <a:xfrm flipH="1">
            <a:off x="7400925" y="468313"/>
            <a:ext cx="820738" cy="1066800"/>
            <a:chOff x="4377" y="2568"/>
            <a:chExt cx="830" cy="1044"/>
          </a:xfrm>
        </p:grpSpPr>
        <p:sp>
          <p:nvSpPr>
            <p:cNvPr id="11298" name="Line 72">
              <a:extLst>
                <a:ext uri="{FF2B5EF4-FFF2-40B4-BE49-F238E27FC236}">
                  <a16:creationId xmlns:a16="http://schemas.microsoft.com/office/drawing/2014/main" id="{B7121BD4-8406-499C-BCC9-7DBF50749C4E}"/>
                </a:ext>
              </a:extLst>
            </p:cNvPr>
            <p:cNvSpPr>
              <a:spLocks noChangeShapeType="1"/>
            </p:cNvSpPr>
            <p:nvPr/>
          </p:nvSpPr>
          <p:spPr bwMode="auto">
            <a:xfrm flipV="1">
              <a:off x="4558" y="2591"/>
              <a:ext cx="435" cy="1021"/>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pic>
          <p:nvPicPr>
            <p:cNvPr id="11299" name="Picture 73" descr="MCED00214_0000[1]">
              <a:extLst>
                <a:ext uri="{FF2B5EF4-FFF2-40B4-BE49-F238E27FC236}">
                  <a16:creationId xmlns:a16="http://schemas.microsoft.com/office/drawing/2014/main" id="{77338423-D892-42E4-BCAB-87FBC871AC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7" y="2591"/>
              <a:ext cx="830" cy="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0" name="AutoShape 74">
              <a:extLst>
                <a:ext uri="{FF2B5EF4-FFF2-40B4-BE49-F238E27FC236}">
                  <a16:creationId xmlns:a16="http://schemas.microsoft.com/office/drawing/2014/main" id="{A8F61482-FD76-49D5-8C41-272BB7EDB83F}"/>
                </a:ext>
              </a:extLst>
            </p:cNvPr>
            <p:cNvSpPr>
              <a:spLocks noChangeArrowheads="1"/>
            </p:cNvSpPr>
            <p:nvPr/>
          </p:nvSpPr>
          <p:spPr bwMode="auto">
            <a:xfrm rot="-5400000">
              <a:off x="4676" y="3040"/>
              <a:ext cx="240" cy="340"/>
            </a:xfrm>
            <a:prstGeom prst="moon">
              <a:avLst>
                <a:gd name="adj" fmla="val 47083"/>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11301" name="Group 75">
              <a:extLst>
                <a:ext uri="{FF2B5EF4-FFF2-40B4-BE49-F238E27FC236}">
                  <a16:creationId xmlns:a16="http://schemas.microsoft.com/office/drawing/2014/main" id="{54416C49-5B42-44A1-9FD7-C403490B8E6C}"/>
                </a:ext>
              </a:extLst>
            </p:cNvPr>
            <p:cNvGrpSpPr>
              <a:grpSpLocks/>
            </p:cNvGrpSpPr>
            <p:nvPr/>
          </p:nvGrpSpPr>
          <p:grpSpPr bwMode="auto">
            <a:xfrm>
              <a:off x="4456" y="2823"/>
              <a:ext cx="315" cy="195"/>
              <a:chOff x="4456" y="2823"/>
              <a:chExt cx="315" cy="195"/>
            </a:xfrm>
          </p:grpSpPr>
          <p:sp>
            <p:nvSpPr>
              <p:cNvPr id="11308" name="Freeform 76">
                <a:extLst>
                  <a:ext uri="{FF2B5EF4-FFF2-40B4-BE49-F238E27FC236}">
                    <a16:creationId xmlns:a16="http://schemas.microsoft.com/office/drawing/2014/main" id="{E5F694DB-842B-4085-8DD4-5AA8C5D5F76F}"/>
                  </a:ext>
                </a:extLst>
              </p:cNvPr>
              <p:cNvSpPr>
                <a:spLocks/>
              </p:cNvSpPr>
              <p:nvPr/>
            </p:nvSpPr>
            <p:spPr bwMode="auto">
              <a:xfrm>
                <a:off x="4456" y="2823"/>
                <a:ext cx="315" cy="195"/>
              </a:xfrm>
              <a:custGeom>
                <a:avLst/>
                <a:gdLst>
                  <a:gd name="T0" fmla="*/ 0 w 817"/>
                  <a:gd name="T1" fmla="*/ 0 h 505"/>
                  <a:gd name="T2" fmla="*/ 0 w 817"/>
                  <a:gd name="T3" fmla="*/ 0 h 505"/>
                  <a:gd name="T4" fmla="*/ 0 w 817"/>
                  <a:gd name="T5" fmla="*/ 0 h 505"/>
                  <a:gd name="T6" fmla="*/ 0 w 817"/>
                  <a:gd name="T7" fmla="*/ 0 h 505"/>
                  <a:gd name="T8" fmla="*/ 0 w 817"/>
                  <a:gd name="T9" fmla="*/ 0 h 505"/>
                  <a:gd name="T10" fmla="*/ 0 w 817"/>
                  <a:gd name="T11" fmla="*/ 0 h 505"/>
                  <a:gd name="T12" fmla="*/ 0 w 817"/>
                  <a:gd name="T13" fmla="*/ 0 h 505"/>
                  <a:gd name="T14" fmla="*/ 0 w 817"/>
                  <a:gd name="T15" fmla="*/ 0 h 505"/>
                  <a:gd name="T16" fmla="*/ 0 w 817"/>
                  <a:gd name="T17" fmla="*/ 0 h 505"/>
                  <a:gd name="T18" fmla="*/ 0 w 817"/>
                  <a:gd name="T19" fmla="*/ 0 h 505"/>
                  <a:gd name="T20" fmla="*/ 0 w 817"/>
                  <a:gd name="T21" fmla="*/ 0 h 505"/>
                  <a:gd name="T22" fmla="*/ 0 w 817"/>
                  <a:gd name="T23" fmla="*/ 0 h 505"/>
                  <a:gd name="T24" fmla="*/ 0 w 817"/>
                  <a:gd name="T25" fmla="*/ 0 h 505"/>
                  <a:gd name="T26" fmla="*/ 0 w 817"/>
                  <a:gd name="T27" fmla="*/ 0 h 505"/>
                  <a:gd name="T28" fmla="*/ 0 w 817"/>
                  <a:gd name="T29" fmla="*/ 0 h 505"/>
                  <a:gd name="T30" fmla="*/ 0 w 817"/>
                  <a:gd name="T31" fmla="*/ 0 h 505"/>
                  <a:gd name="T32" fmla="*/ 0 w 817"/>
                  <a:gd name="T33" fmla="*/ 0 h 505"/>
                  <a:gd name="T34" fmla="*/ 0 w 817"/>
                  <a:gd name="T35" fmla="*/ 0 h 505"/>
                  <a:gd name="T36" fmla="*/ 0 w 817"/>
                  <a:gd name="T37" fmla="*/ 0 h 505"/>
                  <a:gd name="T38" fmla="*/ 0 w 817"/>
                  <a:gd name="T39" fmla="*/ 0 h 505"/>
                  <a:gd name="T40" fmla="*/ 0 w 817"/>
                  <a:gd name="T41" fmla="*/ 0 h 505"/>
                  <a:gd name="T42" fmla="*/ 0 w 817"/>
                  <a:gd name="T43" fmla="*/ 0 h 505"/>
                  <a:gd name="T44" fmla="*/ 0 w 817"/>
                  <a:gd name="T45" fmla="*/ 0 h 505"/>
                  <a:gd name="T46" fmla="*/ 0 w 817"/>
                  <a:gd name="T47" fmla="*/ 0 h 505"/>
                  <a:gd name="T48" fmla="*/ 0 w 817"/>
                  <a:gd name="T49" fmla="*/ 0 h 505"/>
                  <a:gd name="T50" fmla="*/ 0 w 817"/>
                  <a:gd name="T51" fmla="*/ 0 h 505"/>
                  <a:gd name="T52" fmla="*/ 0 w 817"/>
                  <a:gd name="T53" fmla="*/ 0 h 505"/>
                  <a:gd name="T54" fmla="*/ 0 w 817"/>
                  <a:gd name="T55" fmla="*/ 0 h 505"/>
                  <a:gd name="T56" fmla="*/ 0 w 817"/>
                  <a:gd name="T57" fmla="*/ 0 h 505"/>
                  <a:gd name="T58" fmla="*/ 0 w 817"/>
                  <a:gd name="T59" fmla="*/ 0 h 505"/>
                  <a:gd name="T60" fmla="*/ 0 w 817"/>
                  <a:gd name="T61" fmla="*/ 0 h 505"/>
                  <a:gd name="T62" fmla="*/ 0 w 817"/>
                  <a:gd name="T63" fmla="*/ 0 h 505"/>
                  <a:gd name="T64" fmla="*/ 0 w 817"/>
                  <a:gd name="T65" fmla="*/ 0 h 505"/>
                  <a:gd name="T66" fmla="*/ 0 w 817"/>
                  <a:gd name="T67" fmla="*/ 0 h 505"/>
                  <a:gd name="T68" fmla="*/ 0 w 817"/>
                  <a:gd name="T69" fmla="*/ 0 h 505"/>
                  <a:gd name="T70" fmla="*/ 0 w 817"/>
                  <a:gd name="T71" fmla="*/ 0 h 505"/>
                  <a:gd name="T72" fmla="*/ 0 w 817"/>
                  <a:gd name="T73" fmla="*/ 0 h 505"/>
                  <a:gd name="T74" fmla="*/ 0 w 817"/>
                  <a:gd name="T75" fmla="*/ 0 h 5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7"/>
                  <a:gd name="T115" fmla="*/ 0 h 505"/>
                  <a:gd name="T116" fmla="*/ 817 w 817"/>
                  <a:gd name="T117" fmla="*/ 505 h 5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7" h="505">
                    <a:moveTo>
                      <a:pt x="802" y="218"/>
                    </a:moveTo>
                    <a:lnTo>
                      <a:pt x="790" y="198"/>
                    </a:lnTo>
                    <a:lnTo>
                      <a:pt x="776" y="179"/>
                    </a:lnTo>
                    <a:lnTo>
                      <a:pt x="758" y="159"/>
                    </a:lnTo>
                    <a:lnTo>
                      <a:pt x="741" y="139"/>
                    </a:lnTo>
                    <a:lnTo>
                      <a:pt x="720" y="121"/>
                    </a:lnTo>
                    <a:lnTo>
                      <a:pt x="698" y="103"/>
                    </a:lnTo>
                    <a:lnTo>
                      <a:pt x="675" y="85"/>
                    </a:lnTo>
                    <a:lnTo>
                      <a:pt x="651" y="69"/>
                    </a:lnTo>
                    <a:lnTo>
                      <a:pt x="625" y="54"/>
                    </a:lnTo>
                    <a:lnTo>
                      <a:pt x="597" y="42"/>
                    </a:lnTo>
                    <a:lnTo>
                      <a:pt x="568" y="30"/>
                    </a:lnTo>
                    <a:lnTo>
                      <a:pt x="538" y="20"/>
                    </a:lnTo>
                    <a:lnTo>
                      <a:pt x="508" y="12"/>
                    </a:lnTo>
                    <a:lnTo>
                      <a:pt x="476" y="5"/>
                    </a:lnTo>
                    <a:lnTo>
                      <a:pt x="443" y="1"/>
                    </a:lnTo>
                    <a:lnTo>
                      <a:pt x="409" y="0"/>
                    </a:lnTo>
                    <a:lnTo>
                      <a:pt x="376" y="1"/>
                    </a:lnTo>
                    <a:lnTo>
                      <a:pt x="342" y="5"/>
                    </a:lnTo>
                    <a:lnTo>
                      <a:pt x="310" y="12"/>
                    </a:lnTo>
                    <a:lnTo>
                      <a:pt x="279" y="20"/>
                    </a:lnTo>
                    <a:lnTo>
                      <a:pt x="249" y="30"/>
                    </a:lnTo>
                    <a:lnTo>
                      <a:pt x="220" y="42"/>
                    </a:lnTo>
                    <a:lnTo>
                      <a:pt x="192" y="54"/>
                    </a:lnTo>
                    <a:lnTo>
                      <a:pt x="166" y="69"/>
                    </a:lnTo>
                    <a:lnTo>
                      <a:pt x="142" y="85"/>
                    </a:lnTo>
                    <a:lnTo>
                      <a:pt x="117" y="103"/>
                    </a:lnTo>
                    <a:lnTo>
                      <a:pt x="96" y="121"/>
                    </a:lnTo>
                    <a:lnTo>
                      <a:pt x="76" y="139"/>
                    </a:lnTo>
                    <a:lnTo>
                      <a:pt x="58" y="159"/>
                    </a:lnTo>
                    <a:lnTo>
                      <a:pt x="41" y="179"/>
                    </a:lnTo>
                    <a:lnTo>
                      <a:pt x="26" y="198"/>
                    </a:lnTo>
                    <a:lnTo>
                      <a:pt x="14" y="218"/>
                    </a:lnTo>
                    <a:lnTo>
                      <a:pt x="9" y="225"/>
                    </a:lnTo>
                    <a:lnTo>
                      <a:pt x="6" y="232"/>
                    </a:lnTo>
                    <a:lnTo>
                      <a:pt x="2" y="239"/>
                    </a:lnTo>
                    <a:lnTo>
                      <a:pt x="1" y="244"/>
                    </a:lnTo>
                    <a:lnTo>
                      <a:pt x="0" y="247"/>
                    </a:lnTo>
                    <a:lnTo>
                      <a:pt x="14" y="273"/>
                    </a:lnTo>
                    <a:lnTo>
                      <a:pt x="26" y="294"/>
                    </a:lnTo>
                    <a:lnTo>
                      <a:pt x="41" y="315"/>
                    </a:lnTo>
                    <a:lnTo>
                      <a:pt x="59" y="335"/>
                    </a:lnTo>
                    <a:lnTo>
                      <a:pt x="77" y="356"/>
                    </a:lnTo>
                    <a:lnTo>
                      <a:pt x="98" y="376"/>
                    </a:lnTo>
                    <a:lnTo>
                      <a:pt x="120" y="395"/>
                    </a:lnTo>
                    <a:lnTo>
                      <a:pt x="144" y="414"/>
                    </a:lnTo>
                    <a:lnTo>
                      <a:pt x="168" y="430"/>
                    </a:lnTo>
                    <a:lnTo>
                      <a:pt x="195" y="446"/>
                    </a:lnTo>
                    <a:lnTo>
                      <a:pt x="222" y="461"/>
                    </a:lnTo>
                    <a:lnTo>
                      <a:pt x="251" y="474"/>
                    </a:lnTo>
                    <a:lnTo>
                      <a:pt x="281" y="484"/>
                    </a:lnTo>
                    <a:lnTo>
                      <a:pt x="312" y="493"/>
                    </a:lnTo>
                    <a:lnTo>
                      <a:pt x="343" y="499"/>
                    </a:lnTo>
                    <a:lnTo>
                      <a:pt x="376" y="504"/>
                    </a:lnTo>
                    <a:lnTo>
                      <a:pt x="409" y="505"/>
                    </a:lnTo>
                    <a:lnTo>
                      <a:pt x="443" y="504"/>
                    </a:lnTo>
                    <a:lnTo>
                      <a:pt x="475" y="499"/>
                    </a:lnTo>
                    <a:lnTo>
                      <a:pt x="506" y="493"/>
                    </a:lnTo>
                    <a:lnTo>
                      <a:pt x="536" y="484"/>
                    </a:lnTo>
                    <a:lnTo>
                      <a:pt x="566" y="474"/>
                    </a:lnTo>
                    <a:lnTo>
                      <a:pt x="595" y="461"/>
                    </a:lnTo>
                    <a:lnTo>
                      <a:pt x="622" y="446"/>
                    </a:lnTo>
                    <a:lnTo>
                      <a:pt x="648" y="430"/>
                    </a:lnTo>
                    <a:lnTo>
                      <a:pt x="673" y="414"/>
                    </a:lnTo>
                    <a:lnTo>
                      <a:pt x="696" y="395"/>
                    </a:lnTo>
                    <a:lnTo>
                      <a:pt x="718" y="376"/>
                    </a:lnTo>
                    <a:lnTo>
                      <a:pt x="739" y="356"/>
                    </a:lnTo>
                    <a:lnTo>
                      <a:pt x="757" y="335"/>
                    </a:lnTo>
                    <a:lnTo>
                      <a:pt x="775" y="315"/>
                    </a:lnTo>
                    <a:lnTo>
                      <a:pt x="790" y="294"/>
                    </a:lnTo>
                    <a:lnTo>
                      <a:pt x="802" y="273"/>
                    </a:lnTo>
                    <a:lnTo>
                      <a:pt x="810" y="259"/>
                    </a:lnTo>
                    <a:lnTo>
                      <a:pt x="815" y="251"/>
                    </a:lnTo>
                    <a:lnTo>
                      <a:pt x="816" y="248"/>
                    </a:lnTo>
                    <a:lnTo>
                      <a:pt x="816" y="247"/>
                    </a:lnTo>
                    <a:lnTo>
                      <a:pt x="817" y="244"/>
                    </a:lnTo>
                    <a:lnTo>
                      <a:pt x="802" y="2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09" name="Freeform 77">
                <a:extLst>
                  <a:ext uri="{FF2B5EF4-FFF2-40B4-BE49-F238E27FC236}">
                    <a16:creationId xmlns:a16="http://schemas.microsoft.com/office/drawing/2014/main" id="{416F00E1-3777-4AF0-B7C1-7C4042937C2D}"/>
                  </a:ext>
                </a:extLst>
              </p:cNvPr>
              <p:cNvSpPr>
                <a:spLocks/>
              </p:cNvSpPr>
              <p:nvPr/>
            </p:nvSpPr>
            <p:spPr bwMode="auto">
              <a:xfrm>
                <a:off x="4480" y="2845"/>
                <a:ext cx="267" cy="152"/>
              </a:xfrm>
              <a:custGeom>
                <a:avLst/>
                <a:gdLst>
                  <a:gd name="T0" fmla="*/ 0 w 695"/>
                  <a:gd name="T1" fmla="*/ 0 h 396"/>
                  <a:gd name="T2" fmla="*/ 0 w 695"/>
                  <a:gd name="T3" fmla="*/ 0 h 396"/>
                  <a:gd name="T4" fmla="*/ 0 w 695"/>
                  <a:gd name="T5" fmla="*/ 0 h 396"/>
                  <a:gd name="T6" fmla="*/ 0 w 695"/>
                  <a:gd name="T7" fmla="*/ 0 h 396"/>
                  <a:gd name="T8" fmla="*/ 0 w 695"/>
                  <a:gd name="T9" fmla="*/ 0 h 396"/>
                  <a:gd name="T10" fmla="*/ 0 w 695"/>
                  <a:gd name="T11" fmla="*/ 0 h 396"/>
                  <a:gd name="T12" fmla="*/ 0 w 695"/>
                  <a:gd name="T13" fmla="*/ 0 h 396"/>
                  <a:gd name="T14" fmla="*/ 0 w 695"/>
                  <a:gd name="T15" fmla="*/ 0 h 396"/>
                  <a:gd name="T16" fmla="*/ 0 w 695"/>
                  <a:gd name="T17" fmla="*/ 0 h 396"/>
                  <a:gd name="T18" fmla="*/ 0 w 695"/>
                  <a:gd name="T19" fmla="*/ 0 h 396"/>
                  <a:gd name="T20" fmla="*/ 0 w 695"/>
                  <a:gd name="T21" fmla="*/ 0 h 396"/>
                  <a:gd name="T22" fmla="*/ 0 w 695"/>
                  <a:gd name="T23" fmla="*/ 0 h 396"/>
                  <a:gd name="T24" fmla="*/ 0 w 695"/>
                  <a:gd name="T25" fmla="*/ 0 h 396"/>
                  <a:gd name="T26" fmla="*/ 0 w 695"/>
                  <a:gd name="T27" fmla="*/ 0 h 396"/>
                  <a:gd name="T28" fmla="*/ 0 w 695"/>
                  <a:gd name="T29" fmla="*/ 0 h 396"/>
                  <a:gd name="T30" fmla="*/ 0 w 695"/>
                  <a:gd name="T31" fmla="*/ 0 h 396"/>
                  <a:gd name="T32" fmla="*/ 0 w 695"/>
                  <a:gd name="T33" fmla="*/ 0 h 396"/>
                  <a:gd name="T34" fmla="*/ 0 w 695"/>
                  <a:gd name="T35" fmla="*/ 0 h 396"/>
                  <a:gd name="T36" fmla="*/ 0 w 695"/>
                  <a:gd name="T37" fmla="*/ 0 h 396"/>
                  <a:gd name="T38" fmla="*/ 0 w 695"/>
                  <a:gd name="T39" fmla="*/ 0 h 396"/>
                  <a:gd name="T40" fmla="*/ 0 w 695"/>
                  <a:gd name="T41" fmla="*/ 0 h 396"/>
                  <a:gd name="T42" fmla="*/ 0 w 695"/>
                  <a:gd name="T43" fmla="*/ 0 h 396"/>
                  <a:gd name="T44" fmla="*/ 0 w 695"/>
                  <a:gd name="T45" fmla="*/ 0 h 396"/>
                  <a:gd name="T46" fmla="*/ 0 w 695"/>
                  <a:gd name="T47" fmla="*/ 0 h 396"/>
                  <a:gd name="T48" fmla="*/ 0 w 695"/>
                  <a:gd name="T49" fmla="*/ 0 h 396"/>
                  <a:gd name="T50" fmla="*/ 0 w 695"/>
                  <a:gd name="T51" fmla="*/ 0 h 396"/>
                  <a:gd name="T52" fmla="*/ 0 w 695"/>
                  <a:gd name="T53" fmla="*/ 0 h 396"/>
                  <a:gd name="T54" fmla="*/ 0 w 695"/>
                  <a:gd name="T55" fmla="*/ 0 h 396"/>
                  <a:gd name="T56" fmla="*/ 0 w 695"/>
                  <a:gd name="T57" fmla="*/ 0 h 396"/>
                  <a:gd name="T58" fmla="*/ 0 w 695"/>
                  <a:gd name="T59" fmla="*/ 0 h 396"/>
                  <a:gd name="T60" fmla="*/ 0 w 695"/>
                  <a:gd name="T61" fmla="*/ 0 h 396"/>
                  <a:gd name="T62" fmla="*/ 0 w 695"/>
                  <a:gd name="T63" fmla="*/ 0 h 3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5"/>
                  <a:gd name="T97" fmla="*/ 0 h 396"/>
                  <a:gd name="T98" fmla="*/ 695 w 695"/>
                  <a:gd name="T99" fmla="*/ 396 h 3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5" h="396">
                    <a:moveTo>
                      <a:pt x="348" y="396"/>
                    </a:moveTo>
                    <a:lnTo>
                      <a:pt x="320" y="395"/>
                    </a:lnTo>
                    <a:lnTo>
                      <a:pt x="293" y="391"/>
                    </a:lnTo>
                    <a:lnTo>
                      <a:pt x="265" y="385"/>
                    </a:lnTo>
                    <a:lnTo>
                      <a:pt x="239" y="378"/>
                    </a:lnTo>
                    <a:lnTo>
                      <a:pt x="212" y="368"/>
                    </a:lnTo>
                    <a:lnTo>
                      <a:pt x="187" y="358"/>
                    </a:lnTo>
                    <a:lnTo>
                      <a:pt x="163" y="345"/>
                    </a:lnTo>
                    <a:lnTo>
                      <a:pt x="139" y="331"/>
                    </a:lnTo>
                    <a:lnTo>
                      <a:pt x="118" y="316"/>
                    </a:lnTo>
                    <a:lnTo>
                      <a:pt x="96" y="300"/>
                    </a:lnTo>
                    <a:lnTo>
                      <a:pt x="76" y="283"/>
                    </a:lnTo>
                    <a:lnTo>
                      <a:pt x="58" y="265"/>
                    </a:lnTo>
                    <a:lnTo>
                      <a:pt x="42" y="247"/>
                    </a:lnTo>
                    <a:lnTo>
                      <a:pt x="25" y="229"/>
                    </a:lnTo>
                    <a:lnTo>
                      <a:pt x="12" y="210"/>
                    </a:lnTo>
                    <a:lnTo>
                      <a:pt x="0" y="191"/>
                    </a:lnTo>
                    <a:lnTo>
                      <a:pt x="12" y="172"/>
                    </a:lnTo>
                    <a:lnTo>
                      <a:pt x="24" y="155"/>
                    </a:lnTo>
                    <a:lnTo>
                      <a:pt x="39" y="138"/>
                    </a:lnTo>
                    <a:lnTo>
                      <a:pt x="56" y="120"/>
                    </a:lnTo>
                    <a:lnTo>
                      <a:pt x="74" y="104"/>
                    </a:lnTo>
                    <a:lnTo>
                      <a:pt x="93" y="88"/>
                    </a:lnTo>
                    <a:lnTo>
                      <a:pt x="114" y="73"/>
                    </a:lnTo>
                    <a:lnTo>
                      <a:pt x="136" y="59"/>
                    </a:lnTo>
                    <a:lnTo>
                      <a:pt x="159" y="46"/>
                    </a:lnTo>
                    <a:lnTo>
                      <a:pt x="183" y="35"/>
                    </a:lnTo>
                    <a:lnTo>
                      <a:pt x="209" y="25"/>
                    </a:lnTo>
                    <a:lnTo>
                      <a:pt x="235" y="16"/>
                    </a:lnTo>
                    <a:lnTo>
                      <a:pt x="262" y="10"/>
                    </a:lnTo>
                    <a:lnTo>
                      <a:pt x="290" y="5"/>
                    </a:lnTo>
                    <a:lnTo>
                      <a:pt x="319" y="1"/>
                    </a:lnTo>
                    <a:lnTo>
                      <a:pt x="348" y="0"/>
                    </a:lnTo>
                    <a:lnTo>
                      <a:pt x="377" y="1"/>
                    </a:lnTo>
                    <a:lnTo>
                      <a:pt x="406" y="5"/>
                    </a:lnTo>
                    <a:lnTo>
                      <a:pt x="433" y="10"/>
                    </a:lnTo>
                    <a:lnTo>
                      <a:pt x="460" y="16"/>
                    </a:lnTo>
                    <a:lnTo>
                      <a:pt x="486" y="25"/>
                    </a:lnTo>
                    <a:lnTo>
                      <a:pt x="512" y="35"/>
                    </a:lnTo>
                    <a:lnTo>
                      <a:pt x="536" y="46"/>
                    </a:lnTo>
                    <a:lnTo>
                      <a:pt x="559" y="59"/>
                    </a:lnTo>
                    <a:lnTo>
                      <a:pt x="581" y="73"/>
                    </a:lnTo>
                    <a:lnTo>
                      <a:pt x="602" y="88"/>
                    </a:lnTo>
                    <a:lnTo>
                      <a:pt x="621" y="104"/>
                    </a:lnTo>
                    <a:lnTo>
                      <a:pt x="639" y="120"/>
                    </a:lnTo>
                    <a:lnTo>
                      <a:pt x="656" y="138"/>
                    </a:lnTo>
                    <a:lnTo>
                      <a:pt x="671" y="155"/>
                    </a:lnTo>
                    <a:lnTo>
                      <a:pt x="684" y="172"/>
                    </a:lnTo>
                    <a:lnTo>
                      <a:pt x="695" y="191"/>
                    </a:lnTo>
                    <a:lnTo>
                      <a:pt x="684" y="210"/>
                    </a:lnTo>
                    <a:lnTo>
                      <a:pt x="670" y="229"/>
                    </a:lnTo>
                    <a:lnTo>
                      <a:pt x="654" y="247"/>
                    </a:lnTo>
                    <a:lnTo>
                      <a:pt x="637" y="265"/>
                    </a:lnTo>
                    <a:lnTo>
                      <a:pt x="619" y="283"/>
                    </a:lnTo>
                    <a:lnTo>
                      <a:pt x="599" y="300"/>
                    </a:lnTo>
                    <a:lnTo>
                      <a:pt x="578" y="316"/>
                    </a:lnTo>
                    <a:lnTo>
                      <a:pt x="556" y="331"/>
                    </a:lnTo>
                    <a:lnTo>
                      <a:pt x="533" y="345"/>
                    </a:lnTo>
                    <a:lnTo>
                      <a:pt x="508" y="358"/>
                    </a:lnTo>
                    <a:lnTo>
                      <a:pt x="483" y="368"/>
                    </a:lnTo>
                    <a:lnTo>
                      <a:pt x="458" y="378"/>
                    </a:lnTo>
                    <a:lnTo>
                      <a:pt x="431" y="385"/>
                    </a:lnTo>
                    <a:lnTo>
                      <a:pt x="403" y="391"/>
                    </a:lnTo>
                    <a:lnTo>
                      <a:pt x="376" y="395"/>
                    </a:lnTo>
                    <a:lnTo>
                      <a:pt x="348" y="3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10" name="Freeform 78">
                <a:extLst>
                  <a:ext uri="{FF2B5EF4-FFF2-40B4-BE49-F238E27FC236}">
                    <a16:creationId xmlns:a16="http://schemas.microsoft.com/office/drawing/2014/main" id="{8F835585-39A5-481B-A9C9-5AC56A16C4FB}"/>
                  </a:ext>
                </a:extLst>
              </p:cNvPr>
              <p:cNvSpPr>
                <a:spLocks/>
              </p:cNvSpPr>
              <p:nvPr/>
            </p:nvSpPr>
            <p:spPr bwMode="auto">
              <a:xfrm>
                <a:off x="4547" y="2857"/>
                <a:ext cx="129" cy="129"/>
              </a:xfrm>
              <a:custGeom>
                <a:avLst/>
                <a:gdLst>
                  <a:gd name="T0" fmla="*/ 0 w 335"/>
                  <a:gd name="T1" fmla="*/ 0 h 336"/>
                  <a:gd name="T2" fmla="*/ 0 w 335"/>
                  <a:gd name="T3" fmla="*/ 0 h 336"/>
                  <a:gd name="T4" fmla="*/ 0 w 335"/>
                  <a:gd name="T5" fmla="*/ 0 h 336"/>
                  <a:gd name="T6" fmla="*/ 0 w 335"/>
                  <a:gd name="T7" fmla="*/ 0 h 336"/>
                  <a:gd name="T8" fmla="*/ 0 w 335"/>
                  <a:gd name="T9" fmla="*/ 0 h 336"/>
                  <a:gd name="T10" fmla="*/ 0 w 335"/>
                  <a:gd name="T11" fmla="*/ 0 h 336"/>
                  <a:gd name="T12" fmla="*/ 0 w 335"/>
                  <a:gd name="T13" fmla="*/ 0 h 336"/>
                  <a:gd name="T14" fmla="*/ 0 w 335"/>
                  <a:gd name="T15" fmla="*/ 0 h 336"/>
                  <a:gd name="T16" fmla="*/ 0 w 335"/>
                  <a:gd name="T17" fmla="*/ 0 h 336"/>
                  <a:gd name="T18" fmla="*/ 0 w 335"/>
                  <a:gd name="T19" fmla="*/ 0 h 336"/>
                  <a:gd name="T20" fmla="*/ 0 w 335"/>
                  <a:gd name="T21" fmla="*/ 0 h 336"/>
                  <a:gd name="T22" fmla="*/ 0 w 335"/>
                  <a:gd name="T23" fmla="*/ 0 h 336"/>
                  <a:gd name="T24" fmla="*/ 0 w 335"/>
                  <a:gd name="T25" fmla="*/ 0 h 336"/>
                  <a:gd name="T26" fmla="*/ 0 w 335"/>
                  <a:gd name="T27" fmla="*/ 0 h 336"/>
                  <a:gd name="T28" fmla="*/ 0 w 335"/>
                  <a:gd name="T29" fmla="*/ 0 h 336"/>
                  <a:gd name="T30" fmla="*/ 0 w 335"/>
                  <a:gd name="T31" fmla="*/ 0 h 336"/>
                  <a:gd name="T32" fmla="*/ 0 w 335"/>
                  <a:gd name="T33" fmla="*/ 0 h 336"/>
                  <a:gd name="T34" fmla="*/ 0 w 335"/>
                  <a:gd name="T35" fmla="*/ 0 h 336"/>
                  <a:gd name="T36" fmla="*/ 0 w 335"/>
                  <a:gd name="T37" fmla="*/ 0 h 336"/>
                  <a:gd name="T38" fmla="*/ 0 w 335"/>
                  <a:gd name="T39" fmla="*/ 0 h 336"/>
                  <a:gd name="T40" fmla="*/ 0 w 335"/>
                  <a:gd name="T41" fmla="*/ 0 h 336"/>
                  <a:gd name="T42" fmla="*/ 0 w 335"/>
                  <a:gd name="T43" fmla="*/ 0 h 336"/>
                  <a:gd name="T44" fmla="*/ 0 w 335"/>
                  <a:gd name="T45" fmla="*/ 0 h 336"/>
                  <a:gd name="T46" fmla="*/ 0 w 335"/>
                  <a:gd name="T47" fmla="*/ 0 h 336"/>
                  <a:gd name="T48" fmla="*/ 0 w 335"/>
                  <a:gd name="T49" fmla="*/ 0 h 336"/>
                  <a:gd name="T50" fmla="*/ 0 w 335"/>
                  <a:gd name="T51" fmla="*/ 0 h 336"/>
                  <a:gd name="T52" fmla="*/ 0 w 335"/>
                  <a:gd name="T53" fmla="*/ 0 h 336"/>
                  <a:gd name="T54" fmla="*/ 0 w 335"/>
                  <a:gd name="T55" fmla="*/ 0 h 336"/>
                  <a:gd name="T56" fmla="*/ 0 w 335"/>
                  <a:gd name="T57" fmla="*/ 0 h 336"/>
                  <a:gd name="T58" fmla="*/ 0 w 335"/>
                  <a:gd name="T59" fmla="*/ 0 h 336"/>
                  <a:gd name="T60" fmla="*/ 0 w 335"/>
                  <a:gd name="T61" fmla="*/ 0 h 336"/>
                  <a:gd name="T62" fmla="*/ 0 w 335"/>
                  <a:gd name="T63" fmla="*/ 0 h 336"/>
                  <a:gd name="T64" fmla="*/ 0 w 335"/>
                  <a:gd name="T65" fmla="*/ 0 h 3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
                  <a:gd name="T100" fmla="*/ 0 h 336"/>
                  <a:gd name="T101" fmla="*/ 335 w 335"/>
                  <a:gd name="T102" fmla="*/ 336 h 3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 h="336">
                    <a:moveTo>
                      <a:pt x="168" y="336"/>
                    </a:moveTo>
                    <a:lnTo>
                      <a:pt x="202" y="332"/>
                    </a:lnTo>
                    <a:lnTo>
                      <a:pt x="233" y="323"/>
                    </a:lnTo>
                    <a:lnTo>
                      <a:pt x="262" y="307"/>
                    </a:lnTo>
                    <a:lnTo>
                      <a:pt x="286" y="286"/>
                    </a:lnTo>
                    <a:lnTo>
                      <a:pt x="307" y="262"/>
                    </a:lnTo>
                    <a:lnTo>
                      <a:pt x="322" y="233"/>
                    </a:lnTo>
                    <a:lnTo>
                      <a:pt x="332" y="202"/>
                    </a:lnTo>
                    <a:lnTo>
                      <a:pt x="335" y="169"/>
                    </a:lnTo>
                    <a:lnTo>
                      <a:pt x="332" y="134"/>
                    </a:lnTo>
                    <a:lnTo>
                      <a:pt x="322" y="103"/>
                    </a:lnTo>
                    <a:lnTo>
                      <a:pt x="307" y="74"/>
                    </a:lnTo>
                    <a:lnTo>
                      <a:pt x="286" y="50"/>
                    </a:lnTo>
                    <a:lnTo>
                      <a:pt x="262" y="29"/>
                    </a:lnTo>
                    <a:lnTo>
                      <a:pt x="233" y="13"/>
                    </a:lnTo>
                    <a:lnTo>
                      <a:pt x="202" y="4"/>
                    </a:lnTo>
                    <a:lnTo>
                      <a:pt x="168" y="0"/>
                    </a:lnTo>
                    <a:lnTo>
                      <a:pt x="134" y="4"/>
                    </a:lnTo>
                    <a:lnTo>
                      <a:pt x="103" y="13"/>
                    </a:lnTo>
                    <a:lnTo>
                      <a:pt x="74" y="29"/>
                    </a:lnTo>
                    <a:lnTo>
                      <a:pt x="50" y="50"/>
                    </a:lnTo>
                    <a:lnTo>
                      <a:pt x="29" y="74"/>
                    </a:lnTo>
                    <a:lnTo>
                      <a:pt x="13" y="103"/>
                    </a:lnTo>
                    <a:lnTo>
                      <a:pt x="4" y="134"/>
                    </a:lnTo>
                    <a:lnTo>
                      <a:pt x="0" y="169"/>
                    </a:lnTo>
                    <a:lnTo>
                      <a:pt x="4" y="202"/>
                    </a:lnTo>
                    <a:lnTo>
                      <a:pt x="13" y="233"/>
                    </a:lnTo>
                    <a:lnTo>
                      <a:pt x="29" y="262"/>
                    </a:lnTo>
                    <a:lnTo>
                      <a:pt x="50" y="286"/>
                    </a:lnTo>
                    <a:lnTo>
                      <a:pt x="74" y="307"/>
                    </a:lnTo>
                    <a:lnTo>
                      <a:pt x="103" y="323"/>
                    </a:lnTo>
                    <a:lnTo>
                      <a:pt x="134" y="332"/>
                    </a:lnTo>
                    <a:lnTo>
                      <a:pt x="168"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11" name="Freeform 79">
                <a:extLst>
                  <a:ext uri="{FF2B5EF4-FFF2-40B4-BE49-F238E27FC236}">
                    <a16:creationId xmlns:a16="http://schemas.microsoft.com/office/drawing/2014/main" id="{3157A41D-A75A-4731-8537-1E897AA7F6FD}"/>
                  </a:ext>
                </a:extLst>
              </p:cNvPr>
              <p:cNvSpPr>
                <a:spLocks/>
              </p:cNvSpPr>
              <p:nvPr/>
            </p:nvSpPr>
            <p:spPr bwMode="auto">
              <a:xfrm>
                <a:off x="4621" y="2895"/>
                <a:ext cx="21" cy="22"/>
              </a:xfrm>
              <a:custGeom>
                <a:avLst/>
                <a:gdLst>
                  <a:gd name="T0" fmla="*/ 0 w 54"/>
                  <a:gd name="T1" fmla="*/ 0 h 55"/>
                  <a:gd name="T2" fmla="*/ 0 w 54"/>
                  <a:gd name="T3" fmla="*/ 0 h 55"/>
                  <a:gd name="T4" fmla="*/ 0 w 54"/>
                  <a:gd name="T5" fmla="*/ 0 h 55"/>
                  <a:gd name="T6" fmla="*/ 0 w 54"/>
                  <a:gd name="T7" fmla="*/ 0 h 55"/>
                  <a:gd name="T8" fmla="*/ 0 w 54"/>
                  <a:gd name="T9" fmla="*/ 0 h 55"/>
                  <a:gd name="T10" fmla="*/ 0 w 54"/>
                  <a:gd name="T11" fmla="*/ 0 h 55"/>
                  <a:gd name="T12" fmla="*/ 0 w 54"/>
                  <a:gd name="T13" fmla="*/ 0 h 55"/>
                  <a:gd name="T14" fmla="*/ 0 w 54"/>
                  <a:gd name="T15" fmla="*/ 0 h 55"/>
                  <a:gd name="T16" fmla="*/ 0 w 54"/>
                  <a:gd name="T17" fmla="*/ 0 h 55"/>
                  <a:gd name="T18" fmla="*/ 0 w 54"/>
                  <a:gd name="T19" fmla="*/ 0 h 55"/>
                  <a:gd name="T20" fmla="*/ 0 w 54"/>
                  <a:gd name="T21" fmla="*/ 0 h 55"/>
                  <a:gd name="T22" fmla="*/ 0 w 54"/>
                  <a:gd name="T23" fmla="*/ 0 h 55"/>
                  <a:gd name="T24" fmla="*/ 0 w 54"/>
                  <a:gd name="T25" fmla="*/ 0 h 55"/>
                  <a:gd name="T26" fmla="*/ 0 w 54"/>
                  <a:gd name="T27" fmla="*/ 0 h 55"/>
                  <a:gd name="T28" fmla="*/ 0 w 54"/>
                  <a:gd name="T29" fmla="*/ 0 h 55"/>
                  <a:gd name="T30" fmla="*/ 0 w 54"/>
                  <a:gd name="T31" fmla="*/ 0 h 55"/>
                  <a:gd name="T32" fmla="*/ 0 w 54"/>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55"/>
                  <a:gd name="T53" fmla="*/ 54 w 5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55">
                    <a:moveTo>
                      <a:pt x="27" y="55"/>
                    </a:moveTo>
                    <a:lnTo>
                      <a:pt x="38" y="53"/>
                    </a:lnTo>
                    <a:lnTo>
                      <a:pt x="46" y="47"/>
                    </a:lnTo>
                    <a:lnTo>
                      <a:pt x="52" y="38"/>
                    </a:lnTo>
                    <a:lnTo>
                      <a:pt x="54" y="27"/>
                    </a:lnTo>
                    <a:lnTo>
                      <a:pt x="52" y="17"/>
                    </a:lnTo>
                    <a:lnTo>
                      <a:pt x="46" y="8"/>
                    </a:lnTo>
                    <a:lnTo>
                      <a:pt x="38" y="2"/>
                    </a:lnTo>
                    <a:lnTo>
                      <a:pt x="27" y="0"/>
                    </a:lnTo>
                    <a:lnTo>
                      <a:pt x="17" y="2"/>
                    </a:lnTo>
                    <a:lnTo>
                      <a:pt x="8" y="8"/>
                    </a:lnTo>
                    <a:lnTo>
                      <a:pt x="2" y="17"/>
                    </a:lnTo>
                    <a:lnTo>
                      <a:pt x="0" y="27"/>
                    </a:lnTo>
                    <a:lnTo>
                      <a:pt x="2" y="38"/>
                    </a:lnTo>
                    <a:lnTo>
                      <a:pt x="8" y="47"/>
                    </a:lnTo>
                    <a:lnTo>
                      <a:pt x="17" y="53"/>
                    </a:lnTo>
                    <a:lnTo>
                      <a:pt x="27"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302" name="Group 80">
              <a:extLst>
                <a:ext uri="{FF2B5EF4-FFF2-40B4-BE49-F238E27FC236}">
                  <a16:creationId xmlns:a16="http://schemas.microsoft.com/office/drawing/2014/main" id="{1BD32518-206E-45AA-9E4E-39F70E699ABE}"/>
                </a:ext>
              </a:extLst>
            </p:cNvPr>
            <p:cNvGrpSpPr>
              <a:grpSpLocks/>
            </p:cNvGrpSpPr>
            <p:nvPr/>
          </p:nvGrpSpPr>
          <p:grpSpPr bwMode="auto">
            <a:xfrm>
              <a:off x="4842" y="2823"/>
              <a:ext cx="315" cy="195"/>
              <a:chOff x="4842" y="2823"/>
              <a:chExt cx="315" cy="195"/>
            </a:xfrm>
          </p:grpSpPr>
          <p:sp>
            <p:nvSpPr>
              <p:cNvPr id="11304" name="Freeform 81">
                <a:extLst>
                  <a:ext uri="{FF2B5EF4-FFF2-40B4-BE49-F238E27FC236}">
                    <a16:creationId xmlns:a16="http://schemas.microsoft.com/office/drawing/2014/main" id="{4AC3FA38-CEA4-4CBD-8C9F-D05D2EFDAAD2}"/>
                  </a:ext>
                </a:extLst>
              </p:cNvPr>
              <p:cNvSpPr>
                <a:spLocks/>
              </p:cNvSpPr>
              <p:nvPr/>
            </p:nvSpPr>
            <p:spPr bwMode="auto">
              <a:xfrm>
                <a:off x="4842" y="2823"/>
                <a:ext cx="315" cy="195"/>
              </a:xfrm>
              <a:custGeom>
                <a:avLst/>
                <a:gdLst>
                  <a:gd name="T0" fmla="*/ 0 w 817"/>
                  <a:gd name="T1" fmla="*/ 0 h 505"/>
                  <a:gd name="T2" fmla="*/ 0 w 817"/>
                  <a:gd name="T3" fmla="*/ 0 h 505"/>
                  <a:gd name="T4" fmla="*/ 0 w 817"/>
                  <a:gd name="T5" fmla="*/ 0 h 505"/>
                  <a:gd name="T6" fmla="*/ 0 w 817"/>
                  <a:gd name="T7" fmla="*/ 0 h 505"/>
                  <a:gd name="T8" fmla="*/ 0 w 817"/>
                  <a:gd name="T9" fmla="*/ 0 h 505"/>
                  <a:gd name="T10" fmla="*/ 0 w 817"/>
                  <a:gd name="T11" fmla="*/ 0 h 505"/>
                  <a:gd name="T12" fmla="*/ 0 w 817"/>
                  <a:gd name="T13" fmla="*/ 0 h 505"/>
                  <a:gd name="T14" fmla="*/ 0 w 817"/>
                  <a:gd name="T15" fmla="*/ 0 h 505"/>
                  <a:gd name="T16" fmla="*/ 0 w 817"/>
                  <a:gd name="T17" fmla="*/ 0 h 505"/>
                  <a:gd name="T18" fmla="*/ 0 w 817"/>
                  <a:gd name="T19" fmla="*/ 0 h 505"/>
                  <a:gd name="T20" fmla="*/ 0 w 817"/>
                  <a:gd name="T21" fmla="*/ 0 h 505"/>
                  <a:gd name="T22" fmla="*/ 0 w 817"/>
                  <a:gd name="T23" fmla="*/ 0 h 505"/>
                  <a:gd name="T24" fmla="*/ 0 w 817"/>
                  <a:gd name="T25" fmla="*/ 0 h 505"/>
                  <a:gd name="T26" fmla="*/ 0 w 817"/>
                  <a:gd name="T27" fmla="*/ 0 h 505"/>
                  <a:gd name="T28" fmla="*/ 0 w 817"/>
                  <a:gd name="T29" fmla="*/ 0 h 505"/>
                  <a:gd name="T30" fmla="*/ 0 w 817"/>
                  <a:gd name="T31" fmla="*/ 0 h 505"/>
                  <a:gd name="T32" fmla="*/ 0 w 817"/>
                  <a:gd name="T33" fmla="*/ 0 h 505"/>
                  <a:gd name="T34" fmla="*/ 0 w 817"/>
                  <a:gd name="T35" fmla="*/ 0 h 505"/>
                  <a:gd name="T36" fmla="*/ 0 w 817"/>
                  <a:gd name="T37" fmla="*/ 0 h 505"/>
                  <a:gd name="T38" fmla="*/ 0 w 817"/>
                  <a:gd name="T39" fmla="*/ 0 h 505"/>
                  <a:gd name="T40" fmla="*/ 0 w 817"/>
                  <a:gd name="T41" fmla="*/ 0 h 505"/>
                  <a:gd name="T42" fmla="*/ 0 w 817"/>
                  <a:gd name="T43" fmla="*/ 0 h 505"/>
                  <a:gd name="T44" fmla="*/ 0 w 817"/>
                  <a:gd name="T45" fmla="*/ 0 h 505"/>
                  <a:gd name="T46" fmla="*/ 0 w 817"/>
                  <a:gd name="T47" fmla="*/ 0 h 505"/>
                  <a:gd name="T48" fmla="*/ 0 w 817"/>
                  <a:gd name="T49" fmla="*/ 0 h 505"/>
                  <a:gd name="T50" fmla="*/ 0 w 817"/>
                  <a:gd name="T51" fmla="*/ 0 h 505"/>
                  <a:gd name="T52" fmla="*/ 0 w 817"/>
                  <a:gd name="T53" fmla="*/ 0 h 505"/>
                  <a:gd name="T54" fmla="*/ 0 w 817"/>
                  <a:gd name="T55" fmla="*/ 0 h 505"/>
                  <a:gd name="T56" fmla="*/ 0 w 817"/>
                  <a:gd name="T57" fmla="*/ 0 h 505"/>
                  <a:gd name="T58" fmla="*/ 0 w 817"/>
                  <a:gd name="T59" fmla="*/ 0 h 505"/>
                  <a:gd name="T60" fmla="*/ 0 w 817"/>
                  <a:gd name="T61" fmla="*/ 0 h 505"/>
                  <a:gd name="T62" fmla="*/ 0 w 817"/>
                  <a:gd name="T63" fmla="*/ 0 h 505"/>
                  <a:gd name="T64" fmla="*/ 0 w 817"/>
                  <a:gd name="T65" fmla="*/ 0 h 505"/>
                  <a:gd name="T66" fmla="*/ 0 w 817"/>
                  <a:gd name="T67" fmla="*/ 0 h 505"/>
                  <a:gd name="T68" fmla="*/ 0 w 817"/>
                  <a:gd name="T69" fmla="*/ 0 h 505"/>
                  <a:gd name="T70" fmla="*/ 0 w 817"/>
                  <a:gd name="T71" fmla="*/ 0 h 505"/>
                  <a:gd name="T72" fmla="*/ 0 w 817"/>
                  <a:gd name="T73" fmla="*/ 0 h 505"/>
                  <a:gd name="T74" fmla="*/ 0 w 817"/>
                  <a:gd name="T75" fmla="*/ 0 h 5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7"/>
                  <a:gd name="T115" fmla="*/ 0 h 505"/>
                  <a:gd name="T116" fmla="*/ 817 w 817"/>
                  <a:gd name="T117" fmla="*/ 505 h 5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7" h="505">
                    <a:moveTo>
                      <a:pt x="802" y="218"/>
                    </a:moveTo>
                    <a:lnTo>
                      <a:pt x="790" y="198"/>
                    </a:lnTo>
                    <a:lnTo>
                      <a:pt x="776" y="179"/>
                    </a:lnTo>
                    <a:lnTo>
                      <a:pt x="758" y="159"/>
                    </a:lnTo>
                    <a:lnTo>
                      <a:pt x="741" y="139"/>
                    </a:lnTo>
                    <a:lnTo>
                      <a:pt x="720" y="121"/>
                    </a:lnTo>
                    <a:lnTo>
                      <a:pt x="698" y="103"/>
                    </a:lnTo>
                    <a:lnTo>
                      <a:pt x="675" y="85"/>
                    </a:lnTo>
                    <a:lnTo>
                      <a:pt x="651" y="69"/>
                    </a:lnTo>
                    <a:lnTo>
                      <a:pt x="625" y="54"/>
                    </a:lnTo>
                    <a:lnTo>
                      <a:pt x="597" y="42"/>
                    </a:lnTo>
                    <a:lnTo>
                      <a:pt x="568" y="30"/>
                    </a:lnTo>
                    <a:lnTo>
                      <a:pt x="538" y="20"/>
                    </a:lnTo>
                    <a:lnTo>
                      <a:pt x="508" y="12"/>
                    </a:lnTo>
                    <a:lnTo>
                      <a:pt x="476" y="5"/>
                    </a:lnTo>
                    <a:lnTo>
                      <a:pt x="443" y="1"/>
                    </a:lnTo>
                    <a:lnTo>
                      <a:pt x="409" y="0"/>
                    </a:lnTo>
                    <a:lnTo>
                      <a:pt x="376" y="1"/>
                    </a:lnTo>
                    <a:lnTo>
                      <a:pt x="342" y="5"/>
                    </a:lnTo>
                    <a:lnTo>
                      <a:pt x="310" y="12"/>
                    </a:lnTo>
                    <a:lnTo>
                      <a:pt x="279" y="20"/>
                    </a:lnTo>
                    <a:lnTo>
                      <a:pt x="249" y="30"/>
                    </a:lnTo>
                    <a:lnTo>
                      <a:pt x="220" y="42"/>
                    </a:lnTo>
                    <a:lnTo>
                      <a:pt x="192" y="54"/>
                    </a:lnTo>
                    <a:lnTo>
                      <a:pt x="166" y="69"/>
                    </a:lnTo>
                    <a:lnTo>
                      <a:pt x="142" y="85"/>
                    </a:lnTo>
                    <a:lnTo>
                      <a:pt x="117" y="103"/>
                    </a:lnTo>
                    <a:lnTo>
                      <a:pt x="96" y="121"/>
                    </a:lnTo>
                    <a:lnTo>
                      <a:pt x="76" y="139"/>
                    </a:lnTo>
                    <a:lnTo>
                      <a:pt x="58" y="159"/>
                    </a:lnTo>
                    <a:lnTo>
                      <a:pt x="41" y="179"/>
                    </a:lnTo>
                    <a:lnTo>
                      <a:pt x="26" y="198"/>
                    </a:lnTo>
                    <a:lnTo>
                      <a:pt x="14" y="218"/>
                    </a:lnTo>
                    <a:lnTo>
                      <a:pt x="9" y="225"/>
                    </a:lnTo>
                    <a:lnTo>
                      <a:pt x="6" y="232"/>
                    </a:lnTo>
                    <a:lnTo>
                      <a:pt x="2" y="239"/>
                    </a:lnTo>
                    <a:lnTo>
                      <a:pt x="1" y="244"/>
                    </a:lnTo>
                    <a:lnTo>
                      <a:pt x="0" y="247"/>
                    </a:lnTo>
                    <a:lnTo>
                      <a:pt x="14" y="273"/>
                    </a:lnTo>
                    <a:lnTo>
                      <a:pt x="26" y="294"/>
                    </a:lnTo>
                    <a:lnTo>
                      <a:pt x="41" y="315"/>
                    </a:lnTo>
                    <a:lnTo>
                      <a:pt x="59" y="335"/>
                    </a:lnTo>
                    <a:lnTo>
                      <a:pt x="77" y="356"/>
                    </a:lnTo>
                    <a:lnTo>
                      <a:pt x="98" y="376"/>
                    </a:lnTo>
                    <a:lnTo>
                      <a:pt x="120" y="395"/>
                    </a:lnTo>
                    <a:lnTo>
                      <a:pt x="144" y="414"/>
                    </a:lnTo>
                    <a:lnTo>
                      <a:pt x="168" y="430"/>
                    </a:lnTo>
                    <a:lnTo>
                      <a:pt x="195" y="446"/>
                    </a:lnTo>
                    <a:lnTo>
                      <a:pt x="222" y="461"/>
                    </a:lnTo>
                    <a:lnTo>
                      <a:pt x="251" y="474"/>
                    </a:lnTo>
                    <a:lnTo>
                      <a:pt x="281" y="484"/>
                    </a:lnTo>
                    <a:lnTo>
                      <a:pt x="312" y="493"/>
                    </a:lnTo>
                    <a:lnTo>
                      <a:pt x="343" y="499"/>
                    </a:lnTo>
                    <a:lnTo>
                      <a:pt x="376" y="504"/>
                    </a:lnTo>
                    <a:lnTo>
                      <a:pt x="409" y="505"/>
                    </a:lnTo>
                    <a:lnTo>
                      <a:pt x="443" y="504"/>
                    </a:lnTo>
                    <a:lnTo>
                      <a:pt x="475" y="499"/>
                    </a:lnTo>
                    <a:lnTo>
                      <a:pt x="506" y="493"/>
                    </a:lnTo>
                    <a:lnTo>
                      <a:pt x="536" y="484"/>
                    </a:lnTo>
                    <a:lnTo>
                      <a:pt x="566" y="474"/>
                    </a:lnTo>
                    <a:lnTo>
                      <a:pt x="595" y="461"/>
                    </a:lnTo>
                    <a:lnTo>
                      <a:pt x="622" y="446"/>
                    </a:lnTo>
                    <a:lnTo>
                      <a:pt x="648" y="430"/>
                    </a:lnTo>
                    <a:lnTo>
                      <a:pt x="673" y="414"/>
                    </a:lnTo>
                    <a:lnTo>
                      <a:pt x="696" y="395"/>
                    </a:lnTo>
                    <a:lnTo>
                      <a:pt x="718" y="376"/>
                    </a:lnTo>
                    <a:lnTo>
                      <a:pt x="739" y="356"/>
                    </a:lnTo>
                    <a:lnTo>
                      <a:pt x="757" y="335"/>
                    </a:lnTo>
                    <a:lnTo>
                      <a:pt x="775" y="315"/>
                    </a:lnTo>
                    <a:lnTo>
                      <a:pt x="790" y="294"/>
                    </a:lnTo>
                    <a:lnTo>
                      <a:pt x="802" y="273"/>
                    </a:lnTo>
                    <a:lnTo>
                      <a:pt x="810" y="259"/>
                    </a:lnTo>
                    <a:lnTo>
                      <a:pt x="815" y="251"/>
                    </a:lnTo>
                    <a:lnTo>
                      <a:pt x="816" y="248"/>
                    </a:lnTo>
                    <a:lnTo>
                      <a:pt x="816" y="247"/>
                    </a:lnTo>
                    <a:lnTo>
                      <a:pt x="817" y="244"/>
                    </a:lnTo>
                    <a:lnTo>
                      <a:pt x="802" y="2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05" name="Freeform 82">
                <a:extLst>
                  <a:ext uri="{FF2B5EF4-FFF2-40B4-BE49-F238E27FC236}">
                    <a16:creationId xmlns:a16="http://schemas.microsoft.com/office/drawing/2014/main" id="{5804E06C-2355-4B36-9D3B-63D8EA6BF385}"/>
                  </a:ext>
                </a:extLst>
              </p:cNvPr>
              <p:cNvSpPr>
                <a:spLocks/>
              </p:cNvSpPr>
              <p:nvPr/>
            </p:nvSpPr>
            <p:spPr bwMode="auto">
              <a:xfrm>
                <a:off x="4866" y="2845"/>
                <a:ext cx="267" cy="152"/>
              </a:xfrm>
              <a:custGeom>
                <a:avLst/>
                <a:gdLst>
                  <a:gd name="T0" fmla="*/ 0 w 695"/>
                  <a:gd name="T1" fmla="*/ 0 h 396"/>
                  <a:gd name="T2" fmla="*/ 0 w 695"/>
                  <a:gd name="T3" fmla="*/ 0 h 396"/>
                  <a:gd name="T4" fmla="*/ 0 w 695"/>
                  <a:gd name="T5" fmla="*/ 0 h 396"/>
                  <a:gd name="T6" fmla="*/ 0 w 695"/>
                  <a:gd name="T7" fmla="*/ 0 h 396"/>
                  <a:gd name="T8" fmla="*/ 0 w 695"/>
                  <a:gd name="T9" fmla="*/ 0 h 396"/>
                  <a:gd name="T10" fmla="*/ 0 w 695"/>
                  <a:gd name="T11" fmla="*/ 0 h 396"/>
                  <a:gd name="T12" fmla="*/ 0 w 695"/>
                  <a:gd name="T13" fmla="*/ 0 h 396"/>
                  <a:gd name="T14" fmla="*/ 0 w 695"/>
                  <a:gd name="T15" fmla="*/ 0 h 396"/>
                  <a:gd name="T16" fmla="*/ 0 w 695"/>
                  <a:gd name="T17" fmla="*/ 0 h 396"/>
                  <a:gd name="T18" fmla="*/ 0 w 695"/>
                  <a:gd name="T19" fmla="*/ 0 h 396"/>
                  <a:gd name="T20" fmla="*/ 0 w 695"/>
                  <a:gd name="T21" fmla="*/ 0 h 396"/>
                  <a:gd name="T22" fmla="*/ 0 w 695"/>
                  <a:gd name="T23" fmla="*/ 0 h 396"/>
                  <a:gd name="T24" fmla="*/ 0 w 695"/>
                  <a:gd name="T25" fmla="*/ 0 h 396"/>
                  <a:gd name="T26" fmla="*/ 0 w 695"/>
                  <a:gd name="T27" fmla="*/ 0 h 396"/>
                  <a:gd name="T28" fmla="*/ 0 w 695"/>
                  <a:gd name="T29" fmla="*/ 0 h 396"/>
                  <a:gd name="T30" fmla="*/ 0 w 695"/>
                  <a:gd name="T31" fmla="*/ 0 h 396"/>
                  <a:gd name="T32" fmla="*/ 0 w 695"/>
                  <a:gd name="T33" fmla="*/ 0 h 396"/>
                  <a:gd name="T34" fmla="*/ 0 w 695"/>
                  <a:gd name="T35" fmla="*/ 0 h 396"/>
                  <a:gd name="T36" fmla="*/ 0 w 695"/>
                  <a:gd name="T37" fmla="*/ 0 h 396"/>
                  <a:gd name="T38" fmla="*/ 0 w 695"/>
                  <a:gd name="T39" fmla="*/ 0 h 396"/>
                  <a:gd name="T40" fmla="*/ 0 w 695"/>
                  <a:gd name="T41" fmla="*/ 0 h 396"/>
                  <a:gd name="T42" fmla="*/ 0 w 695"/>
                  <a:gd name="T43" fmla="*/ 0 h 396"/>
                  <a:gd name="T44" fmla="*/ 0 w 695"/>
                  <a:gd name="T45" fmla="*/ 0 h 396"/>
                  <a:gd name="T46" fmla="*/ 0 w 695"/>
                  <a:gd name="T47" fmla="*/ 0 h 396"/>
                  <a:gd name="T48" fmla="*/ 0 w 695"/>
                  <a:gd name="T49" fmla="*/ 0 h 396"/>
                  <a:gd name="T50" fmla="*/ 0 w 695"/>
                  <a:gd name="T51" fmla="*/ 0 h 396"/>
                  <a:gd name="T52" fmla="*/ 0 w 695"/>
                  <a:gd name="T53" fmla="*/ 0 h 396"/>
                  <a:gd name="T54" fmla="*/ 0 w 695"/>
                  <a:gd name="T55" fmla="*/ 0 h 396"/>
                  <a:gd name="T56" fmla="*/ 0 w 695"/>
                  <a:gd name="T57" fmla="*/ 0 h 396"/>
                  <a:gd name="T58" fmla="*/ 0 w 695"/>
                  <a:gd name="T59" fmla="*/ 0 h 396"/>
                  <a:gd name="T60" fmla="*/ 0 w 695"/>
                  <a:gd name="T61" fmla="*/ 0 h 396"/>
                  <a:gd name="T62" fmla="*/ 0 w 695"/>
                  <a:gd name="T63" fmla="*/ 0 h 3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5"/>
                  <a:gd name="T97" fmla="*/ 0 h 396"/>
                  <a:gd name="T98" fmla="*/ 695 w 695"/>
                  <a:gd name="T99" fmla="*/ 396 h 3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5" h="396">
                    <a:moveTo>
                      <a:pt x="348" y="396"/>
                    </a:moveTo>
                    <a:lnTo>
                      <a:pt x="320" y="395"/>
                    </a:lnTo>
                    <a:lnTo>
                      <a:pt x="293" y="391"/>
                    </a:lnTo>
                    <a:lnTo>
                      <a:pt x="265" y="385"/>
                    </a:lnTo>
                    <a:lnTo>
                      <a:pt x="239" y="378"/>
                    </a:lnTo>
                    <a:lnTo>
                      <a:pt x="212" y="368"/>
                    </a:lnTo>
                    <a:lnTo>
                      <a:pt x="187" y="358"/>
                    </a:lnTo>
                    <a:lnTo>
                      <a:pt x="163" y="345"/>
                    </a:lnTo>
                    <a:lnTo>
                      <a:pt x="139" y="331"/>
                    </a:lnTo>
                    <a:lnTo>
                      <a:pt x="118" y="316"/>
                    </a:lnTo>
                    <a:lnTo>
                      <a:pt x="96" y="300"/>
                    </a:lnTo>
                    <a:lnTo>
                      <a:pt x="76" y="283"/>
                    </a:lnTo>
                    <a:lnTo>
                      <a:pt x="58" y="265"/>
                    </a:lnTo>
                    <a:lnTo>
                      <a:pt x="42" y="247"/>
                    </a:lnTo>
                    <a:lnTo>
                      <a:pt x="25" y="229"/>
                    </a:lnTo>
                    <a:lnTo>
                      <a:pt x="12" y="210"/>
                    </a:lnTo>
                    <a:lnTo>
                      <a:pt x="0" y="191"/>
                    </a:lnTo>
                    <a:lnTo>
                      <a:pt x="12" y="172"/>
                    </a:lnTo>
                    <a:lnTo>
                      <a:pt x="24" y="155"/>
                    </a:lnTo>
                    <a:lnTo>
                      <a:pt x="39" y="138"/>
                    </a:lnTo>
                    <a:lnTo>
                      <a:pt x="56" y="120"/>
                    </a:lnTo>
                    <a:lnTo>
                      <a:pt x="74" y="104"/>
                    </a:lnTo>
                    <a:lnTo>
                      <a:pt x="93" y="88"/>
                    </a:lnTo>
                    <a:lnTo>
                      <a:pt x="114" y="73"/>
                    </a:lnTo>
                    <a:lnTo>
                      <a:pt x="136" y="59"/>
                    </a:lnTo>
                    <a:lnTo>
                      <a:pt x="159" y="46"/>
                    </a:lnTo>
                    <a:lnTo>
                      <a:pt x="183" y="35"/>
                    </a:lnTo>
                    <a:lnTo>
                      <a:pt x="209" y="25"/>
                    </a:lnTo>
                    <a:lnTo>
                      <a:pt x="235" y="16"/>
                    </a:lnTo>
                    <a:lnTo>
                      <a:pt x="262" y="10"/>
                    </a:lnTo>
                    <a:lnTo>
                      <a:pt x="290" y="5"/>
                    </a:lnTo>
                    <a:lnTo>
                      <a:pt x="319" y="1"/>
                    </a:lnTo>
                    <a:lnTo>
                      <a:pt x="348" y="0"/>
                    </a:lnTo>
                    <a:lnTo>
                      <a:pt x="377" y="1"/>
                    </a:lnTo>
                    <a:lnTo>
                      <a:pt x="406" y="5"/>
                    </a:lnTo>
                    <a:lnTo>
                      <a:pt x="433" y="10"/>
                    </a:lnTo>
                    <a:lnTo>
                      <a:pt x="460" y="16"/>
                    </a:lnTo>
                    <a:lnTo>
                      <a:pt x="486" y="25"/>
                    </a:lnTo>
                    <a:lnTo>
                      <a:pt x="512" y="35"/>
                    </a:lnTo>
                    <a:lnTo>
                      <a:pt x="536" y="46"/>
                    </a:lnTo>
                    <a:lnTo>
                      <a:pt x="559" y="59"/>
                    </a:lnTo>
                    <a:lnTo>
                      <a:pt x="581" y="73"/>
                    </a:lnTo>
                    <a:lnTo>
                      <a:pt x="602" y="88"/>
                    </a:lnTo>
                    <a:lnTo>
                      <a:pt x="621" y="104"/>
                    </a:lnTo>
                    <a:lnTo>
                      <a:pt x="639" y="120"/>
                    </a:lnTo>
                    <a:lnTo>
                      <a:pt x="656" y="138"/>
                    </a:lnTo>
                    <a:lnTo>
                      <a:pt x="671" y="155"/>
                    </a:lnTo>
                    <a:lnTo>
                      <a:pt x="684" y="172"/>
                    </a:lnTo>
                    <a:lnTo>
                      <a:pt x="695" y="191"/>
                    </a:lnTo>
                    <a:lnTo>
                      <a:pt x="684" y="210"/>
                    </a:lnTo>
                    <a:lnTo>
                      <a:pt x="670" y="229"/>
                    </a:lnTo>
                    <a:lnTo>
                      <a:pt x="654" y="247"/>
                    </a:lnTo>
                    <a:lnTo>
                      <a:pt x="637" y="265"/>
                    </a:lnTo>
                    <a:lnTo>
                      <a:pt x="619" y="283"/>
                    </a:lnTo>
                    <a:lnTo>
                      <a:pt x="599" y="300"/>
                    </a:lnTo>
                    <a:lnTo>
                      <a:pt x="578" y="316"/>
                    </a:lnTo>
                    <a:lnTo>
                      <a:pt x="556" y="331"/>
                    </a:lnTo>
                    <a:lnTo>
                      <a:pt x="533" y="345"/>
                    </a:lnTo>
                    <a:lnTo>
                      <a:pt x="508" y="358"/>
                    </a:lnTo>
                    <a:lnTo>
                      <a:pt x="483" y="368"/>
                    </a:lnTo>
                    <a:lnTo>
                      <a:pt x="458" y="378"/>
                    </a:lnTo>
                    <a:lnTo>
                      <a:pt x="431" y="385"/>
                    </a:lnTo>
                    <a:lnTo>
                      <a:pt x="403" y="391"/>
                    </a:lnTo>
                    <a:lnTo>
                      <a:pt x="376" y="395"/>
                    </a:lnTo>
                    <a:lnTo>
                      <a:pt x="348" y="3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06" name="Freeform 83">
                <a:extLst>
                  <a:ext uri="{FF2B5EF4-FFF2-40B4-BE49-F238E27FC236}">
                    <a16:creationId xmlns:a16="http://schemas.microsoft.com/office/drawing/2014/main" id="{51914F75-356B-4738-AB5F-905962630288}"/>
                  </a:ext>
                </a:extLst>
              </p:cNvPr>
              <p:cNvSpPr>
                <a:spLocks/>
              </p:cNvSpPr>
              <p:nvPr/>
            </p:nvSpPr>
            <p:spPr bwMode="auto">
              <a:xfrm>
                <a:off x="4933" y="2857"/>
                <a:ext cx="129" cy="129"/>
              </a:xfrm>
              <a:custGeom>
                <a:avLst/>
                <a:gdLst>
                  <a:gd name="T0" fmla="*/ 0 w 335"/>
                  <a:gd name="T1" fmla="*/ 0 h 336"/>
                  <a:gd name="T2" fmla="*/ 0 w 335"/>
                  <a:gd name="T3" fmla="*/ 0 h 336"/>
                  <a:gd name="T4" fmla="*/ 0 w 335"/>
                  <a:gd name="T5" fmla="*/ 0 h 336"/>
                  <a:gd name="T6" fmla="*/ 0 w 335"/>
                  <a:gd name="T7" fmla="*/ 0 h 336"/>
                  <a:gd name="T8" fmla="*/ 0 w 335"/>
                  <a:gd name="T9" fmla="*/ 0 h 336"/>
                  <a:gd name="T10" fmla="*/ 0 w 335"/>
                  <a:gd name="T11" fmla="*/ 0 h 336"/>
                  <a:gd name="T12" fmla="*/ 0 w 335"/>
                  <a:gd name="T13" fmla="*/ 0 h 336"/>
                  <a:gd name="T14" fmla="*/ 0 w 335"/>
                  <a:gd name="T15" fmla="*/ 0 h 336"/>
                  <a:gd name="T16" fmla="*/ 0 w 335"/>
                  <a:gd name="T17" fmla="*/ 0 h 336"/>
                  <a:gd name="T18" fmla="*/ 0 w 335"/>
                  <a:gd name="T19" fmla="*/ 0 h 336"/>
                  <a:gd name="T20" fmla="*/ 0 w 335"/>
                  <a:gd name="T21" fmla="*/ 0 h 336"/>
                  <a:gd name="T22" fmla="*/ 0 w 335"/>
                  <a:gd name="T23" fmla="*/ 0 h 336"/>
                  <a:gd name="T24" fmla="*/ 0 w 335"/>
                  <a:gd name="T25" fmla="*/ 0 h 336"/>
                  <a:gd name="T26" fmla="*/ 0 w 335"/>
                  <a:gd name="T27" fmla="*/ 0 h 336"/>
                  <a:gd name="T28" fmla="*/ 0 w 335"/>
                  <a:gd name="T29" fmla="*/ 0 h 336"/>
                  <a:gd name="T30" fmla="*/ 0 w 335"/>
                  <a:gd name="T31" fmla="*/ 0 h 336"/>
                  <a:gd name="T32" fmla="*/ 0 w 335"/>
                  <a:gd name="T33" fmla="*/ 0 h 336"/>
                  <a:gd name="T34" fmla="*/ 0 w 335"/>
                  <a:gd name="T35" fmla="*/ 0 h 336"/>
                  <a:gd name="T36" fmla="*/ 0 w 335"/>
                  <a:gd name="T37" fmla="*/ 0 h 336"/>
                  <a:gd name="T38" fmla="*/ 0 w 335"/>
                  <a:gd name="T39" fmla="*/ 0 h 336"/>
                  <a:gd name="T40" fmla="*/ 0 w 335"/>
                  <a:gd name="T41" fmla="*/ 0 h 336"/>
                  <a:gd name="T42" fmla="*/ 0 w 335"/>
                  <a:gd name="T43" fmla="*/ 0 h 336"/>
                  <a:gd name="T44" fmla="*/ 0 w 335"/>
                  <a:gd name="T45" fmla="*/ 0 h 336"/>
                  <a:gd name="T46" fmla="*/ 0 w 335"/>
                  <a:gd name="T47" fmla="*/ 0 h 336"/>
                  <a:gd name="T48" fmla="*/ 0 w 335"/>
                  <a:gd name="T49" fmla="*/ 0 h 336"/>
                  <a:gd name="T50" fmla="*/ 0 w 335"/>
                  <a:gd name="T51" fmla="*/ 0 h 336"/>
                  <a:gd name="T52" fmla="*/ 0 w 335"/>
                  <a:gd name="T53" fmla="*/ 0 h 336"/>
                  <a:gd name="T54" fmla="*/ 0 w 335"/>
                  <a:gd name="T55" fmla="*/ 0 h 336"/>
                  <a:gd name="T56" fmla="*/ 0 w 335"/>
                  <a:gd name="T57" fmla="*/ 0 h 336"/>
                  <a:gd name="T58" fmla="*/ 0 w 335"/>
                  <a:gd name="T59" fmla="*/ 0 h 336"/>
                  <a:gd name="T60" fmla="*/ 0 w 335"/>
                  <a:gd name="T61" fmla="*/ 0 h 336"/>
                  <a:gd name="T62" fmla="*/ 0 w 335"/>
                  <a:gd name="T63" fmla="*/ 0 h 336"/>
                  <a:gd name="T64" fmla="*/ 0 w 335"/>
                  <a:gd name="T65" fmla="*/ 0 h 3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
                  <a:gd name="T100" fmla="*/ 0 h 336"/>
                  <a:gd name="T101" fmla="*/ 335 w 335"/>
                  <a:gd name="T102" fmla="*/ 336 h 3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 h="336">
                    <a:moveTo>
                      <a:pt x="168" y="336"/>
                    </a:moveTo>
                    <a:lnTo>
                      <a:pt x="202" y="332"/>
                    </a:lnTo>
                    <a:lnTo>
                      <a:pt x="233" y="323"/>
                    </a:lnTo>
                    <a:lnTo>
                      <a:pt x="262" y="307"/>
                    </a:lnTo>
                    <a:lnTo>
                      <a:pt x="286" y="286"/>
                    </a:lnTo>
                    <a:lnTo>
                      <a:pt x="307" y="262"/>
                    </a:lnTo>
                    <a:lnTo>
                      <a:pt x="322" y="233"/>
                    </a:lnTo>
                    <a:lnTo>
                      <a:pt x="332" y="202"/>
                    </a:lnTo>
                    <a:lnTo>
                      <a:pt x="335" y="169"/>
                    </a:lnTo>
                    <a:lnTo>
                      <a:pt x="332" y="134"/>
                    </a:lnTo>
                    <a:lnTo>
                      <a:pt x="322" y="103"/>
                    </a:lnTo>
                    <a:lnTo>
                      <a:pt x="307" y="74"/>
                    </a:lnTo>
                    <a:lnTo>
                      <a:pt x="286" y="50"/>
                    </a:lnTo>
                    <a:lnTo>
                      <a:pt x="262" y="29"/>
                    </a:lnTo>
                    <a:lnTo>
                      <a:pt x="233" y="13"/>
                    </a:lnTo>
                    <a:lnTo>
                      <a:pt x="202" y="4"/>
                    </a:lnTo>
                    <a:lnTo>
                      <a:pt x="168" y="0"/>
                    </a:lnTo>
                    <a:lnTo>
                      <a:pt x="134" y="4"/>
                    </a:lnTo>
                    <a:lnTo>
                      <a:pt x="103" y="13"/>
                    </a:lnTo>
                    <a:lnTo>
                      <a:pt x="74" y="29"/>
                    </a:lnTo>
                    <a:lnTo>
                      <a:pt x="50" y="50"/>
                    </a:lnTo>
                    <a:lnTo>
                      <a:pt x="29" y="74"/>
                    </a:lnTo>
                    <a:lnTo>
                      <a:pt x="13" y="103"/>
                    </a:lnTo>
                    <a:lnTo>
                      <a:pt x="4" y="134"/>
                    </a:lnTo>
                    <a:lnTo>
                      <a:pt x="0" y="169"/>
                    </a:lnTo>
                    <a:lnTo>
                      <a:pt x="4" y="202"/>
                    </a:lnTo>
                    <a:lnTo>
                      <a:pt x="13" y="233"/>
                    </a:lnTo>
                    <a:lnTo>
                      <a:pt x="29" y="262"/>
                    </a:lnTo>
                    <a:lnTo>
                      <a:pt x="50" y="286"/>
                    </a:lnTo>
                    <a:lnTo>
                      <a:pt x="74" y="307"/>
                    </a:lnTo>
                    <a:lnTo>
                      <a:pt x="103" y="323"/>
                    </a:lnTo>
                    <a:lnTo>
                      <a:pt x="134" y="332"/>
                    </a:lnTo>
                    <a:lnTo>
                      <a:pt x="168"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07" name="Freeform 84">
                <a:extLst>
                  <a:ext uri="{FF2B5EF4-FFF2-40B4-BE49-F238E27FC236}">
                    <a16:creationId xmlns:a16="http://schemas.microsoft.com/office/drawing/2014/main" id="{CA6B1275-AF34-4853-859E-5A864B88A939}"/>
                  </a:ext>
                </a:extLst>
              </p:cNvPr>
              <p:cNvSpPr>
                <a:spLocks/>
              </p:cNvSpPr>
              <p:nvPr/>
            </p:nvSpPr>
            <p:spPr bwMode="auto">
              <a:xfrm>
                <a:off x="5007" y="2895"/>
                <a:ext cx="21" cy="22"/>
              </a:xfrm>
              <a:custGeom>
                <a:avLst/>
                <a:gdLst>
                  <a:gd name="T0" fmla="*/ 0 w 54"/>
                  <a:gd name="T1" fmla="*/ 0 h 55"/>
                  <a:gd name="T2" fmla="*/ 0 w 54"/>
                  <a:gd name="T3" fmla="*/ 0 h 55"/>
                  <a:gd name="T4" fmla="*/ 0 w 54"/>
                  <a:gd name="T5" fmla="*/ 0 h 55"/>
                  <a:gd name="T6" fmla="*/ 0 w 54"/>
                  <a:gd name="T7" fmla="*/ 0 h 55"/>
                  <a:gd name="T8" fmla="*/ 0 w 54"/>
                  <a:gd name="T9" fmla="*/ 0 h 55"/>
                  <a:gd name="T10" fmla="*/ 0 w 54"/>
                  <a:gd name="T11" fmla="*/ 0 h 55"/>
                  <a:gd name="T12" fmla="*/ 0 w 54"/>
                  <a:gd name="T13" fmla="*/ 0 h 55"/>
                  <a:gd name="T14" fmla="*/ 0 w 54"/>
                  <a:gd name="T15" fmla="*/ 0 h 55"/>
                  <a:gd name="T16" fmla="*/ 0 w 54"/>
                  <a:gd name="T17" fmla="*/ 0 h 55"/>
                  <a:gd name="T18" fmla="*/ 0 w 54"/>
                  <a:gd name="T19" fmla="*/ 0 h 55"/>
                  <a:gd name="T20" fmla="*/ 0 w 54"/>
                  <a:gd name="T21" fmla="*/ 0 h 55"/>
                  <a:gd name="T22" fmla="*/ 0 w 54"/>
                  <a:gd name="T23" fmla="*/ 0 h 55"/>
                  <a:gd name="T24" fmla="*/ 0 w 54"/>
                  <a:gd name="T25" fmla="*/ 0 h 55"/>
                  <a:gd name="T26" fmla="*/ 0 w 54"/>
                  <a:gd name="T27" fmla="*/ 0 h 55"/>
                  <a:gd name="T28" fmla="*/ 0 w 54"/>
                  <a:gd name="T29" fmla="*/ 0 h 55"/>
                  <a:gd name="T30" fmla="*/ 0 w 54"/>
                  <a:gd name="T31" fmla="*/ 0 h 55"/>
                  <a:gd name="T32" fmla="*/ 0 w 54"/>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55"/>
                  <a:gd name="T53" fmla="*/ 54 w 5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55">
                    <a:moveTo>
                      <a:pt x="27" y="55"/>
                    </a:moveTo>
                    <a:lnTo>
                      <a:pt x="38" y="53"/>
                    </a:lnTo>
                    <a:lnTo>
                      <a:pt x="46" y="47"/>
                    </a:lnTo>
                    <a:lnTo>
                      <a:pt x="52" y="38"/>
                    </a:lnTo>
                    <a:lnTo>
                      <a:pt x="54" y="27"/>
                    </a:lnTo>
                    <a:lnTo>
                      <a:pt x="52" y="17"/>
                    </a:lnTo>
                    <a:lnTo>
                      <a:pt x="46" y="8"/>
                    </a:lnTo>
                    <a:lnTo>
                      <a:pt x="38" y="2"/>
                    </a:lnTo>
                    <a:lnTo>
                      <a:pt x="27" y="0"/>
                    </a:lnTo>
                    <a:lnTo>
                      <a:pt x="17" y="2"/>
                    </a:lnTo>
                    <a:lnTo>
                      <a:pt x="8" y="8"/>
                    </a:lnTo>
                    <a:lnTo>
                      <a:pt x="2" y="17"/>
                    </a:lnTo>
                    <a:lnTo>
                      <a:pt x="0" y="27"/>
                    </a:lnTo>
                    <a:lnTo>
                      <a:pt x="2" y="38"/>
                    </a:lnTo>
                    <a:lnTo>
                      <a:pt x="8" y="47"/>
                    </a:lnTo>
                    <a:lnTo>
                      <a:pt x="17" y="53"/>
                    </a:lnTo>
                    <a:lnTo>
                      <a:pt x="27"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303" name="Line 85">
              <a:extLst>
                <a:ext uri="{FF2B5EF4-FFF2-40B4-BE49-F238E27FC236}">
                  <a16:creationId xmlns:a16="http://schemas.microsoft.com/office/drawing/2014/main" id="{72978685-3A66-43D5-95F0-1BC09228C56D}"/>
                </a:ext>
              </a:extLst>
            </p:cNvPr>
            <p:cNvSpPr>
              <a:spLocks noChangeShapeType="1"/>
            </p:cNvSpPr>
            <p:nvPr/>
          </p:nvSpPr>
          <p:spPr bwMode="auto">
            <a:xfrm flipV="1">
              <a:off x="4785" y="2568"/>
              <a:ext cx="227" cy="511"/>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11269" name="Text Box 13">
            <a:extLst>
              <a:ext uri="{FF2B5EF4-FFF2-40B4-BE49-F238E27FC236}">
                <a16:creationId xmlns:a16="http://schemas.microsoft.com/office/drawing/2014/main" id="{BBACA58B-DD9E-4EBA-833E-F282B12B409E}"/>
              </a:ext>
            </a:extLst>
          </p:cNvPr>
          <p:cNvSpPr txBox="1">
            <a:spLocks noChangeArrowheads="1"/>
          </p:cNvSpPr>
          <p:nvPr/>
        </p:nvSpPr>
        <p:spPr bwMode="auto">
          <a:xfrm>
            <a:off x="381000" y="1905000"/>
            <a:ext cx="83058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CA" altLang="en-US" sz="2600">
                <a:latin typeface="Calibri" panose="020F0502020204030204" pitchFamily="34" charset="0"/>
                <a:cs typeface="Calibri" panose="020F0502020204030204" pitchFamily="34" charset="0"/>
              </a:rPr>
              <a:t>“Probability theory with minus signs”</a:t>
            </a:r>
            <a:endParaRPr lang="en-CA" altLang="en-US" sz="2400" i="1">
              <a:latin typeface="Calibri" panose="020F0502020204030204" pitchFamily="34" charset="0"/>
              <a:cs typeface="Calibri" panose="020F0502020204030204" pitchFamily="34" charset="0"/>
            </a:endParaRPr>
          </a:p>
        </p:txBody>
      </p:sp>
      <p:sp>
        <p:nvSpPr>
          <p:cNvPr id="11270" name="Line 16">
            <a:extLst>
              <a:ext uri="{FF2B5EF4-FFF2-40B4-BE49-F238E27FC236}">
                <a16:creationId xmlns:a16="http://schemas.microsoft.com/office/drawing/2014/main" id="{AD98422A-0F4B-4BDD-A715-1E9638368989}"/>
              </a:ext>
            </a:extLst>
          </p:cNvPr>
          <p:cNvSpPr>
            <a:spLocks noChangeShapeType="1"/>
          </p:cNvSpPr>
          <p:nvPr/>
        </p:nvSpPr>
        <p:spPr bwMode="auto">
          <a:xfrm>
            <a:off x="6172200" y="3200400"/>
            <a:ext cx="0" cy="3352800"/>
          </a:xfrm>
          <a:prstGeom prst="line">
            <a:avLst/>
          </a:prstGeom>
          <a:noFill/>
          <a:ln w="762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1271" name="Group 72">
            <a:extLst>
              <a:ext uri="{FF2B5EF4-FFF2-40B4-BE49-F238E27FC236}">
                <a16:creationId xmlns:a16="http://schemas.microsoft.com/office/drawing/2014/main" id="{EA44F0E5-2B40-449F-AF13-D8B79D79FB71}"/>
              </a:ext>
            </a:extLst>
          </p:cNvPr>
          <p:cNvGrpSpPr>
            <a:grpSpLocks/>
          </p:cNvGrpSpPr>
          <p:nvPr/>
        </p:nvGrpSpPr>
        <p:grpSpPr bwMode="auto">
          <a:xfrm>
            <a:off x="4572000" y="3200400"/>
            <a:ext cx="0" cy="3352800"/>
            <a:chOff x="4572000" y="3200400"/>
            <a:chExt cx="0" cy="3352800"/>
          </a:xfrm>
        </p:grpSpPr>
        <p:sp>
          <p:nvSpPr>
            <p:cNvPr id="11295" name="Line 9">
              <a:extLst>
                <a:ext uri="{FF2B5EF4-FFF2-40B4-BE49-F238E27FC236}">
                  <a16:creationId xmlns:a16="http://schemas.microsoft.com/office/drawing/2014/main" id="{EA91AF5D-DEAC-4A4A-957C-64BFC4D9A634}"/>
                </a:ext>
              </a:extLst>
            </p:cNvPr>
            <p:cNvSpPr>
              <a:spLocks noChangeShapeType="1"/>
            </p:cNvSpPr>
            <p:nvPr/>
          </p:nvSpPr>
          <p:spPr bwMode="auto">
            <a:xfrm>
              <a:off x="4572000" y="4419600"/>
              <a:ext cx="0" cy="914400"/>
            </a:xfrm>
            <a:prstGeom prst="line">
              <a:avLst/>
            </a:prstGeom>
            <a:noFill/>
            <a:ln w="762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6" name="Line 11">
              <a:extLst>
                <a:ext uri="{FF2B5EF4-FFF2-40B4-BE49-F238E27FC236}">
                  <a16:creationId xmlns:a16="http://schemas.microsoft.com/office/drawing/2014/main" id="{2D72B692-EF74-4492-A50A-C128C73C059E}"/>
                </a:ext>
              </a:extLst>
            </p:cNvPr>
            <p:cNvSpPr>
              <a:spLocks noChangeShapeType="1"/>
            </p:cNvSpPr>
            <p:nvPr/>
          </p:nvSpPr>
          <p:spPr bwMode="auto">
            <a:xfrm>
              <a:off x="4572000" y="5791200"/>
              <a:ext cx="0" cy="762000"/>
            </a:xfrm>
            <a:prstGeom prst="line">
              <a:avLst/>
            </a:prstGeom>
            <a:noFill/>
            <a:ln w="762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7" name="Line 11">
              <a:extLst>
                <a:ext uri="{FF2B5EF4-FFF2-40B4-BE49-F238E27FC236}">
                  <a16:creationId xmlns:a16="http://schemas.microsoft.com/office/drawing/2014/main" id="{11CA2854-BDA1-4E9D-8398-18A68293AC21}"/>
                </a:ext>
              </a:extLst>
            </p:cNvPr>
            <p:cNvSpPr>
              <a:spLocks noChangeShapeType="1"/>
            </p:cNvSpPr>
            <p:nvPr/>
          </p:nvSpPr>
          <p:spPr bwMode="auto">
            <a:xfrm>
              <a:off x="4572000" y="3200400"/>
              <a:ext cx="0" cy="762000"/>
            </a:xfrm>
            <a:prstGeom prst="line">
              <a:avLst/>
            </a:prstGeom>
            <a:noFill/>
            <a:ln w="762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272" name="Group 66">
            <a:extLst>
              <a:ext uri="{FF2B5EF4-FFF2-40B4-BE49-F238E27FC236}">
                <a16:creationId xmlns:a16="http://schemas.microsoft.com/office/drawing/2014/main" id="{1F0AD9E7-5325-4CD7-9154-AB98A10AA166}"/>
              </a:ext>
            </a:extLst>
          </p:cNvPr>
          <p:cNvGrpSpPr>
            <a:grpSpLocks/>
          </p:cNvGrpSpPr>
          <p:nvPr/>
        </p:nvGrpSpPr>
        <p:grpSpPr bwMode="auto">
          <a:xfrm>
            <a:off x="1143000" y="4572000"/>
            <a:ext cx="609600" cy="609600"/>
            <a:chOff x="914400" y="4519302"/>
            <a:chExt cx="836613" cy="835864"/>
          </a:xfrm>
        </p:grpSpPr>
        <p:pic>
          <p:nvPicPr>
            <p:cNvPr id="11283" name="Picture 44" descr="MCDD01775_0000[1]">
              <a:extLst>
                <a:ext uri="{FF2B5EF4-FFF2-40B4-BE49-F238E27FC236}">
                  <a16:creationId xmlns:a16="http://schemas.microsoft.com/office/drawing/2014/main" id="{9A6CF51A-1060-4C04-A2D2-6D4AF0ECA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519302"/>
              <a:ext cx="836613" cy="83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4" name="AutoShape 45">
              <a:extLst>
                <a:ext uri="{FF2B5EF4-FFF2-40B4-BE49-F238E27FC236}">
                  <a16:creationId xmlns:a16="http://schemas.microsoft.com/office/drawing/2014/main" id="{86F15205-B42C-4074-B473-5E147739A393}"/>
                </a:ext>
              </a:extLst>
            </p:cNvPr>
            <p:cNvSpPr>
              <a:spLocks noChangeArrowheads="1"/>
            </p:cNvSpPr>
            <p:nvPr/>
          </p:nvSpPr>
          <p:spPr bwMode="auto">
            <a:xfrm rot="-5400000">
              <a:off x="1209063" y="4874683"/>
              <a:ext cx="245241" cy="490922"/>
            </a:xfrm>
            <a:prstGeom prst="moon">
              <a:avLst>
                <a:gd name="adj" fmla="val 30898"/>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11285" name="Group 64">
              <a:extLst>
                <a:ext uri="{FF2B5EF4-FFF2-40B4-BE49-F238E27FC236}">
                  <a16:creationId xmlns:a16="http://schemas.microsoft.com/office/drawing/2014/main" id="{AD907EA7-4600-4B4B-B8DE-C9F870FBE29E}"/>
                </a:ext>
              </a:extLst>
            </p:cNvPr>
            <p:cNvGrpSpPr>
              <a:grpSpLocks/>
            </p:cNvGrpSpPr>
            <p:nvPr/>
          </p:nvGrpSpPr>
          <p:grpSpPr bwMode="auto">
            <a:xfrm>
              <a:off x="994004" y="4734731"/>
              <a:ext cx="323667" cy="197394"/>
              <a:chOff x="994004" y="4734731"/>
              <a:chExt cx="323667" cy="197394"/>
            </a:xfrm>
          </p:grpSpPr>
          <p:sp>
            <p:nvSpPr>
              <p:cNvPr id="11291" name="Freeform 47">
                <a:extLst>
                  <a:ext uri="{FF2B5EF4-FFF2-40B4-BE49-F238E27FC236}">
                    <a16:creationId xmlns:a16="http://schemas.microsoft.com/office/drawing/2014/main" id="{C0C6EBC7-C210-45AB-B6F2-9B54D66EF96D}"/>
                  </a:ext>
                </a:extLst>
              </p:cNvPr>
              <p:cNvSpPr>
                <a:spLocks/>
              </p:cNvSpPr>
              <p:nvPr/>
            </p:nvSpPr>
            <p:spPr bwMode="auto">
              <a:xfrm>
                <a:off x="994004" y="4734731"/>
                <a:ext cx="323667" cy="197394"/>
              </a:xfrm>
              <a:custGeom>
                <a:avLst/>
                <a:gdLst>
                  <a:gd name="T0" fmla="*/ 2147483646 w 817"/>
                  <a:gd name="T1" fmla="*/ 0 h 505"/>
                  <a:gd name="T2" fmla="*/ 2147483646 w 817"/>
                  <a:gd name="T3" fmla="*/ 0 h 505"/>
                  <a:gd name="T4" fmla="*/ 2147483646 w 817"/>
                  <a:gd name="T5" fmla="*/ 0 h 505"/>
                  <a:gd name="T6" fmla="*/ 2147483646 w 817"/>
                  <a:gd name="T7" fmla="*/ 0 h 505"/>
                  <a:gd name="T8" fmla="*/ 2147483646 w 817"/>
                  <a:gd name="T9" fmla="*/ 0 h 505"/>
                  <a:gd name="T10" fmla="*/ 2147483646 w 817"/>
                  <a:gd name="T11" fmla="*/ 0 h 505"/>
                  <a:gd name="T12" fmla="*/ 2147483646 w 817"/>
                  <a:gd name="T13" fmla="*/ 0 h 505"/>
                  <a:gd name="T14" fmla="*/ 2147483646 w 817"/>
                  <a:gd name="T15" fmla="*/ 0 h 505"/>
                  <a:gd name="T16" fmla="*/ 2147483646 w 817"/>
                  <a:gd name="T17" fmla="*/ 0 h 505"/>
                  <a:gd name="T18" fmla="*/ 2147483646 w 817"/>
                  <a:gd name="T19" fmla="*/ 0 h 505"/>
                  <a:gd name="T20" fmla="*/ 2147483646 w 817"/>
                  <a:gd name="T21" fmla="*/ 0 h 505"/>
                  <a:gd name="T22" fmla="*/ 2147483646 w 817"/>
                  <a:gd name="T23" fmla="*/ 0 h 505"/>
                  <a:gd name="T24" fmla="*/ 2147483646 w 817"/>
                  <a:gd name="T25" fmla="*/ 0 h 505"/>
                  <a:gd name="T26" fmla="*/ 2147483646 w 817"/>
                  <a:gd name="T27" fmla="*/ 0 h 505"/>
                  <a:gd name="T28" fmla="*/ 2147483646 w 817"/>
                  <a:gd name="T29" fmla="*/ 0 h 505"/>
                  <a:gd name="T30" fmla="*/ 2147483646 w 817"/>
                  <a:gd name="T31" fmla="*/ 0 h 505"/>
                  <a:gd name="T32" fmla="*/ 2147483646 w 817"/>
                  <a:gd name="T33" fmla="*/ 0 h 505"/>
                  <a:gd name="T34" fmla="*/ 2147483646 w 817"/>
                  <a:gd name="T35" fmla="*/ 0 h 505"/>
                  <a:gd name="T36" fmla="*/ 0 w 817"/>
                  <a:gd name="T37" fmla="*/ 0 h 505"/>
                  <a:gd name="T38" fmla="*/ 2147483646 w 817"/>
                  <a:gd name="T39" fmla="*/ 2147483646 h 505"/>
                  <a:gd name="T40" fmla="*/ 2147483646 w 817"/>
                  <a:gd name="T41" fmla="*/ 2147483646 h 505"/>
                  <a:gd name="T42" fmla="*/ 2147483646 w 817"/>
                  <a:gd name="T43" fmla="*/ 2147483646 h 505"/>
                  <a:gd name="T44" fmla="*/ 2147483646 w 817"/>
                  <a:gd name="T45" fmla="*/ 2147483646 h 505"/>
                  <a:gd name="T46" fmla="*/ 2147483646 w 817"/>
                  <a:gd name="T47" fmla="*/ 2147483646 h 505"/>
                  <a:gd name="T48" fmla="*/ 2147483646 w 817"/>
                  <a:gd name="T49" fmla="*/ 2147483646 h 505"/>
                  <a:gd name="T50" fmla="*/ 2147483646 w 817"/>
                  <a:gd name="T51" fmla="*/ 2147483646 h 505"/>
                  <a:gd name="T52" fmla="*/ 2147483646 w 817"/>
                  <a:gd name="T53" fmla="*/ 2147483646 h 505"/>
                  <a:gd name="T54" fmla="*/ 2147483646 w 817"/>
                  <a:gd name="T55" fmla="*/ 2147483646 h 505"/>
                  <a:gd name="T56" fmla="*/ 2147483646 w 817"/>
                  <a:gd name="T57" fmla="*/ 2147483646 h 505"/>
                  <a:gd name="T58" fmla="*/ 2147483646 w 817"/>
                  <a:gd name="T59" fmla="*/ 2147483646 h 505"/>
                  <a:gd name="T60" fmla="*/ 2147483646 w 817"/>
                  <a:gd name="T61" fmla="*/ 2147483646 h 505"/>
                  <a:gd name="T62" fmla="*/ 2147483646 w 817"/>
                  <a:gd name="T63" fmla="*/ 2147483646 h 505"/>
                  <a:gd name="T64" fmla="*/ 2147483646 w 817"/>
                  <a:gd name="T65" fmla="*/ 2147483646 h 505"/>
                  <a:gd name="T66" fmla="*/ 2147483646 w 817"/>
                  <a:gd name="T67" fmla="*/ 2147483646 h 505"/>
                  <a:gd name="T68" fmla="*/ 2147483646 w 817"/>
                  <a:gd name="T69" fmla="*/ 2147483646 h 505"/>
                  <a:gd name="T70" fmla="*/ 2147483646 w 817"/>
                  <a:gd name="T71" fmla="*/ 2147483646 h 505"/>
                  <a:gd name="T72" fmla="*/ 2147483646 w 817"/>
                  <a:gd name="T73" fmla="*/ 0 h 505"/>
                  <a:gd name="T74" fmla="*/ 2147483646 w 817"/>
                  <a:gd name="T75" fmla="*/ 0 h 5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7"/>
                  <a:gd name="T115" fmla="*/ 0 h 505"/>
                  <a:gd name="T116" fmla="*/ 817 w 817"/>
                  <a:gd name="T117" fmla="*/ 505 h 5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7" h="505">
                    <a:moveTo>
                      <a:pt x="802" y="218"/>
                    </a:moveTo>
                    <a:lnTo>
                      <a:pt x="790" y="198"/>
                    </a:lnTo>
                    <a:lnTo>
                      <a:pt x="776" y="179"/>
                    </a:lnTo>
                    <a:lnTo>
                      <a:pt x="758" y="159"/>
                    </a:lnTo>
                    <a:lnTo>
                      <a:pt x="741" y="139"/>
                    </a:lnTo>
                    <a:lnTo>
                      <a:pt x="720" y="121"/>
                    </a:lnTo>
                    <a:lnTo>
                      <a:pt x="698" y="103"/>
                    </a:lnTo>
                    <a:lnTo>
                      <a:pt x="675" y="85"/>
                    </a:lnTo>
                    <a:lnTo>
                      <a:pt x="651" y="69"/>
                    </a:lnTo>
                    <a:lnTo>
                      <a:pt x="625" y="54"/>
                    </a:lnTo>
                    <a:lnTo>
                      <a:pt x="597" y="42"/>
                    </a:lnTo>
                    <a:lnTo>
                      <a:pt x="568" y="30"/>
                    </a:lnTo>
                    <a:lnTo>
                      <a:pt x="538" y="20"/>
                    </a:lnTo>
                    <a:lnTo>
                      <a:pt x="508" y="12"/>
                    </a:lnTo>
                    <a:lnTo>
                      <a:pt x="476" y="5"/>
                    </a:lnTo>
                    <a:lnTo>
                      <a:pt x="443" y="1"/>
                    </a:lnTo>
                    <a:lnTo>
                      <a:pt x="409" y="0"/>
                    </a:lnTo>
                    <a:lnTo>
                      <a:pt x="376" y="1"/>
                    </a:lnTo>
                    <a:lnTo>
                      <a:pt x="342" y="5"/>
                    </a:lnTo>
                    <a:lnTo>
                      <a:pt x="310" y="12"/>
                    </a:lnTo>
                    <a:lnTo>
                      <a:pt x="279" y="20"/>
                    </a:lnTo>
                    <a:lnTo>
                      <a:pt x="249" y="30"/>
                    </a:lnTo>
                    <a:lnTo>
                      <a:pt x="220" y="42"/>
                    </a:lnTo>
                    <a:lnTo>
                      <a:pt x="192" y="54"/>
                    </a:lnTo>
                    <a:lnTo>
                      <a:pt x="166" y="69"/>
                    </a:lnTo>
                    <a:lnTo>
                      <a:pt x="142" y="85"/>
                    </a:lnTo>
                    <a:lnTo>
                      <a:pt x="117" y="103"/>
                    </a:lnTo>
                    <a:lnTo>
                      <a:pt x="96" y="121"/>
                    </a:lnTo>
                    <a:lnTo>
                      <a:pt x="76" y="139"/>
                    </a:lnTo>
                    <a:lnTo>
                      <a:pt x="58" y="159"/>
                    </a:lnTo>
                    <a:lnTo>
                      <a:pt x="41" y="179"/>
                    </a:lnTo>
                    <a:lnTo>
                      <a:pt x="26" y="198"/>
                    </a:lnTo>
                    <a:lnTo>
                      <a:pt x="14" y="218"/>
                    </a:lnTo>
                    <a:lnTo>
                      <a:pt x="9" y="225"/>
                    </a:lnTo>
                    <a:lnTo>
                      <a:pt x="6" y="232"/>
                    </a:lnTo>
                    <a:lnTo>
                      <a:pt x="2" y="239"/>
                    </a:lnTo>
                    <a:lnTo>
                      <a:pt x="1" y="244"/>
                    </a:lnTo>
                    <a:lnTo>
                      <a:pt x="0" y="247"/>
                    </a:lnTo>
                    <a:lnTo>
                      <a:pt x="14" y="273"/>
                    </a:lnTo>
                    <a:lnTo>
                      <a:pt x="26" y="294"/>
                    </a:lnTo>
                    <a:lnTo>
                      <a:pt x="41" y="315"/>
                    </a:lnTo>
                    <a:lnTo>
                      <a:pt x="59" y="335"/>
                    </a:lnTo>
                    <a:lnTo>
                      <a:pt x="77" y="356"/>
                    </a:lnTo>
                    <a:lnTo>
                      <a:pt x="98" y="376"/>
                    </a:lnTo>
                    <a:lnTo>
                      <a:pt x="120" y="395"/>
                    </a:lnTo>
                    <a:lnTo>
                      <a:pt x="144" y="414"/>
                    </a:lnTo>
                    <a:lnTo>
                      <a:pt x="168" y="430"/>
                    </a:lnTo>
                    <a:lnTo>
                      <a:pt x="195" y="446"/>
                    </a:lnTo>
                    <a:lnTo>
                      <a:pt x="222" y="461"/>
                    </a:lnTo>
                    <a:lnTo>
                      <a:pt x="251" y="474"/>
                    </a:lnTo>
                    <a:lnTo>
                      <a:pt x="281" y="484"/>
                    </a:lnTo>
                    <a:lnTo>
                      <a:pt x="312" y="493"/>
                    </a:lnTo>
                    <a:lnTo>
                      <a:pt x="343" y="499"/>
                    </a:lnTo>
                    <a:lnTo>
                      <a:pt x="376" y="504"/>
                    </a:lnTo>
                    <a:lnTo>
                      <a:pt x="409" y="505"/>
                    </a:lnTo>
                    <a:lnTo>
                      <a:pt x="443" y="504"/>
                    </a:lnTo>
                    <a:lnTo>
                      <a:pt x="475" y="499"/>
                    </a:lnTo>
                    <a:lnTo>
                      <a:pt x="506" y="493"/>
                    </a:lnTo>
                    <a:lnTo>
                      <a:pt x="536" y="484"/>
                    </a:lnTo>
                    <a:lnTo>
                      <a:pt x="566" y="474"/>
                    </a:lnTo>
                    <a:lnTo>
                      <a:pt x="595" y="461"/>
                    </a:lnTo>
                    <a:lnTo>
                      <a:pt x="622" y="446"/>
                    </a:lnTo>
                    <a:lnTo>
                      <a:pt x="648" y="430"/>
                    </a:lnTo>
                    <a:lnTo>
                      <a:pt x="673" y="414"/>
                    </a:lnTo>
                    <a:lnTo>
                      <a:pt x="696" y="395"/>
                    </a:lnTo>
                    <a:lnTo>
                      <a:pt x="718" y="376"/>
                    </a:lnTo>
                    <a:lnTo>
                      <a:pt x="739" y="356"/>
                    </a:lnTo>
                    <a:lnTo>
                      <a:pt x="757" y="335"/>
                    </a:lnTo>
                    <a:lnTo>
                      <a:pt x="775" y="315"/>
                    </a:lnTo>
                    <a:lnTo>
                      <a:pt x="790" y="294"/>
                    </a:lnTo>
                    <a:lnTo>
                      <a:pt x="802" y="273"/>
                    </a:lnTo>
                    <a:lnTo>
                      <a:pt x="810" y="259"/>
                    </a:lnTo>
                    <a:lnTo>
                      <a:pt x="815" y="251"/>
                    </a:lnTo>
                    <a:lnTo>
                      <a:pt x="816" y="248"/>
                    </a:lnTo>
                    <a:lnTo>
                      <a:pt x="816" y="247"/>
                    </a:lnTo>
                    <a:lnTo>
                      <a:pt x="817" y="244"/>
                    </a:lnTo>
                    <a:lnTo>
                      <a:pt x="802" y="2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92" name="Freeform 48">
                <a:extLst>
                  <a:ext uri="{FF2B5EF4-FFF2-40B4-BE49-F238E27FC236}">
                    <a16:creationId xmlns:a16="http://schemas.microsoft.com/office/drawing/2014/main" id="{8460F5E8-5B8F-499E-BCCE-87B2028B19E6}"/>
                  </a:ext>
                </a:extLst>
              </p:cNvPr>
              <p:cNvSpPr>
                <a:spLocks/>
              </p:cNvSpPr>
              <p:nvPr/>
            </p:nvSpPr>
            <p:spPr bwMode="auto">
              <a:xfrm>
                <a:off x="1018536" y="4756663"/>
                <a:ext cx="274603" cy="154312"/>
              </a:xfrm>
              <a:custGeom>
                <a:avLst/>
                <a:gdLst>
                  <a:gd name="T0" fmla="*/ 2147483646 w 695"/>
                  <a:gd name="T1" fmla="*/ 2147483646 h 396"/>
                  <a:gd name="T2" fmla="*/ 2147483646 w 695"/>
                  <a:gd name="T3" fmla="*/ 2147483646 h 396"/>
                  <a:gd name="T4" fmla="*/ 0 w 695"/>
                  <a:gd name="T5" fmla="*/ 2147483646 h 396"/>
                  <a:gd name="T6" fmla="*/ 0 w 695"/>
                  <a:gd name="T7" fmla="*/ 2147483646 h 396"/>
                  <a:gd name="T8" fmla="*/ 0 w 695"/>
                  <a:gd name="T9" fmla="*/ 2147483646 h 396"/>
                  <a:gd name="T10" fmla="*/ 0 w 695"/>
                  <a:gd name="T11" fmla="*/ 2147483646 h 396"/>
                  <a:gd name="T12" fmla="*/ 0 w 695"/>
                  <a:gd name="T13" fmla="*/ 0 h 396"/>
                  <a:gd name="T14" fmla="*/ 0 w 695"/>
                  <a:gd name="T15" fmla="*/ 0 h 396"/>
                  <a:gd name="T16" fmla="*/ 0 w 695"/>
                  <a:gd name="T17" fmla="*/ 0 h 396"/>
                  <a:gd name="T18" fmla="*/ 0 w 695"/>
                  <a:gd name="T19" fmla="*/ 0 h 396"/>
                  <a:gd name="T20" fmla="*/ 0 w 695"/>
                  <a:gd name="T21" fmla="*/ 0 h 396"/>
                  <a:gd name="T22" fmla="*/ 0 w 695"/>
                  <a:gd name="T23" fmla="*/ 0 h 396"/>
                  <a:gd name="T24" fmla="*/ 0 w 695"/>
                  <a:gd name="T25" fmla="*/ 0 h 396"/>
                  <a:gd name="T26" fmla="*/ 0 w 695"/>
                  <a:gd name="T27" fmla="*/ 0 h 396"/>
                  <a:gd name="T28" fmla="*/ 2147483646 w 695"/>
                  <a:gd name="T29" fmla="*/ 0 h 396"/>
                  <a:gd name="T30" fmla="*/ 2147483646 w 695"/>
                  <a:gd name="T31" fmla="*/ 0 h 396"/>
                  <a:gd name="T32" fmla="*/ 2147483646 w 695"/>
                  <a:gd name="T33" fmla="*/ 0 h 396"/>
                  <a:gd name="T34" fmla="*/ 2147483646 w 695"/>
                  <a:gd name="T35" fmla="*/ 0 h 396"/>
                  <a:gd name="T36" fmla="*/ 2147483646 w 695"/>
                  <a:gd name="T37" fmla="*/ 0 h 396"/>
                  <a:gd name="T38" fmla="*/ 2147483646 w 695"/>
                  <a:gd name="T39" fmla="*/ 0 h 396"/>
                  <a:gd name="T40" fmla="*/ 2147483646 w 695"/>
                  <a:gd name="T41" fmla="*/ 0 h 396"/>
                  <a:gd name="T42" fmla="*/ 2147483646 w 695"/>
                  <a:gd name="T43" fmla="*/ 0 h 396"/>
                  <a:gd name="T44" fmla="*/ 2147483646 w 695"/>
                  <a:gd name="T45" fmla="*/ 0 h 396"/>
                  <a:gd name="T46" fmla="*/ 2147483646 w 695"/>
                  <a:gd name="T47" fmla="*/ 0 h 396"/>
                  <a:gd name="T48" fmla="*/ 2147483646 w 695"/>
                  <a:gd name="T49" fmla="*/ 0 h 396"/>
                  <a:gd name="T50" fmla="*/ 2147483646 w 695"/>
                  <a:gd name="T51" fmla="*/ 0 h 396"/>
                  <a:gd name="T52" fmla="*/ 2147483646 w 695"/>
                  <a:gd name="T53" fmla="*/ 2147483646 h 396"/>
                  <a:gd name="T54" fmla="*/ 2147483646 w 695"/>
                  <a:gd name="T55" fmla="*/ 2147483646 h 396"/>
                  <a:gd name="T56" fmla="*/ 2147483646 w 695"/>
                  <a:gd name="T57" fmla="*/ 2147483646 h 396"/>
                  <a:gd name="T58" fmla="*/ 2147483646 w 695"/>
                  <a:gd name="T59" fmla="*/ 2147483646 h 396"/>
                  <a:gd name="T60" fmla="*/ 2147483646 w 695"/>
                  <a:gd name="T61" fmla="*/ 2147483646 h 396"/>
                  <a:gd name="T62" fmla="*/ 2147483646 w 695"/>
                  <a:gd name="T63" fmla="*/ 2147483646 h 3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5"/>
                  <a:gd name="T97" fmla="*/ 0 h 396"/>
                  <a:gd name="T98" fmla="*/ 695 w 695"/>
                  <a:gd name="T99" fmla="*/ 396 h 3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5" h="396">
                    <a:moveTo>
                      <a:pt x="348" y="396"/>
                    </a:moveTo>
                    <a:lnTo>
                      <a:pt x="320" y="395"/>
                    </a:lnTo>
                    <a:lnTo>
                      <a:pt x="293" y="391"/>
                    </a:lnTo>
                    <a:lnTo>
                      <a:pt x="265" y="385"/>
                    </a:lnTo>
                    <a:lnTo>
                      <a:pt x="239" y="378"/>
                    </a:lnTo>
                    <a:lnTo>
                      <a:pt x="212" y="368"/>
                    </a:lnTo>
                    <a:lnTo>
                      <a:pt x="187" y="358"/>
                    </a:lnTo>
                    <a:lnTo>
                      <a:pt x="163" y="345"/>
                    </a:lnTo>
                    <a:lnTo>
                      <a:pt x="139" y="331"/>
                    </a:lnTo>
                    <a:lnTo>
                      <a:pt x="118" y="316"/>
                    </a:lnTo>
                    <a:lnTo>
                      <a:pt x="96" y="300"/>
                    </a:lnTo>
                    <a:lnTo>
                      <a:pt x="76" y="283"/>
                    </a:lnTo>
                    <a:lnTo>
                      <a:pt x="58" y="265"/>
                    </a:lnTo>
                    <a:lnTo>
                      <a:pt x="42" y="247"/>
                    </a:lnTo>
                    <a:lnTo>
                      <a:pt x="25" y="229"/>
                    </a:lnTo>
                    <a:lnTo>
                      <a:pt x="12" y="210"/>
                    </a:lnTo>
                    <a:lnTo>
                      <a:pt x="0" y="191"/>
                    </a:lnTo>
                    <a:lnTo>
                      <a:pt x="12" y="172"/>
                    </a:lnTo>
                    <a:lnTo>
                      <a:pt x="24" y="155"/>
                    </a:lnTo>
                    <a:lnTo>
                      <a:pt x="39" y="138"/>
                    </a:lnTo>
                    <a:lnTo>
                      <a:pt x="56" y="120"/>
                    </a:lnTo>
                    <a:lnTo>
                      <a:pt x="74" y="104"/>
                    </a:lnTo>
                    <a:lnTo>
                      <a:pt x="93" y="88"/>
                    </a:lnTo>
                    <a:lnTo>
                      <a:pt x="114" y="73"/>
                    </a:lnTo>
                    <a:lnTo>
                      <a:pt x="136" y="59"/>
                    </a:lnTo>
                    <a:lnTo>
                      <a:pt x="159" y="46"/>
                    </a:lnTo>
                    <a:lnTo>
                      <a:pt x="183" y="35"/>
                    </a:lnTo>
                    <a:lnTo>
                      <a:pt x="209" y="25"/>
                    </a:lnTo>
                    <a:lnTo>
                      <a:pt x="235" y="16"/>
                    </a:lnTo>
                    <a:lnTo>
                      <a:pt x="262" y="10"/>
                    </a:lnTo>
                    <a:lnTo>
                      <a:pt x="290" y="5"/>
                    </a:lnTo>
                    <a:lnTo>
                      <a:pt x="319" y="1"/>
                    </a:lnTo>
                    <a:lnTo>
                      <a:pt x="348" y="0"/>
                    </a:lnTo>
                    <a:lnTo>
                      <a:pt x="377" y="1"/>
                    </a:lnTo>
                    <a:lnTo>
                      <a:pt x="406" y="5"/>
                    </a:lnTo>
                    <a:lnTo>
                      <a:pt x="433" y="10"/>
                    </a:lnTo>
                    <a:lnTo>
                      <a:pt x="460" y="16"/>
                    </a:lnTo>
                    <a:lnTo>
                      <a:pt x="486" y="25"/>
                    </a:lnTo>
                    <a:lnTo>
                      <a:pt x="512" y="35"/>
                    </a:lnTo>
                    <a:lnTo>
                      <a:pt x="536" y="46"/>
                    </a:lnTo>
                    <a:lnTo>
                      <a:pt x="559" y="59"/>
                    </a:lnTo>
                    <a:lnTo>
                      <a:pt x="581" y="73"/>
                    </a:lnTo>
                    <a:lnTo>
                      <a:pt x="602" y="88"/>
                    </a:lnTo>
                    <a:lnTo>
                      <a:pt x="621" y="104"/>
                    </a:lnTo>
                    <a:lnTo>
                      <a:pt x="639" y="120"/>
                    </a:lnTo>
                    <a:lnTo>
                      <a:pt x="656" y="138"/>
                    </a:lnTo>
                    <a:lnTo>
                      <a:pt x="671" y="155"/>
                    </a:lnTo>
                    <a:lnTo>
                      <a:pt x="684" y="172"/>
                    </a:lnTo>
                    <a:lnTo>
                      <a:pt x="695" y="191"/>
                    </a:lnTo>
                    <a:lnTo>
                      <a:pt x="684" y="210"/>
                    </a:lnTo>
                    <a:lnTo>
                      <a:pt x="670" y="229"/>
                    </a:lnTo>
                    <a:lnTo>
                      <a:pt x="654" y="247"/>
                    </a:lnTo>
                    <a:lnTo>
                      <a:pt x="637" y="265"/>
                    </a:lnTo>
                    <a:lnTo>
                      <a:pt x="619" y="283"/>
                    </a:lnTo>
                    <a:lnTo>
                      <a:pt x="599" y="300"/>
                    </a:lnTo>
                    <a:lnTo>
                      <a:pt x="578" y="316"/>
                    </a:lnTo>
                    <a:lnTo>
                      <a:pt x="556" y="331"/>
                    </a:lnTo>
                    <a:lnTo>
                      <a:pt x="533" y="345"/>
                    </a:lnTo>
                    <a:lnTo>
                      <a:pt x="508" y="358"/>
                    </a:lnTo>
                    <a:lnTo>
                      <a:pt x="483" y="368"/>
                    </a:lnTo>
                    <a:lnTo>
                      <a:pt x="458" y="378"/>
                    </a:lnTo>
                    <a:lnTo>
                      <a:pt x="431" y="385"/>
                    </a:lnTo>
                    <a:lnTo>
                      <a:pt x="403" y="391"/>
                    </a:lnTo>
                    <a:lnTo>
                      <a:pt x="376" y="395"/>
                    </a:lnTo>
                    <a:lnTo>
                      <a:pt x="348" y="3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93" name="Freeform 49">
                <a:extLst>
                  <a:ext uri="{FF2B5EF4-FFF2-40B4-BE49-F238E27FC236}">
                    <a16:creationId xmlns:a16="http://schemas.microsoft.com/office/drawing/2014/main" id="{65AFC710-AD1D-4AFB-80F7-6088D38DAD41}"/>
                  </a:ext>
                </a:extLst>
              </p:cNvPr>
              <p:cNvSpPr>
                <a:spLocks/>
              </p:cNvSpPr>
              <p:nvPr/>
            </p:nvSpPr>
            <p:spPr bwMode="auto">
              <a:xfrm>
                <a:off x="1087385" y="4768413"/>
                <a:ext cx="132157" cy="130813"/>
              </a:xfrm>
              <a:custGeom>
                <a:avLst/>
                <a:gdLst>
                  <a:gd name="T0" fmla="*/ 0 w 335"/>
                  <a:gd name="T1" fmla="*/ 2147483646 h 336"/>
                  <a:gd name="T2" fmla="*/ 0 w 335"/>
                  <a:gd name="T3" fmla="*/ 2147483646 h 336"/>
                  <a:gd name="T4" fmla="*/ 0 w 335"/>
                  <a:gd name="T5" fmla="*/ 2147483646 h 336"/>
                  <a:gd name="T6" fmla="*/ 2147483646 w 335"/>
                  <a:gd name="T7" fmla="*/ 2147483646 h 336"/>
                  <a:gd name="T8" fmla="*/ 2147483646 w 335"/>
                  <a:gd name="T9" fmla="*/ 2147483646 h 336"/>
                  <a:gd name="T10" fmla="*/ 2147483646 w 335"/>
                  <a:gd name="T11" fmla="*/ 2147483646 h 336"/>
                  <a:gd name="T12" fmla="*/ 2147483646 w 335"/>
                  <a:gd name="T13" fmla="*/ 0 h 336"/>
                  <a:gd name="T14" fmla="*/ 2147483646 w 335"/>
                  <a:gd name="T15" fmla="*/ 0 h 336"/>
                  <a:gd name="T16" fmla="*/ 2147483646 w 335"/>
                  <a:gd name="T17" fmla="*/ 0 h 336"/>
                  <a:gd name="T18" fmla="*/ 2147483646 w 335"/>
                  <a:gd name="T19" fmla="*/ 0 h 336"/>
                  <a:gd name="T20" fmla="*/ 2147483646 w 335"/>
                  <a:gd name="T21" fmla="*/ 0 h 336"/>
                  <a:gd name="T22" fmla="*/ 2147483646 w 335"/>
                  <a:gd name="T23" fmla="*/ 0 h 336"/>
                  <a:gd name="T24" fmla="*/ 2147483646 w 335"/>
                  <a:gd name="T25" fmla="*/ 0 h 336"/>
                  <a:gd name="T26" fmla="*/ 2147483646 w 335"/>
                  <a:gd name="T27" fmla="*/ 0 h 336"/>
                  <a:gd name="T28" fmla="*/ 0 w 335"/>
                  <a:gd name="T29" fmla="*/ 0 h 336"/>
                  <a:gd name="T30" fmla="*/ 0 w 335"/>
                  <a:gd name="T31" fmla="*/ 0 h 336"/>
                  <a:gd name="T32" fmla="*/ 0 w 335"/>
                  <a:gd name="T33" fmla="*/ 0 h 336"/>
                  <a:gd name="T34" fmla="*/ 0 w 335"/>
                  <a:gd name="T35" fmla="*/ 0 h 336"/>
                  <a:gd name="T36" fmla="*/ 0 w 335"/>
                  <a:gd name="T37" fmla="*/ 0 h 336"/>
                  <a:gd name="T38" fmla="*/ 0 w 335"/>
                  <a:gd name="T39" fmla="*/ 0 h 336"/>
                  <a:gd name="T40" fmla="*/ 0 w 335"/>
                  <a:gd name="T41" fmla="*/ 0 h 336"/>
                  <a:gd name="T42" fmla="*/ 0 w 335"/>
                  <a:gd name="T43" fmla="*/ 0 h 336"/>
                  <a:gd name="T44" fmla="*/ 0 w 335"/>
                  <a:gd name="T45" fmla="*/ 0 h 336"/>
                  <a:gd name="T46" fmla="*/ 0 w 335"/>
                  <a:gd name="T47" fmla="*/ 0 h 336"/>
                  <a:gd name="T48" fmla="*/ 0 w 335"/>
                  <a:gd name="T49" fmla="*/ 0 h 336"/>
                  <a:gd name="T50" fmla="*/ 0 w 335"/>
                  <a:gd name="T51" fmla="*/ 0 h 336"/>
                  <a:gd name="T52" fmla="*/ 0 w 335"/>
                  <a:gd name="T53" fmla="*/ 0 h 336"/>
                  <a:gd name="T54" fmla="*/ 0 w 335"/>
                  <a:gd name="T55" fmla="*/ 2147483646 h 336"/>
                  <a:gd name="T56" fmla="*/ 0 w 335"/>
                  <a:gd name="T57" fmla="*/ 2147483646 h 336"/>
                  <a:gd name="T58" fmla="*/ 0 w 335"/>
                  <a:gd name="T59" fmla="*/ 2147483646 h 336"/>
                  <a:gd name="T60" fmla="*/ 0 w 335"/>
                  <a:gd name="T61" fmla="*/ 2147483646 h 336"/>
                  <a:gd name="T62" fmla="*/ 0 w 335"/>
                  <a:gd name="T63" fmla="*/ 2147483646 h 336"/>
                  <a:gd name="T64" fmla="*/ 0 w 335"/>
                  <a:gd name="T65" fmla="*/ 2147483646 h 3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
                  <a:gd name="T100" fmla="*/ 0 h 336"/>
                  <a:gd name="T101" fmla="*/ 335 w 335"/>
                  <a:gd name="T102" fmla="*/ 336 h 3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 h="336">
                    <a:moveTo>
                      <a:pt x="168" y="336"/>
                    </a:moveTo>
                    <a:lnTo>
                      <a:pt x="202" y="332"/>
                    </a:lnTo>
                    <a:lnTo>
                      <a:pt x="233" y="323"/>
                    </a:lnTo>
                    <a:lnTo>
                      <a:pt x="262" y="307"/>
                    </a:lnTo>
                    <a:lnTo>
                      <a:pt x="286" y="286"/>
                    </a:lnTo>
                    <a:lnTo>
                      <a:pt x="307" y="262"/>
                    </a:lnTo>
                    <a:lnTo>
                      <a:pt x="322" y="233"/>
                    </a:lnTo>
                    <a:lnTo>
                      <a:pt x="332" y="202"/>
                    </a:lnTo>
                    <a:lnTo>
                      <a:pt x="335" y="169"/>
                    </a:lnTo>
                    <a:lnTo>
                      <a:pt x="332" y="134"/>
                    </a:lnTo>
                    <a:lnTo>
                      <a:pt x="322" y="103"/>
                    </a:lnTo>
                    <a:lnTo>
                      <a:pt x="307" y="74"/>
                    </a:lnTo>
                    <a:lnTo>
                      <a:pt x="286" y="50"/>
                    </a:lnTo>
                    <a:lnTo>
                      <a:pt x="262" y="29"/>
                    </a:lnTo>
                    <a:lnTo>
                      <a:pt x="233" y="13"/>
                    </a:lnTo>
                    <a:lnTo>
                      <a:pt x="202" y="4"/>
                    </a:lnTo>
                    <a:lnTo>
                      <a:pt x="168" y="0"/>
                    </a:lnTo>
                    <a:lnTo>
                      <a:pt x="134" y="4"/>
                    </a:lnTo>
                    <a:lnTo>
                      <a:pt x="103" y="13"/>
                    </a:lnTo>
                    <a:lnTo>
                      <a:pt x="74" y="29"/>
                    </a:lnTo>
                    <a:lnTo>
                      <a:pt x="50" y="50"/>
                    </a:lnTo>
                    <a:lnTo>
                      <a:pt x="29" y="74"/>
                    </a:lnTo>
                    <a:lnTo>
                      <a:pt x="13" y="103"/>
                    </a:lnTo>
                    <a:lnTo>
                      <a:pt x="4" y="134"/>
                    </a:lnTo>
                    <a:lnTo>
                      <a:pt x="0" y="169"/>
                    </a:lnTo>
                    <a:lnTo>
                      <a:pt x="4" y="202"/>
                    </a:lnTo>
                    <a:lnTo>
                      <a:pt x="13" y="233"/>
                    </a:lnTo>
                    <a:lnTo>
                      <a:pt x="29" y="262"/>
                    </a:lnTo>
                    <a:lnTo>
                      <a:pt x="50" y="286"/>
                    </a:lnTo>
                    <a:lnTo>
                      <a:pt x="74" y="307"/>
                    </a:lnTo>
                    <a:lnTo>
                      <a:pt x="103" y="323"/>
                    </a:lnTo>
                    <a:lnTo>
                      <a:pt x="134" y="332"/>
                    </a:lnTo>
                    <a:lnTo>
                      <a:pt x="168"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94" name="Freeform 50">
                <a:extLst>
                  <a:ext uri="{FF2B5EF4-FFF2-40B4-BE49-F238E27FC236}">
                    <a16:creationId xmlns:a16="http://schemas.microsoft.com/office/drawing/2014/main" id="{AB495B7C-D36F-4C1D-AF8A-6584FFC23735}"/>
                  </a:ext>
                </a:extLst>
              </p:cNvPr>
              <p:cNvSpPr>
                <a:spLocks/>
              </p:cNvSpPr>
              <p:nvPr/>
            </p:nvSpPr>
            <p:spPr bwMode="auto">
              <a:xfrm>
                <a:off x="1163356" y="4807579"/>
                <a:ext cx="21367" cy="21933"/>
              </a:xfrm>
              <a:custGeom>
                <a:avLst/>
                <a:gdLst>
                  <a:gd name="T0" fmla="*/ 2147483646 w 54"/>
                  <a:gd name="T1" fmla="*/ 2147483646 h 55"/>
                  <a:gd name="T2" fmla="*/ 2147483646 w 54"/>
                  <a:gd name="T3" fmla="*/ 2147483646 h 55"/>
                  <a:gd name="T4" fmla="*/ 2147483646 w 54"/>
                  <a:gd name="T5" fmla="*/ 2147483646 h 55"/>
                  <a:gd name="T6" fmla="*/ 2147483646 w 54"/>
                  <a:gd name="T7" fmla="*/ 2147483646 h 55"/>
                  <a:gd name="T8" fmla="*/ 2147483646 w 54"/>
                  <a:gd name="T9" fmla="*/ 2147483646 h 55"/>
                  <a:gd name="T10" fmla="*/ 2147483646 w 54"/>
                  <a:gd name="T11" fmla="*/ 2147483646 h 55"/>
                  <a:gd name="T12" fmla="*/ 2147483646 w 54"/>
                  <a:gd name="T13" fmla="*/ 2147483646 h 55"/>
                  <a:gd name="T14" fmla="*/ 2147483646 w 54"/>
                  <a:gd name="T15" fmla="*/ 2147483646 h 55"/>
                  <a:gd name="T16" fmla="*/ 2147483646 w 54"/>
                  <a:gd name="T17" fmla="*/ 0 h 55"/>
                  <a:gd name="T18" fmla="*/ 2147483646 w 54"/>
                  <a:gd name="T19" fmla="*/ 2147483646 h 55"/>
                  <a:gd name="T20" fmla="*/ 2147483646 w 54"/>
                  <a:gd name="T21" fmla="*/ 2147483646 h 55"/>
                  <a:gd name="T22" fmla="*/ 2147483646 w 54"/>
                  <a:gd name="T23" fmla="*/ 2147483646 h 55"/>
                  <a:gd name="T24" fmla="*/ 0 w 54"/>
                  <a:gd name="T25" fmla="*/ 2147483646 h 55"/>
                  <a:gd name="T26" fmla="*/ 2147483646 w 54"/>
                  <a:gd name="T27" fmla="*/ 2147483646 h 55"/>
                  <a:gd name="T28" fmla="*/ 2147483646 w 54"/>
                  <a:gd name="T29" fmla="*/ 2147483646 h 55"/>
                  <a:gd name="T30" fmla="*/ 2147483646 w 54"/>
                  <a:gd name="T31" fmla="*/ 2147483646 h 55"/>
                  <a:gd name="T32" fmla="*/ 2147483646 w 54"/>
                  <a:gd name="T33" fmla="*/ 2147483646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55"/>
                  <a:gd name="T53" fmla="*/ 54 w 5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55">
                    <a:moveTo>
                      <a:pt x="27" y="55"/>
                    </a:moveTo>
                    <a:lnTo>
                      <a:pt x="38" y="53"/>
                    </a:lnTo>
                    <a:lnTo>
                      <a:pt x="46" y="47"/>
                    </a:lnTo>
                    <a:lnTo>
                      <a:pt x="52" y="38"/>
                    </a:lnTo>
                    <a:lnTo>
                      <a:pt x="54" y="27"/>
                    </a:lnTo>
                    <a:lnTo>
                      <a:pt x="52" y="17"/>
                    </a:lnTo>
                    <a:lnTo>
                      <a:pt x="46" y="8"/>
                    </a:lnTo>
                    <a:lnTo>
                      <a:pt x="38" y="2"/>
                    </a:lnTo>
                    <a:lnTo>
                      <a:pt x="27" y="0"/>
                    </a:lnTo>
                    <a:lnTo>
                      <a:pt x="17" y="2"/>
                    </a:lnTo>
                    <a:lnTo>
                      <a:pt x="8" y="8"/>
                    </a:lnTo>
                    <a:lnTo>
                      <a:pt x="2" y="17"/>
                    </a:lnTo>
                    <a:lnTo>
                      <a:pt x="0" y="27"/>
                    </a:lnTo>
                    <a:lnTo>
                      <a:pt x="2" y="38"/>
                    </a:lnTo>
                    <a:lnTo>
                      <a:pt x="8" y="47"/>
                    </a:lnTo>
                    <a:lnTo>
                      <a:pt x="17" y="53"/>
                    </a:lnTo>
                    <a:lnTo>
                      <a:pt x="27"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286" name="Group 65">
              <a:extLst>
                <a:ext uri="{FF2B5EF4-FFF2-40B4-BE49-F238E27FC236}">
                  <a16:creationId xmlns:a16="http://schemas.microsoft.com/office/drawing/2014/main" id="{FB76F22C-1067-44C5-9E00-263DF62D8DE6}"/>
                </a:ext>
              </a:extLst>
            </p:cNvPr>
            <p:cNvGrpSpPr>
              <a:grpSpLocks/>
            </p:cNvGrpSpPr>
            <p:nvPr/>
          </p:nvGrpSpPr>
          <p:grpSpPr bwMode="auto">
            <a:xfrm>
              <a:off x="1388787" y="4734731"/>
              <a:ext cx="323667" cy="197394"/>
              <a:chOff x="1388787" y="4734731"/>
              <a:chExt cx="323667" cy="197394"/>
            </a:xfrm>
          </p:grpSpPr>
          <p:sp>
            <p:nvSpPr>
              <p:cNvPr id="11287" name="Freeform 59">
                <a:extLst>
                  <a:ext uri="{FF2B5EF4-FFF2-40B4-BE49-F238E27FC236}">
                    <a16:creationId xmlns:a16="http://schemas.microsoft.com/office/drawing/2014/main" id="{5C40F115-0256-4487-BCD0-EA2E7507ED8B}"/>
                  </a:ext>
                </a:extLst>
              </p:cNvPr>
              <p:cNvSpPr>
                <a:spLocks/>
              </p:cNvSpPr>
              <p:nvPr/>
            </p:nvSpPr>
            <p:spPr bwMode="auto">
              <a:xfrm>
                <a:off x="1388787" y="4734731"/>
                <a:ext cx="323667" cy="197394"/>
              </a:xfrm>
              <a:custGeom>
                <a:avLst/>
                <a:gdLst>
                  <a:gd name="T0" fmla="*/ 2147483646 w 817"/>
                  <a:gd name="T1" fmla="*/ 0 h 505"/>
                  <a:gd name="T2" fmla="*/ 2147483646 w 817"/>
                  <a:gd name="T3" fmla="*/ 0 h 505"/>
                  <a:gd name="T4" fmla="*/ 2147483646 w 817"/>
                  <a:gd name="T5" fmla="*/ 0 h 505"/>
                  <a:gd name="T6" fmla="*/ 2147483646 w 817"/>
                  <a:gd name="T7" fmla="*/ 0 h 505"/>
                  <a:gd name="T8" fmla="*/ 2147483646 w 817"/>
                  <a:gd name="T9" fmla="*/ 0 h 505"/>
                  <a:gd name="T10" fmla="*/ 2147483646 w 817"/>
                  <a:gd name="T11" fmla="*/ 0 h 505"/>
                  <a:gd name="T12" fmla="*/ 2147483646 w 817"/>
                  <a:gd name="T13" fmla="*/ 0 h 505"/>
                  <a:gd name="T14" fmla="*/ 2147483646 w 817"/>
                  <a:gd name="T15" fmla="*/ 0 h 505"/>
                  <a:gd name="T16" fmla="*/ 2147483646 w 817"/>
                  <a:gd name="T17" fmla="*/ 0 h 505"/>
                  <a:gd name="T18" fmla="*/ 2147483646 w 817"/>
                  <a:gd name="T19" fmla="*/ 0 h 505"/>
                  <a:gd name="T20" fmla="*/ 2147483646 w 817"/>
                  <a:gd name="T21" fmla="*/ 0 h 505"/>
                  <a:gd name="T22" fmla="*/ 2147483646 w 817"/>
                  <a:gd name="T23" fmla="*/ 0 h 505"/>
                  <a:gd name="T24" fmla="*/ 2147483646 w 817"/>
                  <a:gd name="T25" fmla="*/ 0 h 505"/>
                  <a:gd name="T26" fmla="*/ 2147483646 w 817"/>
                  <a:gd name="T27" fmla="*/ 0 h 505"/>
                  <a:gd name="T28" fmla="*/ 2147483646 w 817"/>
                  <a:gd name="T29" fmla="*/ 0 h 505"/>
                  <a:gd name="T30" fmla="*/ 2147483646 w 817"/>
                  <a:gd name="T31" fmla="*/ 0 h 505"/>
                  <a:gd name="T32" fmla="*/ 2147483646 w 817"/>
                  <a:gd name="T33" fmla="*/ 0 h 505"/>
                  <a:gd name="T34" fmla="*/ 2147483646 w 817"/>
                  <a:gd name="T35" fmla="*/ 0 h 505"/>
                  <a:gd name="T36" fmla="*/ 0 w 817"/>
                  <a:gd name="T37" fmla="*/ 0 h 505"/>
                  <a:gd name="T38" fmla="*/ 2147483646 w 817"/>
                  <a:gd name="T39" fmla="*/ 2147483646 h 505"/>
                  <a:gd name="T40" fmla="*/ 2147483646 w 817"/>
                  <a:gd name="T41" fmla="*/ 2147483646 h 505"/>
                  <a:gd name="T42" fmla="*/ 2147483646 w 817"/>
                  <a:gd name="T43" fmla="*/ 2147483646 h 505"/>
                  <a:gd name="T44" fmla="*/ 2147483646 w 817"/>
                  <a:gd name="T45" fmla="*/ 2147483646 h 505"/>
                  <a:gd name="T46" fmla="*/ 2147483646 w 817"/>
                  <a:gd name="T47" fmla="*/ 2147483646 h 505"/>
                  <a:gd name="T48" fmla="*/ 2147483646 w 817"/>
                  <a:gd name="T49" fmla="*/ 2147483646 h 505"/>
                  <a:gd name="T50" fmla="*/ 2147483646 w 817"/>
                  <a:gd name="T51" fmla="*/ 2147483646 h 505"/>
                  <a:gd name="T52" fmla="*/ 2147483646 w 817"/>
                  <a:gd name="T53" fmla="*/ 2147483646 h 505"/>
                  <a:gd name="T54" fmla="*/ 2147483646 w 817"/>
                  <a:gd name="T55" fmla="*/ 2147483646 h 505"/>
                  <a:gd name="T56" fmla="*/ 2147483646 w 817"/>
                  <a:gd name="T57" fmla="*/ 2147483646 h 505"/>
                  <a:gd name="T58" fmla="*/ 2147483646 w 817"/>
                  <a:gd name="T59" fmla="*/ 2147483646 h 505"/>
                  <a:gd name="T60" fmla="*/ 2147483646 w 817"/>
                  <a:gd name="T61" fmla="*/ 2147483646 h 505"/>
                  <a:gd name="T62" fmla="*/ 2147483646 w 817"/>
                  <a:gd name="T63" fmla="*/ 2147483646 h 505"/>
                  <a:gd name="T64" fmla="*/ 2147483646 w 817"/>
                  <a:gd name="T65" fmla="*/ 2147483646 h 505"/>
                  <a:gd name="T66" fmla="*/ 2147483646 w 817"/>
                  <a:gd name="T67" fmla="*/ 2147483646 h 505"/>
                  <a:gd name="T68" fmla="*/ 2147483646 w 817"/>
                  <a:gd name="T69" fmla="*/ 2147483646 h 505"/>
                  <a:gd name="T70" fmla="*/ 2147483646 w 817"/>
                  <a:gd name="T71" fmla="*/ 2147483646 h 505"/>
                  <a:gd name="T72" fmla="*/ 2147483646 w 817"/>
                  <a:gd name="T73" fmla="*/ 0 h 505"/>
                  <a:gd name="T74" fmla="*/ 2147483646 w 817"/>
                  <a:gd name="T75" fmla="*/ 0 h 5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7"/>
                  <a:gd name="T115" fmla="*/ 0 h 505"/>
                  <a:gd name="T116" fmla="*/ 817 w 817"/>
                  <a:gd name="T117" fmla="*/ 505 h 5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7" h="505">
                    <a:moveTo>
                      <a:pt x="802" y="218"/>
                    </a:moveTo>
                    <a:lnTo>
                      <a:pt x="790" y="198"/>
                    </a:lnTo>
                    <a:lnTo>
                      <a:pt x="776" y="179"/>
                    </a:lnTo>
                    <a:lnTo>
                      <a:pt x="758" y="159"/>
                    </a:lnTo>
                    <a:lnTo>
                      <a:pt x="741" y="139"/>
                    </a:lnTo>
                    <a:lnTo>
                      <a:pt x="720" y="121"/>
                    </a:lnTo>
                    <a:lnTo>
                      <a:pt x="698" y="103"/>
                    </a:lnTo>
                    <a:lnTo>
                      <a:pt x="675" y="85"/>
                    </a:lnTo>
                    <a:lnTo>
                      <a:pt x="651" y="69"/>
                    </a:lnTo>
                    <a:lnTo>
                      <a:pt x="625" y="54"/>
                    </a:lnTo>
                    <a:lnTo>
                      <a:pt x="597" y="42"/>
                    </a:lnTo>
                    <a:lnTo>
                      <a:pt x="568" y="30"/>
                    </a:lnTo>
                    <a:lnTo>
                      <a:pt x="538" y="20"/>
                    </a:lnTo>
                    <a:lnTo>
                      <a:pt x="508" y="12"/>
                    </a:lnTo>
                    <a:lnTo>
                      <a:pt x="476" y="5"/>
                    </a:lnTo>
                    <a:lnTo>
                      <a:pt x="443" y="1"/>
                    </a:lnTo>
                    <a:lnTo>
                      <a:pt x="409" y="0"/>
                    </a:lnTo>
                    <a:lnTo>
                      <a:pt x="376" y="1"/>
                    </a:lnTo>
                    <a:lnTo>
                      <a:pt x="342" y="5"/>
                    </a:lnTo>
                    <a:lnTo>
                      <a:pt x="310" y="12"/>
                    </a:lnTo>
                    <a:lnTo>
                      <a:pt x="279" y="20"/>
                    </a:lnTo>
                    <a:lnTo>
                      <a:pt x="249" y="30"/>
                    </a:lnTo>
                    <a:lnTo>
                      <a:pt x="220" y="42"/>
                    </a:lnTo>
                    <a:lnTo>
                      <a:pt x="192" y="54"/>
                    </a:lnTo>
                    <a:lnTo>
                      <a:pt x="166" y="69"/>
                    </a:lnTo>
                    <a:lnTo>
                      <a:pt x="142" y="85"/>
                    </a:lnTo>
                    <a:lnTo>
                      <a:pt x="117" y="103"/>
                    </a:lnTo>
                    <a:lnTo>
                      <a:pt x="96" y="121"/>
                    </a:lnTo>
                    <a:lnTo>
                      <a:pt x="76" y="139"/>
                    </a:lnTo>
                    <a:lnTo>
                      <a:pt x="58" y="159"/>
                    </a:lnTo>
                    <a:lnTo>
                      <a:pt x="41" y="179"/>
                    </a:lnTo>
                    <a:lnTo>
                      <a:pt x="26" y="198"/>
                    </a:lnTo>
                    <a:lnTo>
                      <a:pt x="14" y="218"/>
                    </a:lnTo>
                    <a:lnTo>
                      <a:pt x="9" y="225"/>
                    </a:lnTo>
                    <a:lnTo>
                      <a:pt x="6" y="232"/>
                    </a:lnTo>
                    <a:lnTo>
                      <a:pt x="2" y="239"/>
                    </a:lnTo>
                    <a:lnTo>
                      <a:pt x="1" y="244"/>
                    </a:lnTo>
                    <a:lnTo>
                      <a:pt x="0" y="247"/>
                    </a:lnTo>
                    <a:lnTo>
                      <a:pt x="14" y="273"/>
                    </a:lnTo>
                    <a:lnTo>
                      <a:pt x="26" y="294"/>
                    </a:lnTo>
                    <a:lnTo>
                      <a:pt x="41" y="315"/>
                    </a:lnTo>
                    <a:lnTo>
                      <a:pt x="59" y="335"/>
                    </a:lnTo>
                    <a:lnTo>
                      <a:pt x="77" y="356"/>
                    </a:lnTo>
                    <a:lnTo>
                      <a:pt x="98" y="376"/>
                    </a:lnTo>
                    <a:lnTo>
                      <a:pt x="120" y="395"/>
                    </a:lnTo>
                    <a:lnTo>
                      <a:pt x="144" y="414"/>
                    </a:lnTo>
                    <a:lnTo>
                      <a:pt x="168" y="430"/>
                    </a:lnTo>
                    <a:lnTo>
                      <a:pt x="195" y="446"/>
                    </a:lnTo>
                    <a:lnTo>
                      <a:pt x="222" y="461"/>
                    </a:lnTo>
                    <a:lnTo>
                      <a:pt x="251" y="474"/>
                    </a:lnTo>
                    <a:lnTo>
                      <a:pt x="281" y="484"/>
                    </a:lnTo>
                    <a:lnTo>
                      <a:pt x="312" y="493"/>
                    </a:lnTo>
                    <a:lnTo>
                      <a:pt x="343" y="499"/>
                    </a:lnTo>
                    <a:lnTo>
                      <a:pt x="376" y="504"/>
                    </a:lnTo>
                    <a:lnTo>
                      <a:pt x="409" y="505"/>
                    </a:lnTo>
                    <a:lnTo>
                      <a:pt x="443" y="504"/>
                    </a:lnTo>
                    <a:lnTo>
                      <a:pt x="475" y="499"/>
                    </a:lnTo>
                    <a:lnTo>
                      <a:pt x="506" y="493"/>
                    </a:lnTo>
                    <a:lnTo>
                      <a:pt x="536" y="484"/>
                    </a:lnTo>
                    <a:lnTo>
                      <a:pt x="566" y="474"/>
                    </a:lnTo>
                    <a:lnTo>
                      <a:pt x="595" y="461"/>
                    </a:lnTo>
                    <a:lnTo>
                      <a:pt x="622" y="446"/>
                    </a:lnTo>
                    <a:lnTo>
                      <a:pt x="648" y="430"/>
                    </a:lnTo>
                    <a:lnTo>
                      <a:pt x="673" y="414"/>
                    </a:lnTo>
                    <a:lnTo>
                      <a:pt x="696" y="395"/>
                    </a:lnTo>
                    <a:lnTo>
                      <a:pt x="718" y="376"/>
                    </a:lnTo>
                    <a:lnTo>
                      <a:pt x="739" y="356"/>
                    </a:lnTo>
                    <a:lnTo>
                      <a:pt x="757" y="335"/>
                    </a:lnTo>
                    <a:lnTo>
                      <a:pt x="775" y="315"/>
                    </a:lnTo>
                    <a:lnTo>
                      <a:pt x="790" y="294"/>
                    </a:lnTo>
                    <a:lnTo>
                      <a:pt x="802" y="273"/>
                    </a:lnTo>
                    <a:lnTo>
                      <a:pt x="810" y="259"/>
                    </a:lnTo>
                    <a:lnTo>
                      <a:pt x="815" y="251"/>
                    </a:lnTo>
                    <a:lnTo>
                      <a:pt x="816" y="248"/>
                    </a:lnTo>
                    <a:lnTo>
                      <a:pt x="816" y="247"/>
                    </a:lnTo>
                    <a:lnTo>
                      <a:pt x="817" y="244"/>
                    </a:lnTo>
                    <a:lnTo>
                      <a:pt x="802" y="2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88" name="Freeform 60">
                <a:extLst>
                  <a:ext uri="{FF2B5EF4-FFF2-40B4-BE49-F238E27FC236}">
                    <a16:creationId xmlns:a16="http://schemas.microsoft.com/office/drawing/2014/main" id="{99E51C53-1E52-4618-BC3A-47D5FA6798A1}"/>
                  </a:ext>
                </a:extLst>
              </p:cNvPr>
              <p:cNvSpPr>
                <a:spLocks/>
              </p:cNvSpPr>
              <p:nvPr/>
            </p:nvSpPr>
            <p:spPr bwMode="auto">
              <a:xfrm>
                <a:off x="1413319" y="4756663"/>
                <a:ext cx="274603" cy="154312"/>
              </a:xfrm>
              <a:custGeom>
                <a:avLst/>
                <a:gdLst>
                  <a:gd name="T0" fmla="*/ 2147483646 w 695"/>
                  <a:gd name="T1" fmla="*/ 2147483646 h 396"/>
                  <a:gd name="T2" fmla="*/ 2147483646 w 695"/>
                  <a:gd name="T3" fmla="*/ 2147483646 h 396"/>
                  <a:gd name="T4" fmla="*/ 0 w 695"/>
                  <a:gd name="T5" fmla="*/ 2147483646 h 396"/>
                  <a:gd name="T6" fmla="*/ 0 w 695"/>
                  <a:gd name="T7" fmla="*/ 2147483646 h 396"/>
                  <a:gd name="T8" fmla="*/ 0 w 695"/>
                  <a:gd name="T9" fmla="*/ 2147483646 h 396"/>
                  <a:gd name="T10" fmla="*/ 0 w 695"/>
                  <a:gd name="T11" fmla="*/ 2147483646 h 396"/>
                  <a:gd name="T12" fmla="*/ 0 w 695"/>
                  <a:gd name="T13" fmla="*/ 0 h 396"/>
                  <a:gd name="T14" fmla="*/ 0 w 695"/>
                  <a:gd name="T15" fmla="*/ 0 h 396"/>
                  <a:gd name="T16" fmla="*/ 0 w 695"/>
                  <a:gd name="T17" fmla="*/ 0 h 396"/>
                  <a:gd name="T18" fmla="*/ 0 w 695"/>
                  <a:gd name="T19" fmla="*/ 0 h 396"/>
                  <a:gd name="T20" fmla="*/ 0 w 695"/>
                  <a:gd name="T21" fmla="*/ 0 h 396"/>
                  <a:gd name="T22" fmla="*/ 0 w 695"/>
                  <a:gd name="T23" fmla="*/ 0 h 396"/>
                  <a:gd name="T24" fmla="*/ 0 w 695"/>
                  <a:gd name="T25" fmla="*/ 0 h 396"/>
                  <a:gd name="T26" fmla="*/ 0 w 695"/>
                  <a:gd name="T27" fmla="*/ 0 h 396"/>
                  <a:gd name="T28" fmla="*/ 2147483646 w 695"/>
                  <a:gd name="T29" fmla="*/ 0 h 396"/>
                  <a:gd name="T30" fmla="*/ 2147483646 w 695"/>
                  <a:gd name="T31" fmla="*/ 0 h 396"/>
                  <a:gd name="T32" fmla="*/ 2147483646 w 695"/>
                  <a:gd name="T33" fmla="*/ 0 h 396"/>
                  <a:gd name="T34" fmla="*/ 2147483646 w 695"/>
                  <a:gd name="T35" fmla="*/ 0 h 396"/>
                  <a:gd name="T36" fmla="*/ 2147483646 w 695"/>
                  <a:gd name="T37" fmla="*/ 0 h 396"/>
                  <a:gd name="T38" fmla="*/ 2147483646 w 695"/>
                  <a:gd name="T39" fmla="*/ 0 h 396"/>
                  <a:gd name="T40" fmla="*/ 2147483646 w 695"/>
                  <a:gd name="T41" fmla="*/ 0 h 396"/>
                  <a:gd name="T42" fmla="*/ 2147483646 w 695"/>
                  <a:gd name="T43" fmla="*/ 0 h 396"/>
                  <a:gd name="T44" fmla="*/ 2147483646 w 695"/>
                  <a:gd name="T45" fmla="*/ 0 h 396"/>
                  <a:gd name="T46" fmla="*/ 2147483646 w 695"/>
                  <a:gd name="T47" fmla="*/ 0 h 396"/>
                  <a:gd name="T48" fmla="*/ 2147483646 w 695"/>
                  <a:gd name="T49" fmla="*/ 0 h 396"/>
                  <a:gd name="T50" fmla="*/ 2147483646 w 695"/>
                  <a:gd name="T51" fmla="*/ 0 h 396"/>
                  <a:gd name="T52" fmla="*/ 2147483646 w 695"/>
                  <a:gd name="T53" fmla="*/ 2147483646 h 396"/>
                  <a:gd name="T54" fmla="*/ 2147483646 w 695"/>
                  <a:gd name="T55" fmla="*/ 2147483646 h 396"/>
                  <a:gd name="T56" fmla="*/ 2147483646 w 695"/>
                  <a:gd name="T57" fmla="*/ 2147483646 h 396"/>
                  <a:gd name="T58" fmla="*/ 2147483646 w 695"/>
                  <a:gd name="T59" fmla="*/ 2147483646 h 396"/>
                  <a:gd name="T60" fmla="*/ 2147483646 w 695"/>
                  <a:gd name="T61" fmla="*/ 2147483646 h 396"/>
                  <a:gd name="T62" fmla="*/ 2147483646 w 695"/>
                  <a:gd name="T63" fmla="*/ 2147483646 h 3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5"/>
                  <a:gd name="T97" fmla="*/ 0 h 396"/>
                  <a:gd name="T98" fmla="*/ 695 w 695"/>
                  <a:gd name="T99" fmla="*/ 396 h 3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5" h="396">
                    <a:moveTo>
                      <a:pt x="348" y="396"/>
                    </a:moveTo>
                    <a:lnTo>
                      <a:pt x="320" y="395"/>
                    </a:lnTo>
                    <a:lnTo>
                      <a:pt x="293" y="391"/>
                    </a:lnTo>
                    <a:lnTo>
                      <a:pt x="265" y="385"/>
                    </a:lnTo>
                    <a:lnTo>
                      <a:pt x="239" y="378"/>
                    </a:lnTo>
                    <a:lnTo>
                      <a:pt x="212" y="368"/>
                    </a:lnTo>
                    <a:lnTo>
                      <a:pt x="187" y="358"/>
                    </a:lnTo>
                    <a:lnTo>
                      <a:pt x="163" y="345"/>
                    </a:lnTo>
                    <a:lnTo>
                      <a:pt x="139" y="331"/>
                    </a:lnTo>
                    <a:lnTo>
                      <a:pt x="118" y="316"/>
                    </a:lnTo>
                    <a:lnTo>
                      <a:pt x="96" y="300"/>
                    </a:lnTo>
                    <a:lnTo>
                      <a:pt x="76" y="283"/>
                    </a:lnTo>
                    <a:lnTo>
                      <a:pt x="58" y="265"/>
                    </a:lnTo>
                    <a:lnTo>
                      <a:pt x="42" y="247"/>
                    </a:lnTo>
                    <a:lnTo>
                      <a:pt x="25" y="229"/>
                    </a:lnTo>
                    <a:lnTo>
                      <a:pt x="12" y="210"/>
                    </a:lnTo>
                    <a:lnTo>
                      <a:pt x="0" y="191"/>
                    </a:lnTo>
                    <a:lnTo>
                      <a:pt x="12" y="172"/>
                    </a:lnTo>
                    <a:lnTo>
                      <a:pt x="24" y="155"/>
                    </a:lnTo>
                    <a:lnTo>
                      <a:pt x="39" y="138"/>
                    </a:lnTo>
                    <a:lnTo>
                      <a:pt x="56" y="120"/>
                    </a:lnTo>
                    <a:lnTo>
                      <a:pt x="74" y="104"/>
                    </a:lnTo>
                    <a:lnTo>
                      <a:pt x="93" y="88"/>
                    </a:lnTo>
                    <a:lnTo>
                      <a:pt x="114" y="73"/>
                    </a:lnTo>
                    <a:lnTo>
                      <a:pt x="136" y="59"/>
                    </a:lnTo>
                    <a:lnTo>
                      <a:pt x="159" y="46"/>
                    </a:lnTo>
                    <a:lnTo>
                      <a:pt x="183" y="35"/>
                    </a:lnTo>
                    <a:lnTo>
                      <a:pt x="209" y="25"/>
                    </a:lnTo>
                    <a:lnTo>
                      <a:pt x="235" y="16"/>
                    </a:lnTo>
                    <a:lnTo>
                      <a:pt x="262" y="10"/>
                    </a:lnTo>
                    <a:lnTo>
                      <a:pt x="290" y="5"/>
                    </a:lnTo>
                    <a:lnTo>
                      <a:pt x="319" y="1"/>
                    </a:lnTo>
                    <a:lnTo>
                      <a:pt x="348" y="0"/>
                    </a:lnTo>
                    <a:lnTo>
                      <a:pt x="377" y="1"/>
                    </a:lnTo>
                    <a:lnTo>
                      <a:pt x="406" y="5"/>
                    </a:lnTo>
                    <a:lnTo>
                      <a:pt x="433" y="10"/>
                    </a:lnTo>
                    <a:lnTo>
                      <a:pt x="460" y="16"/>
                    </a:lnTo>
                    <a:lnTo>
                      <a:pt x="486" y="25"/>
                    </a:lnTo>
                    <a:lnTo>
                      <a:pt x="512" y="35"/>
                    </a:lnTo>
                    <a:lnTo>
                      <a:pt x="536" y="46"/>
                    </a:lnTo>
                    <a:lnTo>
                      <a:pt x="559" y="59"/>
                    </a:lnTo>
                    <a:lnTo>
                      <a:pt x="581" y="73"/>
                    </a:lnTo>
                    <a:lnTo>
                      <a:pt x="602" y="88"/>
                    </a:lnTo>
                    <a:lnTo>
                      <a:pt x="621" y="104"/>
                    </a:lnTo>
                    <a:lnTo>
                      <a:pt x="639" y="120"/>
                    </a:lnTo>
                    <a:lnTo>
                      <a:pt x="656" y="138"/>
                    </a:lnTo>
                    <a:lnTo>
                      <a:pt x="671" y="155"/>
                    </a:lnTo>
                    <a:lnTo>
                      <a:pt x="684" y="172"/>
                    </a:lnTo>
                    <a:lnTo>
                      <a:pt x="695" y="191"/>
                    </a:lnTo>
                    <a:lnTo>
                      <a:pt x="684" y="210"/>
                    </a:lnTo>
                    <a:lnTo>
                      <a:pt x="670" y="229"/>
                    </a:lnTo>
                    <a:lnTo>
                      <a:pt x="654" y="247"/>
                    </a:lnTo>
                    <a:lnTo>
                      <a:pt x="637" y="265"/>
                    </a:lnTo>
                    <a:lnTo>
                      <a:pt x="619" y="283"/>
                    </a:lnTo>
                    <a:lnTo>
                      <a:pt x="599" y="300"/>
                    </a:lnTo>
                    <a:lnTo>
                      <a:pt x="578" y="316"/>
                    </a:lnTo>
                    <a:lnTo>
                      <a:pt x="556" y="331"/>
                    </a:lnTo>
                    <a:lnTo>
                      <a:pt x="533" y="345"/>
                    </a:lnTo>
                    <a:lnTo>
                      <a:pt x="508" y="358"/>
                    </a:lnTo>
                    <a:lnTo>
                      <a:pt x="483" y="368"/>
                    </a:lnTo>
                    <a:lnTo>
                      <a:pt x="458" y="378"/>
                    </a:lnTo>
                    <a:lnTo>
                      <a:pt x="431" y="385"/>
                    </a:lnTo>
                    <a:lnTo>
                      <a:pt x="403" y="391"/>
                    </a:lnTo>
                    <a:lnTo>
                      <a:pt x="376" y="395"/>
                    </a:lnTo>
                    <a:lnTo>
                      <a:pt x="348" y="3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89" name="Freeform 61">
                <a:extLst>
                  <a:ext uri="{FF2B5EF4-FFF2-40B4-BE49-F238E27FC236}">
                    <a16:creationId xmlns:a16="http://schemas.microsoft.com/office/drawing/2014/main" id="{A78C7AE4-5C1E-4248-BCFE-7DA33F73CC04}"/>
                  </a:ext>
                </a:extLst>
              </p:cNvPr>
              <p:cNvSpPr>
                <a:spLocks/>
              </p:cNvSpPr>
              <p:nvPr/>
            </p:nvSpPr>
            <p:spPr bwMode="auto">
              <a:xfrm>
                <a:off x="1482168" y="4768413"/>
                <a:ext cx="132157" cy="130813"/>
              </a:xfrm>
              <a:custGeom>
                <a:avLst/>
                <a:gdLst>
                  <a:gd name="T0" fmla="*/ 0 w 335"/>
                  <a:gd name="T1" fmla="*/ 2147483646 h 336"/>
                  <a:gd name="T2" fmla="*/ 0 w 335"/>
                  <a:gd name="T3" fmla="*/ 2147483646 h 336"/>
                  <a:gd name="T4" fmla="*/ 0 w 335"/>
                  <a:gd name="T5" fmla="*/ 2147483646 h 336"/>
                  <a:gd name="T6" fmla="*/ 2147483646 w 335"/>
                  <a:gd name="T7" fmla="*/ 2147483646 h 336"/>
                  <a:gd name="T8" fmla="*/ 2147483646 w 335"/>
                  <a:gd name="T9" fmla="*/ 2147483646 h 336"/>
                  <a:gd name="T10" fmla="*/ 2147483646 w 335"/>
                  <a:gd name="T11" fmla="*/ 2147483646 h 336"/>
                  <a:gd name="T12" fmla="*/ 2147483646 w 335"/>
                  <a:gd name="T13" fmla="*/ 0 h 336"/>
                  <a:gd name="T14" fmla="*/ 2147483646 w 335"/>
                  <a:gd name="T15" fmla="*/ 0 h 336"/>
                  <a:gd name="T16" fmla="*/ 2147483646 w 335"/>
                  <a:gd name="T17" fmla="*/ 0 h 336"/>
                  <a:gd name="T18" fmla="*/ 2147483646 w 335"/>
                  <a:gd name="T19" fmla="*/ 0 h 336"/>
                  <a:gd name="T20" fmla="*/ 2147483646 w 335"/>
                  <a:gd name="T21" fmla="*/ 0 h 336"/>
                  <a:gd name="T22" fmla="*/ 2147483646 w 335"/>
                  <a:gd name="T23" fmla="*/ 0 h 336"/>
                  <a:gd name="T24" fmla="*/ 2147483646 w 335"/>
                  <a:gd name="T25" fmla="*/ 0 h 336"/>
                  <a:gd name="T26" fmla="*/ 2147483646 w 335"/>
                  <a:gd name="T27" fmla="*/ 0 h 336"/>
                  <a:gd name="T28" fmla="*/ 0 w 335"/>
                  <a:gd name="T29" fmla="*/ 0 h 336"/>
                  <a:gd name="T30" fmla="*/ 0 w 335"/>
                  <a:gd name="T31" fmla="*/ 0 h 336"/>
                  <a:gd name="T32" fmla="*/ 0 w 335"/>
                  <a:gd name="T33" fmla="*/ 0 h 336"/>
                  <a:gd name="T34" fmla="*/ 0 w 335"/>
                  <a:gd name="T35" fmla="*/ 0 h 336"/>
                  <a:gd name="T36" fmla="*/ 0 w 335"/>
                  <a:gd name="T37" fmla="*/ 0 h 336"/>
                  <a:gd name="T38" fmla="*/ 0 w 335"/>
                  <a:gd name="T39" fmla="*/ 0 h 336"/>
                  <a:gd name="T40" fmla="*/ 0 w 335"/>
                  <a:gd name="T41" fmla="*/ 0 h 336"/>
                  <a:gd name="T42" fmla="*/ 0 w 335"/>
                  <a:gd name="T43" fmla="*/ 0 h 336"/>
                  <a:gd name="T44" fmla="*/ 0 w 335"/>
                  <a:gd name="T45" fmla="*/ 0 h 336"/>
                  <a:gd name="T46" fmla="*/ 0 w 335"/>
                  <a:gd name="T47" fmla="*/ 0 h 336"/>
                  <a:gd name="T48" fmla="*/ 0 w 335"/>
                  <a:gd name="T49" fmla="*/ 0 h 336"/>
                  <a:gd name="T50" fmla="*/ 0 w 335"/>
                  <a:gd name="T51" fmla="*/ 0 h 336"/>
                  <a:gd name="T52" fmla="*/ 0 w 335"/>
                  <a:gd name="T53" fmla="*/ 0 h 336"/>
                  <a:gd name="T54" fmla="*/ 0 w 335"/>
                  <a:gd name="T55" fmla="*/ 2147483646 h 336"/>
                  <a:gd name="T56" fmla="*/ 0 w 335"/>
                  <a:gd name="T57" fmla="*/ 2147483646 h 336"/>
                  <a:gd name="T58" fmla="*/ 0 w 335"/>
                  <a:gd name="T59" fmla="*/ 2147483646 h 336"/>
                  <a:gd name="T60" fmla="*/ 0 w 335"/>
                  <a:gd name="T61" fmla="*/ 2147483646 h 336"/>
                  <a:gd name="T62" fmla="*/ 0 w 335"/>
                  <a:gd name="T63" fmla="*/ 2147483646 h 336"/>
                  <a:gd name="T64" fmla="*/ 0 w 335"/>
                  <a:gd name="T65" fmla="*/ 2147483646 h 3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
                  <a:gd name="T100" fmla="*/ 0 h 336"/>
                  <a:gd name="T101" fmla="*/ 335 w 335"/>
                  <a:gd name="T102" fmla="*/ 336 h 3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 h="336">
                    <a:moveTo>
                      <a:pt x="168" y="336"/>
                    </a:moveTo>
                    <a:lnTo>
                      <a:pt x="202" y="332"/>
                    </a:lnTo>
                    <a:lnTo>
                      <a:pt x="233" y="323"/>
                    </a:lnTo>
                    <a:lnTo>
                      <a:pt x="262" y="307"/>
                    </a:lnTo>
                    <a:lnTo>
                      <a:pt x="286" y="286"/>
                    </a:lnTo>
                    <a:lnTo>
                      <a:pt x="307" y="262"/>
                    </a:lnTo>
                    <a:lnTo>
                      <a:pt x="322" y="233"/>
                    </a:lnTo>
                    <a:lnTo>
                      <a:pt x="332" y="202"/>
                    </a:lnTo>
                    <a:lnTo>
                      <a:pt x="335" y="169"/>
                    </a:lnTo>
                    <a:lnTo>
                      <a:pt x="332" y="134"/>
                    </a:lnTo>
                    <a:lnTo>
                      <a:pt x="322" y="103"/>
                    </a:lnTo>
                    <a:lnTo>
                      <a:pt x="307" y="74"/>
                    </a:lnTo>
                    <a:lnTo>
                      <a:pt x="286" y="50"/>
                    </a:lnTo>
                    <a:lnTo>
                      <a:pt x="262" y="29"/>
                    </a:lnTo>
                    <a:lnTo>
                      <a:pt x="233" y="13"/>
                    </a:lnTo>
                    <a:lnTo>
                      <a:pt x="202" y="4"/>
                    </a:lnTo>
                    <a:lnTo>
                      <a:pt x="168" y="0"/>
                    </a:lnTo>
                    <a:lnTo>
                      <a:pt x="134" y="4"/>
                    </a:lnTo>
                    <a:lnTo>
                      <a:pt x="103" y="13"/>
                    </a:lnTo>
                    <a:lnTo>
                      <a:pt x="74" y="29"/>
                    </a:lnTo>
                    <a:lnTo>
                      <a:pt x="50" y="50"/>
                    </a:lnTo>
                    <a:lnTo>
                      <a:pt x="29" y="74"/>
                    </a:lnTo>
                    <a:lnTo>
                      <a:pt x="13" y="103"/>
                    </a:lnTo>
                    <a:lnTo>
                      <a:pt x="4" y="134"/>
                    </a:lnTo>
                    <a:lnTo>
                      <a:pt x="0" y="169"/>
                    </a:lnTo>
                    <a:lnTo>
                      <a:pt x="4" y="202"/>
                    </a:lnTo>
                    <a:lnTo>
                      <a:pt x="13" y="233"/>
                    </a:lnTo>
                    <a:lnTo>
                      <a:pt x="29" y="262"/>
                    </a:lnTo>
                    <a:lnTo>
                      <a:pt x="50" y="286"/>
                    </a:lnTo>
                    <a:lnTo>
                      <a:pt x="74" y="307"/>
                    </a:lnTo>
                    <a:lnTo>
                      <a:pt x="103" y="323"/>
                    </a:lnTo>
                    <a:lnTo>
                      <a:pt x="134" y="332"/>
                    </a:lnTo>
                    <a:lnTo>
                      <a:pt x="168"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90" name="Freeform 62">
                <a:extLst>
                  <a:ext uri="{FF2B5EF4-FFF2-40B4-BE49-F238E27FC236}">
                    <a16:creationId xmlns:a16="http://schemas.microsoft.com/office/drawing/2014/main" id="{BE9B595F-001A-4B87-A917-55D4F5F4CF61}"/>
                  </a:ext>
                </a:extLst>
              </p:cNvPr>
              <p:cNvSpPr>
                <a:spLocks/>
              </p:cNvSpPr>
              <p:nvPr/>
            </p:nvSpPr>
            <p:spPr bwMode="auto">
              <a:xfrm>
                <a:off x="1558139" y="4807579"/>
                <a:ext cx="21367" cy="21933"/>
              </a:xfrm>
              <a:custGeom>
                <a:avLst/>
                <a:gdLst>
                  <a:gd name="T0" fmla="*/ 2147483646 w 54"/>
                  <a:gd name="T1" fmla="*/ 2147483646 h 55"/>
                  <a:gd name="T2" fmla="*/ 2147483646 w 54"/>
                  <a:gd name="T3" fmla="*/ 2147483646 h 55"/>
                  <a:gd name="T4" fmla="*/ 2147483646 w 54"/>
                  <a:gd name="T5" fmla="*/ 2147483646 h 55"/>
                  <a:gd name="T6" fmla="*/ 2147483646 w 54"/>
                  <a:gd name="T7" fmla="*/ 2147483646 h 55"/>
                  <a:gd name="T8" fmla="*/ 2147483646 w 54"/>
                  <a:gd name="T9" fmla="*/ 2147483646 h 55"/>
                  <a:gd name="T10" fmla="*/ 2147483646 w 54"/>
                  <a:gd name="T11" fmla="*/ 2147483646 h 55"/>
                  <a:gd name="T12" fmla="*/ 2147483646 w 54"/>
                  <a:gd name="T13" fmla="*/ 2147483646 h 55"/>
                  <a:gd name="T14" fmla="*/ 2147483646 w 54"/>
                  <a:gd name="T15" fmla="*/ 2147483646 h 55"/>
                  <a:gd name="T16" fmla="*/ 2147483646 w 54"/>
                  <a:gd name="T17" fmla="*/ 0 h 55"/>
                  <a:gd name="T18" fmla="*/ 2147483646 w 54"/>
                  <a:gd name="T19" fmla="*/ 2147483646 h 55"/>
                  <a:gd name="T20" fmla="*/ 2147483646 w 54"/>
                  <a:gd name="T21" fmla="*/ 2147483646 h 55"/>
                  <a:gd name="T22" fmla="*/ 2147483646 w 54"/>
                  <a:gd name="T23" fmla="*/ 2147483646 h 55"/>
                  <a:gd name="T24" fmla="*/ 0 w 54"/>
                  <a:gd name="T25" fmla="*/ 2147483646 h 55"/>
                  <a:gd name="T26" fmla="*/ 2147483646 w 54"/>
                  <a:gd name="T27" fmla="*/ 2147483646 h 55"/>
                  <a:gd name="T28" fmla="*/ 2147483646 w 54"/>
                  <a:gd name="T29" fmla="*/ 2147483646 h 55"/>
                  <a:gd name="T30" fmla="*/ 2147483646 w 54"/>
                  <a:gd name="T31" fmla="*/ 2147483646 h 55"/>
                  <a:gd name="T32" fmla="*/ 2147483646 w 54"/>
                  <a:gd name="T33" fmla="*/ 2147483646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55"/>
                  <a:gd name="T53" fmla="*/ 54 w 5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55">
                    <a:moveTo>
                      <a:pt x="27" y="55"/>
                    </a:moveTo>
                    <a:lnTo>
                      <a:pt x="38" y="53"/>
                    </a:lnTo>
                    <a:lnTo>
                      <a:pt x="46" y="47"/>
                    </a:lnTo>
                    <a:lnTo>
                      <a:pt x="52" y="38"/>
                    </a:lnTo>
                    <a:lnTo>
                      <a:pt x="54" y="27"/>
                    </a:lnTo>
                    <a:lnTo>
                      <a:pt x="52" y="17"/>
                    </a:lnTo>
                    <a:lnTo>
                      <a:pt x="46" y="8"/>
                    </a:lnTo>
                    <a:lnTo>
                      <a:pt x="38" y="2"/>
                    </a:lnTo>
                    <a:lnTo>
                      <a:pt x="27" y="0"/>
                    </a:lnTo>
                    <a:lnTo>
                      <a:pt x="17" y="2"/>
                    </a:lnTo>
                    <a:lnTo>
                      <a:pt x="8" y="8"/>
                    </a:lnTo>
                    <a:lnTo>
                      <a:pt x="2" y="17"/>
                    </a:lnTo>
                    <a:lnTo>
                      <a:pt x="0" y="27"/>
                    </a:lnTo>
                    <a:lnTo>
                      <a:pt x="2" y="38"/>
                    </a:lnTo>
                    <a:lnTo>
                      <a:pt x="8" y="47"/>
                    </a:lnTo>
                    <a:lnTo>
                      <a:pt x="17" y="53"/>
                    </a:lnTo>
                    <a:lnTo>
                      <a:pt x="27"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 name="Freeform: Shape 1">
            <a:extLst>
              <a:ext uri="{FF2B5EF4-FFF2-40B4-BE49-F238E27FC236}">
                <a16:creationId xmlns:a16="http://schemas.microsoft.com/office/drawing/2014/main" id="{57E341C7-F7FB-4257-B9BC-4C4ABE2BB4D3}"/>
              </a:ext>
            </a:extLst>
          </p:cNvPr>
          <p:cNvSpPr/>
          <p:nvPr/>
        </p:nvSpPr>
        <p:spPr>
          <a:xfrm>
            <a:off x="1793875" y="4165600"/>
            <a:ext cx="4322763" cy="665163"/>
          </a:xfrm>
          <a:custGeom>
            <a:avLst/>
            <a:gdLst>
              <a:gd name="connsiteX0" fmla="*/ 0 w 4321618"/>
              <a:gd name="connsiteY0" fmla="*/ 623682 h 665304"/>
              <a:gd name="connsiteX1" fmla="*/ 2777490 w 4321618"/>
              <a:gd name="connsiteY1" fmla="*/ 112 h 665304"/>
              <a:gd name="connsiteX2" fmla="*/ 4321618 w 4321618"/>
              <a:gd name="connsiteY2" fmla="*/ 665304 h 665304"/>
            </a:gdLst>
            <a:ahLst/>
            <a:cxnLst>
              <a:cxn ang="0">
                <a:pos x="connsiteX0" y="connsiteY0"/>
              </a:cxn>
              <a:cxn ang="0">
                <a:pos x="connsiteX1" y="connsiteY1"/>
              </a:cxn>
              <a:cxn ang="0">
                <a:pos x="connsiteX2" y="connsiteY2"/>
              </a:cxn>
            </a:cxnLst>
            <a:rect l="l" t="t" r="r" b="b"/>
            <a:pathLst>
              <a:path w="4321618" h="665304">
                <a:moveTo>
                  <a:pt x="0" y="623682"/>
                </a:moveTo>
                <a:cubicBezTo>
                  <a:pt x="1028610" y="308428"/>
                  <a:pt x="2057220" y="-6825"/>
                  <a:pt x="2777490" y="112"/>
                </a:cubicBezTo>
                <a:cubicBezTo>
                  <a:pt x="3497760" y="7049"/>
                  <a:pt x="3909689" y="336176"/>
                  <a:pt x="4321618" y="665304"/>
                </a:cubicBezTo>
              </a:path>
            </a:pathLst>
          </a:custGeom>
          <a:noFill/>
          <a:ln w="31750">
            <a:solidFill>
              <a:schemeClr val="tx1"/>
            </a:solidFill>
            <a:headEnd type="none"/>
            <a:tailEnd type="arrow"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74" name="Text Box 13">
            <a:extLst>
              <a:ext uri="{FF2B5EF4-FFF2-40B4-BE49-F238E27FC236}">
                <a16:creationId xmlns:a16="http://schemas.microsoft.com/office/drawing/2014/main" id="{6358F696-5361-44DA-B187-C84F6F2414A6}"/>
              </a:ext>
            </a:extLst>
          </p:cNvPr>
          <p:cNvSpPr txBox="1">
            <a:spLocks noChangeArrowheads="1"/>
          </p:cNvSpPr>
          <p:nvPr/>
        </p:nvSpPr>
        <p:spPr bwMode="auto">
          <a:xfrm>
            <a:off x="3200400" y="3581400"/>
            <a:ext cx="747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CA" altLang="en-US">
                <a:latin typeface="Calibri" panose="020F0502020204030204" pitchFamily="34" charset="0"/>
                <a:cs typeface="Calibri" panose="020F0502020204030204" pitchFamily="34" charset="0"/>
                <a:sym typeface="Symbol" panose="05050102010706020507" pitchFamily="18" charset="2"/>
              </a:rPr>
              <a:t></a:t>
            </a:r>
            <a:r>
              <a:rPr lang="en-CA" altLang="en-US" baseline="-25000">
                <a:latin typeface="Calibri" panose="020F0502020204030204" pitchFamily="34" charset="0"/>
                <a:cs typeface="Calibri" panose="020F0502020204030204" pitchFamily="34" charset="0"/>
              </a:rPr>
              <a:t>1</a:t>
            </a:r>
            <a:endParaRPr lang="en-CA" altLang="en-US" i="1" baseline="-25000">
              <a:latin typeface="Calibri" panose="020F0502020204030204" pitchFamily="34" charset="0"/>
              <a:cs typeface="Calibri" panose="020F0502020204030204" pitchFamily="34" charset="0"/>
            </a:endParaRPr>
          </a:p>
        </p:txBody>
      </p:sp>
      <p:sp>
        <p:nvSpPr>
          <p:cNvPr id="81" name="Text Box 13">
            <a:extLst>
              <a:ext uri="{FF2B5EF4-FFF2-40B4-BE49-F238E27FC236}">
                <a16:creationId xmlns:a16="http://schemas.microsoft.com/office/drawing/2014/main" id="{BA50B83A-E07F-4F1E-82A6-6F5440F1AD01}"/>
              </a:ext>
            </a:extLst>
          </p:cNvPr>
          <p:cNvSpPr txBox="1">
            <a:spLocks noChangeArrowheads="1"/>
          </p:cNvSpPr>
          <p:nvPr/>
        </p:nvSpPr>
        <p:spPr bwMode="auto">
          <a:xfrm>
            <a:off x="6256338" y="4597400"/>
            <a:ext cx="2119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CA" altLang="en-US">
                <a:latin typeface="Calibri" panose="020F0502020204030204" pitchFamily="34" charset="0"/>
                <a:cs typeface="Calibri" panose="020F0502020204030204" pitchFamily="34" charset="0"/>
                <a:sym typeface="Symbol" panose="05050102010706020507" pitchFamily="18" charset="2"/>
              </a:rPr>
              <a:t></a:t>
            </a:r>
            <a:r>
              <a:rPr lang="en-CA" altLang="en-US">
                <a:latin typeface="Calibri" panose="020F0502020204030204" pitchFamily="34" charset="0"/>
                <a:cs typeface="Calibri" panose="020F0502020204030204" pitchFamily="34" charset="0"/>
              </a:rPr>
              <a:t> = </a:t>
            </a:r>
            <a:r>
              <a:rPr lang="en-CA" altLang="en-US">
                <a:latin typeface="Calibri" panose="020F0502020204030204" pitchFamily="34" charset="0"/>
                <a:cs typeface="Calibri" panose="020F0502020204030204" pitchFamily="34" charset="0"/>
                <a:sym typeface="Symbol" panose="05050102010706020507" pitchFamily="18" charset="2"/>
              </a:rPr>
              <a:t></a:t>
            </a:r>
            <a:r>
              <a:rPr lang="en-CA" altLang="en-US" baseline="-25000">
                <a:latin typeface="Calibri" panose="020F0502020204030204" pitchFamily="34" charset="0"/>
                <a:cs typeface="Calibri" panose="020F0502020204030204" pitchFamily="34" charset="0"/>
              </a:rPr>
              <a:t>1</a:t>
            </a:r>
            <a:r>
              <a:rPr lang="en-CA" altLang="en-US">
                <a:latin typeface="Calibri" panose="020F0502020204030204" pitchFamily="34" charset="0"/>
                <a:cs typeface="Calibri" panose="020F0502020204030204" pitchFamily="34" charset="0"/>
              </a:rPr>
              <a:t>+</a:t>
            </a:r>
            <a:r>
              <a:rPr lang="en-CA" altLang="en-US">
                <a:latin typeface="Calibri" panose="020F0502020204030204" pitchFamily="34" charset="0"/>
                <a:cs typeface="Calibri" panose="020F0502020204030204" pitchFamily="34" charset="0"/>
                <a:sym typeface="Symbol" panose="05050102010706020507" pitchFamily="18" charset="2"/>
              </a:rPr>
              <a:t></a:t>
            </a:r>
            <a:r>
              <a:rPr lang="en-CA" altLang="en-US" baseline="-25000">
                <a:latin typeface="Calibri" panose="020F0502020204030204" pitchFamily="34" charset="0"/>
                <a:cs typeface="Calibri" panose="020F0502020204030204" pitchFamily="34" charset="0"/>
              </a:rPr>
              <a:t>2</a:t>
            </a:r>
            <a:endParaRPr lang="en-CA" altLang="en-US" i="1" baseline="-25000">
              <a:latin typeface="Calibri" panose="020F0502020204030204" pitchFamily="34" charset="0"/>
              <a:cs typeface="Calibri" panose="020F0502020204030204" pitchFamily="34" charset="0"/>
            </a:endParaRPr>
          </a:p>
        </p:txBody>
      </p:sp>
      <p:sp>
        <p:nvSpPr>
          <p:cNvPr id="82" name="Freeform: Shape 81">
            <a:extLst>
              <a:ext uri="{FF2B5EF4-FFF2-40B4-BE49-F238E27FC236}">
                <a16:creationId xmlns:a16="http://schemas.microsoft.com/office/drawing/2014/main" id="{FE3FC276-56B0-49E1-96B5-17DD2059B8E7}"/>
              </a:ext>
            </a:extLst>
          </p:cNvPr>
          <p:cNvSpPr/>
          <p:nvPr/>
        </p:nvSpPr>
        <p:spPr>
          <a:xfrm flipV="1">
            <a:off x="1801813" y="5022850"/>
            <a:ext cx="4321175" cy="604838"/>
          </a:xfrm>
          <a:custGeom>
            <a:avLst/>
            <a:gdLst>
              <a:gd name="connsiteX0" fmla="*/ 0 w 4321618"/>
              <a:gd name="connsiteY0" fmla="*/ 623682 h 665304"/>
              <a:gd name="connsiteX1" fmla="*/ 2777490 w 4321618"/>
              <a:gd name="connsiteY1" fmla="*/ 112 h 665304"/>
              <a:gd name="connsiteX2" fmla="*/ 4321618 w 4321618"/>
              <a:gd name="connsiteY2" fmla="*/ 665304 h 665304"/>
            </a:gdLst>
            <a:ahLst/>
            <a:cxnLst>
              <a:cxn ang="0">
                <a:pos x="connsiteX0" y="connsiteY0"/>
              </a:cxn>
              <a:cxn ang="0">
                <a:pos x="connsiteX1" y="connsiteY1"/>
              </a:cxn>
              <a:cxn ang="0">
                <a:pos x="connsiteX2" y="connsiteY2"/>
              </a:cxn>
            </a:cxnLst>
            <a:rect l="l" t="t" r="r" b="b"/>
            <a:pathLst>
              <a:path w="4321618" h="665304">
                <a:moveTo>
                  <a:pt x="0" y="623682"/>
                </a:moveTo>
                <a:cubicBezTo>
                  <a:pt x="1028610" y="308428"/>
                  <a:pt x="2057220" y="-6825"/>
                  <a:pt x="2777490" y="112"/>
                </a:cubicBezTo>
                <a:cubicBezTo>
                  <a:pt x="3497760" y="7049"/>
                  <a:pt x="3909689" y="336176"/>
                  <a:pt x="4321618" y="665304"/>
                </a:cubicBezTo>
              </a:path>
            </a:pathLst>
          </a:custGeom>
          <a:noFill/>
          <a:ln w="31750">
            <a:solidFill>
              <a:schemeClr val="tx1"/>
            </a:solidFill>
            <a:headEnd type="none"/>
            <a:tailEnd type="arrow"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77" name="Text Box 13">
            <a:extLst>
              <a:ext uri="{FF2B5EF4-FFF2-40B4-BE49-F238E27FC236}">
                <a16:creationId xmlns:a16="http://schemas.microsoft.com/office/drawing/2014/main" id="{2EEA9B04-9D35-4072-A5A5-B72BE76FBCDD}"/>
              </a:ext>
            </a:extLst>
          </p:cNvPr>
          <p:cNvSpPr txBox="1">
            <a:spLocks noChangeArrowheads="1"/>
          </p:cNvSpPr>
          <p:nvPr/>
        </p:nvSpPr>
        <p:spPr bwMode="auto">
          <a:xfrm>
            <a:off x="3060700" y="5499100"/>
            <a:ext cx="844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CA" altLang="en-US">
                <a:latin typeface="Calibri" panose="020F0502020204030204" pitchFamily="34" charset="0"/>
                <a:cs typeface="Calibri" panose="020F0502020204030204" pitchFamily="34" charset="0"/>
                <a:sym typeface="Symbol" panose="05050102010706020507" pitchFamily="18" charset="2"/>
              </a:rPr>
              <a:t></a:t>
            </a:r>
            <a:r>
              <a:rPr lang="en-CA" altLang="en-US" baseline="-25000">
                <a:latin typeface="Calibri" panose="020F0502020204030204" pitchFamily="34" charset="0"/>
                <a:cs typeface="Calibri" panose="020F0502020204030204" pitchFamily="34" charset="0"/>
              </a:rPr>
              <a:t>2</a:t>
            </a:r>
            <a:endParaRPr lang="en-CA" altLang="en-US" i="1" baseline="-25000">
              <a:latin typeface="Calibri" panose="020F0502020204030204" pitchFamily="34" charset="0"/>
              <a:cs typeface="Calibri" panose="020F0502020204030204" pitchFamily="34" charset="0"/>
            </a:endParaRPr>
          </a:p>
        </p:txBody>
      </p:sp>
      <p:sp>
        <p:nvSpPr>
          <p:cNvPr id="71" name="Text Box 13">
            <a:extLst>
              <a:ext uri="{FF2B5EF4-FFF2-40B4-BE49-F238E27FC236}">
                <a16:creationId xmlns:a16="http://schemas.microsoft.com/office/drawing/2014/main" id="{4E586DED-CDD7-4DE8-BE69-546FD36E0B4E}"/>
              </a:ext>
            </a:extLst>
          </p:cNvPr>
          <p:cNvSpPr txBox="1">
            <a:spLocks noChangeArrowheads="1"/>
          </p:cNvSpPr>
          <p:nvPr/>
        </p:nvSpPr>
        <p:spPr bwMode="auto">
          <a:xfrm>
            <a:off x="6332538" y="5272088"/>
            <a:ext cx="2117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CA" altLang="en-US">
                <a:latin typeface="Calibri" panose="020F0502020204030204" pitchFamily="34" charset="0"/>
                <a:cs typeface="Calibri" panose="020F0502020204030204" pitchFamily="34" charset="0"/>
                <a:sym typeface="Symbol" panose="05050102010706020507" pitchFamily="18" charset="2"/>
              </a:rPr>
              <a:t>p</a:t>
            </a:r>
            <a:r>
              <a:rPr lang="en-CA" altLang="en-US">
                <a:latin typeface="Calibri" panose="020F0502020204030204" pitchFamily="34" charset="0"/>
                <a:cs typeface="Calibri" panose="020F0502020204030204" pitchFamily="34" charset="0"/>
              </a:rPr>
              <a:t> = |</a:t>
            </a:r>
            <a:r>
              <a:rPr lang="en-CA" altLang="en-US">
                <a:latin typeface="Calibri" panose="020F0502020204030204" pitchFamily="34" charset="0"/>
                <a:cs typeface="Calibri" panose="020F0502020204030204" pitchFamily="34" charset="0"/>
                <a:sym typeface="Symbol" panose="05050102010706020507" pitchFamily="18" charset="2"/>
              </a:rPr>
              <a:t></a:t>
            </a:r>
            <a:r>
              <a:rPr lang="en-CA" altLang="en-US">
                <a:latin typeface="Calibri" panose="020F0502020204030204" pitchFamily="34" charset="0"/>
                <a:cs typeface="Calibri" panose="020F0502020204030204" pitchFamily="34" charset="0"/>
              </a:rPr>
              <a:t>|</a:t>
            </a:r>
            <a:r>
              <a:rPr lang="en-CA" altLang="en-US" baseline="30000">
                <a:latin typeface="Calibri" panose="020F0502020204030204" pitchFamily="34" charset="0"/>
                <a:cs typeface="Calibri" panose="020F0502020204030204" pitchFamily="34" charset="0"/>
              </a:rPr>
              <a:t>2</a:t>
            </a:r>
            <a:endParaRPr lang="en-CA" altLang="en-US" i="1" baseline="30000">
              <a:latin typeface="Calibri" panose="020F0502020204030204" pitchFamily="34" charset="0"/>
              <a:cs typeface="Calibri" panose="020F0502020204030204" pitchFamily="34" charset="0"/>
            </a:endParaRPr>
          </a:p>
        </p:txBody>
      </p:sp>
      <p:sp>
        <p:nvSpPr>
          <p:cNvPr id="72" name="Text Box 13">
            <a:extLst>
              <a:ext uri="{FF2B5EF4-FFF2-40B4-BE49-F238E27FC236}">
                <a16:creationId xmlns:a16="http://schemas.microsoft.com/office/drawing/2014/main" id="{CB6A40C0-331C-4365-828B-0D2F0D9E990D}"/>
              </a:ext>
            </a:extLst>
          </p:cNvPr>
          <p:cNvSpPr txBox="1">
            <a:spLocks noChangeArrowheads="1"/>
          </p:cNvSpPr>
          <p:nvPr/>
        </p:nvSpPr>
        <p:spPr bwMode="auto">
          <a:xfrm>
            <a:off x="3578225" y="3640138"/>
            <a:ext cx="11080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CA" altLang="en-US">
                <a:solidFill>
                  <a:srgbClr val="C00000"/>
                </a:solidFill>
                <a:latin typeface="Calibri" panose="020F0502020204030204" pitchFamily="34" charset="0"/>
                <a:cs typeface="Calibri" panose="020F0502020204030204" pitchFamily="34" charset="0"/>
                <a:sym typeface="Symbol" panose="05050102010706020507" pitchFamily="18" charset="2"/>
              </a:rPr>
              <a:t>= ½</a:t>
            </a:r>
            <a:endParaRPr lang="en-CA" altLang="en-US" i="1" baseline="-25000">
              <a:solidFill>
                <a:srgbClr val="C00000"/>
              </a:solidFill>
              <a:latin typeface="Calibri" panose="020F0502020204030204" pitchFamily="34" charset="0"/>
              <a:cs typeface="Calibri" panose="020F0502020204030204" pitchFamily="34" charset="0"/>
            </a:endParaRPr>
          </a:p>
        </p:txBody>
      </p:sp>
      <p:sp>
        <p:nvSpPr>
          <p:cNvPr id="73" name="Text Box 13">
            <a:extLst>
              <a:ext uri="{FF2B5EF4-FFF2-40B4-BE49-F238E27FC236}">
                <a16:creationId xmlns:a16="http://schemas.microsoft.com/office/drawing/2014/main" id="{07EF2A48-C12E-4682-83CB-0FAC02FC9517}"/>
              </a:ext>
            </a:extLst>
          </p:cNvPr>
          <p:cNvSpPr txBox="1">
            <a:spLocks noChangeArrowheads="1"/>
          </p:cNvSpPr>
          <p:nvPr/>
        </p:nvSpPr>
        <p:spPr bwMode="auto">
          <a:xfrm>
            <a:off x="3511550" y="5532438"/>
            <a:ext cx="1108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CA" altLang="en-US">
                <a:solidFill>
                  <a:srgbClr val="C00000"/>
                </a:solidFill>
                <a:latin typeface="Calibri" panose="020F0502020204030204" pitchFamily="34" charset="0"/>
                <a:cs typeface="Calibri" panose="020F0502020204030204" pitchFamily="34" charset="0"/>
                <a:sym typeface="Symbol" panose="05050102010706020507" pitchFamily="18" charset="2"/>
              </a:rPr>
              <a:t>= -½</a:t>
            </a:r>
            <a:endParaRPr lang="en-CA" altLang="en-US" i="1" baseline="-25000">
              <a:solidFill>
                <a:srgbClr val="C00000"/>
              </a:solidFill>
              <a:latin typeface="Calibri" panose="020F0502020204030204" pitchFamily="34" charset="0"/>
              <a:cs typeface="Calibri" panose="020F0502020204030204" pitchFamily="34" charset="0"/>
            </a:endParaRPr>
          </a:p>
        </p:txBody>
      </p:sp>
      <p:sp>
        <p:nvSpPr>
          <p:cNvPr id="74" name="Text Box 13">
            <a:extLst>
              <a:ext uri="{FF2B5EF4-FFF2-40B4-BE49-F238E27FC236}">
                <a16:creationId xmlns:a16="http://schemas.microsoft.com/office/drawing/2014/main" id="{3D7BBA75-29C1-4946-8FC9-62B8FE458B21}"/>
              </a:ext>
            </a:extLst>
          </p:cNvPr>
          <p:cNvSpPr txBox="1">
            <a:spLocks noChangeArrowheads="1"/>
          </p:cNvSpPr>
          <p:nvPr/>
        </p:nvSpPr>
        <p:spPr bwMode="auto">
          <a:xfrm>
            <a:off x="7988300" y="4598988"/>
            <a:ext cx="1108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CA" altLang="en-US">
                <a:solidFill>
                  <a:srgbClr val="C00000"/>
                </a:solidFill>
                <a:latin typeface="Calibri" panose="020F0502020204030204" pitchFamily="34" charset="0"/>
                <a:cs typeface="Calibri" panose="020F0502020204030204" pitchFamily="34" charset="0"/>
                <a:sym typeface="Symbol" panose="05050102010706020507" pitchFamily="18" charset="2"/>
              </a:rPr>
              <a:t>= 0</a:t>
            </a:r>
            <a:endParaRPr lang="en-CA" altLang="en-US" i="1" baseline="-25000">
              <a:solidFill>
                <a:srgbClr val="C00000"/>
              </a:solidFill>
              <a:latin typeface="Calibri" panose="020F0502020204030204" pitchFamily="34" charset="0"/>
              <a:cs typeface="Calibri" panose="020F0502020204030204" pitchFamily="34" charset="0"/>
            </a:endParaRPr>
          </a:p>
        </p:txBody>
      </p:sp>
      <p:sp>
        <p:nvSpPr>
          <p:cNvPr id="75" name="Text Box 13">
            <a:extLst>
              <a:ext uri="{FF2B5EF4-FFF2-40B4-BE49-F238E27FC236}">
                <a16:creationId xmlns:a16="http://schemas.microsoft.com/office/drawing/2014/main" id="{EFDEED5E-6FDF-4063-9BB0-1B05BDF9368A}"/>
              </a:ext>
            </a:extLst>
          </p:cNvPr>
          <p:cNvSpPr txBox="1">
            <a:spLocks noChangeArrowheads="1"/>
          </p:cNvSpPr>
          <p:nvPr/>
        </p:nvSpPr>
        <p:spPr bwMode="auto">
          <a:xfrm>
            <a:off x="7926388" y="5324475"/>
            <a:ext cx="11080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CA" altLang="en-US">
                <a:solidFill>
                  <a:srgbClr val="C00000"/>
                </a:solidFill>
                <a:latin typeface="Calibri" panose="020F0502020204030204" pitchFamily="34" charset="0"/>
                <a:cs typeface="Calibri" panose="020F0502020204030204" pitchFamily="34" charset="0"/>
                <a:sym typeface="Symbol" panose="05050102010706020507" pitchFamily="18" charset="2"/>
              </a:rPr>
              <a:t>= 0</a:t>
            </a:r>
            <a:endParaRPr lang="en-CA" altLang="en-US" i="1" baseline="-25000">
              <a:solidFill>
                <a:srgbClr val="C0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71" grpId="0"/>
      <p:bldP spid="72" grpId="0"/>
      <p:bldP spid="73" grpId="0"/>
      <p:bldP spid="74" grpId="0"/>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9230054-A458-41C4-BA03-087F12ED948D}"/>
              </a:ext>
            </a:extLst>
          </p:cNvPr>
          <p:cNvSpPr>
            <a:spLocks noGrp="1"/>
          </p:cNvSpPr>
          <p:nvPr>
            <p:ph type="ctrTitle"/>
          </p:nvPr>
        </p:nvSpPr>
        <p:spPr>
          <a:xfrm>
            <a:off x="109750" y="248134"/>
            <a:ext cx="8915400" cy="894866"/>
          </a:xfrm>
        </p:spPr>
        <p:txBody>
          <a:bodyPr/>
          <a:lstStyle/>
          <a:p>
            <a:pPr eaLnBrk="1" hangingPunct="1"/>
            <a:r>
              <a:rPr lang="en-US" altLang="en-US" b="1" dirty="0">
                <a:solidFill>
                  <a:srgbClr val="0070C0"/>
                </a:solidFill>
              </a:rPr>
              <a:t>Quantum Computing!</a:t>
            </a:r>
          </a:p>
        </p:txBody>
      </p:sp>
      <p:graphicFrame>
        <p:nvGraphicFramePr>
          <p:cNvPr id="12" name="Object 2">
            <a:extLst>
              <a:ext uri="{FF2B5EF4-FFF2-40B4-BE49-F238E27FC236}">
                <a16:creationId xmlns:a16="http://schemas.microsoft.com/office/drawing/2014/main" id="{B0A7C74D-8E81-4050-82BC-B76994D13F82}"/>
              </a:ext>
            </a:extLst>
          </p:cNvPr>
          <p:cNvGraphicFramePr>
            <a:graphicFrameLocks noChangeAspect="1"/>
          </p:cNvGraphicFramePr>
          <p:nvPr>
            <p:extLst>
              <p:ext uri="{D42A27DB-BD31-4B8C-83A1-F6EECF244321}">
                <p14:modId xmlns:p14="http://schemas.microsoft.com/office/powerpoint/2010/main" val="4064220712"/>
              </p:ext>
            </p:extLst>
          </p:nvPr>
        </p:nvGraphicFramePr>
        <p:xfrm>
          <a:off x="1981200" y="1319691"/>
          <a:ext cx="5438532" cy="2022298"/>
        </p:xfrm>
        <a:graphic>
          <a:graphicData uri="http://schemas.openxmlformats.org/presentationml/2006/ole">
            <mc:AlternateContent xmlns:mc="http://schemas.openxmlformats.org/markup-compatibility/2006">
              <mc:Choice xmlns:v="urn:schemas-microsoft-com:vml" Requires="v">
                <p:oleObj name="Equation" r:id="rId3" imgW="990600" imgH="368300" progId="Equation.3">
                  <p:embed/>
                </p:oleObj>
              </mc:Choice>
              <mc:Fallback>
                <p:oleObj name="Equation" r:id="rId3" imgW="990600" imgH="368300" progId="Equation.3">
                  <p:embed/>
                  <p:pic>
                    <p:nvPicPr>
                      <p:cNvPr id="12" name="Object 2">
                        <a:extLst>
                          <a:ext uri="{FF2B5EF4-FFF2-40B4-BE49-F238E27FC236}">
                            <a16:creationId xmlns:a16="http://schemas.microsoft.com/office/drawing/2014/main" id="{B0A7C74D-8E81-4050-82BC-B76994D13F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319691"/>
                        <a:ext cx="5438532" cy="2022298"/>
                      </a:xfrm>
                      <a:prstGeom prst="rect">
                        <a:avLst/>
                      </a:prstGeom>
                      <a:noFill/>
                      <a:ln>
                        <a:noFill/>
                      </a:ln>
                      <a:effectLst/>
                    </p:spPr>
                  </p:pic>
                </p:oleObj>
              </mc:Fallback>
            </mc:AlternateContent>
          </a:graphicData>
        </a:graphic>
      </p:graphicFrame>
      <p:sp>
        <p:nvSpPr>
          <p:cNvPr id="13" name="Rectangle 3">
            <a:extLst>
              <a:ext uri="{FF2B5EF4-FFF2-40B4-BE49-F238E27FC236}">
                <a16:creationId xmlns:a16="http://schemas.microsoft.com/office/drawing/2014/main" id="{C15590AF-7C00-45D1-B80F-0A17E34C8806}"/>
              </a:ext>
            </a:extLst>
          </p:cNvPr>
          <p:cNvSpPr>
            <a:spLocks noGrp="1" noChangeArrowheads="1"/>
          </p:cNvSpPr>
          <p:nvPr>
            <p:ph type="subTitle" idx="1"/>
          </p:nvPr>
        </p:nvSpPr>
        <p:spPr>
          <a:xfrm>
            <a:off x="300249" y="3447192"/>
            <a:ext cx="8534400" cy="1371600"/>
          </a:xfrm>
        </p:spPr>
        <p:txBody>
          <a:bodyPr/>
          <a:lstStyle/>
          <a:p>
            <a:pPr eaLnBrk="1" hangingPunct="1"/>
            <a:r>
              <a:rPr lang="en-US" altLang="en-US" sz="3000" dirty="0">
                <a:solidFill>
                  <a:schemeClr val="tx1"/>
                </a:solidFill>
                <a:latin typeface="Calibri" panose="020F0502020204030204" pitchFamily="34" charset="0"/>
              </a:rPr>
              <a:t>n entangled qubits (e.g. electron spins) take </a:t>
            </a:r>
            <a:r>
              <a:rPr lang="en-US" altLang="en-US" sz="3000" b="1" dirty="0">
                <a:solidFill>
                  <a:srgbClr val="FF0000"/>
                </a:solidFill>
                <a:latin typeface="Calibri" panose="020F0502020204030204" pitchFamily="34" charset="0"/>
                <a:sym typeface="Symbol" panose="05050102010706020507" pitchFamily="18" charset="2"/>
              </a:rPr>
              <a:t>2</a:t>
            </a:r>
            <a:r>
              <a:rPr lang="en-US" altLang="en-US" sz="3000" b="1" baseline="30000" dirty="0">
                <a:solidFill>
                  <a:srgbClr val="FF0000"/>
                </a:solidFill>
                <a:latin typeface="Calibri" panose="020F0502020204030204" pitchFamily="34" charset="0"/>
                <a:sym typeface="Symbol" panose="05050102010706020507" pitchFamily="18" charset="2"/>
              </a:rPr>
              <a:t>n</a:t>
            </a:r>
            <a:r>
              <a:rPr lang="en-US" altLang="en-US" sz="3000" dirty="0">
                <a:solidFill>
                  <a:schemeClr val="tx1"/>
                </a:solidFill>
                <a:latin typeface="Calibri" panose="020F0502020204030204" pitchFamily="34" charset="0"/>
                <a:sym typeface="Symbol" panose="05050102010706020507" pitchFamily="18" charset="2"/>
              </a:rPr>
              <a:t> complex amplitudes to specify</a:t>
            </a:r>
          </a:p>
          <a:p>
            <a:pPr eaLnBrk="1" hangingPunct="1"/>
            <a:r>
              <a:rPr lang="en-US" altLang="en-US" sz="3000" dirty="0">
                <a:solidFill>
                  <a:schemeClr val="tx1"/>
                </a:solidFill>
                <a:latin typeface="Calibri" panose="020F0502020204030204" pitchFamily="34" charset="0"/>
                <a:sym typeface="Symbol" panose="05050102010706020507" pitchFamily="18" charset="2"/>
              </a:rPr>
              <a:t>Seems exponentially hard to simulate classically!</a:t>
            </a:r>
            <a:endParaRPr lang="en-US" altLang="en-US" sz="3000" dirty="0">
              <a:solidFill>
                <a:schemeClr val="tx1"/>
              </a:solidFill>
              <a:latin typeface="Calibri" panose="020F0502020204030204" pitchFamily="34" charset="0"/>
            </a:endParaRPr>
          </a:p>
        </p:txBody>
      </p:sp>
      <p:sp>
        <p:nvSpPr>
          <p:cNvPr id="5" name="Rectangle 3">
            <a:extLst>
              <a:ext uri="{FF2B5EF4-FFF2-40B4-BE49-F238E27FC236}">
                <a16:creationId xmlns:a16="http://schemas.microsoft.com/office/drawing/2014/main" id="{A0C85D9F-DA07-44AC-8EAB-3DC299A0C2BE}"/>
              </a:ext>
            </a:extLst>
          </p:cNvPr>
          <p:cNvSpPr txBox="1">
            <a:spLocks noChangeArrowheads="1"/>
          </p:cNvSpPr>
          <p:nvPr/>
        </p:nvSpPr>
        <p:spPr bwMode="auto">
          <a:xfrm>
            <a:off x="300250" y="5029199"/>
            <a:ext cx="8534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hangingPunct="1"/>
            <a:r>
              <a:rPr lang="en-US" altLang="en-US" sz="3000" dirty="0">
                <a:solidFill>
                  <a:schemeClr val="tx1"/>
                </a:solidFill>
                <a:latin typeface="Calibri" panose="020F0502020204030204" pitchFamily="34" charset="0"/>
              </a:rPr>
              <a:t>But </a:t>
            </a:r>
            <a:r>
              <a:rPr lang="en-US" altLang="en-US" sz="3000" b="1" dirty="0">
                <a:solidFill>
                  <a:srgbClr val="FF0000"/>
                </a:solidFill>
                <a:latin typeface="Calibri" panose="020F0502020204030204" pitchFamily="34" charset="0"/>
              </a:rPr>
              <a:t>not</a:t>
            </a:r>
            <a:r>
              <a:rPr lang="en-US" altLang="en-US" sz="3000" dirty="0">
                <a:solidFill>
                  <a:schemeClr val="tx1"/>
                </a:solidFill>
                <a:latin typeface="Calibri" panose="020F0502020204030204" pitchFamily="34" charset="0"/>
              </a:rPr>
              <a:t> just magic exponential parallelism, because we only see a single sample on measurement!</a:t>
            </a:r>
          </a:p>
        </p:txBody>
      </p:sp>
      <p:sp>
        <p:nvSpPr>
          <p:cNvPr id="6" name="Rectangle 3">
            <a:extLst>
              <a:ext uri="{FF2B5EF4-FFF2-40B4-BE49-F238E27FC236}">
                <a16:creationId xmlns:a16="http://schemas.microsoft.com/office/drawing/2014/main" id="{45FA7BCC-CEED-46A2-A03B-93C011CBC87E}"/>
              </a:ext>
            </a:extLst>
          </p:cNvPr>
          <p:cNvSpPr txBox="1">
            <a:spLocks noChangeArrowheads="1"/>
          </p:cNvSpPr>
          <p:nvPr/>
        </p:nvSpPr>
        <p:spPr bwMode="auto">
          <a:xfrm>
            <a:off x="300250" y="61722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hangingPunct="1"/>
            <a:r>
              <a:rPr lang="en-US" altLang="en-US" sz="3000" dirty="0">
                <a:solidFill>
                  <a:schemeClr val="tx1"/>
                </a:solidFill>
                <a:latin typeface="Calibri" panose="020F0502020204030204" pitchFamily="34" charset="0"/>
              </a:rPr>
              <a:t>Need to exploit </a:t>
            </a:r>
            <a:r>
              <a:rPr lang="en-US" altLang="en-US" sz="3000" b="1" dirty="0">
                <a:solidFill>
                  <a:srgbClr val="FF0000"/>
                </a:solidFill>
                <a:latin typeface="Calibri" panose="020F0502020204030204" pitchFamily="34" charset="0"/>
              </a:rPr>
              <a:t>interference</a:t>
            </a:r>
            <a:r>
              <a:rPr lang="en-US" altLang="en-US" sz="3000" dirty="0">
                <a:solidFill>
                  <a:schemeClr val="tx1"/>
                </a:solidFill>
                <a:latin typeface="Calibri" panose="020F0502020204030204" pitchFamily="34" charset="0"/>
              </a:rPr>
              <a:t>.  What’s that good for?</a:t>
            </a:r>
          </a:p>
        </p:txBody>
      </p:sp>
    </p:spTree>
    <p:extLst>
      <p:ext uri="{BB962C8B-B14F-4D97-AF65-F5344CB8AC3E}">
        <p14:creationId xmlns:p14="http://schemas.microsoft.com/office/powerpoint/2010/main" val="142497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4" descr="spy">
            <a:extLst>
              <a:ext uri="{FF2B5EF4-FFF2-40B4-BE49-F238E27FC236}">
                <a16:creationId xmlns:a16="http://schemas.microsoft.com/office/drawing/2014/main" id="{F487F771-E2E9-4EC2-9BEE-383263A9A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05" t="25262" r="50870" b="20210"/>
          <a:stretch>
            <a:fillRect/>
          </a:stretch>
        </p:blipFill>
        <p:spPr bwMode="auto">
          <a:xfrm>
            <a:off x="1885950" y="3452813"/>
            <a:ext cx="1382713"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2">
            <a:extLst>
              <a:ext uri="{FF2B5EF4-FFF2-40B4-BE49-F238E27FC236}">
                <a16:creationId xmlns:a16="http://schemas.microsoft.com/office/drawing/2014/main" id="{BAF25C5A-6B47-45AA-8179-97472A11CE78}"/>
              </a:ext>
            </a:extLst>
          </p:cNvPr>
          <p:cNvSpPr txBox="1">
            <a:spLocks noChangeArrowheads="1"/>
          </p:cNvSpPr>
          <p:nvPr/>
        </p:nvSpPr>
        <p:spPr bwMode="auto">
          <a:xfrm>
            <a:off x="419100" y="496786"/>
            <a:ext cx="8305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0070C0"/>
                </a:solidFill>
                <a:latin typeface="Calibri" panose="020F0502020204030204" pitchFamily="34" charset="0"/>
              </a:rPr>
              <a:t>Main Known Applications of QCs</a:t>
            </a:r>
          </a:p>
        </p:txBody>
      </p:sp>
      <p:sp>
        <p:nvSpPr>
          <p:cNvPr id="13316" name="Text Box 10">
            <a:extLst>
              <a:ext uri="{FF2B5EF4-FFF2-40B4-BE49-F238E27FC236}">
                <a16:creationId xmlns:a16="http://schemas.microsoft.com/office/drawing/2014/main" id="{C175ABED-B7C8-4585-AE9C-7FFE17F3EDF6}"/>
              </a:ext>
            </a:extLst>
          </p:cNvPr>
          <p:cNvSpPr txBox="1">
            <a:spLocks noChangeArrowheads="1"/>
          </p:cNvSpPr>
          <p:nvPr/>
        </p:nvSpPr>
        <p:spPr bwMode="auto">
          <a:xfrm>
            <a:off x="228600" y="1833563"/>
            <a:ext cx="29337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CA" altLang="en-US" sz="2800" b="1">
                <a:solidFill>
                  <a:srgbClr val="000000"/>
                </a:solidFill>
                <a:latin typeface="Calibri" panose="020F0502020204030204" pitchFamily="34" charset="0"/>
              </a:rPr>
              <a:t>1. Breaking Current Public-Key Cryptography</a:t>
            </a:r>
            <a:endParaRPr lang="en-CA" altLang="en-US" sz="2800" b="1">
              <a:solidFill>
                <a:srgbClr val="00B050"/>
              </a:solidFill>
              <a:latin typeface="Calibri" panose="020F0502020204030204" pitchFamily="34" charset="0"/>
            </a:endParaRPr>
          </a:p>
        </p:txBody>
      </p:sp>
      <p:sp>
        <p:nvSpPr>
          <p:cNvPr id="13317" name="Text Box 10">
            <a:extLst>
              <a:ext uri="{FF2B5EF4-FFF2-40B4-BE49-F238E27FC236}">
                <a16:creationId xmlns:a16="http://schemas.microsoft.com/office/drawing/2014/main" id="{4E7EAF45-292D-461F-AB2C-904917EF2445}"/>
              </a:ext>
            </a:extLst>
          </p:cNvPr>
          <p:cNvSpPr txBox="1">
            <a:spLocks noChangeArrowheads="1"/>
          </p:cNvSpPr>
          <p:nvPr/>
        </p:nvSpPr>
        <p:spPr bwMode="auto">
          <a:xfrm>
            <a:off x="3429000" y="1827213"/>
            <a:ext cx="29337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CA" altLang="en-US" sz="2800" b="1">
                <a:solidFill>
                  <a:srgbClr val="000000"/>
                </a:solidFill>
                <a:latin typeface="Calibri" panose="020F0502020204030204" pitchFamily="34" charset="0"/>
              </a:rPr>
              <a:t>2. Simulating Quantum Physics and Chemistry</a:t>
            </a:r>
            <a:endParaRPr lang="en-CA" altLang="en-US" sz="2800" b="1">
              <a:solidFill>
                <a:srgbClr val="00B050"/>
              </a:solidFill>
              <a:latin typeface="Calibri" panose="020F0502020204030204" pitchFamily="34" charset="0"/>
            </a:endParaRPr>
          </a:p>
        </p:txBody>
      </p:sp>
      <p:sp>
        <p:nvSpPr>
          <p:cNvPr id="13318" name="Text Box 10">
            <a:extLst>
              <a:ext uri="{FF2B5EF4-FFF2-40B4-BE49-F238E27FC236}">
                <a16:creationId xmlns:a16="http://schemas.microsoft.com/office/drawing/2014/main" id="{1D1DCA87-9660-4F23-A379-C7AD8602D35E}"/>
              </a:ext>
            </a:extLst>
          </p:cNvPr>
          <p:cNvSpPr txBox="1">
            <a:spLocks noChangeArrowheads="1"/>
          </p:cNvSpPr>
          <p:nvPr/>
        </p:nvSpPr>
        <p:spPr bwMode="auto">
          <a:xfrm>
            <a:off x="6773863" y="1825625"/>
            <a:ext cx="21415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CA" altLang="en-US" sz="2800" b="1">
                <a:solidFill>
                  <a:srgbClr val="000000"/>
                </a:solidFill>
                <a:latin typeface="Calibri" panose="020F0502020204030204" pitchFamily="34" charset="0"/>
              </a:rPr>
              <a:t>3. Everything Else…</a:t>
            </a:r>
            <a:endParaRPr lang="en-CA" altLang="en-US" sz="2800" b="1">
              <a:solidFill>
                <a:srgbClr val="00B050"/>
              </a:solidFill>
              <a:latin typeface="Calibri" panose="020F0502020204030204" pitchFamily="34" charset="0"/>
            </a:endParaRPr>
          </a:p>
        </p:txBody>
      </p:sp>
      <p:cxnSp>
        <p:nvCxnSpPr>
          <p:cNvPr id="8" name="Straight Connector 7">
            <a:extLst>
              <a:ext uri="{FF2B5EF4-FFF2-40B4-BE49-F238E27FC236}">
                <a16:creationId xmlns:a16="http://schemas.microsoft.com/office/drawing/2014/main" id="{C02AE073-6700-458C-A88A-6F4D33010738}"/>
              </a:ext>
            </a:extLst>
          </p:cNvPr>
          <p:cNvCxnSpPr>
            <a:cxnSpLocks/>
          </p:cNvCxnSpPr>
          <p:nvPr/>
        </p:nvCxnSpPr>
        <p:spPr>
          <a:xfrm>
            <a:off x="3352800" y="1981200"/>
            <a:ext cx="0" cy="48768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0569758-82F2-47B7-903F-CB44924BF257}"/>
              </a:ext>
            </a:extLst>
          </p:cNvPr>
          <p:cNvCxnSpPr>
            <a:cxnSpLocks/>
          </p:cNvCxnSpPr>
          <p:nvPr/>
        </p:nvCxnSpPr>
        <p:spPr>
          <a:xfrm>
            <a:off x="6553200" y="1981200"/>
            <a:ext cx="0" cy="487680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3321" name="Picture 5" descr="shor">
            <a:extLst>
              <a:ext uri="{FF2B5EF4-FFF2-40B4-BE49-F238E27FC236}">
                <a16:creationId xmlns:a16="http://schemas.microsoft.com/office/drawing/2014/main" id="{B5A028FE-12C5-4760-B2FA-557851F73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00" t="1601" r="2400" b="16000"/>
          <a:stretch>
            <a:fillRect/>
          </a:stretch>
        </p:blipFill>
        <p:spPr bwMode="auto">
          <a:xfrm>
            <a:off x="338138" y="3452813"/>
            <a:ext cx="1295400"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Text Box 10">
            <a:extLst>
              <a:ext uri="{FF2B5EF4-FFF2-40B4-BE49-F238E27FC236}">
                <a16:creationId xmlns:a16="http://schemas.microsoft.com/office/drawing/2014/main" id="{569AC3F9-2A99-4B6C-B765-57CB35CAC37A}"/>
              </a:ext>
            </a:extLst>
          </p:cNvPr>
          <p:cNvSpPr txBox="1">
            <a:spLocks noChangeArrowheads="1"/>
          </p:cNvSpPr>
          <p:nvPr/>
        </p:nvSpPr>
        <p:spPr bwMode="auto">
          <a:xfrm>
            <a:off x="3407569" y="5532438"/>
            <a:ext cx="30670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CA" altLang="en-US" sz="2400" dirty="0">
                <a:solidFill>
                  <a:srgbClr val="000000"/>
                </a:solidFill>
                <a:latin typeface="Calibri" panose="020F0502020204030204" pitchFamily="34" charset="0"/>
              </a:rPr>
              <a:t>Still the “best” practical application we know, in my view!  </a:t>
            </a:r>
            <a:endParaRPr lang="en-CA" altLang="en-US" sz="2400" dirty="0">
              <a:solidFill>
                <a:srgbClr val="00B050"/>
              </a:solidFill>
              <a:latin typeface="Calibri" panose="020F0502020204030204" pitchFamily="34" charset="0"/>
            </a:endParaRPr>
          </a:p>
        </p:txBody>
      </p:sp>
      <p:sp>
        <p:nvSpPr>
          <p:cNvPr id="13324" name="Text Box 10">
            <a:extLst>
              <a:ext uri="{FF2B5EF4-FFF2-40B4-BE49-F238E27FC236}">
                <a16:creationId xmlns:a16="http://schemas.microsoft.com/office/drawing/2014/main" id="{284C3EDF-6545-4DE7-BB0E-5DA2A2CD74E7}"/>
              </a:ext>
            </a:extLst>
          </p:cNvPr>
          <p:cNvSpPr txBox="1">
            <a:spLocks noChangeArrowheads="1"/>
          </p:cNvSpPr>
          <p:nvPr/>
        </p:nvSpPr>
        <p:spPr bwMode="auto">
          <a:xfrm>
            <a:off x="6529388" y="5314950"/>
            <a:ext cx="269716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CA" altLang="en-US" sz="2400" dirty="0">
                <a:solidFill>
                  <a:srgbClr val="000000"/>
                </a:solidFill>
                <a:latin typeface="Calibri" panose="020F0502020204030204" pitchFamily="34" charset="0"/>
              </a:rPr>
              <a:t>For AI and optimization, speedups currently look modest</a:t>
            </a:r>
            <a:endParaRPr lang="en-CA" altLang="en-US" sz="2400" dirty="0">
              <a:solidFill>
                <a:srgbClr val="00B050"/>
              </a:solidFill>
              <a:latin typeface="Calibri" panose="020F0502020204030204" pitchFamily="34" charset="0"/>
            </a:endParaRPr>
          </a:p>
        </p:txBody>
      </p:sp>
      <p:sp>
        <p:nvSpPr>
          <p:cNvPr id="13325" name="Text Box 10">
            <a:extLst>
              <a:ext uri="{FF2B5EF4-FFF2-40B4-BE49-F238E27FC236}">
                <a16:creationId xmlns:a16="http://schemas.microsoft.com/office/drawing/2014/main" id="{EED28BB2-B34C-4A0D-84C2-CF329775DFBD}"/>
              </a:ext>
            </a:extLst>
          </p:cNvPr>
          <p:cNvSpPr txBox="1">
            <a:spLocks noChangeArrowheads="1"/>
          </p:cNvSpPr>
          <p:nvPr/>
        </p:nvSpPr>
        <p:spPr bwMode="auto">
          <a:xfrm>
            <a:off x="13188" y="5523032"/>
            <a:ext cx="335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CA" altLang="en-US" sz="2400" b="1" dirty="0">
                <a:solidFill>
                  <a:srgbClr val="FF0000"/>
                </a:solidFill>
                <a:latin typeface="Calibri" panose="020F0502020204030204" pitchFamily="34" charset="0"/>
              </a:rPr>
              <a:t>Shor’s algorithm</a:t>
            </a:r>
            <a:r>
              <a:rPr lang="en-CA" altLang="en-US" sz="2400" dirty="0">
                <a:solidFill>
                  <a:srgbClr val="000000"/>
                </a:solidFill>
                <a:latin typeface="Calibri" panose="020F0502020204030204" pitchFamily="34" charset="0"/>
              </a:rPr>
              <a:t> will force an upgrade to post-quantum crypto.  Good?</a:t>
            </a:r>
            <a:endParaRPr lang="en-CA" altLang="en-US" sz="2400" dirty="0">
              <a:solidFill>
                <a:srgbClr val="00B050"/>
              </a:solidFill>
              <a:latin typeface="Calibri" panose="020F0502020204030204" pitchFamily="34" charset="0"/>
            </a:endParaRPr>
          </a:p>
        </p:txBody>
      </p:sp>
      <p:pic>
        <p:nvPicPr>
          <p:cNvPr id="13326" name="Picture 2" descr="http://www.washington.edu/news/files/2011/10/RichardFeynmanBBC.jpg">
            <a:extLst>
              <a:ext uri="{FF2B5EF4-FFF2-40B4-BE49-F238E27FC236}">
                <a16:creationId xmlns:a16="http://schemas.microsoft.com/office/drawing/2014/main" id="{E2430012-F5ED-4296-ABE6-894897A4EF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8875" y="3309938"/>
            <a:ext cx="110172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7" name="Picture 2" descr="Physics - Waiting for the Quantum Simulation Revolution">
            <a:extLst>
              <a:ext uri="{FF2B5EF4-FFF2-40B4-BE49-F238E27FC236}">
                <a16:creationId xmlns:a16="http://schemas.microsoft.com/office/drawing/2014/main" id="{EA1B6366-1164-4124-80B6-6A18555AFD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3188" y="4144963"/>
            <a:ext cx="23161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28" name="Group 1">
            <a:extLst>
              <a:ext uri="{FF2B5EF4-FFF2-40B4-BE49-F238E27FC236}">
                <a16:creationId xmlns:a16="http://schemas.microsoft.com/office/drawing/2014/main" id="{78620CBE-152A-44F5-AE13-55381D026A47}"/>
              </a:ext>
            </a:extLst>
          </p:cNvPr>
          <p:cNvGrpSpPr>
            <a:grpSpLocks/>
          </p:cNvGrpSpPr>
          <p:nvPr/>
        </p:nvGrpSpPr>
        <p:grpSpPr bwMode="auto">
          <a:xfrm>
            <a:off x="7170738" y="4257675"/>
            <a:ext cx="1535112" cy="1154113"/>
            <a:chOff x="381000" y="1141413"/>
            <a:chExt cx="2752725" cy="2070100"/>
          </a:xfrm>
        </p:grpSpPr>
        <p:sp>
          <p:nvSpPr>
            <p:cNvPr id="22" name="Freeform 14">
              <a:extLst>
                <a:ext uri="{FF2B5EF4-FFF2-40B4-BE49-F238E27FC236}">
                  <a16:creationId xmlns:a16="http://schemas.microsoft.com/office/drawing/2014/main" id="{81A42F62-27BF-4C74-9322-1534F920DB6D}"/>
                </a:ext>
              </a:extLst>
            </p:cNvPr>
            <p:cNvSpPr/>
            <p:nvPr/>
          </p:nvSpPr>
          <p:spPr>
            <a:xfrm>
              <a:off x="381000" y="1141413"/>
              <a:ext cx="2752725" cy="2070100"/>
            </a:xfrm>
            <a:custGeom>
              <a:avLst/>
              <a:gdLst>
                <a:gd name="connsiteX0" fmla="*/ 0 w 2753248"/>
                <a:gd name="connsiteY0" fmla="*/ 321848 h 2070022"/>
                <a:gd name="connsiteX1" fmla="*/ 783771 w 2753248"/>
                <a:gd name="connsiteY1" fmla="*/ 1025233 h 2070022"/>
                <a:gd name="connsiteX2" fmla="*/ 1145512 w 2753248"/>
                <a:gd name="connsiteY2" fmla="*/ 301 h 2070022"/>
                <a:gd name="connsiteX3" fmla="*/ 1266092 w 2753248"/>
                <a:gd name="connsiteY3" fmla="*/ 1145813 h 2070022"/>
                <a:gd name="connsiteX4" fmla="*/ 2069960 w 2753248"/>
                <a:gd name="connsiteY4" fmla="*/ 2050165 h 2070022"/>
                <a:gd name="connsiteX5" fmla="*/ 2753248 w 2753248"/>
                <a:gd name="connsiteY5" fmla="*/ 261558 h 207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3248" h="2070022">
                  <a:moveTo>
                    <a:pt x="0" y="321848"/>
                  </a:moveTo>
                  <a:cubicBezTo>
                    <a:pt x="296426" y="700336"/>
                    <a:pt x="592852" y="1078824"/>
                    <a:pt x="783771" y="1025233"/>
                  </a:cubicBezTo>
                  <a:cubicBezTo>
                    <a:pt x="974690" y="971642"/>
                    <a:pt x="1065125" y="-19796"/>
                    <a:pt x="1145512" y="301"/>
                  </a:cubicBezTo>
                  <a:cubicBezTo>
                    <a:pt x="1225899" y="20398"/>
                    <a:pt x="1112017" y="804169"/>
                    <a:pt x="1266092" y="1145813"/>
                  </a:cubicBezTo>
                  <a:cubicBezTo>
                    <a:pt x="1420167" y="1487457"/>
                    <a:pt x="1822101" y="2197541"/>
                    <a:pt x="2069960" y="2050165"/>
                  </a:cubicBezTo>
                  <a:cubicBezTo>
                    <a:pt x="2317819" y="1902789"/>
                    <a:pt x="2535533" y="1082173"/>
                    <a:pt x="2753248" y="26155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3" name="Oval 22">
              <a:extLst>
                <a:ext uri="{FF2B5EF4-FFF2-40B4-BE49-F238E27FC236}">
                  <a16:creationId xmlns:a16="http://schemas.microsoft.com/office/drawing/2014/main" id="{78901F39-E61E-4F5A-8E53-AA6066B4FB1A}"/>
                </a:ext>
              </a:extLst>
            </p:cNvPr>
            <p:cNvSpPr/>
            <p:nvPr/>
          </p:nvSpPr>
          <p:spPr>
            <a:xfrm>
              <a:off x="443627" y="1372058"/>
              <a:ext cx="193573" cy="193627"/>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3329" name="Picture 7" descr="http://www.dcs.warwick.ac.uk/~tim/quantumcomputing/img/when_grover.jpg">
            <a:extLst>
              <a:ext uri="{FF2B5EF4-FFF2-40B4-BE49-F238E27FC236}">
                <a16:creationId xmlns:a16="http://schemas.microsoft.com/office/drawing/2014/main" id="{72B24AC8-6A7D-42DB-AFBD-DCD3EBF030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0375" y="2905125"/>
            <a:ext cx="103346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0" name="Text Box 10">
            <a:extLst>
              <a:ext uri="{FF2B5EF4-FFF2-40B4-BE49-F238E27FC236}">
                <a16:creationId xmlns:a16="http://schemas.microsoft.com/office/drawing/2014/main" id="{743E9CFC-E532-4CD8-9CAB-55BFA7971E07}"/>
              </a:ext>
            </a:extLst>
          </p:cNvPr>
          <p:cNvSpPr txBox="1">
            <a:spLocks noChangeArrowheads="1"/>
          </p:cNvSpPr>
          <p:nvPr/>
        </p:nvSpPr>
        <p:spPr bwMode="auto">
          <a:xfrm>
            <a:off x="7835198" y="3191252"/>
            <a:ext cx="12334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CA" altLang="en-US" sz="2000" dirty="0">
                <a:solidFill>
                  <a:srgbClr val="000000"/>
                </a:solidFill>
                <a:latin typeface="Calibri" panose="020F0502020204030204" pitchFamily="34" charset="0"/>
              </a:rPr>
              <a:t>Grover’s algorithm</a:t>
            </a:r>
            <a:endParaRPr lang="en-CA" altLang="en-US" sz="2000" dirty="0">
              <a:solidFill>
                <a:srgbClr val="00B050"/>
              </a:solidFill>
              <a:latin typeface="Calibri" panose="020F0502020204030204" pitchFamily="34" charset="0"/>
            </a:endParaRPr>
          </a:p>
        </p:txBody>
      </p:sp>
      <p:sp>
        <p:nvSpPr>
          <p:cNvPr id="26" name="Text Box 10">
            <a:extLst>
              <a:ext uri="{FF2B5EF4-FFF2-40B4-BE49-F238E27FC236}">
                <a16:creationId xmlns:a16="http://schemas.microsoft.com/office/drawing/2014/main" id="{AF8C2C7E-4239-4D34-9422-EB1CD12C7A7D}"/>
              </a:ext>
            </a:extLst>
          </p:cNvPr>
          <p:cNvSpPr txBox="1">
            <a:spLocks noChangeArrowheads="1"/>
          </p:cNvSpPr>
          <p:nvPr/>
        </p:nvSpPr>
        <p:spPr bwMode="auto">
          <a:xfrm>
            <a:off x="130175" y="3411366"/>
            <a:ext cx="8883650" cy="1246187"/>
          </a:xfrm>
          <a:prstGeom prst="rect">
            <a:avLst/>
          </a:prstGeom>
          <a:solidFill>
            <a:srgbClr val="FFFFCC"/>
          </a:solidFill>
          <a:ln w="19050">
            <a:solidFill>
              <a:schemeClr val="accent1">
                <a:shade val="50000"/>
              </a:schemeClr>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defRPr/>
            </a:pPr>
            <a:r>
              <a:rPr lang="en-CA" altLang="en-US" sz="3000" b="1" dirty="0">
                <a:solidFill>
                  <a:prstClr val="black"/>
                </a:solidFill>
              </a:rPr>
              <a:t>And the 0</a:t>
            </a:r>
            <a:r>
              <a:rPr lang="en-CA" altLang="en-US" sz="3000" b="1" baseline="30000" dirty="0">
                <a:solidFill>
                  <a:prstClr val="black"/>
                </a:solidFill>
              </a:rPr>
              <a:t>th</a:t>
            </a:r>
            <a:r>
              <a:rPr lang="en-CA" altLang="en-US" sz="3000" b="1" dirty="0">
                <a:solidFill>
                  <a:prstClr val="black"/>
                </a:solidFill>
              </a:rPr>
              <a:t> application, the one I care about most:</a:t>
            </a:r>
          </a:p>
          <a:p>
            <a:pPr algn="ctr" eaLnBrk="1" hangingPunct="1">
              <a:spcBef>
                <a:spcPct val="50000"/>
              </a:spcBef>
              <a:buFontTx/>
              <a:buNone/>
              <a:defRPr/>
            </a:pPr>
            <a:r>
              <a:rPr lang="en-CA" altLang="en-US" sz="3000" b="1" dirty="0">
                <a:solidFill>
                  <a:prstClr val="black"/>
                </a:solidFill>
              </a:rPr>
              <a:t>Disproving all the people who said QC was impossible!</a:t>
            </a:r>
            <a:endParaRPr lang="en-CA" altLang="en-US" sz="3000" b="1"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298013</TotalTime>
  <Words>1981</Words>
  <Application>Microsoft Office PowerPoint</Application>
  <PresentationFormat>On-screen Show (4:3)</PresentationFormat>
  <Paragraphs>160</Paragraphs>
  <Slides>27</Slides>
  <Notes>25</Notes>
  <HiddenSlides>0</HiddenSlides>
  <MMClips>1</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35" baseType="lpstr">
      <vt:lpstr>Arial</vt:lpstr>
      <vt:lpstr>Calibri</vt:lpstr>
      <vt:lpstr>Cambria Math</vt:lpstr>
      <vt:lpstr>Courier New</vt:lpstr>
      <vt:lpstr>Symbol</vt:lpstr>
      <vt:lpstr>Default Design</vt:lpstr>
      <vt:lpstr>Office Theme</vt:lpstr>
      <vt:lpstr>Equation</vt:lpstr>
      <vt:lpstr>Computational Complexity and Explanations in Physics</vt:lpstr>
      <vt:lpstr>Computational Complexity</vt:lpstr>
      <vt:lpstr>PowerPoint Presentation</vt:lpstr>
      <vt:lpstr>This Talk</vt:lpstr>
      <vt:lpstr>I. Quantum Computing and the Many-Worlds Interpretation</vt:lpstr>
      <vt:lpstr>PowerPoint Presentation</vt:lpstr>
      <vt:lpstr>PowerPoint Presentation</vt:lpstr>
      <vt:lpstr>Quantum Computing!</vt:lpstr>
      <vt:lpstr>PowerPoint Presentation</vt:lpstr>
      <vt:lpstr>PowerPoint Presentation</vt:lpstr>
      <vt:lpstr>“Quantum Supremacy” Experiments (Maybe my biggest contribution to QC was theory that led to these)</vt:lpstr>
      <vt:lpstr>Many-Worlds Interpretation (Everett 1957)</vt:lpstr>
      <vt:lpstr>Notorious 1997 challenge by David Deutsch (cofounder of QC):</vt:lpstr>
      <vt:lpstr>To clarify…</vt:lpstr>
      <vt:lpstr>My View</vt:lpstr>
      <vt:lpstr>II. Complexity-Theoretic Occam’s Razor</vt:lpstr>
      <vt:lpstr>How Could Changes to Physical Law Yield Computational Superpowers?</vt:lpstr>
      <vt:lpstr>“Relativity Computing”</vt:lpstr>
      <vt:lpstr>Time Travel / Closed Timelike Curves!</vt:lpstr>
      <vt:lpstr>Occam’s Razor with Computational Complexity Aftershave?</vt:lpstr>
      <vt:lpstr>II. Complexity As Armor</vt:lpstr>
      <vt:lpstr>PowerPoint Presentation</vt:lpstr>
      <vt:lpstr>PowerPoint Presentation</vt:lpstr>
      <vt:lpstr>Complexity Theory to the Rescue?</vt:lpstr>
      <vt:lpstr>Complexity and Thermodynamics</vt:lpstr>
      <vt:lpstr>PowerPoint Presentation</vt:lpstr>
      <vt:lpstr>Concluding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Learnability of Quantum States</dc:title>
  <dc:creator>Scott Aaronson</dc:creator>
  <cp:lastModifiedBy>Aaronson, Scott J</cp:lastModifiedBy>
  <cp:revision>335</cp:revision>
  <dcterms:created xsi:type="dcterms:W3CDTF">2006-04-29T20:46:23Z</dcterms:created>
  <dcterms:modified xsi:type="dcterms:W3CDTF">2026-01-09T06:34:20Z</dcterms:modified>
</cp:coreProperties>
</file>