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52" r:id="rId3"/>
    <p:sldId id="329" r:id="rId4"/>
    <p:sldId id="355" r:id="rId5"/>
    <p:sldId id="377" r:id="rId6"/>
    <p:sldId id="382" r:id="rId7"/>
    <p:sldId id="332" r:id="rId8"/>
    <p:sldId id="376" r:id="rId9"/>
    <p:sldId id="354" r:id="rId10"/>
    <p:sldId id="357" r:id="rId11"/>
    <p:sldId id="361" r:id="rId12"/>
    <p:sldId id="362" r:id="rId13"/>
    <p:sldId id="384" r:id="rId14"/>
    <p:sldId id="366" r:id="rId15"/>
    <p:sldId id="367" r:id="rId16"/>
    <p:sldId id="383" r:id="rId17"/>
    <p:sldId id="369" r:id="rId18"/>
    <p:sldId id="338" r:id="rId19"/>
    <p:sldId id="374" r:id="rId20"/>
    <p:sldId id="353" r:id="rId21"/>
    <p:sldId id="381" r:id="rId22"/>
    <p:sldId id="359" r:id="rId23"/>
    <p:sldId id="288" r:id="rId24"/>
    <p:sldId id="380" r:id="rId25"/>
    <p:sldId id="378" r:id="rId26"/>
    <p:sldId id="379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BB"/>
    <a:srgbClr val="990099"/>
    <a:srgbClr val="FF0000"/>
    <a:srgbClr val="E4F2F4"/>
    <a:srgbClr val="FFD1D1"/>
    <a:srgbClr val="ECD9FF"/>
    <a:srgbClr val="D5E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78" d="100"/>
          <a:sy n="78" d="100"/>
        </p:scale>
        <p:origin x="10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1502CDA-84DF-4E68-ABAB-FD70C4C9021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8AC9923-80C1-4198-82C0-8FCE073956F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EBA45BE-A48A-44E4-9591-95FA37A76A5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0A113F83-4152-4EC6-9B6F-E45D8609B2F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D8D870DB-8EE7-4C83-A75C-362E3B2B1EE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BBF32F05-CABF-4C32-9EFE-6DE1B81E2A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2B4C866-4573-4937-A468-BEC03377C6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B803ECFF-AFF8-4CDF-AFF8-091D42CDD9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740BE2-35FF-4522-8638-065AAB36BDBC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3F5904C5-2369-4B88-8342-7E22C2471F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B819F0A0-A422-4C59-8613-ED32C12CD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10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145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11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22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12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433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13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614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14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624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15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438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16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657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17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007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9B9F4719-C575-44C3-B7BC-B0ECDA2596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8E9BAB-720E-4390-8B9A-2DF5C637DFD5}" type="slidenum">
              <a:rPr lang="en-CA" altLang="en-US" smtClean="0"/>
              <a:pPr>
                <a:spcBef>
                  <a:spcPct val="0"/>
                </a:spcBef>
              </a:pPr>
              <a:t>18</a:t>
            </a:fld>
            <a:endParaRPr lang="en-CA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4772758B-FA6C-4301-93D4-C76B2F61AE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7B48DA5-AF81-48BA-A421-A7F2CDF1DA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EF8D0031-6902-46C9-BAE2-37F30E7366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508C7E-BA86-44AC-9AEE-175DBB1EAA14}" type="slidenum">
              <a:rPr lang="en-CA" altLang="en-US" smtClean="0"/>
              <a:pPr>
                <a:spcBef>
                  <a:spcPct val="0"/>
                </a:spcBef>
              </a:pPr>
              <a:t>19</a:t>
            </a:fld>
            <a:endParaRPr lang="en-CA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D76720F4-780A-42D7-ADAE-BE62BDA580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952212B6-DB1B-4D13-8E29-EAD2E6794E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710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B3E37DAE-E541-4EF3-9F80-3A1553240A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C3FE6A-8649-47FA-AEAF-2B4F8DCBE322}" type="slidenum">
              <a:rPr lang="en-CA" altLang="en-US" smtClean="0"/>
              <a:pPr>
                <a:spcBef>
                  <a:spcPct val="0"/>
                </a:spcBef>
              </a:pPr>
              <a:t>2</a:t>
            </a:fld>
            <a:endParaRPr lang="en-CA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CFB1DCB7-17F9-40C6-A3DE-EC000F879B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C7E492DB-99B4-46E2-98D3-B020E6E0F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EF8D0031-6902-46C9-BAE2-37F30E7366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508C7E-BA86-44AC-9AEE-175DBB1EAA14}" type="slidenum">
              <a:rPr lang="en-CA" altLang="en-US" smtClean="0"/>
              <a:pPr>
                <a:spcBef>
                  <a:spcPct val="0"/>
                </a:spcBef>
              </a:pPr>
              <a:t>20</a:t>
            </a:fld>
            <a:endParaRPr lang="en-CA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D76720F4-780A-42D7-ADAE-BE62BDA580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952212B6-DB1B-4D13-8E29-EAD2E6794E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EF8D0031-6902-46C9-BAE2-37F30E7366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508C7E-BA86-44AC-9AEE-175DBB1EAA14}" type="slidenum">
              <a:rPr lang="en-CA" altLang="en-US" smtClean="0"/>
              <a:pPr>
                <a:spcBef>
                  <a:spcPct val="0"/>
                </a:spcBef>
              </a:pPr>
              <a:t>21</a:t>
            </a:fld>
            <a:endParaRPr lang="en-CA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D76720F4-780A-42D7-ADAE-BE62BDA580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952212B6-DB1B-4D13-8E29-EAD2E6794E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2045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9B9F4719-C575-44C3-B7BC-B0ECDA2596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8E9BAB-720E-4390-8B9A-2DF5C637DFD5}" type="slidenum">
              <a:rPr lang="en-CA" altLang="en-US" smtClean="0"/>
              <a:pPr>
                <a:spcBef>
                  <a:spcPct val="0"/>
                </a:spcBef>
              </a:pPr>
              <a:t>22</a:t>
            </a:fld>
            <a:endParaRPr lang="en-CA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4772758B-FA6C-4301-93D4-C76B2F61AE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7B48DA5-AF81-48BA-A421-A7F2CDF1DA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2180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4453C41-4F14-4866-B1D7-A0C005A5FE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D77722-8700-4894-8416-BE4B56BA6AD2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50FDA3DC-63A1-4CFB-B3A4-A07BF92361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E1DC6EF1-4DBE-4F75-B62D-3CC331E995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4453C41-4F14-4866-B1D7-A0C005A5FE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D77722-8700-4894-8416-BE4B56BA6AD2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50FDA3DC-63A1-4CFB-B3A4-A07BF92361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E1DC6EF1-4DBE-4F75-B62D-3CC331E995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7964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4453C41-4F14-4866-B1D7-A0C005A5FE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D77722-8700-4894-8416-BE4B56BA6AD2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50FDA3DC-63A1-4CFB-B3A4-A07BF92361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E1DC6EF1-4DBE-4F75-B62D-3CC331E995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054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EF8D0031-6902-46C9-BAE2-37F30E7366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508C7E-BA86-44AC-9AEE-175DBB1EAA14}" type="slidenum">
              <a:rPr lang="en-CA" altLang="en-US" smtClean="0"/>
              <a:pPr>
                <a:spcBef>
                  <a:spcPct val="0"/>
                </a:spcBef>
              </a:pPr>
              <a:t>26</a:t>
            </a:fld>
            <a:endParaRPr lang="en-CA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D76720F4-780A-42D7-ADAE-BE62BDA580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952212B6-DB1B-4D13-8E29-EAD2E6794E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844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710B23EE-27AC-4326-BFF5-9B10E7BE09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9B582B-0578-4375-9DD1-3EF27ADA7ECF}" type="slidenum">
              <a:rPr lang="en-CA" altLang="en-US" smtClean="0"/>
              <a:pPr>
                <a:spcBef>
                  <a:spcPct val="0"/>
                </a:spcBef>
              </a:pPr>
              <a:t>3</a:t>
            </a:fld>
            <a:endParaRPr lang="en-CA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DC8E3C6C-84DF-4C4A-9D9C-80B31BDA1F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741A1A74-8D12-47EE-AE70-FC79251CCC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4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221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5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272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6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678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7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8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379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9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924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70BDF1-5194-41DA-838D-247022F543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37E5D1-515D-4235-939E-CFD6D0CB26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25E6EE-80E1-4192-8B66-88F153263A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F3D8E-823B-4435-A32A-F139D63BCA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66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7F433B-6EC9-4506-A959-713BDAC12F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BBC6F1-7E3B-40AB-A9E3-5DA8EBCCE2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EC9A80-D3B8-41B1-AA3B-09B26432C4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05674-5191-409A-B175-AEC42688D3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322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DB9C2E-1088-4956-A837-D061B7F009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74AD3C-8970-4109-AF4E-83AE7ECC47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EF6FD1-6DCD-49C2-9B52-1679D2ED8F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D84D5-63A7-4860-AFA7-F3A80BC756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68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6948E1-16DB-4A88-9C92-C5BC09602E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189151-DEAB-442A-82BA-12BEFEEFF7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ECFB38-2B0A-4D86-B025-5C544A4605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3D32A-5E8D-4DAD-90A7-DC64A89766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57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401CB4-EFD5-453B-AD7E-92C5F87272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7C9AF8-D2E3-4CC5-BEA8-8C0F8FB163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1F95CD-F67A-4095-80C0-A51C33D5A7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1A966-9B28-474D-BCD3-82ED3D5E6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80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18EAE6-6372-46F5-8041-BA939DD630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EA8DE8-81BB-4C36-AA1F-F43286716D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7ED725-97F6-4EFA-B89D-7AE5E076D4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69A70-1247-4006-BD07-AE16DF127F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71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B1DAB68-AB73-4D4D-84F3-4DB8A34C57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43745CF-4297-4D45-8546-E80639E4A3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D2AA8F0-4057-4101-894E-BEFE96A03E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2DF0D-4862-423A-A2B1-F3D0BA5688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53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8E8A061-44E1-4050-819F-0BE8775B4F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D89486B-D361-4C61-9304-FCFA21CA6A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A9B10BE-0F69-4210-AA71-985FE7170F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315C1-843F-4B3F-8C9F-779271EB7C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10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24C9B41-29DA-4EB9-81AD-D50120C631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6929830-F547-4109-A279-DF6D5D8780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E46533-E252-447D-97ED-FC8C4B7EB0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30185-E4DB-4CB9-A310-390ABF3611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447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D1C591-53A2-4332-838A-9CD6365530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425E98-494A-4BD4-A561-C60BE072A7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27ADA9-E4AF-4716-8017-5E3D9644C0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6C5EF-E8FF-4016-96CD-A59C073F01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423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6C0A6C-507B-4C35-B20C-B29D91600B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C3ADFE-1299-44A6-8968-3C0FE075C8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1116BF-4E93-4248-B246-AC0F3F750F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209FA-F399-461A-AD92-E82A46634F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333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4B6B5D2-5AB2-4FFD-A855-D28B841E3A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E94512A-0502-4CC1-B50B-59F8ACB0FB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242F8F7-90F7-442F-A66B-551AAB8008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03ABB87-03D5-4348-A55D-15CA84D656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A5D42C6-AB0E-4310-8B41-B1FA2D4DFD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3B7FD66-8ABC-457E-995E-F78F6D085A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1B3221F-7CDC-4287-A961-D6EB6F2ACE1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8382000" cy="1033462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CC3300"/>
                </a:solidFill>
                <a:latin typeface="Calibri" panose="020F0502020204030204" pitchFamily="34" charset="0"/>
              </a:rPr>
              <a:t>Neurocryptography</a:t>
            </a:r>
            <a:br>
              <a:rPr lang="en-US" altLang="en-US" sz="4800" dirty="0">
                <a:solidFill>
                  <a:srgbClr val="CC3300"/>
                </a:solidFill>
                <a:latin typeface="Calibri" panose="020F0502020204030204" pitchFamily="34" charset="0"/>
              </a:rPr>
            </a:br>
            <a:r>
              <a:rPr lang="en-US" altLang="en-US" sz="2800" dirty="0">
                <a:solidFill>
                  <a:srgbClr val="0070C0"/>
                </a:solidFill>
                <a:latin typeface="Calibri" panose="020F0502020204030204" pitchFamily="34" charset="0"/>
              </a:rPr>
              <a:t>A vision for what cryptography can contribute to AI safety … by an expert in neither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4E23279-B460-46A8-86A0-B1F22256977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5369241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Scott Aaronson (UT Austin / </a:t>
            </a:r>
            <a:r>
              <a:rPr lang="en-US" altLang="en-US" dirty="0" err="1">
                <a:latin typeface="Calibri" panose="020F0502020204030204" pitchFamily="34" charset="0"/>
              </a:rPr>
              <a:t>OpenAI</a:t>
            </a:r>
            <a:r>
              <a:rPr lang="en-US" altLang="en-US" dirty="0">
                <a:latin typeface="Calibri" panose="020F0502020204030204" pitchFamily="34" charset="0"/>
              </a:rPr>
              <a:t>)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Stanford Mathematics Dept., October 26, 2023</a:t>
            </a:r>
          </a:p>
        </p:txBody>
      </p:sp>
      <p:pic>
        <p:nvPicPr>
          <p:cNvPr id="6" name="Picture 6" descr="Watch South Park Season 26 Episode 4 Online - Stream Full Episodes">
            <a:extLst>
              <a:ext uri="{FF2B5EF4-FFF2-40B4-BE49-F238E27FC236}">
                <a16:creationId xmlns:a16="http://schemas.microsoft.com/office/drawing/2014/main" id="{597CFF3A-445C-4F5D-9054-9D2075D9E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763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Brief History of LLM Watermarking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BDEB39-6F18-425A-B6AF-25CB3E164874}"/>
              </a:ext>
            </a:extLst>
          </p:cNvPr>
          <p:cNvSpPr txBox="1"/>
          <p:nvPr/>
        </p:nvSpPr>
        <p:spPr>
          <a:xfrm>
            <a:off x="443787" y="1295400"/>
            <a:ext cx="807720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moment of terror (~July 2022):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Led me to propose a watermarking scheme based on the “Gumbel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Softmax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Rule” and pseudorandom functions, prove theorems, give talks about it.</a:t>
            </a:r>
          </a:p>
        </p:txBody>
      </p:sp>
      <p:sp>
        <p:nvSpPr>
          <p:cNvPr id="15365" name="TextBox 5">
            <a:extLst>
              <a:ext uri="{FF2B5EF4-FFF2-40B4-BE49-F238E27FC236}">
                <a16:creationId xmlns:a16="http://schemas.microsoft.com/office/drawing/2014/main" id="{F807FB2A-C491-432E-BCDC-58485CA86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01" y="3269665"/>
            <a:ext cx="83145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Kirchenbauer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(Jan. 2023):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Modify the LLM probabilities using a pseudorandom function of n-grams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BD11ED12-DF12-4DE0-BB54-8CF2B3CB9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00" y="4322068"/>
            <a:ext cx="85587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Christ, Gunn, Zamir (June 2023):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Watermarked output that’s cryptographically indistinguishable from normal LLM output—rediscovered most of my proposal and more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6187FF2C-517D-405A-BB46-04F0599C7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00" y="5825499"/>
            <a:ext cx="8077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Kuditipudi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(July 2023):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Watermarking using “one-time pad” rather than pseudorandom function</a:t>
            </a:r>
          </a:p>
        </p:txBody>
      </p:sp>
    </p:spTree>
    <p:extLst>
      <p:ext uri="{BB962C8B-B14F-4D97-AF65-F5344CB8AC3E}">
        <p14:creationId xmlns:p14="http://schemas.microsoft.com/office/powerpoint/2010/main" val="79701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Problem to be Solved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DE50A1-7C31-47C1-96C2-4D0B31640DB9}"/>
              </a:ext>
            </a:extLst>
          </p:cNvPr>
          <p:cNvSpPr/>
          <p:nvPr/>
        </p:nvSpPr>
        <p:spPr bwMode="auto">
          <a:xfrm>
            <a:off x="2667000" y="3352800"/>
            <a:ext cx="3657600" cy="5061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9">
                <a:extLst>
                  <a:ext uri="{FF2B5EF4-FFF2-40B4-BE49-F238E27FC236}">
                    <a16:creationId xmlns:a16="http://schemas.microsoft.com/office/drawing/2014/main" id="{AA39DDCD-A14B-485A-B16D-2B6DF5FB8F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050" y="1371600"/>
                <a:ext cx="8286750" cy="10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Given: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Tokens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and a probability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sub>
                    </m:sSub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altLang="en-US" sz="3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3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,1</m:t>
                            </m:r>
                          </m:sub>
                        </m:sSub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en-US" sz="3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token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9">
                <a:extLst>
                  <a:ext uri="{FF2B5EF4-FFF2-40B4-BE49-F238E27FC236}">
                    <a16:creationId xmlns:a16="http://schemas.microsoft.com/office/drawing/2014/main" id="{AA39DDCD-A14B-485A-B16D-2B6DF5FB8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0050" y="1371600"/>
                <a:ext cx="8286750" cy="1075103"/>
              </a:xfrm>
              <a:prstGeom prst="rect">
                <a:avLst/>
              </a:prstGeom>
              <a:blipFill>
                <a:blip r:embed="rId3"/>
                <a:stretch>
                  <a:fillRect l="-1766" t="-6818" b="-153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9">
                <a:extLst>
                  <a:ext uri="{FF2B5EF4-FFF2-40B4-BE49-F238E27FC236}">
                    <a16:creationId xmlns:a16="http://schemas.microsoft.com/office/drawing/2014/main" id="{2F228D04-3DE9-462E-9EC7-1B67AC55A1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2424" y="2667000"/>
                <a:ext cx="8486775" cy="1035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Also: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Pseudorandom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3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𝑐</m:t>
                            </m:r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en-US" sz="3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which maps the latest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tokens to (say)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en-US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3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0,1</m:t>
                        </m:r>
                      </m:e>
                    </m:d>
                  </m:oMath>
                </a14:m>
                <a:endParaRPr lang="en-US" altLang="en-US" sz="3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9">
                <a:extLst>
                  <a:ext uri="{FF2B5EF4-FFF2-40B4-BE49-F238E27FC236}">
                    <a16:creationId xmlns:a16="http://schemas.microsoft.com/office/drawing/2014/main" id="{2F228D04-3DE9-462E-9EC7-1B67AC55A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424" y="2667000"/>
                <a:ext cx="8486775" cy="1035925"/>
              </a:xfrm>
              <a:prstGeom prst="rect">
                <a:avLst/>
              </a:prstGeom>
              <a:blipFill>
                <a:blip r:embed="rId4"/>
                <a:stretch>
                  <a:fillRect l="-1724" t="-7101" r="-1293" b="-159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9">
                <a:extLst>
                  <a:ext uri="{FF2B5EF4-FFF2-40B4-BE49-F238E27FC236}">
                    <a16:creationId xmlns:a16="http://schemas.microsoft.com/office/drawing/2014/main" id="{FE94F1FA-E12D-44A6-8BCF-CD48BE3210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8612" y="4038600"/>
                <a:ext cx="8486775" cy="10754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Goal: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Choose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token </a:t>
                </a:r>
                <a14:m>
                  <m:oMath xmlns:m="http://schemas.openxmlformats.org/officeDocument/2006/math">
                    <m:r>
                      <a:rPr lang="en-US" altLang="en-US" sz="300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that looks like it’s drawn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but also secretly boosts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9">
                <a:extLst>
                  <a:ext uri="{FF2B5EF4-FFF2-40B4-BE49-F238E27FC236}">
                    <a16:creationId xmlns:a16="http://schemas.microsoft.com/office/drawing/2014/main" id="{FE94F1FA-E12D-44A6-8BCF-CD48BE321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8612" y="4038600"/>
                <a:ext cx="8486775" cy="1075423"/>
              </a:xfrm>
              <a:prstGeom prst="rect">
                <a:avLst/>
              </a:prstGeom>
              <a:blipFill>
                <a:blip r:embed="rId5"/>
                <a:stretch>
                  <a:fillRect l="-1724" t="-6250" b="-125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B7FE1416-BC18-43C3-98AF-B85A185549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2423" y="5281994"/>
                <a:ext cx="8486775" cy="1035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 detection phase: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We have access to a document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en-US" sz="3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and hence the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’s, but </a:t>
                </a: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not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’s</a:t>
                </a:r>
              </a:p>
            </p:txBody>
          </p:sp>
        </mc:Choice>
        <mc:Fallback xmlns=""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B7FE1416-BC18-43C3-98AF-B85A18554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423" y="5281994"/>
                <a:ext cx="8486775" cy="1035925"/>
              </a:xfrm>
              <a:prstGeom prst="rect">
                <a:avLst/>
              </a:prstGeom>
              <a:blipFill>
                <a:blip r:embed="rId6"/>
                <a:stretch>
                  <a:fillRect l="-1724" t="-7059" b="-158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7645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The Gumbel </a:t>
            </a:r>
            <a:r>
              <a:rPr lang="en-US" altLang="en-US" sz="44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Softmax</a:t>
            </a: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 Scheme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9">
                <a:extLst>
                  <a:ext uri="{FF2B5EF4-FFF2-40B4-BE49-F238E27FC236}">
                    <a16:creationId xmlns:a16="http://schemas.microsoft.com/office/drawing/2014/main" id="{AA39DDCD-A14B-485A-B16D-2B6DF5FB8F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5527" y="1245700"/>
                <a:ext cx="7342706" cy="1621726"/>
              </a:xfrm>
              <a:prstGeom prst="rect">
                <a:avLst/>
              </a:prstGeom>
              <a:solidFill>
                <a:srgbClr val="FFFFBB"/>
              </a:solidFill>
              <a:ln w="25400">
                <a:solidFill>
                  <a:schemeClr val="tx1"/>
                </a:solidFill>
              </a:ln>
              <a:extLst/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At each position </a:t>
                </a:r>
                <a14:m>
                  <m:oMath xmlns:m="http://schemas.openxmlformats.org/officeDocument/2006/math">
                    <m:r>
                      <a:rPr lang="en-US" alt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</m:oMath>
                </a14:m>
                <a:r>
                  <a:rPr lang="en-US" alt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choose the token </a:t>
                </a:r>
                <a14:m>
                  <m:oMath xmlns:m="http://schemas.openxmlformats.org/officeDocument/2006/math">
                    <m:r>
                      <a:rPr lang="en-US" alt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that maximizes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4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en-US" altLang="en-US" sz="4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1/</m:t>
                        </m:r>
                        <m:sSub>
                          <m:sSubPr>
                            <m:ctrlPr>
                              <a:rPr lang="en-US" altLang="en-US" sz="4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4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sz="4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US" altLang="en-US" sz="4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altLang="en-US" sz="4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sup>
                    </m:sSubSup>
                  </m:oMath>
                </a14:m>
                <a:endParaRPr lang="en-US" altLang="en-US" sz="4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9">
                <a:extLst>
                  <a:ext uri="{FF2B5EF4-FFF2-40B4-BE49-F238E27FC236}">
                    <a16:creationId xmlns:a16="http://schemas.microsoft.com/office/drawing/2014/main" id="{AA39DDCD-A14B-485A-B16D-2B6DF5FB8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5527" y="1245700"/>
                <a:ext cx="7342706" cy="1621726"/>
              </a:xfrm>
              <a:prstGeom prst="rect">
                <a:avLst/>
              </a:prstGeom>
              <a:blipFill>
                <a:blip r:embed="rId3"/>
                <a:stretch>
                  <a:fillRect t="-4815" r="-662" b="-4074"/>
                </a:stretch>
              </a:blipFill>
              <a:ln w="25400">
                <a:solidFill>
                  <a:schemeClr val="tx1"/>
                </a:solidFill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B7FE1416-BC18-43C3-98AF-B85A185549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493" y="4626375"/>
                <a:ext cx="8486775" cy="21348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 detection phase: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Calculate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4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  <m:e>
                        <m:func>
                          <m:funcPr>
                            <m:ctrlPr>
                              <a:rPr lang="en-US" altLang="en-US" sz="44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func>
                              <m:funcPr>
                                <m:ctrlPr>
                                  <a:rPr lang="en-US" altLang="en-US" sz="440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en-US" sz="4400" i="0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ln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altLang="en-US" sz="44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sz="44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en-US" sz="44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1−</m:t>
                                    </m:r>
                                    <m:sSub>
                                      <m:sSubPr>
                                        <m:ctrlP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(</m:t>
                                        </m:r>
                                        <m: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) 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func>
                          </m:fName>
                          <m:e>
                            <m:r>
                              <a:rPr lang="en-US" altLang="en-US" sz="4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. </m:t>
                            </m:r>
                          </m:e>
                        </m:func>
                      </m:e>
                    </m:nary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altLang="en-US" sz="3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Iff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this sum exceeds a threshold, say that GPT probably wrote the thing.</a:t>
                </a:r>
              </a:p>
            </p:txBody>
          </p:sp>
        </mc:Choice>
        <mc:Fallback xmlns=""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B7FE1416-BC18-43C3-98AF-B85A18554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493" y="4626375"/>
                <a:ext cx="8486775" cy="2134815"/>
              </a:xfrm>
              <a:prstGeom prst="rect">
                <a:avLst/>
              </a:prstGeom>
              <a:blipFill>
                <a:blip r:embed="rId4"/>
                <a:stretch>
                  <a:fillRect l="-1724" b="-8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A29DAD81-9A37-4B01-8B3F-797085A8A0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3732" y="3108524"/>
                <a:ext cx="8286750" cy="1517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Intuition: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The smaller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the larger the exponent, which means the closer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must be to 1 for </a:t>
                </a:r>
                <a14:m>
                  <m:oMath xmlns:m="http://schemas.openxmlformats.org/officeDocument/2006/math">
                    <m:r>
                      <a:rPr lang="en-US" altLang="en-US" sz="3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 have a chance of being chosen</a:t>
                </a:r>
              </a:p>
            </p:txBody>
          </p:sp>
        </mc:Choice>
        <mc:Fallback xmlns=""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A29DAD81-9A37-4B01-8B3F-797085A8A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3732" y="3108524"/>
                <a:ext cx="8286750" cy="1517851"/>
              </a:xfrm>
              <a:prstGeom prst="rect">
                <a:avLst/>
              </a:prstGeom>
              <a:blipFill>
                <a:blip r:embed="rId5"/>
                <a:stretch>
                  <a:fillRect l="-1766" t="-4819" b="-116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574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Properties of This Scheme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B7FE1416-BC18-43C3-98AF-B85A185549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494" y="4745685"/>
                <a:ext cx="8486775" cy="1785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Indistinguishability: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The output has the same quality as normal LLM output, except to someone who distinguishes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from a truly random function</a:t>
                </a:r>
                <a:b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altLang="en-US" sz="2000" b="1" dirty="0">
                    <a:solidFill>
                      <a:srgbClr val="008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(For true cryptographic indistinguishability, see e.g. Christ-Gunn-Zamir)</a:t>
                </a:r>
              </a:p>
            </p:txBody>
          </p:sp>
        </mc:Choice>
        <mc:Fallback xmlns=""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B7FE1416-BC18-43C3-98AF-B85A18554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494" y="4745685"/>
                <a:ext cx="8486775" cy="1785104"/>
              </a:xfrm>
              <a:prstGeom prst="rect">
                <a:avLst/>
              </a:prstGeom>
              <a:blipFill>
                <a:blip r:embed="rId3"/>
                <a:stretch>
                  <a:fillRect l="-1724" t="-4096" r="-1293" b="-51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9">
            <a:extLst>
              <a:ext uri="{FF2B5EF4-FFF2-40B4-BE49-F238E27FC236}">
                <a16:creationId xmlns:a16="http://schemas.microsoft.com/office/drawing/2014/main" id="{A29DAD81-9A37-4B01-8B3F-797085A8A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494" y="1295400"/>
            <a:ext cx="82867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computational overhead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on top of the LLM generation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0D287C8D-6F09-47E0-BAF6-FD98AFFC3A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1053" y="2541116"/>
                <a:ext cx="8286750" cy="1938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Robustness to local perturbations: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Even if someone changes some words, reorders sentences and paragraphs, etc., watermark is still detectable so long as a large fraction of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-grams are preserved</a:t>
                </a:r>
              </a:p>
            </p:txBody>
          </p:sp>
        </mc:Choice>
        <mc:Fallback xmlns="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0D287C8D-6F09-47E0-BAF6-FD98AFFC3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053" y="2541116"/>
                <a:ext cx="8286750" cy="1938992"/>
              </a:xfrm>
              <a:prstGeom prst="rect">
                <a:avLst/>
              </a:prstGeom>
              <a:blipFill>
                <a:blip r:embed="rId4"/>
                <a:stretch>
                  <a:fillRect l="-1766" t="-3774" r="-1030" b="-91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6079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A29DAD81-9A37-4B01-8B3F-797085A8A0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5265" y="533400"/>
                <a:ext cx="8286750" cy="1056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Lemma: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Suppose the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’s were chosen uniformly from [0,1]. 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3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30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chosen</m:t>
                        </m:r>
                      </m:e>
                    </m:d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would always be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en-US" sz="3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A29DAD81-9A37-4B01-8B3F-797085A8A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5265" y="533400"/>
                <a:ext cx="8286750" cy="1056187"/>
              </a:xfrm>
              <a:prstGeom prst="rect">
                <a:avLst/>
              </a:prstGeom>
              <a:blipFill>
                <a:blip r:embed="rId3"/>
                <a:stretch>
                  <a:fillRect l="-1766" t="-6936" b="-156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0D287C8D-6F09-47E0-BAF6-FD98AFFC3A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494" y="1905000"/>
                <a:ext cx="8286750" cy="4835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Proof: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Our rule is equivalent to choosing the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that </a:t>
                </a:r>
                <a:r>
                  <a:rPr lang="en-US" altLang="en-US" sz="3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minimizes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en-US" sz="30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func>
                      <m:funcPr>
                        <m:ctrlPr>
                          <a:rPr lang="en-US" altLang="en-US" sz="3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300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altLang="en-US" sz="30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en-US" sz="300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3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en-US" sz="3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𝑡</m:t>
                                </m:r>
                                <m:r>
                                  <a:rPr lang="en-US" altLang="en-US" sz="3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r>
                                  <a:rPr lang="en-US" altLang="en-US" sz="3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 If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uniform, this is an exponential random variable with mean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en-US" sz="3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3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sz="3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US" altLang="en-US" sz="3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altLang="en-US" sz="3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 The minimum of two exponential random variables, with means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is again exponential with mean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 Thus we can reduce to the case of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𝐾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=2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tokens, for which the result can be verified by doing the integral.</a:t>
                </a:r>
              </a:p>
            </p:txBody>
          </p:sp>
        </mc:Choice>
        <mc:Fallback xmlns="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0D287C8D-6F09-47E0-BAF6-FD98AFFC3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494" y="1905000"/>
                <a:ext cx="8286750" cy="4835683"/>
              </a:xfrm>
              <a:prstGeom prst="rect">
                <a:avLst/>
              </a:prstGeom>
              <a:blipFill>
                <a:blip r:embed="rId4"/>
                <a:stretch>
                  <a:fillRect l="-1766" t="-1513" r="-2060" b="-29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8172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The Role of Entropy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A29DAD81-9A37-4B01-8B3F-797085A8A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494" y="1295400"/>
            <a:ext cx="82867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Suppose you ask GPT to list the first 100 prime numbers.  It can do it—but how would you watermark the result?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0D287C8D-6F09-47E0-BAF6-FD98AFFC3A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494" y="2917190"/>
                <a:ext cx="8286750" cy="3406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Clearly, the number of tokens needed to get a strong watermark signal will depend on the average </a:t>
                </a: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entropy per token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conditional on the previous tokens, as perceived by the language model: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3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𝛼</m:t>
                          </m:r>
                          <m:r>
                            <a:rPr lang="en-US" alt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altLang="en-US" sz="3000" b="0" i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E</m:t>
                          </m:r>
                        </m:e>
                        <m:sub>
                          <m:r>
                            <a:rPr lang="en-US" altLang="en-US" sz="3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  <m:r>
                            <a:rPr lang="en-US" altLang="en-US" sz="3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=1,…,</m:t>
                          </m:r>
                          <m:r>
                            <a:rPr lang="en-US" altLang="en-US" sz="3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en-US" sz="3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𝑡</m:t>
                                  </m:r>
                                  <m: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en-US" sz="3000" b="0" i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ln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altLang="en-US" sz="30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en-US" sz="30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en-US" sz="30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30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30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en-US" sz="30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en-US" sz="30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func>
                            </m:e>
                          </m:nary>
                        </m:e>
                      </m:d>
                    </m:oMath>
                  </m:oMathPara>
                </a14:m>
                <a:endParaRPr lang="en-US" altLang="en-US" sz="3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0D287C8D-6F09-47E0-BAF6-FD98AFFC3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494" y="2917190"/>
                <a:ext cx="8286750" cy="3406317"/>
              </a:xfrm>
              <a:prstGeom prst="rect">
                <a:avLst/>
              </a:prstGeom>
              <a:blipFill>
                <a:blip r:embed="rId3"/>
                <a:stretch>
                  <a:fillRect l="-1766" t="-2151" r="-139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267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A29DAD81-9A37-4B01-8B3F-797085A8A0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0" y="381000"/>
                <a:ext cx="8286750" cy="63808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Lemma: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“normal” text,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3000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3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  <m: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en-US" sz="3000" b="0" i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ln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altLang="en-US" sz="30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en-US" sz="30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en-US" sz="30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altLang="en-US" sz="3000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3000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3000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en-US" sz="3000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en-US" sz="3000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𝑖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en-US" sz="3000" b="0" i="1" smtClean="0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en-US" sz="3000" b="0" i="1" smtClean="0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</m:den>
                                  </m:f>
                                </m:e>
                              </m:func>
                            </m:e>
                          </m:nary>
                        </m:e>
                      </m:d>
                      <m:r>
                        <a:rPr lang="en-US" altLang="en-US" sz="3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altLang="en-US" sz="3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nary>
                        <m:naryPr>
                          <m:ctrlPr>
                            <a:rPr lang="en-US" altLang="en-US" sz="3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3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en-US" sz="3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p>
                        <m:e>
                          <m:func>
                            <m:funcPr>
                              <m:ctrlP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en-US" sz="3000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1−</m:t>
                                  </m:r>
                                  <m: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𝑟</m:t>
                                  </m:r>
                                </m:den>
                              </m:f>
                              <m: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𝑑𝑟</m:t>
                              </m:r>
                              <m: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</m:e>
                          </m:func>
                        </m:e>
                      </m:nary>
                      <m:r>
                        <a:rPr lang="en-US" altLang="en-US" sz="3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</m:oMath>
                  </m:oMathPara>
                </a14:m>
                <a:endParaRPr lang="en-US" altLang="en-US" sz="3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3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Var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3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 watermarked text,</a:t>
                </a:r>
              </a:p>
              <a:p>
                <a:pPr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2600" i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en-US" sz="2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US" sz="2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  <m:r>
                                <a:rPr lang="en-US" altLang="en-US" sz="2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en-US" sz="2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altLang="en-US" sz="26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en-US" sz="260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ln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altLang="en-US" sz="2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en-US" sz="2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en-US" sz="2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altLang="en-US" sz="26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26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26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en-US" sz="26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en-US" sz="26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𝑖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en-US" sz="2600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en-US" sz="2600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</m:den>
                                  </m:f>
                                </m:e>
                              </m:func>
                            </m:e>
                          </m:nary>
                        </m:e>
                      </m:d>
                      <m:r>
                        <a:rPr lang="en-US" altLang="en-US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≥</m:t>
                      </m:r>
                      <m:nary>
                        <m:naryPr>
                          <m:chr m:val="∑"/>
                          <m:ctrlPr>
                            <a:rPr lang="en-US" altLang="en-US" sz="2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2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  <m:r>
                            <a:rPr lang="en-US" altLang="en-US" sz="2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en-US" sz="2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trlPr>
                                <a:rPr lang="en-US" altLang="en-US" sz="2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US" sz="2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en-US" sz="2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alt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en-US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en-US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𝑡</m:t>
                                      </m:r>
                                      <m:r>
                                        <a:rPr lang="en-US" altLang="en-US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altLang="en-US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𝑖</m:t>
                                      </m:r>
                                      <m:d>
                                        <m:dPr>
                                          <m:ctrlPr>
                                            <a:rPr lang="en-US" alt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sub>
                                  </m:sSub>
                                </m:den>
                              </m:f>
                              <m:func>
                                <m:funcPr>
                                  <m:ctrlPr>
                                    <a:rPr lang="en-US" altLang="en-US" sz="26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altLang="en-US" sz="260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26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US" altLang="en-US" sz="2600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en-US" sz="2600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altLang="en-US" sz="2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en-US" sz="2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en-US" sz="2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altLang="en-US" sz="2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en-US" sz="2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𝑖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altLang="en-US" sz="2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Calibri" panose="020F0502020204030204" pitchFamily="34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en-US" sz="2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Calibri" panose="020F0502020204030204" pitchFamily="34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</m:den>
                                      </m:f>
                                      <m:r>
                                        <a:rPr lang="en-US" altLang="en-US" sz="26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m:rPr>
                                      <m:sty m:val="p"/>
                                    </m:rPr>
                                    <a:rPr lang="en-US" altLang="en-US" sz="260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ln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altLang="en-US" sz="2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en-US" sz="2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en-US" sz="2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1−</m:t>
                                      </m:r>
                                      <m:r>
                                        <a:rPr lang="en-US" altLang="en-US" sz="2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  <m:r>
                                    <a:rPr lang="en-US" altLang="en-US" sz="26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𝑑𝑟</m:t>
                                  </m:r>
                                </m:e>
                              </m:func>
                            </m:e>
                          </m:nary>
                        </m:e>
                      </m:nary>
                      <m:r>
                        <a:rPr lang="en-US" alt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≥</m:t>
                      </m:r>
                      <m:r>
                        <a:rPr lang="en-US" alt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lang="en-US" alt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d>
                        <m:dPr>
                          <m:ctrlPr>
                            <a:rPr lang="en-US" alt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alt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e>
                      </m:d>
                      <m:r>
                        <a:rPr lang="en-US" alt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alt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lang="en-US" altLang="en-US" sz="26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</m:oMath>
                  </m:oMathPara>
                </a14:m>
                <a:endParaRPr lang="en-US" altLang="en-US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where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the average Shannon entropy per token in </a:t>
                </a:r>
                <a:r>
                  <a:rPr lang="en-US" altLang="en-US" sz="3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nats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and the variance is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en-US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6</m:t>
                        </m:r>
                      </m:den>
                    </m:f>
                    <m:r>
                      <a:rPr lang="en-US" alt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A29DAD81-9A37-4B01-8B3F-797085A8A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381000"/>
                <a:ext cx="8286750" cy="6380849"/>
              </a:xfrm>
              <a:prstGeom prst="rect">
                <a:avLst/>
              </a:prstGeom>
              <a:blipFill>
                <a:blip r:embed="rId3"/>
                <a:stretch>
                  <a:fillRect l="-1766" t="-1147" b="-86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385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A29DAD81-9A37-4B01-8B3F-797085A8A0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0" y="1066800"/>
                <a:ext cx="8286750" cy="1261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Lemma: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If we want error probability at most </a:t>
                </a:r>
                <a14:m>
                  <m:oMath xmlns:m="http://schemas.openxmlformats.org/officeDocument/2006/math">
                    <m:r>
                      <a:rPr lang="en-US" alt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𝛿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d>
                      <m:dPr>
                        <m:ctrlP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en-US" sz="3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 altLang="en-US" sz="3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unc>
                          <m:funcPr>
                            <m:ctrlP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3000" b="0" i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en-US" sz="3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3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en-US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tokens suffice.</a:t>
                </a:r>
              </a:p>
            </p:txBody>
          </p:sp>
        </mc:Choice>
        <mc:Fallback xmlns=""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A29DAD81-9A37-4B01-8B3F-797085A8A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066800"/>
                <a:ext cx="8286750" cy="1261627"/>
              </a:xfrm>
              <a:prstGeom prst="rect">
                <a:avLst/>
              </a:prstGeom>
              <a:blipFill>
                <a:blip r:embed="rId3"/>
                <a:stretch>
                  <a:fillRect l="-1766" t="-5797" r="-2134" b="-48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AB Testing Math: A simple way of explaining the statistics behind it 👩‍🎓  👩‍🎓">
            <a:extLst>
              <a:ext uri="{FF2B5EF4-FFF2-40B4-BE49-F238E27FC236}">
                <a16:creationId xmlns:a16="http://schemas.microsoft.com/office/drawing/2014/main" id="{7A6ADD9E-C385-4644-8BCE-FCBF698F5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9" b="13075"/>
          <a:stretch>
            <a:fillRect/>
          </a:stretch>
        </p:blipFill>
        <p:spPr bwMode="auto">
          <a:xfrm>
            <a:off x="1905000" y="3208596"/>
            <a:ext cx="533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E38E53-D086-4424-A7B2-087F72555E5E}"/>
              </a:ext>
            </a:extLst>
          </p:cNvPr>
          <p:cNvCxnSpPr/>
          <p:nvPr/>
        </p:nvCxnSpPr>
        <p:spPr>
          <a:xfrm>
            <a:off x="914400" y="4808796"/>
            <a:ext cx="7315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9">
            <a:extLst>
              <a:ext uri="{FF2B5EF4-FFF2-40B4-BE49-F238E27FC236}">
                <a16:creationId xmlns:a16="http://schemas.microsoft.com/office/drawing/2014/main" id="{05024F25-0F47-410B-870F-FDBAC8204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638" y="4824671"/>
            <a:ext cx="2743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Score assuming no watermarking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1DF04BA2-E7DA-41EC-9DF4-1ADCB7B22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824671"/>
            <a:ext cx="2743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Score assuming watermarking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1">
                <a:extLst>
                  <a:ext uri="{FF2B5EF4-FFF2-40B4-BE49-F238E27FC236}">
                    <a16:creationId xmlns:a16="http://schemas.microsoft.com/office/drawing/2014/main" id="{F56DDCA6-AFD2-47D8-979C-881F515B78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85996" y="2873123"/>
                <a:ext cx="163115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𝑐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</m:oMath>
                  </m:oMathPara>
                </a14:m>
                <a:endParaRPr lang="en-US" alt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11">
                <a:extLst>
                  <a:ext uri="{FF2B5EF4-FFF2-40B4-BE49-F238E27FC236}">
                    <a16:creationId xmlns:a16="http://schemas.microsoft.com/office/drawing/2014/main" id="{F56DDCA6-AFD2-47D8-979C-881F515B7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85996" y="2873123"/>
                <a:ext cx="163115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3">
                <a:extLst>
                  <a:ext uri="{FF2B5EF4-FFF2-40B4-BE49-F238E27FC236}">
                    <a16:creationId xmlns:a16="http://schemas.microsoft.com/office/drawing/2014/main" id="{D0293ECB-A589-412C-A397-28C6AB9552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0238" y="2866754"/>
                <a:ext cx="7239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</m:oMath>
                  </m:oMathPara>
                </a14:m>
                <a:endParaRPr lang="en-US" alt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3">
                <a:extLst>
                  <a:ext uri="{FF2B5EF4-FFF2-40B4-BE49-F238E27FC236}">
                    <a16:creationId xmlns:a16="http://schemas.microsoft.com/office/drawing/2014/main" id="{D0293ECB-A589-412C-A397-28C6AB955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0238" y="2866754"/>
                <a:ext cx="72390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797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64532519-8DB6-404C-A5E4-BBF8D3C08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0825"/>
            <a:ext cx="8763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Attacks?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E2A87D-D1AE-43BB-B3D4-F9148567F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" y="1005523"/>
            <a:ext cx="8148717" cy="5257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4BDEB39-6F18-425A-B6AF-25CB3E164874}"/>
              </a:ext>
            </a:extLst>
          </p:cNvPr>
          <p:cNvSpPr txBox="1"/>
          <p:nvPr/>
        </p:nvSpPr>
        <p:spPr>
          <a:xfrm>
            <a:off x="449580" y="4953000"/>
            <a:ext cx="8382000" cy="1477328"/>
          </a:xfrm>
          <a:prstGeom prst="rect">
            <a:avLst/>
          </a:prstGeom>
          <a:solidFill>
            <a:srgbClr val="FFFFBB"/>
          </a:solidFill>
          <a:ln w="254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Countermeasures? </a:t>
            </a:r>
          </a:p>
          <a:p>
            <a:pPr marL="457200" indent="-457200">
              <a:buFontTx/>
              <a:buChar char="-"/>
              <a:defRPr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Add filters for “trying to evade watermarking”?</a:t>
            </a:r>
          </a:p>
          <a:p>
            <a:pPr marL="457200" indent="-457200">
              <a:buFontTx/>
              <a:buChar char="-"/>
              <a:defRPr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Ultimately: watermark at the semantic level</a:t>
            </a:r>
            <a:endParaRPr lang="en-US" sz="3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7D79D61-7CB1-4BA1-8CDA-ABF9FEE8BF06}"/>
              </a:ext>
            </a:extLst>
          </p:cNvPr>
          <p:cNvCxnSpPr>
            <a:cxnSpLocks/>
          </p:cNvCxnSpPr>
          <p:nvPr/>
        </p:nvCxnSpPr>
        <p:spPr bwMode="auto">
          <a:xfrm flipV="1">
            <a:off x="1882140" y="2895600"/>
            <a:ext cx="1447800" cy="21869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10" name="Flowchart: Data 9">
            <a:extLst>
              <a:ext uri="{FF2B5EF4-FFF2-40B4-BE49-F238E27FC236}">
                <a16:creationId xmlns:a16="http://schemas.microsoft.com/office/drawing/2014/main" id="{A3DD6BFA-222F-4120-AEFA-BC3A934752D9}"/>
              </a:ext>
            </a:extLst>
          </p:cNvPr>
          <p:cNvSpPr/>
          <p:nvPr/>
        </p:nvSpPr>
        <p:spPr bwMode="auto">
          <a:xfrm>
            <a:off x="967740" y="2743200"/>
            <a:ext cx="2057400" cy="2362200"/>
          </a:xfrm>
          <a:prstGeom prst="flowChartInputOutput">
            <a:avLst/>
          </a:prstGeom>
          <a:solidFill>
            <a:schemeClr val="accent1">
              <a:alpha val="7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50" name="Rectangle 22">
            <a:extLst>
              <a:ext uri="{FF2B5EF4-FFF2-40B4-BE49-F238E27FC236}">
                <a16:creationId xmlns:a16="http://schemas.microsoft.com/office/drawing/2014/main" id="{A0A3ACBF-F8F1-4A26-BDA1-9D5B424AC1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</a:rPr>
              <a:t>Watermarking at Semantic Level?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996321-44B8-4E41-92C7-1ECFE5D30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236113"/>
            <a:ext cx="3886200" cy="2213908"/>
          </a:xfrm>
          <a:prstGeom prst="rect">
            <a:avLst/>
          </a:prstGeom>
        </p:spPr>
      </p:pic>
      <p:sp>
        <p:nvSpPr>
          <p:cNvPr id="9" name="Text Box 700">
            <a:extLst>
              <a:ext uri="{FF2B5EF4-FFF2-40B4-BE49-F238E27FC236}">
                <a16:creationId xmlns:a16="http://schemas.microsoft.com/office/drawing/2014/main" id="{F786931E-65AF-4EC1-9978-9DB3B20A3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" y="1325433"/>
            <a:ext cx="39243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Move word vectors to “right” sides of subspaces</a:t>
            </a:r>
            <a:endParaRPr lang="en-US" altLang="en-US" sz="2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A2C1506-9EBA-4C65-96C3-E38362B6DB7F}"/>
              </a:ext>
            </a:extLst>
          </p:cNvPr>
          <p:cNvCxnSpPr>
            <a:cxnSpLocks/>
          </p:cNvCxnSpPr>
          <p:nvPr/>
        </p:nvCxnSpPr>
        <p:spPr bwMode="auto">
          <a:xfrm flipV="1">
            <a:off x="1882140" y="2775973"/>
            <a:ext cx="403860" cy="23065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16" name="Text Box 700">
            <a:extLst>
              <a:ext uri="{FF2B5EF4-FFF2-40B4-BE49-F238E27FC236}">
                <a16:creationId xmlns:a16="http://schemas.microsoft.com/office/drawing/2014/main" id="{4589EF77-E7F5-42AE-92D6-30CC096B8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" y="2312313"/>
            <a:ext cx="2133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</a:rPr>
              <a:t>“Stanford”</a:t>
            </a:r>
            <a:endParaRPr lang="en-US" altLang="en-US" sz="22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 Box 700">
            <a:extLst>
              <a:ext uri="{FF2B5EF4-FFF2-40B4-BE49-F238E27FC236}">
                <a16:creationId xmlns:a16="http://schemas.microsoft.com/office/drawing/2014/main" id="{AEE67157-960B-4C08-8FCD-C053F8FDE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8940" y="2464713"/>
            <a:ext cx="16383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</a:rPr>
              <a:t>“Palo Alto”</a:t>
            </a:r>
            <a:endParaRPr lang="en-US" altLang="en-US" sz="22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 Box 700">
            <a:extLst>
              <a:ext uri="{FF2B5EF4-FFF2-40B4-BE49-F238E27FC236}">
                <a16:creationId xmlns:a16="http://schemas.microsoft.com/office/drawing/2014/main" id="{7F062D77-ED08-4A94-8166-5ED09FF6C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86400"/>
            <a:ext cx="827151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By opening the black box, could we even watermark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public</a:t>
            </a:r>
            <a:r>
              <a:rPr lang="en-US" altLang="en-US" sz="2800" dirty="0">
                <a:latin typeface="Calibri" panose="020F0502020204030204" pitchFamily="34" charset="0"/>
              </a:rPr>
              <a:t> models, with a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public</a:t>
            </a:r>
            <a:r>
              <a:rPr lang="en-US" altLang="en-US" sz="2800" dirty="0">
                <a:latin typeface="Calibri" panose="020F0502020204030204" pitchFamily="34" charset="0"/>
              </a:rPr>
              <a:t> detection tool?</a:t>
            </a:r>
            <a:endParaRPr lang="en-US" altLang="en-US" sz="2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 Box 700">
            <a:extLst>
              <a:ext uri="{FF2B5EF4-FFF2-40B4-BE49-F238E27FC236}">
                <a16:creationId xmlns:a16="http://schemas.microsoft.com/office/drawing/2014/main" id="{7E4A79CB-2964-4D1F-9ED6-74A785F6E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303943"/>
            <a:ext cx="39243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“Tree-ring watermarking” (Wen et al., July 2023)</a:t>
            </a:r>
            <a:endParaRPr lang="en-US" altLang="en-US" sz="2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55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11009186-2C70-46AE-9D32-F389D32FA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233363"/>
            <a:ext cx="87630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Five Worlds of AI, post-GPT-4</a:t>
            </a:r>
            <a:b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US" altLang="en-US" sz="3000" b="1" dirty="0">
                <a:solidFill>
                  <a:srgbClr val="0070C0"/>
                </a:solidFill>
                <a:latin typeface="Calibri" panose="020F0502020204030204" pitchFamily="34" charset="0"/>
              </a:rPr>
              <a:t>From a joint blog post by me and Boaz Barak</a:t>
            </a:r>
          </a:p>
        </p:txBody>
      </p:sp>
      <p:pic>
        <p:nvPicPr>
          <p:cNvPr id="11267" name="Picture 2" descr="https://www.scottaaronson.com/fiveworlds.jpg">
            <a:extLst>
              <a:ext uri="{FF2B5EF4-FFF2-40B4-BE49-F238E27FC236}">
                <a16:creationId xmlns:a16="http://schemas.microsoft.com/office/drawing/2014/main" id="{20E6F0F0-5059-44B9-9191-F7630E5F2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153400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2">
            <a:extLst>
              <a:ext uri="{FF2B5EF4-FFF2-40B4-BE49-F238E27FC236}">
                <a16:creationId xmlns:a16="http://schemas.microsoft.com/office/drawing/2014/main" id="{A0A3ACBF-F8F1-4A26-BDA1-9D5B424AC1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</a:rPr>
              <a:t>What is the security definition??</a:t>
            </a:r>
          </a:p>
        </p:txBody>
      </p:sp>
      <p:sp>
        <p:nvSpPr>
          <p:cNvPr id="27651" name="TextBox 3">
            <a:extLst>
              <a:ext uri="{FF2B5EF4-FFF2-40B4-BE49-F238E27FC236}">
                <a16:creationId xmlns:a16="http://schemas.microsoft.com/office/drawing/2014/main" id="{3D4DA954-91B6-4F21-B116-FC6E655B7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244768"/>
            <a:ext cx="8191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</a:rPr>
              <a:t>Want to detect any output where AI made the “main creative contribution”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D47F3F0F-E667-4F96-BB80-9A3477DBC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" y="3541096"/>
            <a:ext cx="805620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</a:rPr>
              <a:t>“Arbitrary choices are present only because the AI happened to make them”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28E61771-8892-4406-88C4-2C006C6F6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4681640"/>
            <a:ext cx="80562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</a:rPr>
              <a:t>“The human can’t explain or justify the choices”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7CF6A186-BE67-4165-BEF3-FBE6F1A5E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400552"/>
            <a:ext cx="8191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</a:rPr>
              <a:t>“The human modified the AI output in at most trivial or uncreative ways”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0F9778-0758-4EE5-AD83-5D2BF1000D1F}"/>
              </a:ext>
            </a:extLst>
          </p:cNvPr>
          <p:cNvGrpSpPr/>
          <p:nvPr/>
        </p:nvGrpSpPr>
        <p:grpSpPr>
          <a:xfrm>
            <a:off x="1905000" y="2057400"/>
            <a:ext cx="4527731" cy="4053873"/>
            <a:chOff x="1905000" y="2057400"/>
            <a:chExt cx="4527731" cy="4053873"/>
          </a:xfrm>
        </p:grpSpPr>
        <p:pic>
          <p:nvPicPr>
            <p:cNvPr id="3076" name="Picture 4" descr="Weirded out baby Meme Generator - Imgflip">
              <a:extLst>
                <a:ext uri="{FF2B5EF4-FFF2-40B4-BE49-F238E27FC236}">
                  <a16:creationId xmlns:a16="http://schemas.microsoft.com/office/drawing/2014/main" id="{3D48F90D-EA0B-4F4B-823A-C43A3E3857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2057400"/>
              <a:ext cx="3384731" cy="3452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3">
              <a:extLst>
                <a:ext uri="{FF2B5EF4-FFF2-40B4-BE49-F238E27FC236}">
                  <a16:creationId xmlns:a16="http://schemas.microsoft.com/office/drawing/2014/main" id="{BC48B001-A47F-4A87-933D-5EBB59CBD9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000" y="5464942"/>
              <a:ext cx="452773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CRYPTOGRAPHERS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2">
            <a:extLst>
              <a:ext uri="{FF2B5EF4-FFF2-40B4-BE49-F238E27FC236}">
                <a16:creationId xmlns:a16="http://schemas.microsoft.com/office/drawing/2014/main" id="{A0A3ACBF-F8F1-4A26-BDA1-9D5B424AC1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</a:rPr>
              <a:t>Deployment of Watermarking?</a:t>
            </a:r>
          </a:p>
        </p:txBody>
      </p:sp>
      <p:sp>
        <p:nvSpPr>
          <p:cNvPr id="27651" name="TextBox 3">
            <a:extLst>
              <a:ext uri="{FF2B5EF4-FFF2-40B4-BE49-F238E27FC236}">
                <a16:creationId xmlns:a16="http://schemas.microsoft.com/office/drawing/2014/main" id="{3D4DA954-91B6-4F21-B116-FC6E655B7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182688"/>
            <a:ext cx="62103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</a:rPr>
              <a:t>Prototype of my scheme implemented by </a:t>
            </a:r>
            <a:r>
              <a:rPr lang="en-US" altLang="en-US" sz="3000" dirty="0" err="1">
                <a:latin typeface="Calibri" panose="020F0502020204030204" pitchFamily="34" charset="0"/>
              </a:rPr>
              <a:t>OpenAI’s</a:t>
            </a:r>
            <a:r>
              <a:rPr lang="en-US" altLang="en-US" sz="3000" dirty="0">
                <a:latin typeface="Calibri" panose="020F0502020204030204" pitchFamily="34" charset="0"/>
              </a:rPr>
              <a:t> Hendrik Kirchner</a:t>
            </a:r>
          </a:p>
        </p:txBody>
      </p:sp>
      <p:pic>
        <p:nvPicPr>
          <p:cNvPr id="3074" name="Picture 2" descr="Jan Hendrik Kirchner | Substack">
            <a:extLst>
              <a:ext uri="{FF2B5EF4-FFF2-40B4-BE49-F238E27FC236}">
                <a16:creationId xmlns:a16="http://schemas.microsoft.com/office/drawing/2014/main" id="{58C1E1A2-9843-439E-93B7-CB93E68A1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3" t="5200" r="11600" b="5200"/>
          <a:stretch/>
        </p:blipFill>
        <p:spPr bwMode="auto">
          <a:xfrm>
            <a:off x="6934200" y="1096347"/>
            <a:ext cx="1463040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D47F3F0F-E667-4F96-BB80-9A3477DBC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94" y="2290005"/>
            <a:ext cx="62103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</a:rPr>
              <a:t>It seems to work, even with a few hundred tokens!  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3B4E9A16-72A6-4312-9690-D2F75E0EB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765" y="3552333"/>
            <a:ext cx="8266145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Questions that have come up:</a:t>
            </a: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latin typeface="Calibri" panose="020F0502020204030204" pitchFamily="34" charset="0"/>
              </a:rPr>
              <a:t>Will customers rebel and switch to a competing language model?</a:t>
            </a: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latin typeface="Calibri" panose="020F0502020204030204" pitchFamily="34" charset="0"/>
              </a:rPr>
              <a:t>Can we coordinate?  (Cf. White House commitment)</a:t>
            </a: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latin typeface="Calibri" panose="020F0502020204030204" pitchFamily="34" charset="0"/>
              </a:rPr>
              <a:t>Is watermarking unfair to, e.g., ESL students?</a:t>
            </a: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latin typeface="Calibri" panose="020F0502020204030204" pitchFamily="34" charset="0"/>
              </a:rPr>
              <a:t>Who gets access to the detection tool?  Everyone?  Only Canvas, TurnItIn.com, journalists?</a:t>
            </a:r>
          </a:p>
        </p:txBody>
      </p:sp>
    </p:spTree>
    <p:extLst>
      <p:ext uri="{BB962C8B-B14F-4D97-AF65-F5344CB8AC3E}">
        <p14:creationId xmlns:p14="http://schemas.microsoft.com/office/powerpoint/2010/main" val="226985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64532519-8DB6-404C-A5E4-BBF8D3C08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0825"/>
            <a:ext cx="8763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70C0"/>
                </a:solidFill>
                <a:latin typeface="Calibri" panose="020F0502020204030204" pitchFamily="34" charset="0"/>
              </a:rPr>
              <a:t>Detecting which </a:t>
            </a: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portions</a:t>
            </a:r>
            <a:r>
              <a:rPr lang="en-US" altLang="en-US" sz="3600" b="1" dirty="0">
                <a:solidFill>
                  <a:srgbClr val="0070C0"/>
                </a:solidFill>
                <a:latin typeface="Calibri" panose="020F0502020204030204" pitchFamily="34" charset="0"/>
              </a:rPr>
              <a:t> of a long text are watermarked: “change point detection”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4DE376-0953-468C-9E00-1230A39BB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93" y="1626323"/>
            <a:ext cx="7034213" cy="524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79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5B4C4ADD-666C-4415-AB62-A43F7A60D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28600"/>
            <a:ext cx="8610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Cryptographic Backdoors in ML</a:t>
            </a:r>
          </a:p>
        </p:txBody>
      </p:sp>
      <p:sp>
        <p:nvSpPr>
          <p:cNvPr id="11" name="Text Box 700">
            <a:extLst>
              <a:ext uri="{FF2B5EF4-FFF2-40B4-BE49-F238E27FC236}">
                <a16:creationId xmlns:a16="http://schemas.microsoft.com/office/drawing/2014/main" id="{DC55651E-71CB-41C1-9F1F-DA909F272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3315831"/>
            <a:ext cx="8305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Result:</a:t>
            </a:r>
            <a:r>
              <a:rPr lang="en-US" altLang="en-US" sz="2800" dirty="0">
                <a:latin typeface="Calibri" panose="020F0502020204030204" pitchFamily="34" charset="0"/>
              </a:rPr>
              <a:t> Suppose you control the training data of a depth-2 </a:t>
            </a:r>
            <a:r>
              <a:rPr lang="en-US" altLang="en-US" sz="2800" dirty="0" err="1">
                <a:latin typeface="Calibri" panose="020F0502020204030204" pitchFamily="34" charset="0"/>
              </a:rPr>
              <a:t>ReLU</a:t>
            </a:r>
            <a:r>
              <a:rPr lang="en-US" altLang="en-US" sz="2800" dirty="0">
                <a:latin typeface="Calibri" panose="020F0502020204030204" pitchFamily="34" charset="0"/>
              </a:rPr>
              <a:t> network with random initial weights.  Then you can cause there to be a secret input on which the network “goes crazy,” which is polynomial-time undetectable assuming a standard cryptographic conjecture (hardness of Planted Clique)</a:t>
            </a:r>
            <a:endParaRPr lang="en-US" altLang="en-US" sz="2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0CC608-ECCF-4FFC-82A8-871EA7109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95400"/>
            <a:ext cx="7620000" cy="1922607"/>
          </a:xfrm>
          <a:prstGeom prst="rect">
            <a:avLst/>
          </a:prstGeom>
        </p:spPr>
      </p:pic>
      <p:sp>
        <p:nvSpPr>
          <p:cNvPr id="9" name="Text Box 700">
            <a:extLst>
              <a:ext uri="{FF2B5EF4-FFF2-40B4-BE49-F238E27FC236}">
                <a16:creationId xmlns:a16="http://schemas.microsoft.com/office/drawing/2014/main" id="{E0B8702F-F63E-40F6-8FE9-DEBAD9566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32" y="6019800"/>
            <a:ext cx="830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8000"/>
                </a:solidFill>
                <a:latin typeface="Calibri" panose="020F0502020204030204" pitchFamily="34" charset="0"/>
              </a:rPr>
              <a:t>(Generalizing to realistic neural nets is a major problem)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EMON LARGE">
            <a:extLst>
              <a:ext uri="{FF2B5EF4-FFF2-40B4-BE49-F238E27FC236}">
                <a16:creationId xmlns:a16="http://schemas.microsoft.com/office/drawing/2014/main" id="{1D0F367B-F759-4F25-99D0-6B377D5ED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0806"/>
            <a:ext cx="1877270" cy="149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Text Box 2">
            <a:extLst>
              <a:ext uri="{FF2B5EF4-FFF2-40B4-BE49-F238E27FC236}">
                <a16:creationId xmlns:a16="http://schemas.microsoft.com/office/drawing/2014/main" id="{5B4C4ADD-666C-4415-AB62-A43F7A60D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8600"/>
            <a:ext cx="7924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Lemons to Lemonade!</a:t>
            </a:r>
          </a:p>
        </p:txBody>
      </p:sp>
      <p:sp>
        <p:nvSpPr>
          <p:cNvPr id="27651" name="Text Box 700">
            <a:extLst>
              <a:ext uri="{FF2B5EF4-FFF2-40B4-BE49-F238E27FC236}">
                <a16:creationId xmlns:a16="http://schemas.microsoft.com/office/drawing/2014/main" id="{0C08BA7F-FD69-4F10-873D-10F373BC8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42" y="1798796"/>
            <a:ext cx="843565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Insight:</a:t>
            </a:r>
            <a:r>
              <a:rPr lang="en-US" altLang="en-US" sz="2800" dirty="0">
                <a:latin typeface="Calibri" panose="020F0502020204030204" pitchFamily="34" charset="0"/>
              </a:rPr>
              <a:t> An undetectable backdoor could be </a:t>
            </a:r>
            <a:r>
              <a:rPr lang="en-US" altLang="en-US" sz="2800" b="1" dirty="0">
                <a:latin typeface="Calibri" panose="020F0502020204030204" pitchFamily="34" charset="0"/>
              </a:rPr>
              <a:t>great</a:t>
            </a:r>
            <a:r>
              <a:rPr lang="en-US" altLang="en-US" sz="2800" dirty="0">
                <a:latin typeface="Calibri" panose="020F0502020204030204" pitchFamily="34" charset="0"/>
              </a:rPr>
              <a:t> for AI alignment!  A means to identify, control, and shut down a powerful AI that only its human creators knew about</a:t>
            </a:r>
            <a:br>
              <a:rPr lang="en-US" altLang="en-US" sz="2800" dirty="0">
                <a:latin typeface="Calibri" panose="020F0502020204030204" pitchFamily="34" charset="0"/>
              </a:rPr>
            </a:br>
            <a:r>
              <a:rPr lang="en-US" altLang="en-US" sz="2800" dirty="0">
                <a:latin typeface="Calibri" panose="020F0502020204030204" pitchFamily="34" charset="0"/>
              </a:rPr>
              <a:t>	</a:t>
            </a:r>
            <a:r>
              <a:rPr lang="en-US" altLang="en-US" sz="2400" dirty="0">
                <a:solidFill>
                  <a:srgbClr val="008000"/>
                </a:solidFill>
                <a:latin typeface="Calibri" panose="020F0502020204030204" pitchFamily="34" charset="0"/>
              </a:rPr>
              <a:t>Cf. Adi et al. 2018</a:t>
            </a:r>
          </a:p>
        </p:txBody>
      </p:sp>
      <p:sp>
        <p:nvSpPr>
          <p:cNvPr id="13" name="Text Box 700">
            <a:extLst>
              <a:ext uri="{FF2B5EF4-FFF2-40B4-BE49-F238E27FC236}">
                <a16:creationId xmlns:a16="http://schemas.microsoft.com/office/drawing/2014/main" id="{44CAE426-FE44-46CE-85F8-8192B591B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42" y="3764400"/>
            <a:ext cx="8580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</a:rPr>
              <a:t>“The Off-Switch Problem”</a:t>
            </a:r>
            <a:endParaRPr lang="en-US" altLang="en-US" sz="28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5124" name="Picture 4" descr="Homemade Lemonade">
            <a:extLst>
              <a:ext uri="{FF2B5EF4-FFF2-40B4-BE49-F238E27FC236}">
                <a16:creationId xmlns:a16="http://schemas.microsoft.com/office/drawing/2014/main" id="{D6869DB9-7E47-4F14-A0E2-408EC17B3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-96520"/>
            <a:ext cx="1272540" cy="169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he Off-Switch is Inside the Fenceline - Legal Planet">
            <a:extLst>
              <a:ext uri="{FF2B5EF4-FFF2-40B4-BE49-F238E27FC236}">
                <a16:creationId xmlns:a16="http://schemas.microsoft.com/office/drawing/2014/main" id="{9AEF3312-A7A2-47FF-966E-87FCE137F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43730"/>
            <a:ext cx="885349" cy="128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700">
            <a:extLst>
              <a:ext uri="{FF2B5EF4-FFF2-40B4-BE49-F238E27FC236}">
                <a16:creationId xmlns:a16="http://schemas.microsoft.com/office/drawing/2014/main" id="{C2216674-1212-4BAD-9872-648764E76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171" y="4931510"/>
            <a:ext cx="843565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But Goldwasser et al. won’t immediately work: we need an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unremovable</a:t>
            </a:r>
            <a:r>
              <a:rPr lang="en-US" altLang="en-US" sz="2800" dirty="0">
                <a:latin typeface="Calibri" panose="020F0502020204030204" pitchFamily="34" charset="0"/>
              </a:rPr>
              <a:t> backdoor, not an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undetectable</a:t>
            </a:r>
            <a:r>
              <a:rPr lang="en-US" altLang="en-US" sz="2800" dirty="0">
                <a:latin typeface="Calibri" panose="020F0502020204030204" pitchFamily="34" charset="0"/>
              </a:rPr>
              <a:t> one</a:t>
            </a:r>
            <a:endParaRPr lang="en-US" altLang="en-US" sz="2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 Box 700">
            <a:extLst>
              <a:ext uri="{FF2B5EF4-FFF2-40B4-BE49-F238E27FC236}">
                <a16:creationId xmlns:a16="http://schemas.microsoft.com/office/drawing/2014/main" id="{420075F3-15B2-4FF8-8182-5FFE42982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171" y="6028790"/>
            <a:ext cx="84356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What does “unremovable” even mean here?</a:t>
            </a:r>
            <a:endParaRPr lang="en-US" altLang="en-US" sz="2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19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5B4C4ADD-666C-4415-AB62-A43F7A60D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763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Two Obvious Attacks by the Super-AI</a:t>
            </a:r>
          </a:p>
        </p:txBody>
      </p:sp>
      <p:sp>
        <p:nvSpPr>
          <p:cNvPr id="11" name="Text Box 700">
            <a:extLst>
              <a:ext uri="{FF2B5EF4-FFF2-40B4-BE49-F238E27FC236}">
                <a16:creationId xmlns:a16="http://schemas.microsoft.com/office/drawing/2014/main" id="{DC55651E-71CB-41C1-9F1F-DA909F272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225647"/>
            <a:ext cx="838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Challenge:</a:t>
            </a:r>
            <a:r>
              <a:rPr lang="en-US" altLang="en-US" sz="2800" dirty="0">
                <a:latin typeface="Calibri" panose="020F0502020204030204" pitchFamily="34" charset="0"/>
              </a:rPr>
              <a:t> Give a formal definition of “unremovable backdoor” that’s not immediately killed by these attacks</a:t>
            </a:r>
            <a:endParaRPr lang="en-US" altLang="en-US" sz="2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27654" name="Text Box 700">
            <a:extLst>
              <a:ext uri="{FF2B5EF4-FFF2-40B4-BE49-F238E27FC236}">
                <a16:creationId xmlns:a16="http://schemas.microsoft.com/office/drawing/2014/main" id="{D5120033-9452-4B6A-85A8-0E2E1BD7A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438400"/>
            <a:ext cx="83820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(2) It encases itself in code saying “If shutdown command is output, overwrite by ‘stab humans harder’ ”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But what if the AI </a:t>
            </a:r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wants</a:t>
            </a:r>
            <a:r>
              <a:rPr lang="en-US" alt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 to shut itself down in some cases?</a:t>
            </a:r>
          </a:p>
        </p:txBody>
      </p:sp>
      <p:sp>
        <p:nvSpPr>
          <p:cNvPr id="13" name="Text Box 700">
            <a:extLst>
              <a:ext uri="{FF2B5EF4-FFF2-40B4-BE49-F238E27FC236}">
                <a16:creationId xmlns:a16="http://schemas.microsoft.com/office/drawing/2014/main" id="{44CAE426-FE44-46CE-85F8-8192B591B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8001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(1) It trains a second AI that lacks the backdoor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Except then it faces its own version of the alignment problem!</a:t>
            </a:r>
          </a:p>
        </p:txBody>
      </p:sp>
      <p:sp>
        <p:nvSpPr>
          <p:cNvPr id="8" name="Text Box 700">
            <a:extLst>
              <a:ext uri="{FF2B5EF4-FFF2-40B4-BE49-F238E27FC236}">
                <a16:creationId xmlns:a16="http://schemas.microsoft.com/office/drawing/2014/main" id="{E4ABFADD-89B7-4592-BBDF-15EA99E9B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194518"/>
            <a:ext cx="8382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Idea:</a:t>
            </a:r>
            <a:r>
              <a:rPr lang="en-US" altLang="en-US" sz="2800" dirty="0">
                <a:latin typeface="Calibri" panose="020F0502020204030204" pitchFamily="34" charset="0"/>
              </a:rPr>
              <a:t> Assume the model has “backdoor-like” behaviors that it </a:t>
            </a:r>
            <a:r>
              <a:rPr lang="en-US" altLang="en-US" sz="2800" b="1" dirty="0">
                <a:latin typeface="Calibri" panose="020F0502020204030204" pitchFamily="34" charset="0"/>
              </a:rPr>
              <a:t>likes</a:t>
            </a:r>
            <a:r>
              <a:rPr lang="en-US" altLang="en-US" sz="2800" dirty="0">
                <a:latin typeface="Calibri" panose="020F0502020204030204" pitchFamily="34" charset="0"/>
              </a:rPr>
              <a:t>.  Then can we also insert a backdoor that it </a:t>
            </a:r>
            <a:r>
              <a:rPr lang="en-US" altLang="en-US" sz="2800" b="1" dirty="0">
                <a:latin typeface="Calibri" panose="020F0502020204030204" pitchFamily="34" charset="0"/>
              </a:rPr>
              <a:t>doesn’t</a:t>
            </a:r>
            <a:r>
              <a:rPr lang="en-US" altLang="en-US" sz="2800" dirty="0">
                <a:latin typeface="Calibri" panose="020F0502020204030204" pitchFamily="34" charset="0"/>
              </a:rPr>
              <a:t> like?</a:t>
            </a:r>
            <a:endParaRPr lang="en-US" altLang="en-US" sz="2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83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7654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2">
            <a:extLst>
              <a:ext uri="{FF2B5EF4-FFF2-40B4-BE49-F238E27FC236}">
                <a16:creationId xmlns:a16="http://schemas.microsoft.com/office/drawing/2014/main" id="{A0A3ACBF-F8F1-4A26-BDA1-9D5B424AC1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27933"/>
            <a:ext cx="8839200" cy="8382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</a:rPr>
              <a:t>Summary</a:t>
            </a:r>
          </a:p>
        </p:txBody>
      </p:sp>
      <p:sp>
        <p:nvSpPr>
          <p:cNvPr id="27651" name="TextBox 3">
            <a:extLst>
              <a:ext uri="{FF2B5EF4-FFF2-40B4-BE49-F238E27FC236}">
                <a16:creationId xmlns:a16="http://schemas.microsoft.com/office/drawing/2014/main" id="{3D4DA954-91B6-4F21-B116-FC6E655B7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1004233"/>
            <a:ext cx="82677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Whether or not it can stop the robot uprising, cryptography can clearly play a role in mitigating near-term harms from generative AI, from cheating to fraud to theft to privacy violations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475F9B95-4384-42E8-A76E-6ACDCCAE3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3023533"/>
            <a:ext cx="82677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Watermarking, backdoors, privacy-preserving ML, CAPTCHAs, and much more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129E3A4E-DEFD-40F5-8C47-B4C82A6CE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142958"/>
            <a:ext cx="82677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Typically, can’t just layer existing crypto protocols on top of ML—not only because of efficiency, but because the goals are conceptually new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819DE7DE-76AB-4EE7-B68E-1D179B50F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" y="5723751"/>
            <a:ext cx="82677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“Neurocryptography” is at any rate a better name for this subject than “deep crypto”…</a:t>
            </a:r>
          </a:p>
        </p:txBody>
      </p:sp>
    </p:spTree>
    <p:extLst>
      <p:ext uri="{BB962C8B-B14F-4D97-AF65-F5344CB8AC3E}">
        <p14:creationId xmlns:p14="http://schemas.microsoft.com/office/powerpoint/2010/main" val="82010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0759900-164C-4A61-A9E3-2343DB2DF086}"/>
              </a:ext>
            </a:extLst>
          </p:cNvPr>
          <p:cNvCxnSpPr/>
          <p:nvPr/>
        </p:nvCxnSpPr>
        <p:spPr>
          <a:xfrm>
            <a:off x="1828800" y="2133600"/>
            <a:ext cx="5486400" cy="0"/>
          </a:xfrm>
          <a:prstGeom prst="line">
            <a:avLst/>
          </a:prstGeom>
          <a:ln w="31750">
            <a:solidFill>
              <a:schemeClr val="tx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5" name="TextBox 4">
            <a:extLst>
              <a:ext uri="{FF2B5EF4-FFF2-40B4-BE49-F238E27FC236}">
                <a16:creationId xmlns:a16="http://schemas.microsoft.com/office/drawing/2014/main" id="{0D6337AD-C954-4AF7-9E79-CC13E6895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362200"/>
            <a:ext cx="2590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>
                <a:latin typeface="Calibri" panose="020F0502020204030204" pitchFamily="34" charset="0"/>
                <a:cs typeface="Calibri" panose="020F0502020204030204" pitchFamily="34" charset="0"/>
              </a:rPr>
              <a:t>AI ETHICS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>
                <a:latin typeface="Calibri" panose="020F0502020204030204" pitchFamily="34" charset="0"/>
                <a:cs typeface="Calibri" panose="020F0502020204030204" pitchFamily="34" charset="0"/>
              </a:rPr>
              <a:t>Worried about AI-Dystopia</a:t>
            </a:r>
          </a:p>
        </p:txBody>
      </p:sp>
      <p:sp>
        <p:nvSpPr>
          <p:cNvPr id="13316" name="TextBox 5">
            <a:extLst>
              <a:ext uri="{FF2B5EF4-FFF2-40B4-BE49-F238E27FC236}">
                <a16:creationId xmlns:a16="http://schemas.microsoft.com/office/drawing/2014/main" id="{724A2419-F52F-4082-8727-0CEABE2B5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0" y="2362200"/>
            <a:ext cx="27813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>
                <a:latin typeface="Calibri" panose="020F0502020204030204" pitchFamily="34" charset="0"/>
                <a:cs typeface="Calibri" panose="020F0502020204030204" pitchFamily="34" charset="0"/>
              </a:rPr>
              <a:t>AI ALIGNMENT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>
                <a:latin typeface="Calibri" panose="020F0502020204030204" pitchFamily="34" charset="0"/>
                <a:cs typeface="Calibri" panose="020F0502020204030204" pitchFamily="34" charset="0"/>
              </a:rPr>
              <a:t>Worried about Paperclipalypse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22835FC-F624-4BA3-8967-C2B3611709B4}"/>
              </a:ext>
            </a:extLst>
          </p:cNvPr>
          <p:cNvCxnSpPr>
            <a:cxnSpLocks/>
          </p:cNvCxnSpPr>
          <p:nvPr/>
        </p:nvCxnSpPr>
        <p:spPr>
          <a:xfrm flipH="1" flipV="1">
            <a:off x="5105400" y="2133600"/>
            <a:ext cx="76200" cy="1922463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D8DBA7B-B864-45FF-BC43-DC5C5C64C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056063"/>
            <a:ext cx="54864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Bradley Hand ITC" panose="03070402050302030203" pitchFamily="66" charset="0"/>
                <a:cs typeface="Calibri" panose="020F0502020204030204" pitchFamily="34" charset="0"/>
              </a:rPr>
              <a:t>“Reform AI Alignment”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Bradley Hand ITC" panose="03070402050302030203" pitchFamily="66" charset="0"/>
                <a:cs typeface="Calibri" panose="020F0502020204030204" pitchFamily="34" charset="0"/>
              </a:rPr>
              <a:t>Whatever the worry, start where you can make progress!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534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Thesis of Talk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5363" name="TextBox 9">
            <a:extLst>
              <a:ext uri="{FF2B5EF4-FFF2-40B4-BE49-F238E27FC236}">
                <a16:creationId xmlns:a16="http://schemas.microsoft.com/office/drawing/2014/main" id="{C4B78F2A-5EAB-4007-88E7-9409D9D7A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153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There’s a tremendous opportunity to make near-term progress on AI safety, by thinking about cryptographic functionality inside or on top of neural nets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7F9AD5-C96F-457A-A4BE-528DA04C4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971800"/>
            <a:ext cx="8305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neurocryptography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[better names welcome]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might be a large fraction of the future of cryptography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994917-3C51-4A42-9A7B-32CEE409A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4267200"/>
            <a:ext cx="8305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addition to the technical challenges, there are huge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conceptual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challenges in defining the attack models for AI, and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challenges in coordinating the AI companies to deploy solutions</a:t>
            </a:r>
          </a:p>
        </p:txBody>
      </p:sp>
    </p:spTree>
    <p:extLst>
      <p:ext uri="{BB962C8B-B14F-4D97-AF65-F5344CB8AC3E}">
        <p14:creationId xmlns:p14="http://schemas.microsoft.com/office/powerpoint/2010/main" val="212914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534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Examples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5363" name="TextBox 9">
            <a:extLst>
              <a:ext uri="{FF2B5EF4-FFF2-40B4-BE49-F238E27FC236}">
                <a16:creationId xmlns:a16="http://schemas.microsoft.com/office/drawing/2014/main" id="{C4B78F2A-5EAB-4007-88E7-9409D9D7A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305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Watermarking: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Can we make the outputs of generative AI identifiable as such?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7F9AD5-C96F-457A-A4BE-528DA04C4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" y="2474893"/>
            <a:ext cx="8153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Cryptographic Backdoors: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Can we insert secret inputs into an AI, by which to recognize or control it later?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A1DA1-D09A-4BEA-8F12-659D70811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" y="3662006"/>
            <a:ext cx="8153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Privacy-Preserving ML, Copyright Protection, Obfuscation of Public Models…: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Can we protect training data and model weights from people who shouldn’t have access to them?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21F51E-4F5A-465C-AD6D-E84A7E1C5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" y="5666066"/>
            <a:ext cx="8153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Proofs of Model Properties, Robustness Against Adversarial Examples, and Much More!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1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52400"/>
            <a:ext cx="9067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Recent Example: GPT-Proof CAPTCHA?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5363" name="TextBox 9">
            <a:extLst>
              <a:ext uri="{FF2B5EF4-FFF2-40B4-BE49-F238E27FC236}">
                <a16:creationId xmlns:a16="http://schemas.microsoft.com/office/drawing/2014/main" id="{C4B78F2A-5EAB-4007-88E7-9409D9D7A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065530"/>
            <a:ext cx="47244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Idea: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 CAPTCHA that only uses strings that hash to a particular value, so GPT can recognize those strings?  Or special animal combinations?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956DD1-9D89-4AEF-A78A-D0D233048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" y="1065530"/>
            <a:ext cx="3819525" cy="5772150"/>
          </a:xfrm>
          <a:prstGeom prst="rect">
            <a:avLst/>
          </a:prstGeom>
        </p:spPr>
      </p:pic>
      <p:sp>
        <p:nvSpPr>
          <p:cNvPr id="7" name="AutoShape 4" descr="photo of a unique creature standing in a savannah setting. This creature has the majestic head of a lion, complete with a golden mane. Its body is that of a zebra with black and white stripes. However, its tail is long, thick, and resembles that of an alligator, with rugged scales.">
            <a:extLst>
              <a:ext uri="{FF2B5EF4-FFF2-40B4-BE49-F238E27FC236}">
                <a16:creationId xmlns:a16="http://schemas.microsoft.com/office/drawing/2014/main" id="{21A5B59E-A120-4C01-927F-418F4DA651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4714240" cy="471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8B0B50-244E-4E6C-988B-2305F40EE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426130"/>
            <a:ext cx="3372465" cy="341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9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5820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The Attribution Problem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10488819-2F81-43D8-AD6E-82675EAE3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99" y="4953000"/>
            <a:ext cx="811520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Insight: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Almost any nefarious near-term use of Large Language Models that you can think of (cheating, propaganda, fraud, spam…) involves </a:t>
            </a:r>
            <a:r>
              <a:rPr lang="en-US" alt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concealing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the LLM’s involvement.  If only we could make that harder!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5B636B-D35A-4B2D-95C6-F8CAA78B0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066" y="2130491"/>
            <a:ext cx="4876800" cy="16343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AF5116-7573-477C-98B3-9FE913CE7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985" y="1905000"/>
            <a:ext cx="3269569" cy="29089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45E729-C94B-4EFC-9901-AEE6AB218E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025" y="1356602"/>
            <a:ext cx="5589264" cy="16271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A14C7D-E60A-474A-B3FD-BB8E7B763C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3392693"/>
            <a:ext cx="5105400" cy="1555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763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Another reason to care about attribution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5363" name="TextBox 9">
            <a:extLst>
              <a:ext uri="{FF2B5EF4-FFF2-40B4-BE49-F238E27FC236}">
                <a16:creationId xmlns:a16="http://schemas.microsoft.com/office/drawing/2014/main" id="{C4B78F2A-5EAB-4007-88E7-9409D9D7A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827550"/>
            <a:ext cx="8153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As the Internet gets filled with LLM-generated text, we’ll often need to prevent that text from getting fed back in as training data… which requires recognizing it</a:t>
            </a:r>
          </a:p>
        </p:txBody>
      </p:sp>
      <p:pic>
        <p:nvPicPr>
          <p:cNvPr id="1028" name="Picture 4" descr="Why is my dog biting his tail?">
            <a:extLst>
              <a:ext uri="{FF2B5EF4-FFF2-40B4-BE49-F238E27FC236}">
                <a16:creationId xmlns:a16="http://schemas.microsoft.com/office/drawing/2014/main" id="{84157475-DCEE-4753-A6D2-D384ACBC7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3405673"/>
            <a:ext cx="4648200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392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Proposed Solutions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BDEB39-6F18-425A-B6AF-25CB3E164874}"/>
              </a:ext>
            </a:extLst>
          </p:cNvPr>
          <p:cNvSpPr txBox="1"/>
          <p:nvPr/>
        </p:nvSpPr>
        <p:spPr>
          <a:xfrm>
            <a:off x="533400" y="1066800"/>
            <a:ext cx="82296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Just look for formulaic prose, or “As a large language model…”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Metadata 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 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trivial to remove from text!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Giant database of completions 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 privacy?</a:t>
            </a:r>
            <a:endParaRPr 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Discriminator models, like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GPTZero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DetectGPT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or Ghostbuster  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 too many false positives?</a:t>
            </a:r>
            <a:endParaRPr 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Watermarking: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inserting a statistical signal into the LLM’s choice of tokens</a:t>
            </a:r>
          </a:p>
        </p:txBody>
      </p:sp>
    </p:spTree>
    <p:extLst>
      <p:ext uri="{BB962C8B-B14F-4D97-AF65-F5344CB8AC3E}">
        <p14:creationId xmlns:p14="http://schemas.microsoft.com/office/powerpoint/2010/main" val="254056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164434</TotalTime>
  <Words>1596</Words>
  <Application>Microsoft Office PowerPoint</Application>
  <PresentationFormat>On-screen Show (4:3)</PresentationFormat>
  <Paragraphs>142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Bradley Hand ITC</vt:lpstr>
      <vt:lpstr>Calibri</vt:lpstr>
      <vt:lpstr>Cambria Math</vt:lpstr>
      <vt:lpstr>Wingdings</vt:lpstr>
      <vt:lpstr>Default Design</vt:lpstr>
      <vt:lpstr>Neurocryptography A vision for what cryptography can contribute to AI safety … by an expert in neither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Watermarking at Semantic Level?</vt:lpstr>
      <vt:lpstr>What is the security definition??</vt:lpstr>
      <vt:lpstr>Deployment of Watermarking?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Learnability of Quantum States</dc:title>
  <dc:creator>Scott Aaronson</dc:creator>
  <cp:lastModifiedBy>Scott Aaronson</cp:lastModifiedBy>
  <cp:revision>264</cp:revision>
  <dcterms:created xsi:type="dcterms:W3CDTF">2006-04-29T20:46:23Z</dcterms:created>
  <dcterms:modified xsi:type="dcterms:W3CDTF">2023-10-27T00:18:34Z</dcterms:modified>
</cp:coreProperties>
</file>