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32" r:id="rId3"/>
    <p:sldId id="355" r:id="rId4"/>
    <p:sldId id="354" r:id="rId5"/>
    <p:sldId id="372" r:id="rId6"/>
    <p:sldId id="357" r:id="rId7"/>
    <p:sldId id="361" r:id="rId8"/>
    <p:sldId id="362" r:id="rId9"/>
    <p:sldId id="364" r:id="rId10"/>
    <p:sldId id="366" r:id="rId11"/>
    <p:sldId id="367" r:id="rId12"/>
    <p:sldId id="371" r:id="rId13"/>
    <p:sldId id="369" r:id="rId14"/>
    <p:sldId id="338" r:id="rId15"/>
    <p:sldId id="359" r:id="rId16"/>
    <p:sldId id="373" r:id="rId17"/>
    <p:sldId id="353" r:id="rId18"/>
    <p:sldId id="374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BB"/>
    <a:srgbClr val="990099"/>
    <a:srgbClr val="FF0000"/>
    <a:srgbClr val="E4F2F4"/>
    <a:srgbClr val="FFD1D1"/>
    <a:srgbClr val="ECD9FF"/>
    <a:srgbClr val="D5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96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1502CDA-84DF-4E68-ABAB-FD70C4C902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8AC9923-80C1-4198-82C0-8FCE073956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EBA45BE-A48A-44E4-9591-95FA37A76A5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0A113F83-4152-4EC6-9B6F-E45D8609B2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D8D870DB-8EE7-4C83-A75C-362E3B2B1E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BBF32F05-CABF-4C32-9EFE-6DE1B81E2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2B4C866-4573-4937-A468-BEC03377C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B803ECFF-AFF8-4CDF-AFF8-091D42CDD9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740BE2-35FF-4522-8638-065AAB36BDBC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3F5904C5-2369-4B88-8342-7E22C2471F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B819F0A0-A422-4C59-8613-ED32C12CD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10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24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11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38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12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57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13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0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B9F4719-C575-44C3-B7BC-B0ECDA259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8E9BAB-720E-4390-8B9A-2DF5C637DFD5}" type="slidenum">
              <a:rPr lang="en-CA" altLang="en-US" smtClean="0"/>
              <a:pPr>
                <a:spcBef>
                  <a:spcPct val="0"/>
                </a:spcBef>
              </a:pPr>
              <a:t>14</a:t>
            </a:fld>
            <a:endParaRPr lang="en-CA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772758B-FA6C-4301-93D4-C76B2F61A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7B48DA5-AF81-48BA-A421-A7F2CDF1D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B9F4719-C575-44C3-B7BC-B0ECDA259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8E9BAB-720E-4390-8B9A-2DF5C637DFD5}" type="slidenum">
              <a:rPr lang="en-CA" altLang="en-US" smtClean="0"/>
              <a:pPr>
                <a:spcBef>
                  <a:spcPct val="0"/>
                </a:spcBef>
              </a:pPr>
              <a:t>15</a:t>
            </a:fld>
            <a:endParaRPr lang="en-CA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772758B-FA6C-4301-93D4-C76B2F61A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7B48DA5-AF81-48BA-A421-A7F2CDF1D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18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B9F4719-C575-44C3-B7BC-B0ECDA259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8E9BAB-720E-4390-8B9A-2DF5C637DFD5}" type="slidenum">
              <a:rPr lang="en-CA" altLang="en-US" smtClean="0"/>
              <a:pPr>
                <a:spcBef>
                  <a:spcPct val="0"/>
                </a:spcBef>
              </a:pPr>
              <a:t>16</a:t>
            </a:fld>
            <a:endParaRPr lang="en-CA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772758B-FA6C-4301-93D4-C76B2F61A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7B48DA5-AF81-48BA-A421-A7F2CDF1D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768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F8D0031-6902-46C9-BAE2-37F30E7366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508C7E-BA86-44AC-9AEE-175DBB1EAA14}" type="slidenum">
              <a:rPr lang="en-CA" altLang="en-US" smtClean="0"/>
              <a:pPr>
                <a:spcBef>
                  <a:spcPct val="0"/>
                </a:spcBef>
              </a:pPr>
              <a:t>17</a:t>
            </a:fld>
            <a:endParaRPr lang="en-CA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76720F4-780A-42D7-ADAE-BE62BDA58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2212B6-DB1B-4D13-8E29-EAD2E6794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F8D0031-6902-46C9-BAE2-37F30E7366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508C7E-BA86-44AC-9AEE-175DBB1EAA14}" type="slidenum">
              <a:rPr lang="en-CA" altLang="en-US" smtClean="0"/>
              <a:pPr>
                <a:spcBef>
                  <a:spcPct val="0"/>
                </a:spcBef>
              </a:pPr>
              <a:t>18</a:t>
            </a:fld>
            <a:endParaRPr lang="en-CA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76720F4-780A-42D7-ADAE-BE62BDA58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52212B6-DB1B-4D13-8E29-EAD2E6794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10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2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3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2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4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24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5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87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6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45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7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2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8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33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CB87A09-F7E2-4091-BE3E-8F5C89669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45934-E393-487B-80D1-8186FA5B5C33}" type="slidenum">
              <a:rPr lang="en-CA" altLang="en-US" smtClean="0"/>
              <a:pPr>
                <a:spcBef>
                  <a:spcPct val="0"/>
                </a:spcBef>
              </a:pPr>
              <a:t>9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6A5B5B5-2245-4FE8-8ED6-0A1BD2E751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88FB574-ED1E-4853-ABF0-05CBCB081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1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70BDF1-5194-41DA-838D-247022F54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37E5D1-515D-4235-939E-CFD6D0CB2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25E6EE-80E1-4192-8B66-88F153263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F3D8E-823B-4435-A32A-F139D63BC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66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7F433B-6EC9-4506-A959-713BDAC12F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BBC6F1-7E3B-40AB-A9E3-5DA8EBCCE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EC9A80-D3B8-41B1-AA3B-09B26432C4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05674-5191-409A-B175-AEC42688D3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32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B9C2E-1088-4956-A837-D061B7F009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74AD3C-8970-4109-AF4E-83AE7ECC47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EF6FD1-6DCD-49C2-9B52-1679D2ED8F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D84D5-63A7-4860-AFA7-F3A80BC756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68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6948E1-16DB-4A88-9C92-C5BC09602E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189151-DEAB-442A-82BA-12BEFEEFF7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ECFB38-2B0A-4D86-B025-5C544A4605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3D32A-5E8D-4DAD-90A7-DC64A89766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57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401CB4-EFD5-453B-AD7E-92C5F8727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7C9AF8-D2E3-4CC5-BEA8-8C0F8FB16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1F95CD-F67A-4095-80C0-A51C33D5A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1A966-9B28-474D-BCD3-82ED3D5E6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8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18EAE6-6372-46F5-8041-BA939DD630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EA8DE8-81BB-4C36-AA1F-F43286716D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7ED725-97F6-4EFA-B89D-7AE5E076D4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69A70-1247-4006-BD07-AE16DF127F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71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B1DAB68-AB73-4D4D-84F3-4DB8A34C57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3745CF-4297-4D45-8546-E80639E4A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2AA8F0-4057-4101-894E-BEFE96A03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2DF0D-4862-423A-A2B1-F3D0BA568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53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E8A061-44E1-4050-819F-0BE8775B4F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89486B-D361-4C61-9304-FCFA21CA6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9B10BE-0F69-4210-AA71-985FE7170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315C1-843F-4B3F-8C9F-779271EB7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10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4C9B41-29DA-4EB9-81AD-D50120C631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929830-F547-4109-A279-DF6D5D8780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E46533-E252-447D-97ED-FC8C4B7EB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0185-E4DB-4CB9-A310-390ABF3611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44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1C591-53A2-4332-838A-9CD6365530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25E98-494A-4BD4-A561-C60BE072A7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27ADA9-E4AF-4716-8017-5E3D9644C0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6C5EF-E8FF-4016-96CD-A59C073F0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42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6C0A6C-507B-4C35-B20C-B29D91600B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C3ADFE-1299-44A6-8968-3C0FE075C8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1116BF-4E93-4248-B246-AC0F3F750F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209FA-F399-461A-AD92-E82A46634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33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4B6B5D2-5AB2-4FFD-A855-D28B841E3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E94512A-0502-4CC1-B50B-59F8ACB0F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42F8F7-90F7-442F-A66B-551AAB8008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3ABB87-03D5-4348-A55D-15CA84D65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D42C6-AB0E-4310-8B41-B1FA2D4DF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3B7FD66-8ABC-457E-995E-F78F6D085A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1B3221F-7CDC-4287-A961-D6EB6F2ACE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09539"/>
            <a:ext cx="8382000" cy="1033462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CC3300"/>
                </a:solidFill>
                <a:latin typeface="Calibri" panose="020F0502020204030204" pitchFamily="34" charset="0"/>
              </a:rPr>
              <a:t>Watermarking of LLMs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4E23279-B460-46A8-86A0-B1F2225697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48768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Scott Aaronson (UT Austin / </a:t>
            </a:r>
            <a:r>
              <a:rPr lang="en-US" altLang="en-US" dirty="0" err="1">
                <a:latin typeface="Calibri" panose="020F0502020204030204" pitchFamily="34" charset="0"/>
              </a:rPr>
              <a:t>OpenAI</a:t>
            </a:r>
            <a:r>
              <a:rPr lang="en-US" altLang="en-US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Workshop on LLMs and Transformers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Simons Institute, Berkeley, August 17, 2023</a:t>
            </a:r>
          </a:p>
        </p:txBody>
      </p:sp>
      <p:pic>
        <p:nvPicPr>
          <p:cNvPr id="3076" name="Picture 6" descr="Watch South Park Season 26 Episode 4 Online - Stream Full Episodes">
            <a:extLst>
              <a:ext uri="{FF2B5EF4-FFF2-40B4-BE49-F238E27FC236}">
                <a16:creationId xmlns:a16="http://schemas.microsoft.com/office/drawing/2014/main" id="{5632A2B4-CD45-4D56-A7E1-D8004A279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265" y="533400"/>
                <a:ext cx="8286750" cy="1056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Suppose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 were chosen uniformly from [0,1]. 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3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en-US" sz="30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chosen</m:t>
                        </m:r>
                      </m:e>
                    </m:d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would always be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265" y="533400"/>
                <a:ext cx="8286750" cy="1056187"/>
              </a:xfrm>
              <a:prstGeom prst="rect">
                <a:avLst/>
              </a:prstGeom>
              <a:blipFill>
                <a:blip r:embed="rId3"/>
                <a:stretch>
                  <a:fillRect l="-1766" t="-6936" b="-156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4" y="1905000"/>
                <a:ext cx="8286750" cy="4835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Proof: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Our rule is equivalent to choosing the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that </a:t>
                </a:r>
                <a:r>
                  <a:rPr lang="en-US" altLang="en-US" sz="3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minimizes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en-US" sz="3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300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altLang="en-US" sz="3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en-US" sz="300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𝑡</m:t>
                                </m:r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,</m:t>
                                </m:r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 If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uniform, this is an exponential random variable with mean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 The minimum of two exponential random variables, with means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is again exponential with mean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 Thus we can reduce to the case of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tokens, for which the result can be verified by doing the integral.</a:t>
                </a:r>
              </a:p>
            </p:txBody>
          </p:sp>
        </mc:Choice>
        <mc:Fallback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4" y="1905000"/>
                <a:ext cx="8286750" cy="4835683"/>
              </a:xfrm>
              <a:prstGeom prst="rect">
                <a:avLst/>
              </a:prstGeom>
              <a:blipFill>
                <a:blip r:embed="rId4"/>
                <a:stretch>
                  <a:fillRect l="-1766" t="-1513" r="-2060" b="-29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17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The Role of Entropy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A29DAD81-9A37-4B01-8B3F-797085A8A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94" y="1295400"/>
            <a:ext cx="82867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Suppose you ask GPT to list the first 100 prime numbers.  It can do it—but how would you watermark the result?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4" y="2917190"/>
                <a:ext cx="8286750" cy="3406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Clearly, the number of tokens needed to get a strong watermark signal will depend on the average </a:t>
                </a: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entropy per token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conditional on the previous tokens, as perceived by the language model: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altLang="en-US" sz="30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E</m:t>
                          </m:r>
                        </m:e>
                        <m:sub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=1,…,</m:t>
                          </m:r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en-US" sz="3000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30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30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en-US" sz="3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3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3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en-US" sz="3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sz="30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altLang="en-US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4" y="2917190"/>
                <a:ext cx="8286750" cy="3406317"/>
              </a:xfrm>
              <a:prstGeom prst="rect">
                <a:avLst/>
              </a:prstGeom>
              <a:blipFill>
                <a:blip r:embed="rId3"/>
                <a:stretch>
                  <a:fillRect l="-1766" t="-2151" r="-13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67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381000"/>
                <a:ext cx="8286750" cy="6380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“normal” text,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30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en-US" sz="3000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30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30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en-US" sz="30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30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30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30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en-US" sz="30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sz="30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3000" b="0" i="1" smtClean="0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3000" b="0" i="1" smtClean="0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d>
                      <m:r>
                        <a:rPr lang="en-US" altLang="en-US" sz="3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en-US" sz="3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nary>
                        <m:naryPr>
                          <m:ctrlP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p>
                        <m:e>
                          <m:func>
                            <m:funcPr>
                              <m:ctrlP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sz="3000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1−</m:t>
                                  </m:r>
                                  <m:r>
                                    <a:rPr lang="en-US" alt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𝑑𝑟</m:t>
                              </m:r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alt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e>
                          </m:func>
                        </m:e>
                      </m:nary>
                      <m:r>
                        <a:rPr lang="en-US" altLang="en-US" sz="3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</m:oMath>
                  </m:oMathPara>
                </a14:m>
                <a:endParaRPr lang="en-US" altLang="en-US" sz="3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3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Var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watermarked text,</a:t>
                </a:r>
              </a:p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600" i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altLang="en-US" sz="2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en-US" sz="260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𝑖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nary>
                        </m:e>
                      </m:d>
                      <m:r>
                        <a:rPr lang="en-US" alt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≥</m:t>
                      </m:r>
                      <m:r>
                        <a:rPr lang="en-US" altLang="en-US" sz="26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nary>
                        <m:naryPr>
                          <m:chr m:val="∑"/>
                          <m:ctrlPr>
                            <a:rPr lang="en-US" altLang="en-US" sz="2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2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en-US" altLang="en-US" sz="2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26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trlP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en-US" sz="2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𝑡</m:t>
                                      </m:r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𝑖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2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sub>
                                  </m:sSub>
                                </m:den>
                              </m:f>
                              <m:func>
                                <m:funcPr>
                                  <m:ctrlPr>
                                    <a:rPr lang="en-US" altLang="en-US" sz="2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altLang="en-US" sz="260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6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altLang="en-US" sz="26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en-US" sz="2600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altLang="en-US" sz="2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Calibri" panose="020F0502020204030204" pitchFamily="34" charset="0"/>
                                                </a:rPr>
                                                <m:t>𝑖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en-US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Calibri" panose="020F0502020204030204" pitchFamily="34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en-US" sz="2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Calibri" panose="020F0502020204030204" pitchFamily="34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en-US" altLang="en-US" sz="26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 altLang="en-US" sz="260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ln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1−</m:t>
                                      </m:r>
                                      <m:r>
                                        <a:rPr lang="en-US" altLang="en-US" sz="2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  <m:r>
                                    <a:rPr lang="en-US" altLang="en-US" sz="2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𝑑𝑟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en-US" alt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≥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d>
                        <m:dPr>
                          <m:ctrlP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alt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alt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altLang="en-US" sz="26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</m:oMath>
                  </m:oMathPara>
                </a14:m>
                <a:endParaRPr lang="en-US" altLang="en-US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where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the average Shannon entropy per token in </a:t>
                </a:r>
                <a:r>
                  <a:rPr lang="en-US" alt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nats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and the variance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en-US" sz="3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</m:den>
                    </m:f>
                    <m:r>
                      <a:rPr lang="en-US" alt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381000"/>
                <a:ext cx="8286750" cy="6380849"/>
              </a:xfrm>
              <a:prstGeom prst="rect">
                <a:avLst/>
              </a:prstGeom>
              <a:blipFill>
                <a:blip r:embed="rId3"/>
                <a:stretch>
                  <a:fillRect l="-1766" t="-1147" b="-8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861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1066800"/>
                <a:ext cx="8286750" cy="1261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If we want error probability at most </a:t>
                </a:r>
                <a14:m>
                  <m:oMath xmlns:m="http://schemas.openxmlformats.org/officeDocument/2006/math">
                    <m:r>
                      <a:rPr lang="en-US" alt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𝛿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d>
                      <m:dPr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30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tokens suffice.</a:t>
                </a:r>
              </a:p>
            </p:txBody>
          </p:sp>
        </mc:Choice>
        <mc:Fallback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066800"/>
                <a:ext cx="8286750" cy="1261627"/>
              </a:xfrm>
              <a:prstGeom prst="rect">
                <a:avLst/>
              </a:prstGeom>
              <a:blipFill>
                <a:blip r:embed="rId3"/>
                <a:stretch>
                  <a:fillRect l="-1766" t="-5797" r="-2134" b="-48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AB Testing Math: A simple way of explaining the statistics behind it 👩‍🎓  👩‍🎓">
            <a:extLst>
              <a:ext uri="{FF2B5EF4-FFF2-40B4-BE49-F238E27FC236}">
                <a16:creationId xmlns:a16="http://schemas.microsoft.com/office/drawing/2014/main" id="{7A6ADD9E-C385-4644-8BCE-FCBF698F5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9" b="13075"/>
          <a:stretch>
            <a:fillRect/>
          </a:stretch>
        </p:blipFill>
        <p:spPr bwMode="auto">
          <a:xfrm>
            <a:off x="1905000" y="3208596"/>
            <a:ext cx="533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38E53-D086-4424-A7B2-087F72555E5E}"/>
              </a:ext>
            </a:extLst>
          </p:cNvPr>
          <p:cNvCxnSpPr/>
          <p:nvPr/>
        </p:nvCxnSpPr>
        <p:spPr>
          <a:xfrm>
            <a:off x="914400" y="4808796"/>
            <a:ext cx="7315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9">
            <a:extLst>
              <a:ext uri="{FF2B5EF4-FFF2-40B4-BE49-F238E27FC236}">
                <a16:creationId xmlns:a16="http://schemas.microsoft.com/office/drawing/2014/main" id="{05024F25-0F47-410B-870F-FDBAC8204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4824671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Score assuming no watermarking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1DF04BA2-E7DA-41EC-9DF4-1ADCB7B2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824671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Score assuming watermarking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11">
                <a:extLst>
                  <a:ext uri="{FF2B5EF4-FFF2-40B4-BE49-F238E27FC236}">
                    <a16:creationId xmlns:a16="http://schemas.microsoft.com/office/drawing/2014/main" id="{F56DDCA6-AFD2-47D8-979C-881F515B78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5996" y="2873123"/>
                <a:ext cx="163115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lang="en-US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TextBox 11">
                <a:extLst>
                  <a:ext uri="{FF2B5EF4-FFF2-40B4-BE49-F238E27FC236}">
                    <a16:creationId xmlns:a16="http://schemas.microsoft.com/office/drawing/2014/main" id="{F56DDCA6-AFD2-47D8-979C-881F515B7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5996" y="2873123"/>
                <a:ext cx="163115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D0293ECB-A589-412C-A397-28C6AB9552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0238" y="2866754"/>
                <a:ext cx="7239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lang="en-US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TextBox 13">
                <a:extLst>
                  <a:ext uri="{FF2B5EF4-FFF2-40B4-BE49-F238E27FC236}">
                    <a16:creationId xmlns:a16="http://schemas.microsoft.com/office/drawing/2014/main" id="{D0293ECB-A589-412C-A397-28C6AB955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0238" y="2866754"/>
                <a:ext cx="7239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797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64532519-8DB6-404C-A5E4-BBF8D3C08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0825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Attacks?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E2A87D-D1AE-43BB-B3D4-F9148567F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41" y="1036333"/>
            <a:ext cx="8148717" cy="5257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381000" y="5052536"/>
            <a:ext cx="8382000" cy="1477328"/>
          </a:xfrm>
          <a:prstGeom prst="rect">
            <a:avLst/>
          </a:prstGeom>
          <a:solidFill>
            <a:srgbClr val="FFFFBB"/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Countermeasures? </a:t>
            </a:r>
          </a:p>
          <a:p>
            <a:pPr marL="457200" indent="-457200">
              <a:buFontTx/>
              <a:buChar char="-"/>
              <a:defRPr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Add filters for “trying to evade watermarking”</a:t>
            </a:r>
          </a:p>
          <a:p>
            <a:pPr marL="457200" indent="-457200">
              <a:buFontTx/>
              <a:buChar char="-"/>
              <a:defRPr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Ultimately: watermark at the semantic level</a:t>
            </a:r>
            <a:endParaRPr lang="en-US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64532519-8DB6-404C-A5E4-BBF8D3C08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0825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Detecting which </a:t>
            </a:r>
            <a:r>
              <a:rPr lang="en-US" altLang="en-US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portions</a:t>
            </a:r>
            <a:r>
              <a:rPr lang="en-US" altLang="en-US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 of a long text are watermarked: “change point detection”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4DE376-0953-468C-9E00-1230A39BB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93" y="1626323"/>
            <a:ext cx="7034213" cy="524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79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461" name="TextBox 4">
                <a:extLst>
                  <a:ext uri="{FF2B5EF4-FFF2-40B4-BE49-F238E27FC236}">
                    <a16:creationId xmlns:a16="http://schemas.microsoft.com/office/drawing/2014/main" id="{58EA23C1-0B63-49FF-BAE1-CB256F0096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796" y="914400"/>
                <a:ext cx="8683690" cy="3078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en-US" sz="3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…</m:t>
                    </m:r>
                    <m:r>
                      <a:rPr lang="en-US" altLang="en-US" sz="3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the watermark signals (with my scheme,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30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).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en-US" sz="3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⋯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 Each interval  has a “watermark plausibility score”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3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300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30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30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en-US" sz="3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en-US" sz="3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30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3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en-US" sz="30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den>
                    </m:f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some constant </a:t>
                </a:r>
                <a14:m>
                  <m:oMath xmlns:m="http://schemas.openxmlformats.org/officeDocument/2006/math">
                    <m:r>
                      <a:rPr lang="en-US" altLang="en-US" sz="3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 Maximize the sum of the plausibility scores.</a:t>
                </a:r>
              </a:p>
            </p:txBody>
          </p:sp>
        </mc:Choice>
        <mc:Fallback>
          <p:sp>
            <p:nvSpPr>
              <p:cNvPr id="19461" name="TextBox 4">
                <a:extLst>
                  <a:ext uri="{FF2B5EF4-FFF2-40B4-BE49-F238E27FC236}">
                    <a16:creationId xmlns:a16="http://schemas.microsoft.com/office/drawing/2014/main" id="{58EA23C1-0B63-49FF-BAE1-CB256F009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796" y="914400"/>
                <a:ext cx="8683690" cy="3078984"/>
              </a:xfrm>
              <a:prstGeom prst="rect">
                <a:avLst/>
              </a:prstGeom>
              <a:blipFill>
                <a:blip r:embed="rId3"/>
                <a:stretch>
                  <a:fillRect l="-1614" t="-2376" r="-1754" b="-53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4">
                <a:extLst>
                  <a:ext uri="{FF2B5EF4-FFF2-40B4-BE49-F238E27FC236}">
                    <a16:creationId xmlns:a16="http://schemas.microsoft.com/office/drawing/2014/main" id="{B2F69280-1182-4D1C-9DBA-607FC49DC0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020" y="4267200"/>
                <a:ext cx="8683690" cy="1670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By dynamic programming; turns out to be solvable in </a:t>
                </a:r>
                <a14:m>
                  <m:oMath xmlns:m="http://schemas.openxmlformats.org/officeDocument/2006/math">
                    <m:r>
                      <a:rPr lang="en-US" altLang="en-US" sz="3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en-US" sz="3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3/2</m:t>
                        </m:r>
                      </m:sup>
                    </m:sSup>
                    <m:r>
                      <a:rPr lang="en-US" altLang="en-US" sz="3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time, or </a:t>
                </a:r>
                <a14:m>
                  <m:oMath xmlns:m="http://schemas.openxmlformats.org/officeDocument/2006/math">
                    <m:r>
                      <a:rPr lang="en-US" altLang="en-US" sz="3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en-US" sz="3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func>
                      <m:funcPr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30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func>
                    <m:func>
                      <m:func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30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en-US" sz="3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3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𝜀</m:t>
                            </m:r>
                          </m:den>
                        </m:f>
                      </m:e>
                    </m:func>
                    <m:r>
                      <a:rPr lang="en-US" altLang="en-US" sz="3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approximate</a:t>
                </a:r>
                <a:b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altLang="en-US" sz="3000" dirty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(thanks to Daniel Kane)</a:t>
                </a:r>
              </a:p>
            </p:txBody>
          </p:sp>
        </mc:Choice>
        <mc:Fallback>
          <p:sp>
            <p:nvSpPr>
              <p:cNvPr id="6" name="TextBox 4">
                <a:extLst>
                  <a:ext uri="{FF2B5EF4-FFF2-40B4-BE49-F238E27FC236}">
                    <a16:creationId xmlns:a16="http://schemas.microsoft.com/office/drawing/2014/main" id="{B2F69280-1182-4D1C-9DBA-607FC49DC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020" y="4267200"/>
                <a:ext cx="8683690" cy="1670073"/>
              </a:xfrm>
              <a:prstGeom prst="rect">
                <a:avLst/>
              </a:prstGeom>
              <a:blipFill>
                <a:blip r:embed="rId4"/>
                <a:stretch>
                  <a:fillRect l="-1614" t="-4380" b="-105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004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>
            <a:extLst>
              <a:ext uri="{FF2B5EF4-FFF2-40B4-BE49-F238E27FC236}">
                <a16:creationId xmlns:a16="http://schemas.microsoft.com/office/drawing/2014/main" id="{A0A3ACBF-F8F1-4A26-BDA1-9D5B424AC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</a:rPr>
              <a:t>Deployment?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3D4DA954-91B6-4F21-B116-FC6E655B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182688"/>
            <a:ext cx="6210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Prototype of my scheme implemented by </a:t>
            </a:r>
            <a:r>
              <a:rPr lang="en-US" altLang="en-US" sz="3000" dirty="0" err="1">
                <a:latin typeface="Calibri" panose="020F0502020204030204" pitchFamily="34" charset="0"/>
              </a:rPr>
              <a:t>OpenAI’s</a:t>
            </a:r>
            <a:r>
              <a:rPr lang="en-US" altLang="en-US" sz="3000" dirty="0">
                <a:latin typeface="Calibri" panose="020F0502020204030204" pitchFamily="34" charset="0"/>
              </a:rPr>
              <a:t> Hendrik Kirchner</a:t>
            </a:r>
          </a:p>
        </p:txBody>
      </p:sp>
      <p:pic>
        <p:nvPicPr>
          <p:cNvPr id="3074" name="Picture 2" descr="Jan Hendrik Kirchner | Substack">
            <a:extLst>
              <a:ext uri="{FF2B5EF4-FFF2-40B4-BE49-F238E27FC236}">
                <a16:creationId xmlns:a16="http://schemas.microsoft.com/office/drawing/2014/main" id="{58C1E1A2-9843-439E-93B7-CB93E68A1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3" t="5200" r="11600" b="5200"/>
          <a:stretch/>
        </p:blipFill>
        <p:spPr bwMode="auto">
          <a:xfrm>
            <a:off x="6934200" y="1096347"/>
            <a:ext cx="146304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D47F3F0F-E667-4F96-BB80-9A3477DBC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94" y="2290005"/>
            <a:ext cx="6210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It seems to work, even with a few hundred tokens!  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B4E9A16-72A6-4312-9690-D2F75E0EB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65" y="3552333"/>
            <a:ext cx="826614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Questions that have come up: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Calibri" panose="020F0502020204030204" pitchFamily="34" charset="0"/>
              </a:rPr>
              <a:t>Will customers rebel and switch to a competing language model?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Calibri" panose="020F0502020204030204" pitchFamily="34" charset="0"/>
              </a:rPr>
              <a:t>Can we coordinate?  (Cf. White House commitment)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Calibri" panose="020F0502020204030204" pitchFamily="34" charset="0"/>
              </a:rPr>
              <a:t>Is watermarking unfair to, e.g., ESL students?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Calibri" panose="020F0502020204030204" pitchFamily="34" charset="0"/>
              </a:rPr>
              <a:t>Who gets access to the detection tool?  Everyone?  Only Canvas, TurnItIn.com, journalists?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2">
            <a:extLst>
              <a:ext uri="{FF2B5EF4-FFF2-40B4-BE49-F238E27FC236}">
                <a16:creationId xmlns:a16="http://schemas.microsoft.com/office/drawing/2014/main" id="{A0A3ACBF-F8F1-4A26-BDA1-9D5B424AC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</a:rPr>
              <a:t>Summary</a:t>
            </a:r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3D4DA954-91B6-4F21-B116-FC6E655B7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182688"/>
            <a:ext cx="8267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We’ve made some progress on the problem of how to watermark LLM output without degrading quality</a:t>
            </a:r>
          </a:p>
        </p:txBody>
      </p:sp>
      <p:sp>
        <p:nvSpPr>
          <p:cNvPr id="44036" name="TextBox 3">
            <a:extLst>
              <a:ext uri="{FF2B5EF4-FFF2-40B4-BE49-F238E27FC236}">
                <a16:creationId xmlns:a16="http://schemas.microsoft.com/office/drawing/2014/main" id="{2C40792E-2658-455F-9E25-606EB7D18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5644191"/>
            <a:ext cx="8001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Key social challenge:</a:t>
            </a:r>
            <a:r>
              <a:rPr lang="en-US" altLang="en-US" sz="2800" dirty="0">
                <a:latin typeface="Calibri" panose="020F0502020204030204" pitchFamily="34" charset="0"/>
              </a:rPr>
              <a:t> Coordinate AI companies to get watermarking deployed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4FB5E73-B5ED-4C5D-9FF4-FEB4C1F4B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362200"/>
            <a:ext cx="8496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Attacks are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certainly</a:t>
            </a:r>
            <a:r>
              <a:rPr lang="en-US" altLang="en-US" sz="2800" dirty="0">
                <a:latin typeface="Calibri" panose="020F0502020204030204" pitchFamily="34" charset="0"/>
              </a:rPr>
              <a:t> possible—but so are better watermarking methods!  Unclear who wins “in the limit”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0FE6805-EED8-433F-A41A-1400E08F8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95800"/>
            <a:ext cx="822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Key technical challenge: </a:t>
            </a:r>
            <a:r>
              <a:rPr lang="en-US" altLang="en-US" sz="2800" dirty="0">
                <a:latin typeface="Calibri" panose="020F0502020204030204" pitchFamily="34" charset="0"/>
              </a:rPr>
              <a:t>Watermark at the semantic level / build watermark into the model weights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7A893F61-3179-41D3-88C0-B7BFE1030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29000"/>
            <a:ext cx="822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Key conceptual challenge: </a:t>
            </a:r>
            <a:r>
              <a:rPr lang="en-US" altLang="en-US" sz="2800" dirty="0">
                <a:latin typeface="Calibri" panose="020F0502020204030204" pitchFamily="34" charset="0"/>
              </a:rPr>
              <a:t>Formally define the attack model</a:t>
            </a:r>
          </a:p>
        </p:txBody>
      </p:sp>
    </p:spTree>
    <p:extLst>
      <p:ext uri="{BB962C8B-B14F-4D97-AF65-F5344CB8AC3E}">
        <p14:creationId xmlns:p14="http://schemas.microsoft.com/office/powerpoint/2010/main" val="135055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7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820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The Attribution Problem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10488819-2F81-43D8-AD6E-82675EAE3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5257800"/>
            <a:ext cx="811520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Insight: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Almost any nefarious near-term use of LLMs that you can think of, involves </a:t>
            </a: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concealing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that an LLM was involved.  If only we could make that harder…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5B636B-D35A-4B2D-95C6-F8CAA78B0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033" y="1944332"/>
            <a:ext cx="4876800" cy="16343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AF5116-7573-477C-98B3-9FE913CE7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256" y="2097936"/>
            <a:ext cx="3269569" cy="2908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5E729-C94B-4EFC-9901-AEE6AB218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80" y="1209553"/>
            <a:ext cx="5589264" cy="1627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A14C7D-E60A-474A-B3FD-BB8E7B763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" y="3200400"/>
            <a:ext cx="5105400" cy="1555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763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Another reason to care about attribution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extBox 9">
            <a:extLst>
              <a:ext uri="{FF2B5EF4-FFF2-40B4-BE49-F238E27FC236}">
                <a16:creationId xmlns:a16="http://schemas.microsoft.com/office/drawing/2014/main" id="{C4B78F2A-5EAB-4007-88E7-9409D9D7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827550"/>
            <a:ext cx="8153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As the Internet gets filled with LLM-generated text, we’ll often need to prevent that text from getting fed back in as training data… which requires recognizing it</a:t>
            </a:r>
          </a:p>
        </p:txBody>
      </p:sp>
      <p:pic>
        <p:nvPicPr>
          <p:cNvPr id="1028" name="Picture 4" descr="Why is my dog biting his tail?">
            <a:extLst>
              <a:ext uri="{FF2B5EF4-FFF2-40B4-BE49-F238E27FC236}">
                <a16:creationId xmlns:a16="http://schemas.microsoft.com/office/drawing/2014/main" id="{84157475-DCEE-4753-A6D2-D384ACBC7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405673"/>
            <a:ext cx="46482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14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Proposed Solutions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533400" y="1066800"/>
            <a:ext cx="82296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Just look for formulaic prose, or “As a large language model…”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Metadata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already questionable for audiovisual, trivial to remove from text!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Giant database of completions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privacy?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Discriminator models, like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GPTZero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DetectGPT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or Ghostbuster  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too many false positives?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Watermarking: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inserting a statistical signal into the LLM’s choice of tokens</a:t>
            </a:r>
          </a:p>
        </p:txBody>
      </p:sp>
    </p:spTree>
    <p:extLst>
      <p:ext uri="{BB962C8B-B14F-4D97-AF65-F5344CB8AC3E}">
        <p14:creationId xmlns:p14="http://schemas.microsoft.com/office/powerpoint/2010/main" val="254056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Steganography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extBox 9">
            <a:extLst>
              <a:ext uri="{FF2B5EF4-FFF2-40B4-BE49-F238E27FC236}">
                <a16:creationId xmlns:a16="http://schemas.microsoft.com/office/drawing/2014/main" id="{C4B78F2A-5EAB-4007-88E7-9409D9D7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376363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Long history, but not robust against edits, and doesn’t take advantage of probabilities output by an LLM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2B85BB15-F447-4449-9F3F-FDCCCF613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2" y="2675010"/>
            <a:ext cx="4103688" cy="343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82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Brief History of LLM Watermarking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443787" y="1295400"/>
            <a:ext cx="80772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moment of terror (~July 2022):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Led me to propose a watermarking scheme based on “Gumbel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Softmax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Rule,” prove theorems, give talks about it.  Within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OpenAI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Hendrik Kirchner did a test implementation</a:t>
            </a:r>
          </a:p>
        </p:txBody>
      </p:sp>
      <p:sp>
        <p:nvSpPr>
          <p:cNvPr id="15365" name="TextBox 5">
            <a:extLst>
              <a:ext uri="{FF2B5EF4-FFF2-40B4-BE49-F238E27FC236}">
                <a16:creationId xmlns:a16="http://schemas.microsoft.com/office/drawing/2014/main" id="{F807FB2A-C491-432E-BCDC-58485CA86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01" y="3269665"/>
            <a:ext cx="83145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Kirchenbauer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(Jan. 2023):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Modify the LLM probabilities using a pseudorandom function of n-grams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D11ED12-DF12-4DE0-BB54-8CF2B3CB9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00" y="4322068"/>
            <a:ext cx="85587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Christ, Gunn, Zamir (June 2023):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Watermarked output that’s cryptographically indistinguishable from normal LLM output—rediscovered most of my proposal and more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6187FF2C-517D-405A-BB46-04F0599C7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00" y="5825499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Kuditipudi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(July 2023):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Watermarking using “one-time pad” rather than pseudorandom function</a:t>
            </a:r>
          </a:p>
        </p:txBody>
      </p:sp>
    </p:spTree>
    <p:extLst>
      <p:ext uri="{BB962C8B-B14F-4D97-AF65-F5344CB8AC3E}">
        <p14:creationId xmlns:p14="http://schemas.microsoft.com/office/powerpoint/2010/main" val="7970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Problem to be Solved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DE50A1-7C31-47C1-96C2-4D0B31640DB9}"/>
              </a:ext>
            </a:extLst>
          </p:cNvPr>
          <p:cNvSpPr/>
          <p:nvPr/>
        </p:nvSpPr>
        <p:spPr bwMode="auto">
          <a:xfrm>
            <a:off x="2667000" y="3352800"/>
            <a:ext cx="3657600" cy="5061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050" y="1371600"/>
                <a:ext cx="8286750" cy="10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Given: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and a probability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,1</m:t>
                            </m:r>
                          </m:sub>
                        </m:s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050" y="1371600"/>
                <a:ext cx="8286750" cy="1075103"/>
              </a:xfrm>
              <a:prstGeom prst="rect">
                <a:avLst/>
              </a:prstGeom>
              <a:blipFill>
                <a:blip r:embed="rId3"/>
                <a:stretch>
                  <a:fillRect l="-1766" t="-6818" b="-15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2F228D04-3DE9-462E-9EC7-1B67AC55A1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424" y="2667000"/>
                <a:ext cx="8486775" cy="103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Also: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Pseudorandom function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𝑐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en-US" sz="3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3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which maps the latest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tokens to (say)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en-U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0,1</m:t>
                        </m:r>
                      </m:e>
                    </m:d>
                  </m:oMath>
                </a14:m>
                <a:endParaRPr lang="en-US" altLang="en-US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2F228D04-3DE9-462E-9EC7-1B67AC55A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424" y="2667000"/>
                <a:ext cx="8486775" cy="1035925"/>
              </a:xfrm>
              <a:prstGeom prst="rect">
                <a:avLst/>
              </a:prstGeom>
              <a:blipFill>
                <a:blip r:embed="rId4"/>
                <a:stretch>
                  <a:fillRect l="-1724" t="-7101" r="-503" b="-159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FE94F1FA-E12D-44A6-8BCF-CD48BE3210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612" y="4026760"/>
                <a:ext cx="8486775" cy="1075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Goal: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Choose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token </a:t>
                </a:r>
                <a14:m>
                  <m:oMath xmlns:m="http://schemas.openxmlformats.org/officeDocument/2006/math">
                    <m:r>
                      <a:rPr lang="en-US" altLang="en-US" sz="30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that looks like it’s drawn from </a:t>
                </a:r>
                <a14:m>
                  <m:oMath xmlns:m="http://schemas.openxmlformats.org/officeDocument/2006/math">
                    <m:r>
                      <a:rPr lang="en-US" altLang="en-US" sz="3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𝐷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but also secretly boosts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FE94F1FA-E12D-44A6-8BCF-CD48BE321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612" y="4026760"/>
                <a:ext cx="8486775" cy="1075423"/>
              </a:xfrm>
              <a:prstGeom prst="rect">
                <a:avLst/>
              </a:prstGeom>
              <a:blipFill>
                <a:blip r:embed="rId5"/>
                <a:stretch>
                  <a:fillRect l="-1724" t="-6250" b="-130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423" y="5281994"/>
                <a:ext cx="8486775" cy="103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 detection phase: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We have access to a document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en-US" sz="3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and hence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’s, but </a:t>
                </a: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</a:t>
                </a:r>
              </a:p>
            </p:txBody>
          </p:sp>
        </mc:Choice>
        <mc:Fallback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423" y="5281994"/>
                <a:ext cx="8486775" cy="1035925"/>
              </a:xfrm>
              <a:prstGeom prst="rect">
                <a:avLst/>
              </a:prstGeom>
              <a:blipFill>
                <a:blip r:embed="rId6"/>
                <a:stretch>
                  <a:fillRect l="-1724" t="-7059" b="-1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64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The Gumbel </a:t>
            </a:r>
            <a:r>
              <a:rPr lang="en-US" altLang="en-US" sz="44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Softmax</a:t>
            </a: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 Scheme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5527" y="1245700"/>
                <a:ext cx="7342706" cy="1621726"/>
              </a:xfrm>
              <a:prstGeom prst="rect">
                <a:avLst/>
              </a:prstGeom>
              <a:solidFill>
                <a:srgbClr val="FFFFBB"/>
              </a:solidFill>
              <a:ln w="25400">
                <a:solidFill>
                  <a:schemeClr val="tx1"/>
                </a:solidFill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 each position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</m:oMath>
                </a14:m>
                <a:r>
                  <a:rPr lang="en-US" alt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choose the token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US" altLang="en-US" sz="3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that maximizes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en-US" altLang="en-US" sz="4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1/</m:t>
                        </m:r>
                        <m:sSub>
                          <m:sSubPr>
                            <m:ctrlP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US" altLang="en-US" sz="4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endParaRPr lang="en-US" altLang="en-US" sz="4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A39DDCD-A14B-485A-B16D-2B6DF5FB8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527" y="1245700"/>
                <a:ext cx="7342706" cy="1621726"/>
              </a:xfrm>
              <a:prstGeom prst="rect">
                <a:avLst/>
              </a:prstGeom>
              <a:blipFill>
                <a:blip r:embed="rId3"/>
                <a:stretch>
                  <a:fillRect t="-4815" r="-662" b="-4074"/>
                </a:stretch>
              </a:blipFill>
              <a:ln w="25400"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3" y="4626375"/>
                <a:ext cx="8486775" cy="2134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 detection phase: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Calculate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4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=1</m:t>
                        </m:r>
                      </m:sub>
                      <m:sup>
                        <m:r>
                          <a:rPr lang="en-US" altLang="en-US" sz="4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altLang="en-US" sz="44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func>
                              <m:funcPr>
                                <m:ctrlPr>
                                  <a:rPr lang="en-US" altLang="en-US" sz="440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en-US" sz="4400" i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ln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altLang="en-US" sz="44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44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en-US" sz="4400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(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en-US" sz="4400" i="1">
                                            <a:latin typeface="Cambria Math" panose="02040503050406030204" pitchFamily="18" charset="0"/>
                                            <a:cs typeface="Calibri" panose="020F0502020204030204" pitchFamily="34" charset="0"/>
                                          </a:rPr>
                                          <m:t>) 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func>
                          </m:fName>
                          <m:e>
                            <m:r>
                              <a:rPr lang="en-US" altLang="en-US" sz="4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. 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en-US" sz="3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Iff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this sum exceeds a threshold, say that GPT probably wrote the thing.</a:t>
                </a:r>
              </a:p>
            </p:txBody>
          </p:sp>
        </mc:Choice>
        <mc:Fallback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3" y="4626375"/>
                <a:ext cx="8486775" cy="2134815"/>
              </a:xfrm>
              <a:prstGeom prst="rect">
                <a:avLst/>
              </a:prstGeom>
              <a:blipFill>
                <a:blip r:embed="rId4"/>
                <a:stretch>
                  <a:fillRect l="-1724" b="-8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732" y="3108524"/>
                <a:ext cx="8286750" cy="1517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Intuition: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 smaller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 larger the exponent, which means the closer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must be to 1 for </a:t>
                </a:r>
                <a14:m>
                  <m:oMath xmlns:m="http://schemas.openxmlformats.org/officeDocument/2006/math">
                    <m:r>
                      <a:rPr lang="en-US" altLang="en-US" sz="3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have a chance of being chosen</a:t>
                </a:r>
              </a:p>
            </p:txBody>
          </p:sp>
        </mc:Choice>
        <mc:Fallback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A29DAD81-9A37-4B01-8B3F-797085A8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732" y="3108524"/>
                <a:ext cx="8286750" cy="1517851"/>
              </a:xfrm>
              <a:prstGeom prst="rect">
                <a:avLst/>
              </a:prstGeom>
              <a:blipFill>
                <a:blip r:embed="rId5"/>
                <a:stretch>
                  <a:fillRect l="-1766" t="-4819" b="-11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7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8E1401E1-CC15-40B2-8462-37C9317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Properties of This Scheme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494" y="4745685"/>
                <a:ext cx="8486775" cy="1477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Indistinguishability (crucial):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 output looks exactly like normal LLM output, except to someone who distinguishes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from a truly random function</a:t>
                </a:r>
              </a:p>
            </p:txBody>
          </p:sp>
        </mc:Choice>
        <mc:Fallback>
          <p:sp>
            <p:nvSpPr>
              <p:cNvPr id="15" name="TextBox 9">
                <a:extLst>
                  <a:ext uri="{FF2B5EF4-FFF2-40B4-BE49-F238E27FC236}">
                    <a16:creationId xmlns:a16="http://schemas.microsoft.com/office/drawing/2014/main" id="{B7FE1416-BC18-43C3-98AF-B85A18554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494" y="4745685"/>
                <a:ext cx="8486775" cy="1477328"/>
              </a:xfrm>
              <a:prstGeom prst="rect">
                <a:avLst/>
              </a:prstGeom>
              <a:blipFill>
                <a:blip r:embed="rId3"/>
                <a:stretch>
                  <a:fillRect l="-1724" t="-4938" b="-119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9">
            <a:extLst>
              <a:ext uri="{FF2B5EF4-FFF2-40B4-BE49-F238E27FC236}">
                <a16:creationId xmlns:a16="http://schemas.microsoft.com/office/drawing/2014/main" id="{A29DAD81-9A37-4B01-8B3F-797085A8A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94" y="1295400"/>
            <a:ext cx="8286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computational overhead</a:t>
            </a:r>
            <a:r>
              <a:rPr lang="en-US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on top of the LLM generation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053" y="2541116"/>
                <a:ext cx="8286750" cy="1938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Robustness to local perturbations:</a:t>
                </a:r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Even if someone changes some words, reorders sentences and paragraphs, etc., watermark is still detectable so long as a large fraction of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</m:oMath>
                </a14:m>
                <a:r>
                  <a:rPr lang="en-US" alt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-grams are preserved</a:t>
                </a:r>
              </a:p>
            </p:txBody>
          </p:sp>
        </mc:Choice>
        <mc:Fallback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0D287C8D-6F09-47E0-BAF6-FD98AFFC3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053" y="2541116"/>
                <a:ext cx="8286750" cy="1938992"/>
              </a:xfrm>
              <a:prstGeom prst="rect">
                <a:avLst/>
              </a:prstGeom>
              <a:blipFill>
                <a:blip r:embed="rId4"/>
                <a:stretch>
                  <a:fillRect l="-1766" t="-3774" r="-1030" b="-91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0510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154203</TotalTime>
  <Words>1052</Words>
  <Application>Microsoft Office PowerPoint</Application>
  <PresentationFormat>On-screen Show (4:3)</PresentationFormat>
  <Paragraphs>95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Wingdings</vt:lpstr>
      <vt:lpstr>Default Design</vt:lpstr>
      <vt:lpstr>Watermarking of LLMs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Deployment?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Learnability of Quantum States</dc:title>
  <dc:creator>Scott Aaronson</dc:creator>
  <cp:lastModifiedBy>Scott Aaronson</cp:lastModifiedBy>
  <cp:revision>227</cp:revision>
  <dcterms:created xsi:type="dcterms:W3CDTF">2006-04-29T20:46:23Z</dcterms:created>
  <dcterms:modified xsi:type="dcterms:W3CDTF">2023-08-17T23:26:26Z</dcterms:modified>
</cp:coreProperties>
</file>