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487" r:id="rId4"/>
    <p:sldId id="505" r:id="rId5"/>
    <p:sldId id="496" r:id="rId6"/>
    <p:sldId id="498" r:id="rId7"/>
    <p:sldId id="497" r:id="rId8"/>
    <p:sldId id="500" r:id="rId9"/>
    <p:sldId id="506" r:id="rId10"/>
    <p:sldId id="501" r:id="rId11"/>
    <p:sldId id="502" r:id="rId12"/>
    <p:sldId id="503" r:id="rId13"/>
    <p:sldId id="50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8000"/>
    <a:srgbClr val="FF0000"/>
    <a:srgbClr val="FFFFBB"/>
    <a:srgbClr val="E4F2F4"/>
    <a:srgbClr val="FFD1D1"/>
    <a:srgbClr val="ECD9FF"/>
    <a:srgbClr val="D5E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2" d="100"/>
          <a:sy n="82" d="100"/>
        </p:scale>
        <p:origin x="27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1502CDA-84DF-4E68-ABAB-FD70C4C9021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8AC9923-80C1-4198-82C0-8FCE073956F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C083B0D-190B-41C3-B8ED-6BBF4857DD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0A113F83-4152-4EC6-9B6F-E45D8609B2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D8D870DB-8EE7-4C83-A75C-362E3B2B1E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BBF32F05-CABF-4C32-9EFE-6DE1B81E2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70AEE9-D029-4175-8EFC-17CDF686B0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576B23-4822-4152-BC29-2120E8D2DC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B306C6-7DF3-4A99-975B-E931B6C82BB0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E6F4F95-FE08-40A4-B244-21157EEA9F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7C04423-7016-4FCB-B8CA-55646B0B6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9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93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86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53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973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28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8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07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81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4593885B-CE6C-4143-96EC-C17C9A58BE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EB42F58-ACFA-428B-AD78-CC6E1E1685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6873A0-297D-4E2A-A738-EC28824DE2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7F1F2-C79F-443F-851E-B4CCC0F844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1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E45BF0-F4B3-4C7D-9101-07837FD57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1C06A5-1D85-4694-9E20-0FB62BA6FC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E9D6DD-6643-4404-8ECE-F917D5D021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A91F-C110-49A6-9BF6-FA5D547D9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43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FBE9EA-EA6B-471A-ABEA-53658991AB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CAD96F-3968-4704-8142-01C7FC711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A55785-47CD-4F76-A299-B808B8B23B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2E3E-7D02-42B3-8517-21E164D3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646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99D0C4-DAD7-4B7B-84E9-8CA50F79A5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03FCCB-B071-446A-A0F0-4D36F89CAE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66DC2E-FAE7-4D80-8D46-FF6D15FFC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BFA1-79C1-4B22-A7D6-1993D3D724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636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38B11-AD93-4EBF-B973-C1684172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83E9B-20ED-49F1-9714-118B6B34AA85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2E969-DC58-4437-BD60-7A31698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4A942-3E6B-4BBC-A0FD-0A250FF0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0893-74C1-410D-8F2E-0280BC2BDC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83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CCECB-77E4-40DC-9325-25B0C70B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04E0-5669-40F2-AC82-9F3B1D34A95B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F7D33-2A37-4674-B584-24A39011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97F52-FE5D-4C6C-861B-E7FB000EB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5A4D-2025-4B2F-8420-7B7B44381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12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9337-EF60-485F-BD30-545170ED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CE9-B846-4390-9AAA-D00BFD455068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1801A-D3AE-4459-A10F-E5C61A080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BA8D9-D283-42E4-AC21-E056F29A5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5082B-BF8C-44DC-9FCB-51C7DA0785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686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06ECB9-7CD3-4E1F-9C41-DB94C1A3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AC2FE-9637-43DB-AE2F-E6BE021D1603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302820C-F58D-46CF-ACC1-0115872C0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847008-B40C-4A83-92BA-E31C57A4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A662-10F0-48E4-887B-E115AEAE4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766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6D9A62A-00B9-4947-A248-927D6558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AB13-EB7F-448B-AA6F-E3293F513615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D93898F-6E23-4A3C-884F-4122959A9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3D4285-BF33-47B5-B377-E5B1E5D0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DF4F8-B13B-4434-B3EB-647E4112C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748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E196E84-923C-4A60-A01D-6855DD36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C0AB-A843-4DBB-9CEA-ECA9C5F9569D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9933DC0-1852-4CF7-9144-3153E2DC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4C090-3F1E-4290-A4EB-3FA7F2AB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B9FFA-277A-4B71-A4F7-D82C689AF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52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C1CC59-639D-4930-85CD-D591BFDD8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B553-0ECF-4425-9CB9-F32BD80F26A3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F6B3AD-5A37-4115-9227-91BF25433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819E30-DC95-4DE1-8CB6-11F7C8E7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9712A-3CB4-492D-98C8-9D6361B21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40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2570C7-2AA7-4DFD-BD46-E04617B17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903D-EA9A-4BA8-8676-06E92C87FD13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905940-8DC3-4171-B5EA-F8C286BF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FC10DD-8AF3-4AB7-A4ED-6A84D639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A5E1-FA3F-4395-9B2B-C846084A5E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445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A2984-04B0-4BF6-960E-768760DB70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47F245-F488-4AE8-8D6A-05F5BF60C8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A77266-0064-4EE0-AD1B-D0A0F2FB32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C31A-004F-4116-968D-275973F609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01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B2C27-2915-4575-BB9E-4F578A7D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0FB39-E95D-4D5A-84F2-AE58C24A7AEB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EE3192-DE4C-4585-A663-BBB3BA4B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66C301-B224-4C9B-AD1C-56E6826B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EEE1-A814-4D30-A105-E4FDBD73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319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EBA81-53BB-475E-B57F-DF7A1DE34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63980-2B78-4CFF-9DBD-0B698E5C7BA1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B2510-FB77-472F-ABB8-802A952A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E18F-57A9-4382-9667-43905CA08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E21-20A6-40ED-B07D-A3FF27FD6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281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314AA-AA13-4F03-B96B-806B3ABC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D4A5D-5801-407A-BBAC-3975DD48D99D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F3292-63C0-4A5E-8E92-2643CA6C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6AA0E-73ED-45B9-B7A6-0CA1F43B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823A-241D-4AE5-B61E-56F8C0C821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135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781774-95E4-44E5-A849-A251EE273C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2D48F-8FFA-4A6E-806E-F1477C7DD4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68994-5DA3-4E81-B866-129D55B92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CD55E-DABC-4185-9301-EEC64159B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57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4D0F50-DB49-43BD-A852-37FADA24EE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BE821C-C1CB-4900-9BE8-74306E01D8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3721B-9B30-4D4C-B6CA-C61B225B7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2484-5672-4D99-A529-99FF20BB2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1B3EBF-DEFE-4203-B6A0-B0C046210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785BB9-A4B5-49A7-858B-4286A97317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91DDA5-11CE-45A1-83C3-52F8948A9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43138-A201-45F2-9E0F-31D2BD62EB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3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C13219-DE32-492E-8184-A0D67D149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BE451-F146-4BDA-BA03-3B24104BAA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F28778-409E-4B13-AB56-7738F2ECB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1406A-53A6-4353-B598-3A4469EBB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26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F52573-3021-4145-AA34-DDC901512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66FA3C-E60E-4BF1-9529-72032F707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E7219C-0047-430F-A9DF-FC34FD6801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D8D6-94AE-48F3-A787-729734A61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6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5A5574-EC5D-48D9-8233-C9F5AB1BD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46271-8FE8-4844-B357-1FEC2007BF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2C06D-CE96-4F69-AFA8-B0BB6F461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58D3E-476C-4780-AAC4-EE5DCC2C9D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6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CEA4E3-B635-444E-86D0-EE0148DE1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832C9-13C1-4C5E-A19A-4394214172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600630-A966-4FFB-A17F-BE713C3D89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D5539-335E-4E1B-A6D4-5DD0EA3EA3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002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3C78EF-8B56-4E5C-92CF-500C920473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6FCD9F4-B7FE-46D4-A20D-00898E824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42F8F7-90F7-442F-A66B-551AAB8008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3ABB87-03D5-4348-A55D-15CA84D656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5D42C6-AB0E-4310-8B41-B1FA2D4DFD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84D5E88-FFC9-4981-A542-0C7F453E0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5451F15-DC8D-4BF7-B597-9CACB244ED7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F11830F-43FB-4665-A0F9-1D323782F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85EBF-4EDC-4FFB-8CC5-6DFE3DDDD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15CE7-542E-4562-8F54-74826D3E5CCB}" type="datetimeFigureOut">
              <a:rPr lang="en-US"/>
              <a:pPr>
                <a:defRPr/>
              </a:pPr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DEEDF-FD72-4C2B-A4D4-F297C7267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DBD7-E8B6-4EF8-B6A1-1DC6FDA22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EF55621-6A61-42C7-A0DB-EF8E46EF8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79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E4F389A-A244-4A45-879C-584131B531A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63706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rgbClr val="CC3300"/>
                </a:solidFill>
                <a:latin typeface="Calibri" panose="020F0502020204030204" pitchFamily="34" charset="0"/>
              </a:rPr>
              <a:t>Raymond Laflamme, Complexity Theorist (?!)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CB95680-8349-438D-AAC7-6DB4FD0D12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5672514"/>
            <a:ext cx="8534400" cy="1371600"/>
          </a:xfrm>
        </p:spPr>
        <p:txBody>
          <a:bodyPr/>
          <a:lstStyle/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Scott Aaronson (UT Austin / </a:t>
            </a:r>
            <a:r>
              <a:rPr lang="en-US" altLang="en-US" sz="2900" dirty="0" err="1">
                <a:latin typeface="Calibri" panose="020F0502020204030204" pitchFamily="34" charset="0"/>
              </a:rPr>
              <a:t>OpenAI</a:t>
            </a:r>
            <a:r>
              <a:rPr lang="en-US" altLang="en-US" sz="2900" dirty="0">
                <a:latin typeface="Calibri" panose="020F0502020204030204" pitchFamily="34" charset="0"/>
              </a:rPr>
              <a:t>)</a:t>
            </a:r>
          </a:p>
          <a:p>
            <a:pPr eaLnBrk="1" hangingPunct="1"/>
            <a:r>
              <a:rPr lang="en-US" altLang="en-US" sz="2900" dirty="0">
                <a:latin typeface="Calibri" panose="020F0502020204030204" pitchFamily="34" charset="0"/>
              </a:rPr>
              <a:t>IQC, Waterloo, Canada, July 19, 2023</a:t>
            </a:r>
          </a:p>
        </p:txBody>
      </p:sp>
      <p:pic>
        <p:nvPicPr>
          <p:cNvPr id="1026" name="Picture 2" descr="The Toronto Star">
            <a:extLst>
              <a:ext uri="{FF2B5EF4-FFF2-40B4-BE49-F238E27FC236}">
                <a16:creationId xmlns:a16="http://schemas.microsoft.com/office/drawing/2014/main" id="{130A2778-DCD6-4E62-9E4E-F6D74BF6E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5" r="1213"/>
          <a:stretch/>
        </p:blipFill>
        <p:spPr bwMode="auto">
          <a:xfrm>
            <a:off x="669731" y="2021410"/>
            <a:ext cx="3657600" cy="30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67CFE59-4464-4098-AE29-E47ADB860EFB}"/>
              </a:ext>
            </a:extLst>
          </p:cNvPr>
          <p:cNvGrpSpPr/>
          <p:nvPr/>
        </p:nvGrpSpPr>
        <p:grpSpPr>
          <a:xfrm>
            <a:off x="4779349" y="1702838"/>
            <a:ext cx="3810000" cy="3810000"/>
            <a:chOff x="457200" y="989013"/>
            <a:chExt cx="5715000" cy="5715000"/>
          </a:xfrm>
        </p:grpSpPr>
        <p:sp>
          <p:nvSpPr>
            <p:cNvPr id="6" name="Freeform 28">
              <a:extLst>
                <a:ext uri="{FF2B5EF4-FFF2-40B4-BE49-F238E27FC236}">
                  <a16:creationId xmlns:a16="http://schemas.microsoft.com/office/drawing/2014/main" id="{5768C74A-3986-4ECD-90A3-C67F41EF4CDC}"/>
                </a:ext>
              </a:extLst>
            </p:cNvPr>
            <p:cNvSpPr/>
            <p:nvPr/>
          </p:nvSpPr>
          <p:spPr>
            <a:xfrm>
              <a:off x="1041400" y="4119563"/>
              <a:ext cx="3790950" cy="2354262"/>
            </a:xfrm>
            <a:custGeom>
              <a:avLst/>
              <a:gdLst>
                <a:gd name="connsiteX0" fmla="*/ 1636156 w 3790633"/>
                <a:gd name="connsiteY0" fmla="*/ 2192055 h 2354893"/>
                <a:gd name="connsiteX1" fmla="*/ 1586052 w 3790633"/>
                <a:gd name="connsiteY1" fmla="*/ 2116899 h 2354893"/>
                <a:gd name="connsiteX2" fmla="*/ 1485844 w 3790633"/>
                <a:gd name="connsiteY2" fmla="*/ 2054269 h 2354893"/>
                <a:gd name="connsiteX3" fmla="*/ 1460792 w 3790633"/>
                <a:gd name="connsiteY3" fmla="*/ 2029216 h 2354893"/>
                <a:gd name="connsiteX4" fmla="*/ 1385636 w 3790633"/>
                <a:gd name="connsiteY4" fmla="*/ 2004164 h 2354893"/>
                <a:gd name="connsiteX5" fmla="*/ 1272902 w 3790633"/>
                <a:gd name="connsiteY5" fmla="*/ 1954060 h 2354893"/>
                <a:gd name="connsiteX6" fmla="*/ 1235323 w 3790633"/>
                <a:gd name="connsiteY6" fmla="*/ 1941534 h 2354893"/>
                <a:gd name="connsiteX7" fmla="*/ 1122589 w 3790633"/>
                <a:gd name="connsiteY7" fmla="*/ 1966586 h 2354893"/>
                <a:gd name="connsiteX8" fmla="*/ 1085011 w 3790633"/>
                <a:gd name="connsiteY8" fmla="*/ 1991638 h 2354893"/>
                <a:gd name="connsiteX9" fmla="*/ 1047433 w 3790633"/>
                <a:gd name="connsiteY9" fmla="*/ 1966586 h 2354893"/>
                <a:gd name="connsiteX10" fmla="*/ 1009855 w 3790633"/>
                <a:gd name="connsiteY10" fmla="*/ 1954060 h 2354893"/>
                <a:gd name="connsiteX11" fmla="*/ 959751 w 3790633"/>
                <a:gd name="connsiteY11" fmla="*/ 1878904 h 2354893"/>
                <a:gd name="connsiteX12" fmla="*/ 934699 w 3790633"/>
                <a:gd name="connsiteY12" fmla="*/ 1841326 h 2354893"/>
                <a:gd name="connsiteX13" fmla="*/ 922173 w 3790633"/>
                <a:gd name="connsiteY13" fmla="*/ 1803748 h 2354893"/>
                <a:gd name="connsiteX14" fmla="*/ 884595 w 3790633"/>
                <a:gd name="connsiteY14" fmla="*/ 1728592 h 2354893"/>
                <a:gd name="connsiteX15" fmla="*/ 897121 w 3790633"/>
                <a:gd name="connsiteY15" fmla="*/ 1691014 h 2354893"/>
                <a:gd name="connsiteX16" fmla="*/ 972277 w 3790633"/>
                <a:gd name="connsiteY16" fmla="*/ 1653436 h 2354893"/>
                <a:gd name="connsiteX17" fmla="*/ 1009855 w 3790633"/>
                <a:gd name="connsiteY17" fmla="*/ 1578279 h 2354893"/>
                <a:gd name="connsiteX18" fmla="*/ 947225 w 3790633"/>
                <a:gd name="connsiteY18" fmla="*/ 1503123 h 2354893"/>
                <a:gd name="connsiteX19" fmla="*/ 872069 w 3790633"/>
                <a:gd name="connsiteY19" fmla="*/ 1478071 h 2354893"/>
                <a:gd name="connsiteX20" fmla="*/ 834491 w 3790633"/>
                <a:gd name="connsiteY20" fmla="*/ 1465545 h 2354893"/>
                <a:gd name="connsiteX21" fmla="*/ 721756 w 3790633"/>
                <a:gd name="connsiteY21" fmla="*/ 1478071 h 2354893"/>
                <a:gd name="connsiteX22" fmla="*/ 684178 w 3790633"/>
                <a:gd name="connsiteY22" fmla="*/ 1490597 h 2354893"/>
                <a:gd name="connsiteX23" fmla="*/ 634074 w 3790633"/>
                <a:gd name="connsiteY23" fmla="*/ 1503123 h 2354893"/>
                <a:gd name="connsiteX24" fmla="*/ 558918 w 3790633"/>
                <a:gd name="connsiteY24" fmla="*/ 1490597 h 2354893"/>
                <a:gd name="connsiteX25" fmla="*/ 471236 w 3790633"/>
                <a:gd name="connsiteY25" fmla="*/ 1390389 h 2354893"/>
                <a:gd name="connsiteX26" fmla="*/ 408606 w 3790633"/>
                <a:gd name="connsiteY26" fmla="*/ 1315233 h 2354893"/>
                <a:gd name="connsiteX27" fmla="*/ 358502 w 3790633"/>
                <a:gd name="connsiteY27" fmla="*/ 1240077 h 2354893"/>
                <a:gd name="connsiteX28" fmla="*/ 333450 w 3790633"/>
                <a:gd name="connsiteY28" fmla="*/ 1164921 h 2354893"/>
                <a:gd name="connsiteX29" fmla="*/ 345976 w 3790633"/>
                <a:gd name="connsiteY29" fmla="*/ 1127342 h 2354893"/>
                <a:gd name="connsiteX30" fmla="*/ 320923 w 3790633"/>
                <a:gd name="connsiteY30" fmla="*/ 1039660 h 2354893"/>
                <a:gd name="connsiteX31" fmla="*/ 283345 w 3790633"/>
                <a:gd name="connsiteY31" fmla="*/ 1027134 h 2354893"/>
                <a:gd name="connsiteX32" fmla="*/ 133033 w 3790633"/>
                <a:gd name="connsiteY32" fmla="*/ 1014608 h 2354893"/>
                <a:gd name="connsiteX33" fmla="*/ 107981 w 3790633"/>
                <a:gd name="connsiteY33" fmla="*/ 939452 h 2354893"/>
                <a:gd name="connsiteX34" fmla="*/ 95455 w 3790633"/>
                <a:gd name="connsiteY34" fmla="*/ 901874 h 2354893"/>
                <a:gd name="connsiteX35" fmla="*/ 45351 w 3790633"/>
                <a:gd name="connsiteY35" fmla="*/ 776614 h 2354893"/>
                <a:gd name="connsiteX36" fmla="*/ 20299 w 3790633"/>
                <a:gd name="connsiteY36" fmla="*/ 701458 h 2354893"/>
                <a:gd name="connsiteX37" fmla="*/ 7773 w 3790633"/>
                <a:gd name="connsiteY37" fmla="*/ 663879 h 2354893"/>
                <a:gd name="connsiteX38" fmla="*/ 20299 w 3790633"/>
                <a:gd name="connsiteY38" fmla="*/ 551145 h 2354893"/>
                <a:gd name="connsiteX39" fmla="*/ 133033 w 3790633"/>
                <a:gd name="connsiteY39" fmla="*/ 513567 h 2354893"/>
                <a:gd name="connsiteX40" fmla="*/ 170611 w 3790633"/>
                <a:gd name="connsiteY40" fmla="*/ 501041 h 2354893"/>
                <a:gd name="connsiteX41" fmla="*/ 208189 w 3790633"/>
                <a:gd name="connsiteY41" fmla="*/ 488515 h 2354893"/>
                <a:gd name="connsiteX42" fmla="*/ 220715 w 3790633"/>
                <a:gd name="connsiteY42" fmla="*/ 450937 h 2354893"/>
                <a:gd name="connsiteX43" fmla="*/ 170611 w 3790633"/>
                <a:gd name="connsiteY43" fmla="*/ 375781 h 2354893"/>
                <a:gd name="connsiteX44" fmla="*/ 95455 w 3790633"/>
                <a:gd name="connsiteY44" fmla="*/ 350729 h 2354893"/>
                <a:gd name="connsiteX45" fmla="*/ 57877 w 3790633"/>
                <a:gd name="connsiteY45" fmla="*/ 162838 h 2354893"/>
                <a:gd name="connsiteX46" fmla="*/ 82929 w 3790633"/>
                <a:gd name="connsiteY46" fmla="*/ 125260 h 2354893"/>
                <a:gd name="connsiteX47" fmla="*/ 158085 w 3790633"/>
                <a:gd name="connsiteY47" fmla="*/ 100208 h 2354893"/>
                <a:gd name="connsiteX48" fmla="*/ 308397 w 3790633"/>
                <a:gd name="connsiteY48" fmla="*/ 125260 h 2354893"/>
                <a:gd name="connsiteX49" fmla="*/ 333450 w 3790633"/>
                <a:gd name="connsiteY49" fmla="*/ 150312 h 2354893"/>
                <a:gd name="connsiteX50" fmla="*/ 358502 w 3790633"/>
                <a:gd name="connsiteY50" fmla="*/ 187890 h 2354893"/>
                <a:gd name="connsiteX51" fmla="*/ 383554 w 3790633"/>
                <a:gd name="connsiteY51" fmla="*/ 150312 h 2354893"/>
                <a:gd name="connsiteX52" fmla="*/ 421132 w 3790633"/>
                <a:gd name="connsiteY52" fmla="*/ 225469 h 2354893"/>
                <a:gd name="connsiteX53" fmla="*/ 458710 w 3790633"/>
                <a:gd name="connsiteY53" fmla="*/ 350729 h 2354893"/>
                <a:gd name="connsiteX54" fmla="*/ 496288 w 3790633"/>
                <a:gd name="connsiteY54" fmla="*/ 375781 h 2354893"/>
                <a:gd name="connsiteX55" fmla="*/ 546392 w 3790633"/>
                <a:gd name="connsiteY55" fmla="*/ 438411 h 2354893"/>
                <a:gd name="connsiteX56" fmla="*/ 583970 w 3790633"/>
                <a:gd name="connsiteY56" fmla="*/ 475989 h 2354893"/>
                <a:gd name="connsiteX57" fmla="*/ 696704 w 3790633"/>
                <a:gd name="connsiteY57" fmla="*/ 538619 h 2354893"/>
                <a:gd name="connsiteX58" fmla="*/ 746808 w 3790633"/>
                <a:gd name="connsiteY58" fmla="*/ 551145 h 2354893"/>
                <a:gd name="connsiteX59" fmla="*/ 809439 w 3790633"/>
                <a:gd name="connsiteY59" fmla="*/ 501041 h 2354893"/>
                <a:gd name="connsiteX60" fmla="*/ 897121 w 3790633"/>
                <a:gd name="connsiteY60" fmla="*/ 413359 h 2354893"/>
                <a:gd name="connsiteX61" fmla="*/ 922173 w 3790633"/>
                <a:gd name="connsiteY61" fmla="*/ 375781 h 2354893"/>
                <a:gd name="connsiteX62" fmla="*/ 959751 w 3790633"/>
                <a:gd name="connsiteY62" fmla="*/ 350729 h 2354893"/>
                <a:gd name="connsiteX63" fmla="*/ 972277 w 3790633"/>
                <a:gd name="connsiteY63" fmla="*/ 313151 h 2354893"/>
                <a:gd name="connsiteX64" fmla="*/ 972277 w 3790633"/>
                <a:gd name="connsiteY64" fmla="*/ 137786 h 2354893"/>
                <a:gd name="connsiteX65" fmla="*/ 984803 w 3790633"/>
                <a:gd name="connsiteY65" fmla="*/ 100208 h 2354893"/>
                <a:gd name="connsiteX66" fmla="*/ 1022381 w 3790633"/>
                <a:gd name="connsiteY66" fmla="*/ 75156 h 2354893"/>
                <a:gd name="connsiteX67" fmla="*/ 1172693 w 3790633"/>
                <a:gd name="connsiteY67" fmla="*/ 112734 h 2354893"/>
                <a:gd name="connsiteX68" fmla="*/ 1210271 w 3790633"/>
                <a:gd name="connsiteY68" fmla="*/ 137786 h 2354893"/>
                <a:gd name="connsiteX69" fmla="*/ 1235323 w 3790633"/>
                <a:gd name="connsiteY69" fmla="*/ 175364 h 2354893"/>
                <a:gd name="connsiteX70" fmla="*/ 1285428 w 3790633"/>
                <a:gd name="connsiteY70" fmla="*/ 225469 h 2354893"/>
                <a:gd name="connsiteX71" fmla="*/ 1297954 w 3790633"/>
                <a:gd name="connsiteY71" fmla="*/ 263047 h 2354893"/>
                <a:gd name="connsiteX72" fmla="*/ 1410688 w 3790633"/>
                <a:gd name="connsiteY72" fmla="*/ 325677 h 2354893"/>
                <a:gd name="connsiteX73" fmla="*/ 1460792 w 3790633"/>
                <a:gd name="connsiteY73" fmla="*/ 338203 h 2354893"/>
                <a:gd name="connsiteX74" fmla="*/ 1573526 w 3790633"/>
                <a:gd name="connsiteY74" fmla="*/ 313151 h 2354893"/>
                <a:gd name="connsiteX75" fmla="*/ 1723839 w 3790633"/>
                <a:gd name="connsiteY75" fmla="*/ 250521 h 2354893"/>
                <a:gd name="connsiteX76" fmla="*/ 1786469 w 3790633"/>
                <a:gd name="connsiteY76" fmla="*/ 212942 h 2354893"/>
                <a:gd name="connsiteX77" fmla="*/ 1861625 w 3790633"/>
                <a:gd name="connsiteY77" fmla="*/ 162838 h 2354893"/>
                <a:gd name="connsiteX78" fmla="*/ 2099619 w 3790633"/>
                <a:gd name="connsiteY78" fmla="*/ 162838 h 2354893"/>
                <a:gd name="connsiteX79" fmla="*/ 2137197 w 3790633"/>
                <a:gd name="connsiteY79" fmla="*/ 125260 h 2354893"/>
                <a:gd name="connsiteX80" fmla="*/ 2162250 w 3790633"/>
                <a:gd name="connsiteY80" fmla="*/ 50104 h 2354893"/>
                <a:gd name="connsiteX81" fmla="*/ 2174776 w 3790633"/>
                <a:gd name="connsiteY81" fmla="*/ 12526 h 2354893"/>
                <a:gd name="connsiteX82" fmla="*/ 2212354 w 3790633"/>
                <a:gd name="connsiteY82" fmla="*/ 0 h 2354893"/>
                <a:gd name="connsiteX83" fmla="*/ 2337614 w 3790633"/>
                <a:gd name="connsiteY83" fmla="*/ 37578 h 2354893"/>
                <a:gd name="connsiteX84" fmla="*/ 2375192 w 3790633"/>
                <a:gd name="connsiteY84" fmla="*/ 50104 h 2354893"/>
                <a:gd name="connsiteX85" fmla="*/ 2525504 w 3790633"/>
                <a:gd name="connsiteY85" fmla="*/ 150312 h 2354893"/>
                <a:gd name="connsiteX86" fmla="*/ 2638239 w 3790633"/>
                <a:gd name="connsiteY86" fmla="*/ 200416 h 2354893"/>
                <a:gd name="connsiteX87" fmla="*/ 2675817 w 3790633"/>
                <a:gd name="connsiteY87" fmla="*/ 212942 h 2354893"/>
                <a:gd name="connsiteX88" fmla="*/ 2750973 w 3790633"/>
                <a:gd name="connsiteY88" fmla="*/ 187890 h 2354893"/>
                <a:gd name="connsiteX89" fmla="*/ 2788551 w 3790633"/>
                <a:gd name="connsiteY89" fmla="*/ 175364 h 2354893"/>
                <a:gd name="connsiteX90" fmla="*/ 3014019 w 3790633"/>
                <a:gd name="connsiteY90" fmla="*/ 187890 h 2354893"/>
                <a:gd name="connsiteX91" fmla="*/ 3089176 w 3790633"/>
                <a:gd name="connsiteY91" fmla="*/ 225469 h 2354893"/>
                <a:gd name="connsiteX92" fmla="*/ 3126754 w 3790633"/>
                <a:gd name="connsiteY92" fmla="*/ 275573 h 2354893"/>
                <a:gd name="connsiteX93" fmla="*/ 3164332 w 3790633"/>
                <a:gd name="connsiteY93" fmla="*/ 288099 h 2354893"/>
                <a:gd name="connsiteX94" fmla="*/ 3189384 w 3790633"/>
                <a:gd name="connsiteY94" fmla="*/ 325677 h 2354893"/>
                <a:gd name="connsiteX95" fmla="*/ 3226962 w 3790633"/>
                <a:gd name="connsiteY95" fmla="*/ 338203 h 2354893"/>
                <a:gd name="connsiteX96" fmla="*/ 3277066 w 3790633"/>
                <a:gd name="connsiteY96" fmla="*/ 413359 h 2354893"/>
                <a:gd name="connsiteX97" fmla="*/ 3302118 w 3790633"/>
                <a:gd name="connsiteY97" fmla="*/ 450937 h 2354893"/>
                <a:gd name="connsiteX98" fmla="*/ 3327170 w 3790633"/>
                <a:gd name="connsiteY98" fmla="*/ 488515 h 2354893"/>
                <a:gd name="connsiteX99" fmla="*/ 3364748 w 3790633"/>
                <a:gd name="connsiteY99" fmla="*/ 526093 h 2354893"/>
                <a:gd name="connsiteX100" fmla="*/ 3389800 w 3790633"/>
                <a:gd name="connsiteY100" fmla="*/ 563671 h 2354893"/>
                <a:gd name="connsiteX101" fmla="*/ 3464956 w 3790633"/>
                <a:gd name="connsiteY101" fmla="*/ 588723 h 2354893"/>
                <a:gd name="connsiteX102" fmla="*/ 3502534 w 3790633"/>
                <a:gd name="connsiteY102" fmla="*/ 601249 h 2354893"/>
                <a:gd name="connsiteX103" fmla="*/ 3540113 w 3790633"/>
                <a:gd name="connsiteY103" fmla="*/ 613775 h 2354893"/>
                <a:gd name="connsiteX104" fmla="*/ 3565165 w 3790633"/>
                <a:gd name="connsiteY104" fmla="*/ 651353 h 2354893"/>
                <a:gd name="connsiteX105" fmla="*/ 3552639 w 3790633"/>
                <a:gd name="connsiteY105" fmla="*/ 688932 h 2354893"/>
                <a:gd name="connsiteX106" fmla="*/ 3565165 w 3790633"/>
                <a:gd name="connsiteY106" fmla="*/ 789140 h 2354893"/>
                <a:gd name="connsiteX107" fmla="*/ 3577691 w 3790633"/>
                <a:gd name="connsiteY107" fmla="*/ 826718 h 2354893"/>
                <a:gd name="connsiteX108" fmla="*/ 3615269 w 3790633"/>
                <a:gd name="connsiteY108" fmla="*/ 839244 h 2354893"/>
                <a:gd name="connsiteX109" fmla="*/ 3677899 w 3790633"/>
                <a:gd name="connsiteY109" fmla="*/ 951978 h 2354893"/>
                <a:gd name="connsiteX110" fmla="*/ 3715477 w 3790633"/>
                <a:gd name="connsiteY110" fmla="*/ 977030 h 2354893"/>
                <a:gd name="connsiteX111" fmla="*/ 3765581 w 3790633"/>
                <a:gd name="connsiteY111" fmla="*/ 1027134 h 2354893"/>
                <a:gd name="connsiteX112" fmla="*/ 3790633 w 3790633"/>
                <a:gd name="connsiteY112" fmla="*/ 1064712 h 2354893"/>
                <a:gd name="connsiteX113" fmla="*/ 3778107 w 3790633"/>
                <a:gd name="connsiteY113" fmla="*/ 1139869 h 2354893"/>
                <a:gd name="connsiteX114" fmla="*/ 3765581 w 3790633"/>
                <a:gd name="connsiteY114" fmla="*/ 1189973 h 2354893"/>
                <a:gd name="connsiteX115" fmla="*/ 3753055 w 3790633"/>
                <a:gd name="connsiteY115" fmla="*/ 1277655 h 2354893"/>
                <a:gd name="connsiteX116" fmla="*/ 3602743 w 3790633"/>
                <a:gd name="connsiteY116" fmla="*/ 1352811 h 2354893"/>
                <a:gd name="connsiteX117" fmla="*/ 3565165 w 3790633"/>
                <a:gd name="connsiteY117" fmla="*/ 1377863 h 2354893"/>
                <a:gd name="connsiteX118" fmla="*/ 3515060 w 3790633"/>
                <a:gd name="connsiteY118" fmla="*/ 1453019 h 2354893"/>
                <a:gd name="connsiteX119" fmla="*/ 3527586 w 3790633"/>
                <a:gd name="connsiteY119" fmla="*/ 1590805 h 2354893"/>
                <a:gd name="connsiteX120" fmla="*/ 3590217 w 3790633"/>
                <a:gd name="connsiteY120" fmla="*/ 1640910 h 2354893"/>
                <a:gd name="connsiteX121" fmla="*/ 3677899 w 3790633"/>
                <a:gd name="connsiteY121" fmla="*/ 1678488 h 2354893"/>
                <a:gd name="connsiteX122" fmla="*/ 3740529 w 3790633"/>
                <a:gd name="connsiteY122" fmla="*/ 1665962 h 2354893"/>
                <a:gd name="connsiteX123" fmla="*/ 3778107 w 3790633"/>
                <a:gd name="connsiteY123" fmla="*/ 1678488 h 2354893"/>
                <a:gd name="connsiteX124" fmla="*/ 3765581 w 3790633"/>
                <a:gd name="connsiteY124" fmla="*/ 1778696 h 2354893"/>
                <a:gd name="connsiteX125" fmla="*/ 3677899 w 3790633"/>
                <a:gd name="connsiteY125" fmla="*/ 1841326 h 2354893"/>
                <a:gd name="connsiteX126" fmla="*/ 3640321 w 3790633"/>
                <a:gd name="connsiteY126" fmla="*/ 1853852 h 2354893"/>
                <a:gd name="connsiteX127" fmla="*/ 3590217 w 3790633"/>
                <a:gd name="connsiteY127" fmla="*/ 1929008 h 2354893"/>
                <a:gd name="connsiteX128" fmla="*/ 3577691 w 3790633"/>
                <a:gd name="connsiteY128" fmla="*/ 1966586 h 2354893"/>
                <a:gd name="connsiteX129" fmla="*/ 3464956 w 3790633"/>
                <a:gd name="connsiteY129" fmla="*/ 2016690 h 2354893"/>
                <a:gd name="connsiteX130" fmla="*/ 3377274 w 3790633"/>
                <a:gd name="connsiteY130" fmla="*/ 2041742 h 2354893"/>
                <a:gd name="connsiteX131" fmla="*/ 3289592 w 3790633"/>
                <a:gd name="connsiteY131" fmla="*/ 2066795 h 2354893"/>
                <a:gd name="connsiteX132" fmla="*/ 3252014 w 3790633"/>
                <a:gd name="connsiteY132" fmla="*/ 2091847 h 2354893"/>
                <a:gd name="connsiteX133" fmla="*/ 3226962 w 3790633"/>
                <a:gd name="connsiteY133" fmla="*/ 2129425 h 2354893"/>
                <a:gd name="connsiteX134" fmla="*/ 3151806 w 3790633"/>
                <a:gd name="connsiteY134" fmla="*/ 2192055 h 2354893"/>
                <a:gd name="connsiteX135" fmla="*/ 3114228 w 3790633"/>
                <a:gd name="connsiteY135" fmla="*/ 2204581 h 2354893"/>
                <a:gd name="connsiteX136" fmla="*/ 3039071 w 3790633"/>
                <a:gd name="connsiteY136" fmla="*/ 2192055 h 2354893"/>
                <a:gd name="connsiteX137" fmla="*/ 2951389 w 3790633"/>
                <a:gd name="connsiteY137" fmla="*/ 2204581 h 2354893"/>
                <a:gd name="connsiteX138" fmla="*/ 2851181 w 3790633"/>
                <a:gd name="connsiteY138" fmla="*/ 2229633 h 2354893"/>
                <a:gd name="connsiteX139" fmla="*/ 2801077 w 3790633"/>
                <a:gd name="connsiteY139" fmla="*/ 2279737 h 2354893"/>
                <a:gd name="connsiteX140" fmla="*/ 2776025 w 3790633"/>
                <a:gd name="connsiteY140" fmla="*/ 2317315 h 2354893"/>
                <a:gd name="connsiteX141" fmla="*/ 2700869 w 3790633"/>
                <a:gd name="connsiteY141" fmla="*/ 2342367 h 2354893"/>
                <a:gd name="connsiteX142" fmla="*/ 2663291 w 3790633"/>
                <a:gd name="connsiteY142" fmla="*/ 2354893 h 2354893"/>
                <a:gd name="connsiteX143" fmla="*/ 2500452 w 3790633"/>
                <a:gd name="connsiteY143" fmla="*/ 2317315 h 2354893"/>
                <a:gd name="connsiteX144" fmla="*/ 2462874 w 3790633"/>
                <a:gd name="connsiteY144" fmla="*/ 2304789 h 2354893"/>
                <a:gd name="connsiteX145" fmla="*/ 2425296 w 3790633"/>
                <a:gd name="connsiteY145" fmla="*/ 2279737 h 2354893"/>
                <a:gd name="connsiteX146" fmla="*/ 2287510 w 3790633"/>
                <a:gd name="connsiteY146" fmla="*/ 2304789 h 2354893"/>
                <a:gd name="connsiteX147" fmla="*/ 2162250 w 3790633"/>
                <a:gd name="connsiteY147" fmla="*/ 2292263 h 2354893"/>
                <a:gd name="connsiteX148" fmla="*/ 2087093 w 3790633"/>
                <a:gd name="connsiteY148" fmla="*/ 2267211 h 2354893"/>
                <a:gd name="connsiteX149" fmla="*/ 2049515 w 3790633"/>
                <a:gd name="connsiteY149" fmla="*/ 2254685 h 2354893"/>
                <a:gd name="connsiteX150" fmla="*/ 1974359 w 3790633"/>
                <a:gd name="connsiteY150" fmla="*/ 2204581 h 2354893"/>
                <a:gd name="connsiteX151" fmla="*/ 1899203 w 3790633"/>
                <a:gd name="connsiteY151" fmla="*/ 2179529 h 2354893"/>
                <a:gd name="connsiteX152" fmla="*/ 1824047 w 3790633"/>
                <a:gd name="connsiteY152" fmla="*/ 2141951 h 2354893"/>
                <a:gd name="connsiteX153" fmla="*/ 1748891 w 3790633"/>
                <a:gd name="connsiteY153" fmla="*/ 2154477 h 2354893"/>
                <a:gd name="connsiteX154" fmla="*/ 1736365 w 3790633"/>
                <a:gd name="connsiteY154" fmla="*/ 2192055 h 2354893"/>
                <a:gd name="connsiteX155" fmla="*/ 1686260 w 3790633"/>
                <a:gd name="connsiteY155" fmla="*/ 2254685 h 2354893"/>
                <a:gd name="connsiteX156" fmla="*/ 1648682 w 3790633"/>
                <a:gd name="connsiteY156" fmla="*/ 2279737 h 2354893"/>
                <a:gd name="connsiteX157" fmla="*/ 1636156 w 3790633"/>
                <a:gd name="connsiteY157" fmla="*/ 2242159 h 2354893"/>
                <a:gd name="connsiteX158" fmla="*/ 1636156 w 3790633"/>
                <a:gd name="connsiteY158" fmla="*/ 2192055 h 235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3790633" h="2354893">
                  <a:moveTo>
                    <a:pt x="1636156" y="2192055"/>
                  </a:moveTo>
                  <a:cubicBezTo>
                    <a:pt x="1627805" y="2171178"/>
                    <a:pt x="1611584" y="2132857"/>
                    <a:pt x="1586052" y="2116899"/>
                  </a:cubicBezTo>
                  <a:cubicBezTo>
                    <a:pt x="1552649" y="2096022"/>
                    <a:pt x="1513696" y="2082123"/>
                    <a:pt x="1485844" y="2054269"/>
                  </a:cubicBezTo>
                  <a:cubicBezTo>
                    <a:pt x="1477493" y="2045918"/>
                    <a:pt x="1471355" y="2034498"/>
                    <a:pt x="1460792" y="2029216"/>
                  </a:cubicBezTo>
                  <a:cubicBezTo>
                    <a:pt x="1437173" y="2017406"/>
                    <a:pt x="1407608" y="2018812"/>
                    <a:pt x="1385636" y="2004164"/>
                  </a:cubicBezTo>
                  <a:cubicBezTo>
                    <a:pt x="1326086" y="1964464"/>
                    <a:pt x="1362339" y="1983872"/>
                    <a:pt x="1272902" y="1954060"/>
                  </a:cubicBezTo>
                  <a:lnTo>
                    <a:pt x="1235323" y="1941534"/>
                  </a:lnTo>
                  <a:cubicBezTo>
                    <a:pt x="1206458" y="1946345"/>
                    <a:pt x="1153425" y="1951168"/>
                    <a:pt x="1122589" y="1966586"/>
                  </a:cubicBezTo>
                  <a:cubicBezTo>
                    <a:pt x="1109124" y="1973319"/>
                    <a:pt x="1097537" y="1983287"/>
                    <a:pt x="1085011" y="1991638"/>
                  </a:cubicBezTo>
                  <a:cubicBezTo>
                    <a:pt x="1072485" y="1983287"/>
                    <a:pt x="1060898" y="1973319"/>
                    <a:pt x="1047433" y="1966586"/>
                  </a:cubicBezTo>
                  <a:cubicBezTo>
                    <a:pt x="1035623" y="1960681"/>
                    <a:pt x="1019191" y="1963396"/>
                    <a:pt x="1009855" y="1954060"/>
                  </a:cubicBezTo>
                  <a:cubicBezTo>
                    <a:pt x="988565" y="1932770"/>
                    <a:pt x="976452" y="1903956"/>
                    <a:pt x="959751" y="1878904"/>
                  </a:cubicBezTo>
                  <a:cubicBezTo>
                    <a:pt x="951400" y="1866378"/>
                    <a:pt x="939460" y="1855608"/>
                    <a:pt x="934699" y="1841326"/>
                  </a:cubicBezTo>
                  <a:cubicBezTo>
                    <a:pt x="930524" y="1828800"/>
                    <a:pt x="928078" y="1815558"/>
                    <a:pt x="922173" y="1803748"/>
                  </a:cubicBezTo>
                  <a:cubicBezTo>
                    <a:pt x="873609" y="1706620"/>
                    <a:pt x="916079" y="1823045"/>
                    <a:pt x="884595" y="1728592"/>
                  </a:cubicBezTo>
                  <a:cubicBezTo>
                    <a:pt x="888770" y="1716066"/>
                    <a:pt x="888873" y="1701324"/>
                    <a:pt x="897121" y="1691014"/>
                  </a:cubicBezTo>
                  <a:cubicBezTo>
                    <a:pt x="914781" y="1668939"/>
                    <a:pt x="947522" y="1661688"/>
                    <a:pt x="972277" y="1653436"/>
                  </a:cubicBezTo>
                  <a:cubicBezTo>
                    <a:pt x="981002" y="1640348"/>
                    <a:pt x="1013312" y="1599024"/>
                    <a:pt x="1009855" y="1578279"/>
                  </a:cubicBezTo>
                  <a:cubicBezTo>
                    <a:pt x="1007150" y="1562050"/>
                    <a:pt x="957590" y="1508881"/>
                    <a:pt x="947225" y="1503123"/>
                  </a:cubicBezTo>
                  <a:cubicBezTo>
                    <a:pt x="924141" y="1490299"/>
                    <a:pt x="897121" y="1486422"/>
                    <a:pt x="872069" y="1478071"/>
                  </a:cubicBezTo>
                  <a:lnTo>
                    <a:pt x="834491" y="1465545"/>
                  </a:lnTo>
                  <a:cubicBezTo>
                    <a:pt x="796913" y="1469720"/>
                    <a:pt x="759051" y="1471855"/>
                    <a:pt x="721756" y="1478071"/>
                  </a:cubicBezTo>
                  <a:cubicBezTo>
                    <a:pt x="708732" y="1480242"/>
                    <a:pt x="696874" y="1486970"/>
                    <a:pt x="684178" y="1490597"/>
                  </a:cubicBezTo>
                  <a:cubicBezTo>
                    <a:pt x="667625" y="1495326"/>
                    <a:pt x="650775" y="1498948"/>
                    <a:pt x="634074" y="1503123"/>
                  </a:cubicBezTo>
                  <a:cubicBezTo>
                    <a:pt x="609022" y="1498948"/>
                    <a:pt x="583012" y="1498628"/>
                    <a:pt x="558918" y="1490597"/>
                  </a:cubicBezTo>
                  <a:cubicBezTo>
                    <a:pt x="514182" y="1475685"/>
                    <a:pt x="493902" y="1424388"/>
                    <a:pt x="471236" y="1390389"/>
                  </a:cubicBezTo>
                  <a:cubicBezTo>
                    <a:pt x="381716" y="1256108"/>
                    <a:pt x="521126" y="1459902"/>
                    <a:pt x="408606" y="1315233"/>
                  </a:cubicBezTo>
                  <a:cubicBezTo>
                    <a:pt x="390121" y="1291467"/>
                    <a:pt x="368023" y="1268641"/>
                    <a:pt x="358502" y="1240077"/>
                  </a:cubicBezTo>
                  <a:lnTo>
                    <a:pt x="333450" y="1164921"/>
                  </a:lnTo>
                  <a:cubicBezTo>
                    <a:pt x="337625" y="1152395"/>
                    <a:pt x="345976" y="1140546"/>
                    <a:pt x="345976" y="1127342"/>
                  </a:cubicBezTo>
                  <a:cubicBezTo>
                    <a:pt x="345976" y="1127015"/>
                    <a:pt x="326831" y="1045568"/>
                    <a:pt x="320923" y="1039660"/>
                  </a:cubicBezTo>
                  <a:cubicBezTo>
                    <a:pt x="311587" y="1030324"/>
                    <a:pt x="296433" y="1028879"/>
                    <a:pt x="283345" y="1027134"/>
                  </a:cubicBezTo>
                  <a:cubicBezTo>
                    <a:pt x="233508" y="1020489"/>
                    <a:pt x="183137" y="1018783"/>
                    <a:pt x="133033" y="1014608"/>
                  </a:cubicBezTo>
                  <a:lnTo>
                    <a:pt x="107981" y="939452"/>
                  </a:lnTo>
                  <a:cubicBezTo>
                    <a:pt x="103806" y="926926"/>
                    <a:pt x="101360" y="913684"/>
                    <a:pt x="95455" y="901874"/>
                  </a:cubicBezTo>
                  <a:cubicBezTo>
                    <a:pt x="58593" y="828151"/>
                    <a:pt x="76308" y="869484"/>
                    <a:pt x="45351" y="776614"/>
                  </a:cubicBezTo>
                  <a:lnTo>
                    <a:pt x="20299" y="701458"/>
                  </a:lnTo>
                  <a:lnTo>
                    <a:pt x="7773" y="663879"/>
                  </a:lnTo>
                  <a:cubicBezTo>
                    <a:pt x="11948" y="626301"/>
                    <a:pt x="0" y="583043"/>
                    <a:pt x="20299" y="551145"/>
                  </a:cubicBezTo>
                  <a:lnTo>
                    <a:pt x="133033" y="513567"/>
                  </a:lnTo>
                  <a:lnTo>
                    <a:pt x="170611" y="501041"/>
                  </a:lnTo>
                  <a:lnTo>
                    <a:pt x="208189" y="488515"/>
                  </a:lnTo>
                  <a:cubicBezTo>
                    <a:pt x="212364" y="475989"/>
                    <a:pt x="220715" y="464141"/>
                    <a:pt x="220715" y="450937"/>
                  </a:cubicBezTo>
                  <a:cubicBezTo>
                    <a:pt x="220715" y="422166"/>
                    <a:pt x="193204" y="388333"/>
                    <a:pt x="170611" y="375781"/>
                  </a:cubicBezTo>
                  <a:cubicBezTo>
                    <a:pt x="147527" y="362957"/>
                    <a:pt x="95455" y="350729"/>
                    <a:pt x="95455" y="350729"/>
                  </a:cubicBezTo>
                  <a:cubicBezTo>
                    <a:pt x="35853" y="261326"/>
                    <a:pt x="27616" y="283883"/>
                    <a:pt x="57877" y="162838"/>
                  </a:cubicBezTo>
                  <a:cubicBezTo>
                    <a:pt x="61528" y="148233"/>
                    <a:pt x="70163" y="133239"/>
                    <a:pt x="82929" y="125260"/>
                  </a:cubicBezTo>
                  <a:cubicBezTo>
                    <a:pt x="105322" y="111264"/>
                    <a:pt x="158085" y="100208"/>
                    <a:pt x="158085" y="100208"/>
                  </a:cubicBezTo>
                  <a:cubicBezTo>
                    <a:pt x="169224" y="101446"/>
                    <a:pt x="275011" y="105229"/>
                    <a:pt x="308397" y="125260"/>
                  </a:cubicBezTo>
                  <a:cubicBezTo>
                    <a:pt x="318524" y="131336"/>
                    <a:pt x="326072" y="141090"/>
                    <a:pt x="333450" y="150312"/>
                  </a:cubicBezTo>
                  <a:cubicBezTo>
                    <a:pt x="342855" y="162067"/>
                    <a:pt x="350151" y="175364"/>
                    <a:pt x="358502" y="187890"/>
                  </a:cubicBezTo>
                  <a:cubicBezTo>
                    <a:pt x="366853" y="175364"/>
                    <a:pt x="368500" y="150312"/>
                    <a:pt x="383554" y="150312"/>
                  </a:cubicBezTo>
                  <a:cubicBezTo>
                    <a:pt x="399743" y="150312"/>
                    <a:pt x="418043" y="216203"/>
                    <a:pt x="421132" y="225469"/>
                  </a:cubicBezTo>
                  <a:cubicBezTo>
                    <a:pt x="429016" y="280659"/>
                    <a:pt x="420733" y="312752"/>
                    <a:pt x="458710" y="350729"/>
                  </a:cubicBezTo>
                  <a:cubicBezTo>
                    <a:pt x="469355" y="361374"/>
                    <a:pt x="483762" y="367430"/>
                    <a:pt x="496288" y="375781"/>
                  </a:cubicBezTo>
                  <a:cubicBezTo>
                    <a:pt x="516851" y="437470"/>
                    <a:pt x="494092" y="394828"/>
                    <a:pt x="546392" y="438411"/>
                  </a:cubicBezTo>
                  <a:cubicBezTo>
                    <a:pt x="560001" y="449752"/>
                    <a:pt x="569987" y="465113"/>
                    <a:pt x="583970" y="475989"/>
                  </a:cubicBezTo>
                  <a:cubicBezTo>
                    <a:pt x="636065" y="516507"/>
                    <a:pt x="645493" y="523987"/>
                    <a:pt x="696704" y="538619"/>
                  </a:cubicBezTo>
                  <a:cubicBezTo>
                    <a:pt x="713257" y="543348"/>
                    <a:pt x="730107" y="546970"/>
                    <a:pt x="746808" y="551145"/>
                  </a:cubicBezTo>
                  <a:cubicBezTo>
                    <a:pt x="771457" y="534712"/>
                    <a:pt x="791592" y="524837"/>
                    <a:pt x="809439" y="501041"/>
                  </a:cubicBezTo>
                  <a:cubicBezTo>
                    <a:pt x="876440" y="411708"/>
                    <a:pt x="826781" y="436806"/>
                    <a:pt x="897121" y="413359"/>
                  </a:cubicBezTo>
                  <a:cubicBezTo>
                    <a:pt x="905472" y="400833"/>
                    <a:pt x="911528" y="386426"/>
                    <a:pt x="922173" y="375781"/>
                  </a:cubicBezTo>
                  <a:cubicBezTo>
                    <a:pt x="932818" y="365136"/>
                    <a:pt x="950347" y="362484"/>
                    <a:pt x="959751" y="350729"/>
                  </a:cubicBezTo>
                  <a:cubicBezTo>
                    <a:pt x="967999" y="340419"/>
                    <a:pt x="968102" y="325677"/>
                    <a:pt x="972277" y="313151"/>
                  </a:cubicBezTo>
                  <a:cubicBezTo>
                    <a:pt x="959473" y="210721"/>
                    <a:pt x="952050" y="228809"/>
                    <a:pt x="972277" y="137786"/>
                  </a:cubicBezTo>
                  <a:cubicBezTo>
                    <a:pt x="975141" y="124897"/>
                    <a:pt x="976555" y="110518"/>
                    <a:pt x="984803" y="100208"/>
                  </a:cubicBezTo>
                  <a:cubicBezTo>
                    <a:pt x="994207" y="88453"/>
                    <a:pt x="1009855" y="83507"/>
                    <a:pt x="1022381" y="75156"/>
                  </a:cubicBezTo>
                  <a:cubicBezTo>
                    <a:pt x="1059948" y="81417"/>
                    <a:pt x="1139610" y="90678"/>
                    <a:pt x="1172693" y="112734"/>
                  </a:cubicBezTo>
                  <a:lnTo>
                    <a:pt x="1210271" y="137786"/>
                  </a:lnTo>
                  <a:cubicBezTo>
                    <a:pt x="1218622" y="150312"/>
                    <a:pt x="1225526" y="163934"/>
                    <a:pt x="1235323" y="175364"/>
                  </a:cubicBezTo>
                  <a:cubicBezTo>
                    <a:pt x="1250695" y="193297"/>
                    <a:pt x="1285428" y="225469"/>
                    <a:pt x="1285428" y="225469"/>
                  </a:cubicBezTo>
                  <a:cubicBezTo>
                    <a:pt x="1289603" y="237995"/>
                    <a:pt x="1288618" y="253711"/>
                    <a:pt x="1297954" y="263047"/>
                  </a:cubicBezTo>
                  <a:cubicBezTo>
                    <a:pt x="1333841" y="298934"/>
                    <a:pt x="1366584" y="313076"/>
                    <a:pt x="1410688" y="325677"/>
                  </a:cubicBezTo>
                  <a:cubicBezTo>
                    <a:pt x="1427241" y="330406"/>
                    <a:pt x="1444091" y="334028"/>
                    <a:pt x="1460792" y="338203"/>
                  </a:cubicBezTo>
                  <a:cubicBezTo>
                    <a:pt x="1481184" y="334804"/>
                    <a:pt x="1547095" y="327835"/>
                    <a:pt x="1573526" y="313151"/>
                  </a:cubicBezTo>
                  <a:cubicBezTo>
                    <a:pt x="1697325" y="244374"/>
                    <a:pt x="1595776" y="271864"/>
                    <a:pt x="1723839" y="250521"/>
                  </a:cubicBezTo>
                  <a:cubicBezTo>
                    <a:pt x="1795691" y="226570"/>
                    <a:pt x="1731446" y="254210"/>
                    <a:pt x="1786469" y="212942"/>
                  </a:cubicBezTo>
                  <a:cubicBezTo>
                    <a:pt x="1810556" y="194877"/>
                    <a:pt x="1861625" y="162838"/>
                    <a:pt x="1861625" y="162838"/>
                  </a:cubicBezTo>
                  <a:cubicBezTo>
                    <a:pt x="1862825" y="162918"/>
                    <a:pt x="2044534" y="194315"/>
                    <a:pt x="2099619" y="162838"/>
                  </a:cubicBezTo>
                  <a:cubicBezTo>
                    <a:pt x="2114999" y="154049"/>
                    <a:pt x="2124671" y="137786"/>
                    <a:pt x="2137197" y="125260"/>
                  </a:cubicBezTo>
                  <a:lnTo>
                    <a:pt x="2162250" y="50104"/>
                  </a:lnTo>
                  <a:cubicBezTo>
                    <a:pt x="2166425" y="37578"/>
                    <a:pt x="2162250" y="16701"/>
                    <a:pt x="2174776" y="12526"/>
                  </a:cubicBezTo>
                  <a:lnTo>
                    <a:pt x="2212354" y="0"/>
                  </a:lnTo>
                  <a:cubicBezTo>
                    <a:pt x="2288077" y="18931"/>
                    <a:pt x="2246126" y="7082"/>
                    <a:pt x="2337614" y="37578"/>
                  </a:cubicBezTo>
                  <a:cubicBezTo>
                    <a:pt x="2350140" y="41753"/>
                    <a:pt x="2364206" y="42780"/>
                    <a:pt x="2375192" y="50104"/>
                  </a:cubicBezTo>
                  <a:lnTo>
                    <a:pt x="2525504" y="150312"/>
                  </a:lnTo>
                  <a:cubicBezTo>
                    <a:pt x="2585055" y="190012"/>
                    <a:pt x="2548800" y="170603"/>
                    <a:pt x="2638239" y="200416"/>
                  </a:cubicBezTo>
                  <a:lnTo>
                    <a:pt x="2675817" y="212942"/>
                  </a:lnTo>
                  <a:lnTo>
                    <a:pt x="2750973" y="187890"/>
                  </a:lnTo>
                  <a:lnTo>
                    <a:pt x="2788551" y="175364"/>
                  </a:lnTo>
                  <a:cubicBezTo>
                    <a:pt x="2863707" y="179539"/>
                    <a:pt x="2939086" y="180754"/>
                    <a:pt x="3014019" y="187890"/>
                  </a:cubicBezTo>
                  <a:cubicBezTo>
                    <a:pt x="3036540" y="190035"/>
                    <a:pt x="3074064" y="210357"/>
                    <a:pt x="3089176" y="225469"/>
                  </a:cubicBezTo>
                  <a:cubicBezTo>
                    <a:pt x="3103938" y="240231"/>
                    <a:pt x="3110716" y="262208"/>
                    <a:pt x="3126754" y="275573"/>
                  </a:cubicBezTo>
                  <a:cubicBezTo>
                    <a:pt x="3136897" y="284026"/>
                    <a:pt x="3151806" y="283924"/>
                    <a:pt x="3164332" y="288099"/>
                  </a:cubicBezTo>
                  <a:cubicBezTo>
                    <a:pt x="3172683" y="300625"/>
                    <a:pt x="3177629" y="316273"/>
                    <a:pt x="3189384" y="325677"/>
                  </a:cubicBezTo>
                  <a:cubicBezTo>
                    <a:pt x="3199694" y="333925"/>
                    <a:pt x="3217626" y="328867"/>
                    <a:pt x="3226962" y="338203"/>
                  </a:cubicBezTo>
                  <a:cubicBezTo>
                    <a:pt x="3248252" y="359493"/>
                    <a:pt x="3260365" y="388307"/>
                    <a:pt x="3277066" y="413359"/>
                  </a:cubicBezTo>
                  <a:lnTo>
                    <a:pt x="3302118" y="450937"/>
                  </a:lnTo>
                  <a:cubicBezTo>
                    <a:pt x="3310469" y="463463"/>
                    <a:pt x="3316525" y="477870"/>
                    <a:pt x="3327170" y="488515"/>
                  </a:cubicBezTo>
                  <a:cubicBezTo>
                    <a:pt x="3339696" y="501041"/>
                    <a:pt x="3353407" y="512484"/>
                    <a:pt x="3364748" y="526093"/>
                  </a:cubicBezTo>
                  <a:cubicBezTo>
                    <a:pt x="3374386" y="537658"/>
                    <a:pt x="3377034" y="555692"/>
                    <a:pt x="3389800" y="563671"/>
                  </a:cubicBezTo>
                  <a:cubicBezTo>
                    <a:pt x="3412193" y="577667"/>
                    <a:pt x="3439904" y="580372"/>
                    <a:pt x="3464956" y="588723"/>
                  </a:cubicBezTo>
                  <a:lnTo>
                    <a:pt x="3502534" y="601249"/>
                  </a:lnTo>
                  <a:lnTo>
                    <a:pt x="3540113" y="613775"/>
                  </a:lnTo>
                  <a:cubicBezTo>
                    <a:pt x="3548464" y="626301"/>
                    <a:pt x="3562690" y="636503"/>
                    <a:pt x="3565165" y="651353"/>
                  </a:cubicBezTo>
                  <a:cubicBezTo>
                    <a:pt x="3567336" y="664377"/>
                    <a:pt x="3552639" y="675728"/>
                    <a:pt x="3552639" y="688932"/>
                  </a:cubicBezTo>
                  <a:cubicBezTo>
                    <a:pt x="3552639" y="722595"/>
                    <a:pt x="3559143" y="756020"/>
                    <a:pt x="3565165" y="789140"/>
                  </a:cubicBezTo>
                  <a:cubicBezTo>
                    <a:pt x="3567527" y="802131"/>
                    <a:pt x="3568355" y="817382"/>
                    <a:pt x="3577691" y="826718"/>
                  </a:cubicBezTo>
                  <a:cubicBezTo>
                    <a:pt x="3587027" y="836054"/>
                    <a:pt x="3602743" y="835069"/>
                    <a:pt x="3615269" y="839244"/>
                  </a:cubicBezTo>
                  <a:cubicBezTo>
                    <a:pt x="3628322" y="878403"/>
                    <a:pt x="3640981" y="927366"/>
                    <a:pt x="3677899" y="951978"/>
                  </a:cubicBezTo>
                  <a:lnTo>
                    <a:pt x="3715477" y="977030"/>
                  </a:lnTo>
                  <a:cubicBezTo>
                    <a:pt x="3742806" y="1059018"/>
                    <a:pt x="3704849" y="978548"/>
                    <a:pt x="3765581" y="1027134"/>
                  </a:cubicBezTo>
                  <a:cubicBezTo>
                    <a:pt x="3777336" y="1036538"/>
                    <a:pt x="3782282" y="1052186"/>
                    <a:pt x="3790633" y="1064712"/>
                  </a:cubicBezTo>
                  <a:cubicBezTo>
                    <a:pt x="3786458" y="1089764"/>
                    <a:pt x="3783088" y="1114964"/>
                    <a:pt x="3778107" y="1139869"/>
                  </a:cubicBezTo>
                  <a:cubicBezTo>
                    <a:pt x="3774731" y="1156750"/>
                    <a:pt x="3768661" y="1173035"/>
                    <a:pt x="3765581" y="1189973"/>
                  </a:cubicBezTo>
                  <a:cubicBezTo>
                    <a:pt x="3760300" y="1219021"/>
                    <a:pt x="3768906" y="1252747"/>
                    <a:pt x="3753055" y="1277655"/>
                  </a:cubicBezTo>
                  <a:cubicBezTo>
                    <a:pt x="3709486" y="1346121"/>
                    <a:pt x="3659488" y="1314981"/>
                    <a:pt x="3602743" y="1352811"/>
                  </a:cubicBezTo>
                  <a:lnTo>
                    <a:pt x="3565165" y="1377863"/>
                  </a:lnTo>
                  <a:cubicBezTo>
                    <a:pt x="3548463" y="1402915"/>
                    <a:pt x="3512334" y="1423034"/>
                    <a:pt x="3515060" y="1453019"/>
                  </a:cubicBezTo>
                  <a:cubicBezTo>
                    <a:pt x="3519235" y="1498948"/>
                    <a:pt x="3517923" y="1545711"/>
                    <a:pt x="3527586" y="1590805"/>
                  </a:cubicBezTo>
                  <a:cubicBezTo>
                    <a:pt x="3537722" y="1638105"/>
                    <a:pt x="3557863" y="1624733"/>
                    <a:pt x="3590217" y="1640910"/>
                  </a:cubicBezTo>
                  <a:cubicBezTo>
                    <a:pt x="3676720" y="1684162"/>
                    <a:pt x="3573622" y="1652419"/>
                    <a:pt x="3677899" y="1678488"/>
                  </a:cubicBezTo>
                  <a:cubicBezTo>
                    <a:pt x="3698776" y="1674313"/>
                    <a:pt x="3719239" y="1665962"/>
                    <a:pt x="3740529" y="1665962"/>
                  </a:cubicBezTo>
                  <a:cubicBezTo>
                    <a:pt x="3753733" y="1665962"/>
                    <a:pt x="3775243" y="1665599"/>
                    <a:pt x="3778107" y="1678488"/>
                  </a:cubicBezTo>
                  <a:cubicBezTo>
                    <a:pt x="3785409" y="1711349"/>
                    <a:pt x="3771603" y="1745576"/>
                    <a:pt x="3765581" y="1778696"/>
                  </a:cubicBezTo>
                  <a:cubicBezTo>
                    <a:pt x="3754806" y="1837959"/>
                    <a:pt x="3745378" y="1818833"/>
                    <a:pt x="3677899" y="1841326"/>
                  </a:cubicBezTo>
                  <a:lnTo>
                    <a:pt x="3640321" y="1853852"/>
                  </a:lnTo>
                  <a:cubicBezTo>
                    <a:pt x="3623620" y="1878904"/>
                    <a:pt x="3599738" y="1900444"/>
                    <a:pt x="3590217" y="1929008"/>
                  </a:cubicBezTo>
                  <a:cubicBezTo>
                    <a:pt x="3586042" y="1941534"/>
                    <a:pt x="3585939" y="1956276"/>
                    <a:pt x="3577691" y="1966586"/>
                  </a:cubicBezTo>
                  <a:cubicBezTo>
                    <a:pt x="3557127" y="1992291"/>
                    <a:pt x="3486007" y="2011427"/>
                    <a:pt x="3464956" y="2016690"/>
                  </a:cubicBezTo>
                  <a:cubicBezTo>
                    <a:pt x="3308375" y="2055835"/>
                    <a:pt x="3503024" y="2005812"/>
                    <a:pt x="3377274" y="2041742"/>
                  </a:cubicBezTo>
                  <a:cubicBezTo>
                    <a:pt x="3358550" y="2047092"/>
                    <a:pt x="3309610" y="2056786"/>
                    <a:pt x="3289592" y="2066795"/>
                  </a:cubicBezTo>
                  <a:cubicBezTo>
                    <a:pt x="3276127" y="2073528"/>
                    <a:pt x="3264540" y="2083496"/>
                    <a:pt x="3252014" y="2091847"/>
                  </a:cubicBezTo>
                  <a:cubicBezTo>
                    <a:pt x="3243663" y="2104373"/>
                    <a:pt x="3236600" y="2117860"/>
                    <a:pt x="3226962" y="2129425"/>
                  </a:cubicBezTo>
                  <a:cubicBezTo>
                    <a:pt x="3207174" y="2153170"/>
                    <a:pt x="3179958" y="2177979"/>
                    <a:pt x="3151806" y="2192055"/>
                  </a:cubicBezTo>
                  <a:cubicBezTo>
                    <a:pt x="3139996" y="2197960"/>
                    <a:pt x="3126754" y="2200406"/>
                    <a:pt x="3114228" y="2204581"/>
                  </a:cubicBezTo>
                  <a:cubicBezTo>
                    <a:pt x="3089176" y="2200406"/>
                    <a:pt x="3064469" y="2192055"/>
                    <a:pt x="3039071" y="2192055"/>
                  </a:cubicBezTo>
                  <a:cubicBezTo>
                    <a:pt x="3009547" y="2192055"/>
                    <a:pt x="2980511" y="2199727"/>
                    <a:pt x="2951389" y="2204581"/>
                  </a:cubicBezTo>
                  <a:cubicBezTo>
                    <a:pt x="2890927" y="2214658"/>
                    <a:pt x="2899582" y="2213499"/>
                    <a:pt x="2851181" y="2229633"/>
                  </a:cubicBezTo>
                  <a:cubicBezTo>
                    <a:pt x="2823852" y="2311621"/>
                    <a:pt x="2861809" y="2231151"/>
                    <a:pt x="2801077" y="2279737"/>
                  </a:cubicBezTo>
                  <a:cubicBezTo>
                    <a:pt x="2789322" y="2289141"/>
                    <a:pt x="2788791" y="2309336"/>
                    <a:pt x="2776025" y="2317315"/>
                  </a:cubicBezTo>
                  <a:cubicBezTo>
                    <a:pt x="2753632" y="2331311"/>
                    <a:pt x="2725921" y="2334016"/>
                    <a:pt x="2700869" y="2342367"/>
                  </a:cubicBezTo>
                  <a:lnTo>
                    <a:pt x="2663291" y="2354893"/>
                  </a:lnTo>
                  <a:cubicBezTo>
                    <a:pt x="2549466" y="2338633"/>
                    <a:pt x="2603617" y="2351703"/>
                    <a:pt x="2500452" y="2317315"/>
                  </a:cubicBezTo>
                  <a:cubicBezTo>
                    <a:pt x="2487926" y="2313140"/>
                    <a:pt x="2473860" y="2312113"/>
                    <a:pt x="2462874" y="2304789"/>
                  </a:cubicBezTo>
                  <a:lnTo>
                    <a:pt x="2425296" y="2279737"/>
                  </a:lnTo>
                  <a:cubicBezTo>
                    <a:pt x="2404933" y="2283810"/>
                    <a:pt x="2303536" y="2304789"/>
                    <a:pt x="2287510" y="2304789"/>
                  </a:cubicBezTo>
                  <a:cubicBezTo>
                    <a:pt x="2245548" y="2304789"/>
                    <a:pt x="2204003" y="2296438"/>
                    <a:pt x="2162250" y="2292263"/>
                  </a:cubicBezTo>
                  <a:lnTo>
                    <a:pt x="2087093" y="2267211"/>
                  </a:lnTo>
                  <a:cubicBezTo>
                    <a:pt x="2074567" y="2263036"/>
                    <a:pt x="2060501" y="2262009"/>
                    <a:pt x="2049515" y="2254685"/>
                  </a:cubicBezTo>
                  <a:cubicBezTo>
                    <a:pt x="2024463" y="2237984"/>
                    <a:pt x="2002923" y="2214102"/>
                    <a:pt x="1974359" y="2204581"/>
                  </a:cubicBezTo>
                  <a:cubicBezTo>
                    <a:pt x="1949307" y="2196230"/>
                    <a:pt x="1921175" y="2194177"/>
                    <a:pt x="1899203" y="2179529"/>
                  </a:cubicBezTo>
                  <a:cubicBezTo>
                    <a:pt x="1850639" y="2147153"/>
                    <a:pt x="1875907" y="2159238"/>
                    <a:pt x="1824047" y="2141951"/>
                  </a:cubicBezTo>
                  <a:cubicBezTo>
                    <a:pt x="1798995" y="2146126"/>
                    <a:pt x="1770942" y="2141876"/>
                    <a:pt x="1748891" y="2154477"/>
                  </a:cubicBezTo>
                  <a:cubicBezTo>
                    <a:pt x="1737427" y="2161028"/>
                    <a:pt x="1742270" y="2180245"/>
                    <a:pt x="1736365" y="2192055"/>
                  </a:cubicBezTo>
                  <a:cubicBezTo>
                    <a:pt x="1725513" y="2213759"/>
                    <a:pt x="1705680" y="2239150"/>
                    <a:pt x="1686260" y="2254685"/>
                  </a:cubicBezTo>
                  <a:cubicBezTo>
                    <a:pt x="1674504" y="2264089"/>
                    <a:pt x="1661208" y="2271386"/>
                    <a:pt x="1648682" y="2279737"/>
                  </a:cubicBezTo>
                  <a:cubicBezTo>
                    <a:pt x="1644507" y="2267211"/>
                    <a:pt x="1638745" y="2255106"/>
                    <a:pt x="1636156" y="2242159"/>
                  </a:cubicBezTo>
                  <a:cubicBezTo>
                    <a:pt x="1630366" y="2213208"/>
                    <a:pt x="1644507" y="2212932"/>
                    <a:pt x="1636156" y="2192055"/>
                  </a:cubicBez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26">
              <a:extLst>
                <a:ext uri="{FF2B5EF4-FFF2-40B4-BE49-F238E27FC236}">
                  <a16:creationId xmlns:a16="http://schemas.microsoft.com/office/drawing/2014/main" id="{837EBA8B-AF11-4CA1-849C-315410E2B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1674813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PH</a:t>
              </a:r>
            </a:p>
          </p:txBody>
        </p:sp>
        <p:sp>
          <p:nvSpPr>
            <p:cNvPr id="8" name="TextBox 26">
              <a:extLst>
                <a:ext uri="{FF2B5EF4-FFF2-40B4-BE49-F238E27FC236}">
                  <a16:creationId xmlns:a16="http://schemas.microsoft.com/office/drawing/2014/main" id="{2905CD67-15DF-4B77-88CF-B1DC42ACDE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845050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P</a:t>
              </a:r>
            </a:p>
          </p:txBody>
        </p:sp>
        <p:sp>
          <p:nvSpPr>
            <p:cNvPr id="9" name="TextBox 26">
              <a:extLst>
                <a:ext uri="{FF2B5EF4-FFF2-40B4-BE49-F238E27FC236}">
                  <a16:creationId xmlns:a16="http://schemas.microsoft.com/office/drawing/2014/main" id="{23DB17F2-CF32-4129-8B93-4E5F91DBE5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4646613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BPP</a:t>
              </a:r>
            </a:p>
          </p:txBody>
        </p:sp>
        <p:sp>
          <p:nvSpPr>
            <p:cNvPr id="10" name="TextBox 26">
              <a:extLst>
                <a:ext uri="{FF2B5EF4-FFF2-40B4-BE49-F238E27FC236}">
                  <a16:creationId xmlns:a16="http://schemas.microsoft.com/office/drawing/2014/main" id="{297FC5F0-83F0-41C1-B624-170078555D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0" y="2360613"/>
              <a:ext cx="17526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AM</a:t>
              </a:r>
            </a:p>
          </p:txBody>
        </p:sp>
        <p:sp>
          <p:nvSpPr>
            <p:cNvPr id="11" name="TextBox 26">
              <a:extLst>
                <a:ext uri="{FF2B5EF4-FFF2-40B4-BE49-F238E27FC236}">
                  <a16:creationId xmlns:a16="http://schemas.microsoft.com/office/drawing/2014/main" id="{599F2367-E851-4DF3-A0D7-C4FE61D2C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0400" y="3351213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NP</a:t>
              </a:r>
            </a:p>
          </p:txBody>
        </p:sp>
        <p:sp>
          <p:nvSpPr>
            <p:cNvPr id="12" name="TextBox 26">
              <a:extLst>
                <a:ext uri="{FF2B5EF4-FFF2-40B4-BE49-F238E27FC236}">
                  <a16:creationId xmlns:a16="http://schemas.microsoft.com/office/drawing/2014/main" id="{4770A808-D578-46EB-9388-019F1FFD9D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427413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PP</a:t>
              </a:r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A72D7B87-780F-4FE0-8024-B40B77698B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8400" y="1065213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P</a:t>
              </a:r>
              <a:r>
                <a:rPr lang="en-US" altLang="en-US" sz="2400" b="1" baseline="30000" dirty="0">
                  <a:solidFill>
                    <a:srgbClr val="7030A0"/>
                  </a:solidFill>
                  <a:latin typeface="Calibri" panose="020F0502020204030204" pitchFamily="34" charset="0"/>
                </a:rPr>
                <a:t>#P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6CBD76-8696-4297-972A-92C80E958533}"/>
                </a:ext>
              </a:extLst>
            </p:cNvPr>
            <p:cNvSpPr/>
            <p:nvPr/>
          </p:nvSpPr>
          <p:spPr>
            <a:xfrm>
              <a:off x="3505200" y="4692650"/>
              <a:ext cx="762000" cy="914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DF2D36D-5B2D-4A2E-A9B3-DA23BB9A0699}"/>
                </a:ext>
              </a:extLst>
            </p:cNvPr>
            <p:cNvSpPr/>
            <p:nvPr/>
          </p:nvSpPr>
          <p:spPr>
            <a:xfrm rot="511538">
              <a:off x="3359150" y="3186113"/>
              <a:ext cx="1295400" cy="27289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7B94D44-8388-452F-9B9B-238B79AC5B40}"/>
                </a:ext>
              </a:extLst>
            </p:cNvPr>
            <p:cNvSpPr/>
            <p:nvPr/>
          </p:nvSpPr>
          <p:spPr>
            <a:xfrm rot="16674728">
              <a:off x="2818606" y="4118769"/>
              <a:ext cx="1303338" cy="1905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D9FF296-0219-49DC-81AA-FAAE74FF9EB2}"/>
                </a:ext>
              </a:extLst>
            </p:cNvPr>
            <p:cNvSpPr/>
            <p:nvPr/>
          </p:nvSpPr>
          <p:spPr>
            <a:xfrm rot="574658">
              <a:off x="2346325" y="2266950"/>
              <a:ext cx="2693988" cy="39465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D8001D-5DF1-42A4-96E3-726A2D89C55A}"/>
                </a:ext>
              </a:extLst>
            </p:cNvPr>
            <p:cNvSpPr/>
            <p:nvPr/>
          </p:nvSpPr>
          <p:spPr>
            <a:xfrm rot="574658">
              <a:off x="2185988" y="1643063"/>
              <a:ext cx="3094037" cy="47228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CE7DAC4-EF06-49AD-9F57-0AD4F478B770}"/>
                </a:ext>
              </a:extLst>
            </p:cNvPr>
            <p:cNvSpPr/>
            <p:nvPr/>
          </p:nvSpPr>
          <p:spPr>
            <a:xfrm rot="16650010">
              <a:off x="1307307" y="2302669"/>
              <a:ext cx="3754437" cy="47656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95C27A0-E0F8-4E72-9B6D-EB1AD533F8DE}"/>
                </a:ext>
              </a:extLst>
            </p:cNvPr>
            <p:cNvSpPr/>
            <p:nvPr/>
          </p:nvSpPr>
          <p:spPr>
            <a:xfrm>
              <a:off x="457200" y="989013"/>
              <a:ext cx="5715000" cy="5715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81671FB-A757-4301-935A-AE5FF1976F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4570413"/>
              <a:ext cx="1828800" cy="692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400" b="1" dirty="0">
                  <a:solidFill>
                    <a:srgbClr val="7030A0"/>
                  </a:solidFill>
                  <a:latin typeface="Calibri" panose="020F0502020204030204" pitchFamily="34" charset="0"/>
                </a:rPr>
                <a:t>BQP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73363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New Results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0772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Daniel Grier, Luke Schaeffer 2016: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Calculating the permanent of a unitary matrix is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-complete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altLang="en-US" sz="2800" b="1" dirty="0">
                <a:solidFill>
                  <a:prstClr val="black"/>
                </a:solidFill>
                <a:cs typeface="Arial" panose="020B0604020202020204" pitchFamily="34" charset="0"/>
              </a:rPr>
              <a:t>only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known proof of this classical complexity result works by modifying my KLM-based construction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But wait, there’s more!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  Their construction implied that, for all k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{2,3}, calculating the permanent of an orthogonal matrix, over some finite fields of order k, is complete for the class </a:t>
            </a:r>
            <a:r>
              <a:rPr lang="en-US" altLang="en-US" sz="2800" b="1" dirty="0" err="1">
                <a:solidFill>
                  <a:srgbClr val="990099"/>
                </a:solidFill>
                <a:cs typeface="Arial" panose="020B0604020202020204" pitchFamily="34" charset="0"/>
              </a:rPr>
              <a:t>Mod</a:t>
            </a:r>
            <a:r>
              <a:rPr lang="en-US" altLang="en-US" sz="2800" b="1" baseline="-25000" dirty="0" err="1">
                <a:solidFill>
                  <a:srgbClr val="990099"/>
                </a:solidFill>
                <a:cs typeface="Arial" panose="020B0604020202020204" pitchFamily="34" charset="0"/>
              </a:rPr>
              <a:t>k</a:t>
            </a:r>
            <a:r>
              <a:rPr lang="en-US" altLang="en-US" sz="2800" b="1" dirty="0" err="1">
                <a:solidFill>
                  <a:srgbClr val="990099"/>
                </a:solidFill>
                <a:cs typeface="Arial" panose="020B0604020202020204" pitchFamily="34" charset="0"/>
              </a:rPr>
              <a:t>P</a:t>
            </a:r>
            <a:endParaRPr lang="en-US" altLang="en-US" sz="2800" b="1" dirty="0">
              <a:solidFill>
                <a:srgbClr val="990099"/>
              </a:solidFill>
              <a:cs typeface="Arial" panose="020B0604020202020204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What about when k = 2 or 3??  AHA!</a:t>
            </a:r>
          </a:p>
        </p:txBody>
      </p:sp>
    </p:spTree>
    <p:extLst>
      <p:ext uri="{BB962C8B-B14F-4D97-AF65-F5344CB8AC3E}">
        <p14:creationId xmlns:p14="http://schemas.microsoft.com/office/powerpoint/2010/main" val="27897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73363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More Laflamme Complexity Theory!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6">
                <a:extLst>
                  <a:ext uri="{FF2B5EF4-FFF2-40B4-BE49-F238E27FC236}">
                    <a16:creationId xmlns:a16="http://schemas.microsoft.com/office/drawing/2014/main" id="{89D52134-75FB-4E52-91BE-1E4888AA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7200" y="1600200"/>
                <a:ext cx="7848600" cy="1436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Laflamme-Milburn 1998: 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Defined </a:t>
                </a: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9009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DQC1</a:t>
                </a: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rPr>
                  <a:t>—the class of problems solvable in polynomial time by a quantum computer with initial state </a:t>
                </a:r>
                <a14:m>
                  <m:oMath xmlns:m="http://schemas.openxmlformats.org/officeDocument/2006/math">
                    <m:r>
                      <a:rPr kumimoji="0" lang="en-US" alt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</m:t>
                        </m:r>
                      </m:e>
                    </m:d>
                    <m:d>
                      <m:dPr>
                        <m:begChr m:val="⟨"/>
                        <m:endChr m:val=""/>
                        <m:ctrlP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0|</m:t>
                        </m:r>
                        <m:r>
                          <a:rPr kumimoji="0" lang="en-US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⊗</m:t>
                        </m:r>
                        <m:sSub>
                          <m:sSubPr>
                            <m:ctrlP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  <m:r>
                              <a:rPr kumimoji="0" lang="en-US" alt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36">
                <a:extLst>
                  <a:ext uri="{FF2B5EF4-FFF2-40B4-BE49-F238E27FC236}">
                    <a16:creationId xmlns:a16="http://schemas.microsoft.com/office/drawing/2014/main" id="{89D52134-75FB-4E52-91BE-1E4888AA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600200"/>
                <a:ext cx="7848600" cy="1436227"/>
              </a:xfrm>
              <a:prstGeom prst="rect">
                <a:avLst/>
              </a:prstGeom>
              <a:blipFill>
                <a:blip r:embed="rId3"/>
                <a:stretch>
                  <a:fillRect l="-1553" t="-4255" b="-9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6">
            <a:extLst>
              <a:ext uri="{FF2B5EF4-FFF2-40B4-BE49-F238E27FC236}">
                <a16:creationId xmlns:a16="http://schemas.microsoft.com/office/drawing/2014/main" id="{CFB2958E-2C29-4216-BE1D-C3D91CE8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200400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DQC1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has since shown up in far more contexts than it’s had any right to!</a:t>
            </a:r>
          </a:p>
        </p:txBody>
      </p:sp>
    </p:spTree>
    <p:extLst>
      <p:ext uri="{BB962C8B-B14F-4D97-AF65-F5344CB8AC3E}">
        <p14:creationId xmlns:p14="http://schemas.microsoft.com/office/powerpoint/2010/main" val="32126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273356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Concluding Thought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71593"/>
            <a:ext cx="7848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There are interdisciplinary fields … and then there’s quantum information, where you can’t avoid CS if you’re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trying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to do only physics and vice versa.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E7663-55AE-444D-BE41-7D640F98A4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3306"/>
            <a:ext cx="3810000" cy="3810000"/>
          </a:xfrm>
          <a:prstGeom prst="rect">
            <a:avLst/>
          </a:prstGeom>
        </p:spPr>
      </p:pic>
      <p:sp>
        <p:nvSpPr>
          <p:cNvPr id="6" name="Text Box 36">
            <a:extLst>
              <a:ext uri="{FF2B5EF4-FFF2-40B4-BE49-F238E27FC236}">
                <a16:creationId xmlns:a16="http://schemas.microsoft.com/office/drawing/2014/main" id="{19C1F467-95C4-4DAE-B39F-9185D64FC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438331"/>
            <a:ext cx="417778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Happy 60</a:t>
            </a:r>
            <a:r>
              <a:rPr kumimoji="0" lang="en-US" altLang="en-US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Quannaninniing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Ray!!!</a:t>
            </a:r>
          </a:p>
        </p:txBody>
      </p:sp>
    </p:spTree>
    <p:extLst>
      <p:ext uri="{BB962C8B-B14F-4D97-AF65-F5344CB8AC3E}">
        <p14:creationId xmlns:p14="http://schemas.microsoft.com/office/powerpoint/2010/main" val="10414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1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My Postdoc in Waterloo (2005-2007)</a:t>
            </a:r>
          </a:p>
        </p:txBody>
      </p:sp>
      <p:pic>
        <p:nvPicPr>
          <p:cNvPr id="2050" name="Picture 2" descr="https://www.nsf.gov/news/mmg/media/images/waterman3_h.jpg">
            <a:extLst>
              <a:ext uri="{FF2B5EF4-FFF2-40B4-BE49-F238E27FC236}">
                <a16:creationId xmlns:a16="http://schemas.microsoft.com/office/drawing/2014/main" id="{B5BB1352-9037-4775-90A6-3342087B3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50777"/>
            <a:ext cx="3361637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36">
            <a:extLst>
              <a:ext uri="{FF2B5EF4-FFF2-40B4-BE49-F238E27FC236}">
                <a16:creationId xmlns:a16="http://schemas.microsoft.com/office/drawing/2014/main" id="{24D06744-7A49-470F-9510-24B569CD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447799"/>
            <a:ext cx="48005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 proving the Karp-Lipton Theorem in Daniel Gottesman’s office at Perimeter while wearing a </a:t>
            </a:r>
            <a:r>
              <a:rPr lang="en-US" altLang="en-US" sz="2400" i="1" dirty="0">
                <a:solidFill>
                  <a:prstClr val="black"/>
                </a:solidFill>
                <a:cs typeface="Arial" panose="020B0604020202020204" pitchFamily="34" charset="0"/>
              </a:rPr>
              <a:t>sarong</a:t>
            </a:r>
            <a:endParaRPr kumimoji="0" lang="en-US" altLang="en-US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136879"/>
            <a:ext cx="74738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In Waterloo, I: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Started my blog</a:t>
            </a:r>
          </a:p>
          <a:p>
            <a:pPr lvl="0" eaLnBrk="1" hangingPunct="1">
              <a:spcBef>
                <a:spcPct val="50000"/>
              </a:spcBef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Had my first relationship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lvl="0" eaLnBrk="1" hangingPunct="1">
              <a:spcBef>
                <a:spcPct val="50000"/>
              </a:spcBef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Taught the course that became </a:t>
            </a:r>
            <a:r>
              <a:rPr lang="en-US" altLang="en-US" sz="2400" i="1" dirty="0">
                <a:solidFill>
                  <a:prstClr val="black"/>
                </a:solidFill>
                <a:cs typeface="Arial" panose="020B0604020202020204" pitchFamily="34" charset="0"/>
              </a:rPr>
              <a:t>Quantum Computing Since Democritus</a:t>
            </a:r>
          </a:p>
          <a:p>
            <a:pPr lvl="0" eaLnBrk="1" hangingPunct="1">
              <a:spcBef>
                <a:spcPct val="50000"/>
              </a:spcBef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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Invented quantum copy-protection, quantum oracle separations, </a:t>
            </a: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PAC-learning of quantum states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1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My Research Today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24D06744-7A49-470F-9510-24B569CD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105400"/>
            <a:ext cx="792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1. Trying to stop the robot apocalypse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2. Also still quantum complexity theory, because I don’t know how to stop the robot apocalypse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2" descr="Rise of killer robots -- and why we need to stop them | CNN">
            <a:extLst>
              <a:ext uri="{FF2B5EF4-FFF2-40B4-BE49-F238E27FC236}">
                <a16:creationId xmlns:a16="http://schemas.microsoft.com/office/drawing/2014/main" id="{6E65ACB7-6CB1-430C-A68A-B8F8418A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1219200"/>
            <a:ext cx="5105399" cy="366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7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0DB2727F-A46B-4520-9B6F-641767C2B98A}"/>
              </a:ext>
            </a:extLst>
          </p:cNvPr>
          <p:cNvSpPr/>
          <p:nvPr/>
        </p:nvSpPr>
        <p:spPr>
          <a:xfrm rot="10800000">
            <a:off x="2247900" y="954360"/>
            <a:ext cx="4648200" cy="333725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1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My Boss in Waterloo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061150"/>
            <a:ext cx="774132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Directed the IQC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Created an environment where I and others thrived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Participated in 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my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Democritus lectures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Gave me a raise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 descr="https://quantuminstitute.yale.edu/sites/default/files/images/laflamme.jpg">
            <a:extLst>
              <a:ext uri="{FF2B5EF4-FFF2-40B4-BE49-F238E27FC236}">
                <a16:creationId xmlns:a16="http://schemas.microsoft.com/office/drawing/2014/main" id="{8D09371A-25C7-467E-8919-89943E80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61156"/>
            <a:ext cx="1592744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04801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The KLM Theorem (2001)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29" y="3505200"/>
            <a:ext cx="7741326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landmark in quantum computing theory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Linear optics + adaptive measurements is universal for </a:t>
            </a:r>
            <a:r>
              <a:rPr lang="en-US" altLang="en-US" sz="2800" b="1" dirty="0">
                <a:solidFill>
                  <a:srgbClr val="990099"/>
                </a:solidFill>
                <a:cs typeface="Arial" panose="020B0604020202020204" pitchFamily="34" charset="0"/>
              </a:rPr>
              <a:t>BQP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trouble with photons is that they fly past each other … but we can use adaptive measurements to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simulate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2-photon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interactions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57E562-2571-426E-9186-0585E3AA5204}"/>
              </a:ext>
            </a:extLst>
          </p:cNvPr>
          <p:cNvGrpSpPr/>
          <p:nvPr/>
        </p:nvGrpSpPr>
        <p:grpSpPr>
          <a:xfrm>
            <a:off x="609600" y="1310009"/>
            <a:ext cx="3688514" cy="1737992"/>
            <a:chOff x="609600" y="1310008"/>
            <a:chExt cx="4530108" cy="2134543"/>
          </a:xfrm>
        </p:grpSpPr>
        <p:pic>
          <p:nvPicPr>
            <p:cNvPr id="3074" name="Picture 2" descr="https://quantuminstitute.yale.edu/sites/default/files/images/laflamme.jpg">
              <a:extLst>
                <a:ext uri="{FF2B5EF4-FFF2-40B4-BE49-F238E27FC236}">
                  <a16:creationId xmlns:a16="http://schemas.microsoft.com/office/drawing/2014/main" id="{8D09371A-25C7-467E-8919-89943E80DC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473" y="1320893"/>
              <a:ext cx="1592744" cy="212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ctqm.colorado.edu/sites/default/files/styles/image_200/public/images/people/knill.jpg?itok=VKkha5NW">
              <a:extLst>
                <a:ext uri="{FF2B5EF4-FFF2-40B4-BE49-F238E27FC236}">
                  <a16:creationId xmlns:a16="http://schemas.microsoft.com/office/drawing/2014/main" id="{C2959E4C-BBBA-406B-ACA8-A669C553B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10008"/>
              <a:ext cx="1298873" cy="2123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Gerard J. Milburn - Wikipedia">
              <a:extLst>
                <a:ext uri="{FF2B5EF4-FFF2-40B4-BE49-F238E27FC236}">
                  <a16:creationId xmlns:a16="http://schemas.microsoft.com/office/drawing/2014/main" id="{08896828-90E0-4A07-96D4-4DED539DA9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84"/>
            <a:stretch/>
          </p:blipFill>
          <p:spPr bwMode="auto">
            <a:xfrm>
              <a:off x="3501217" y="1320893"/>
              <a:ext cx="1638491" cy="210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On photonic quantum computing – Quantum Bits">
            <a:extLst>
              <a:ext uri="{FF2B5EF4-FFF2-40B4-BE49-F238E27FC236}">
                <a16:creationId xmlns:a16="http://schemas.microsoft.com/office/drawing/2014/main" id="{C8E6A3BE-DBC4-4CA0-AD96-F89216F1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88" y="1600200"/>
            <a:ext cx="3940180" cy="13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31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73363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Lemma: </a:t>
            </a:r>
            <a:r>
              <a:rPr lang="en-US" altLang="en-US" b="1" dirty="0" err="1">
                <a:solidFill>
                  <a:srgbClr val="0070C0"/>
                </a:solidFill>
              </a:rPr>
              <a:t>Postselected</a:t>
            </a:r>
            <a:r>
              <a:rPr lang="en-US" altLang="en-US" b="1" dirty="0">
                <a:solidFill>
                  <a:srgbClr val="0070C0"/>
                </a:solidFill>
              </a:rPr>
              <a:t> linear optics is universal for </a:t>
            </a:r>
            <a:r>
              <a:rPr lang="en-US" altLang="en-US" b="1" dirty="0" err="1">
                <a:solidFill>
                  <a:srgbClr val="0070C0"/>
                </a:solidFill>
              </a:rPr>
              <a:t>postselected</a:t>
            </a:r>
            <a:r>
              <a:rPr lang="en-US" altLang="en-US" b="1" dirty="0">
                <a:solidFill>
                  <a:srgbClr val="0070C0"/>
                </a:solidFill>
              </a:rPr>
              <a:t> QC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774132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Each qubit is encoded by a pair of optical modes (“dual-rail representation”).  1-qubit gates are easy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Using </a:t>
            </a:r>
            <a:r>
              <a:rPr lang="en-US" altLang="en-US" sz="2800" dirty="0" err="1">
                <a:solidFill>
                  <a:prstClr val="black"/>
                </a:solidFill>
                <a:cs typeface="Arial" panose="020B0604020202020204" pitchFamily="34" charset="0"/>
              </a:rPr>
              <a:t>postselection</a:t>
            </a:r>
            <a:r>
              <a:rPr lang="en-US" alt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, we can simulate a 2-qubit CSIGN gate with 1/16 success probability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BBCB00-D237-4F22-B196-90DF2F80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86200"/>
            <a:ext cx="5972175" cy="1914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36">
                <a:extLst>
                  <a:ext uri="{FF2B5EF4-FFF2-40B4-BE49-F238E27FC236}">
                    <a16:creationId xmlns:a16="http://schemas.microsoft.com/office/drawing/2014/main" id="{40EB57CA-29DE-4601-B7F6-07FE90AC35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400" y="5903000"/>
                <a:ext cx="774132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kumimoji="0" lang="en-US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kumimoji="0" lang="en-US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en-US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|0</m:t>
                          </m:r>
                        </m:e>
                      </m:d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alt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altLang="en-US" sz="2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alt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|0</m:t>
                          </m:r>
                        </m:e>
                      </m:d>
                      <m:r>
                        <a:rPr lang="en-US" alt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d>
                      <m:r>
                        <a:rPr lang="en-US" alt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"/>
                          <m:endChr m:val="⟩"/>
                          <m:ctrlP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|</m:t>
                          </m:r>
                          <m:r>
                            <a:rPr lang="en-US" alt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en-US" sz="28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Text Box 36">
                <a:extLst>
                  <a:ext uri="{FF2B5EF4-FFF2-40B4-BE49-F238E27FC236}">
                    <a16:creationId xmlns:a16="http://schemas.microsoft.com/office/drawing/2014/main" id="{40EB57CA-29DE-4601-B7F6-07FE90AC3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5903000"/>
                <a:ext cx="774132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4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31844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0070C0"/>
                </a:solidFill>
              </a:rPr>
              <a:t>BosonSampling</a:t>
            </a:r>
            <a:r>
              <a:rPr lang="en-US" altLang="en-US" b="1" dirty="0">
                <a:solidFill>
                  <a:srgbClr val="0070C0"/>
                </a:solidFill>
              </a:rPr>
              <a:t> (A.-</a:t>
            </a:r>
            <a:r>
              <a:rPr lang="en-US" altLang="en-US" b="1" dirty="0" err="1">
                <a:solidFill>
                  <a:srgbClr val="0070C0"/>
                </a:solidFill>
              </a:rPr>
              <a:t>Arkhipov</a:t>
            </a:r>
            <a:r>
              <a:rPr lang="en-US" altLang="en-US" b="1" dirty="0">
                <a:solidFill>
                  <a:srgbClr val="0070C0"/>
                </a:solidFill>
              </a:rPr>
              <a:t> 2011)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194010"/>
            <a:ext cx="77413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Linear optics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without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the adaptive measurements</a:t>
            </a:r>
          </a:p>
        </p:txBody>
      </p:sp>
      <p:sp>
        <p:nvSpPr>
          <p:cNvPr id="4" name="Text Box 36">
            <a:extLst>
              <a:ext uri="{FF2B5EF4-FFF2-40B4-BE49-F238E27FC236}">
                <a16:creationId xmlns:a16="http://schemas.microsoft.com/office/drawing/2014/main" id="{2AB1584F-3FCE-4C76-A18E-62FDC89E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657600"/>
            <a:ext cx="77413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Probably not universal for quantum or even classical computing, but a way to demonstrate near-term quantum supremacy for a sampling task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72873BDC-67B4-4EB9-BF4E-B86A8DEF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81600"/>
            <a:ext cx="774132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Actually demonstrated by USTC group in 2020, with ~100 average photons—though evading clever classical simulations remains a challenge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A4049BB-4B78-4919-B047-CF88A98F8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63" y="1981110"/>
            <a:ext cx="18288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Quantum advantage demonstrated using Gaussian boson sampling – Physics World">
            <a:extLst>
              <a:ext uri="{FF2B5EF4-FFF2-40B4-BE49-F238E27FC236}">
                <a16:creationId xmlns:a16="http://schemas.microsoft.com/office/drawing/2014/main" id="{AD09E98F-C6A3-4645-A6A4-C8D3FFFF4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63" y="1896176"/>
            <a:ext cx="2795588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B754E5D-FC2F-40C0-8DC6-D3C49E9B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32" y="2070920"/>
            <a:ext cx="1630362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A7F12D-EDC1-4EC8-BD1F-1EE9A5612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63" y="1828255"/>
            <a:ext cx="1201738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331844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Key to </a:t>
            </a:r>
            <a:r>
              <a:rPr lang="en-US" altLang="en-US" b="1" dirty="0" err="1">
                <a:solidFill>
                  <a:srgbClr val="0070C0"/>
                </a:solidFill>
              </a:rPr>
              <a:t>BosonSampling’s</a:t>
            </a:r>
            <a:r>
              <a:rPr lang="en-US" altLang="en-US" b="1" dirty="0">
                <a:solidFill>
                  <a:srgbClr val="0070C0"/>
                </a:solidFill>
              </a:rPr>
              <a:t> Hardness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36">
                <a:extLst>
                  <a:ext uri="{FF2B5EF4-FFF2-40B4-BE49-F238E27FC236}">
                    <a16:creationId xmlns:a16="http://schemas.microsoft.com/office/drawing/2014/main" id="{89D52134-75FB-4E52-91BE-1E4888AA5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1318602"/>
                <a:ext cx="8610599" cy="2618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A transition amplitude for n photons is given by the </a:t>
                </a:r>
                <a:r>
                  <a:rPr lang="en-US" altLang="en-US" sz="28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permanent</a:t>
                </a:r>
                <a:r>
                  <a:rPr lang="en-US" alt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of an </a:t>
                </a:r>
                <a:r>
                  <a:rPr lang="en-US" alt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n</a:t>
                </a:r>
                <a:r>
                  <a:rPr lang="en-US" alt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  <a:sym typeface="Symbol" panose="05050102010706020507" pitchFamily="18" charset="2"/>
                  </a:rPr>
                  <a:t></a:t>
                </a:r>
                <a:r>
                  <a:rPr lang="en-US" altLang="en-US" sz="28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n</a:t>
                </a:r>
                <a:r>
                  <a:rPr lang="en-US" altLang="en-US" sz="28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complex matrix:</a:t>
                </a:r>
              </a:p>
              <a:p>
                <a:pPr lvl="0" eaLnBrk="1" hangingPunct="1">
                  <a:spcBef>
                    <a:spcPct val="50000"/>
                  </a:spcBef>
                  <a:buNone/>
                  <a:defRPr/>
                </a:pPr>
                <a:endPara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0" eaLnBrk="1" hangingPunct="1"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alt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Per</m:t>
                      </m:r>
                      <m:d>
                        <m:dPr>
                          <m:ctrlPr>
                            <a:rPr kumimoji="0" lang="en-US" alt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𝑓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𝑔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h</m:t>
                                </m:r>
                              </m:e>
                              <m:e>
                                <m:r>
                                  <a:rPr lang="en-US" altLang="en-US" sz="2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𝑖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𝑎𝑒𝑖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𝑎𝑓h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𝑏𝑑𝑖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𝑏𝑓𝑔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𝑐𝑑h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kumimoji="0" lang="en-US" alt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𝑐𝑒𝑔</m:t>
                      </m:r>
                    </m:oMath>
                  </m:oMathPara>
                </a14:m>
                <a:endPara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36">
                <a:extLst>
                  <a:ext uri="{FF2B5EF4-FFF2-40B4-BE49-F238E27FC236}">
                    <a16:creationId xmlns:a16="http://schemas.microsoft.com/office/drawing/2014/main" id="{89D52134-75FB-4E52-91BE-1E4888AA5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1318602"/>
                <a:ext cx="8610599" cy="2618281"/>
              </a:xfrm>
              <a:prstGeom prst="rect">
                <a:avLst/>
              </a:prstGeom>
              <a:blipFill>
                <a:blip r:embed="rId3"/>
                <a:stretch>
                  <a:fillRect l="-1416" t="-20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6">
            <a:extLst>
              <a:ext uri="{FF2B5EF4-FFF2-40B4-BE49-F238E27FC236}">
                <a16:creationId xmlns:a16="http://schemas.microsoft.com/office/drawing/2014/main" id="{2AB1584F-3FCE-4C76-A18E-62FDC89E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85441"/>
            <a:ext cx="86105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Valiant 1979: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Calculating the permanent is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-complete— as hard as any combinatorial counting problem</a:t>
            </a:r>
          </a:p>
        </p:txBody>
      </p:sp>
      <p:sp>
        <p:nvSpPr>
          <p:cNvPr id="5" name="Text Box 36">
            <a:extLst>
              <a:ext uri="{FF2B5EF4-FFF2-40B4-BE49-F238E27FC236}">
                <a16:creationId xmlns:a16="http://schemas.microsoft.com/office/drawing/2014/main" id="{72873BDC-67B4-4EB9-BF4E-B86A8DEF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81600"/>
            <a:ext cx="845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Using that fact, we showed that a fast, exact classical simulation of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BosonSampling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would collapse the polynomial hierarchy</a:t>
            </a:r>
          </a:p>
        </p:txBody>
      </p:sp>
    </p:spTree>
    <p:extLst>
      <p:ext uri="{BB962C8B-B14F-4D97-AF65-F5344CB8AC3E}">
        <p14:creationId xmlns:p14="http://schemas.microsoft.com/office/powerpoint/2010/main" val="208793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99230054-A458-41C4-BA03-087F12ED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" y="473363"/>
            <a:ext cx="8915400" cy="8382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0070C0"/>
                </a:solidFill>
              </a:rPr>
              <a:t>Reversing the Logic!</a:t>
            </a:r>
          </a:p>
        </p:txBody>
      </p:sp>
      <p:sp>
        <p:nvSpPr>
          <p:cNvPr id="14" name="Text Box 36">
            <a:extLst>
              <a:ext uri="{FF2B5EF4-FFF2-40B4-BE49-F238E27FC236}">
                <a16:creationId xmlns:a16="http://schemas.microsoft.com/office/drawing/2014/main" id="{89D52134-75FB-4E52-91BE-1E4888AA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74132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2011: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Postselected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linear optics can express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postselected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universal QC +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postselected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universal QC can express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-complete problems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a brand new proof that the permanent is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#P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-complete!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BA9C30-AAEA-430A-809C-FE25D3357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13" y="3898668"/>
            <a:ext cx="4176687" cy="22145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9F8EDA-4009-418B-9137-97970A145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03" y="3898668"/>
            <a:ext cx="4103997" cy="24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003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131664</TotalTime>
  <Words>595</Words>
  <Application>Microsoft Office PowerPoint</Application>
  <PresentationFormat>On-screen Show (4:3)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Symbol</vt:lpstr>
      <vt:lpstr>Wingdings</vt:lpstr>
      <vt:lpstr>Default Design</vt:lpstr>
      <vt:lpstr>Office Theme</vt:lpstr>
      <vt:lpstr>Raymond Laflamme, Complexity Theorist (?!)</vt:lpstr>
      <vt:lpstr>My Postdoc in Waterloo (2005-2007)</vt:lpstr>
      <vt:lpstr>My Research Today</vt:lpstr>
      <vt:lpstr>My Boss in Waterloo</vt:lpstr>
      <vt:lpstr>The KLM Theorem (2001)</vt:lpstr>
      <vt:lpstr>Lemma: Postselected linear optics is universal for postselected QC</vt:lpstr>
      <vt:lpstr>BosonSampling (A.-Arkhipov 2011)</vt:lpstr>
      <vt:lpstr>Key to BosonSampling’s Hardness</vt:lpstr>
      <vt:lpstr>Reversing the Logic!</vt:lpstr>
      <vt:lpstr>New Results</vt:lpstr>
      <vt:lpstr>More Laflamme Complexity Theory!</vt:lpstr>
      <vt:lpstr>Concluding Thought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Learnability of Quantum States</dc:title>
  <dc:creator>Scott Aaronson</dc:creator>
  <cp:lastModifiedBy>Scott Aaronson</cp:lastModifiedBy>
  <cp:revision>210</cp:revision>
  <dcterms:created xsi:type="dcterms:W3CDTF">2006-04-29T20:46:23Z</dcterms:created>
  <dcterms:modified xsi:type="dcterms:W3CDTF">2023-07-19T17:04:26Z</dcterms:modified>
</cp:coreProperties>
</file>