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video/unknow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516" r:id="rId4"/>
    <p:sldId id="316" r:id="rId5"/>
    <p:sldId id="496" r:id="rId6"/>
    <p:sldId id="506" r:id="rId7"/>
    <p:sldId id="505" r:id="rId8"/>
    <p:sldId id="524" r:id="rId9"/>
    <p:sldId id="517" r:id="rId10"/>
    <p:sldId id="508" r:id="rId11"/>
    <p:sldId id="341" r:id="rId12"/>
    <p:sldId id="520" r:id="rId13"/>
    <p:sldId id="511" r:id="rId14"/>
    <p:sldId id="510" r:id="rId15"/>
    <p:sldId id="509" r:id="rId16"/>
    <p:sldId id="512" r:id="rId17"/>
    <p:sldId id="519" r:id="rId18"/>
    <p:sldId id="513" r:id="rId19"/>
    <p:sldId id="504" r:id="rId20"/>
    <p:sldId id="381" r:id="rId21"/>
    <p:sldId id="523" r:id="rId22"/>
    <p:sldId id="515" r:id="rId23"/>
    <p:sldId id="268" r:id="rId24"/>
    <p:sldId id="501" r:id="rId25"/>
    <p:sldId id="522" r:id="rId26"/>
    <p:sldId id="521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E4F2F4"/>
    <a:srgbClr val="FFFFBB"/>
    <a:srgbClr val="FF0000"/>
    <a:srgbClr val="990099"/>
    <a:srgbClr val="FFD1D1"/>
    <a:srgbClr val="ECD9FF"/>
    <a:srgbClr val="D5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1" d="100"/>
          <a:sy n="81" d="100"/>
        </p:scale>
        <p:origin x="152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502CDA-84DF-4E68-ABAB-FD70C4C902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8AC9923-80C1-4198-82C0-8FCE073956F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C083B0D-190B-41C3-B8ED-6BBF4857DD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0A113F83-4152-4EC6-9B6F-E45D8609B2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8D870DB-8EE7-4C83-A75C-362E3B2B1E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BBF32F05-CABF-4C32-9EFE-6DE1B81E2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70AEE9-D029-4175-8EFC-17CDF686B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4576B23-4822-4152-BC29-2120E8D2DC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B306C6-7DF3-4A99-975B-E931B6C82BB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E6F4F95-FE08-40A4-B244-21157EEA9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7C04423-7016-4FCB-B8CA-55646B0B6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23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4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67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6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9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0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88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2FFD2F61-730E-4051-97B0-7D3511C32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5CE6E3-ED31-4F92-8137-A1B714B4B3F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C2D0EC6-BD94-49DA-A953-209603220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1175F9A1-3D9B-403E-84C9-E78D1594F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9D4B3882-3FE9-4112-B855-7A5F7811E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874694-6290-4C76-9D4E-B3A899EBF99F}" type="slidenum">
              <a:rPr lang="en-CA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9885FB3-82CB-431D-BD8F-0C2EC2E2A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5914960F-4290-4187-9D2D-242CF80CC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78463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82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B8B55EF-DC13-46F9-B0D4-6FAD3B0839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022F820-81FB-4AC3-8986-01696E1C1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A094352-0031-4E6F-820E-5BF746CD5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451C6-86A8-4F8E-8B43-D3C2791709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52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B8B55EF-DC13-46F9-B0D4-6FAD3B0839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022F820-81FB-4AC3-8986-01696E1C1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A094352-0031-4E6F-820E-5BF746CD5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451C6-86A8-4F8E-8B43-D3C2791709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99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B8B55EF-DC13-46F9-B0D4-6FAD3B0839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022F820-81FB-4AC3-8986-01696E1C1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A094352-0031-4E6F-820E-5BF746CD5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451C6-86A8-4F8E-8B43-D3C2791709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9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2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29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1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6BDBF92-1AB3-4E2D-9387-E59F51AE1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9AE8EA-3448-4447-8C28-B2CA56EF739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9FEEDA6-A256-407D-8A3B-6E3D11C5E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B274DF0-DD93-4ED1-8332-6AE7FD2B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00235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2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E45BF0-F4B3-4C7D-9101-07837FD57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1C06A5-1D85-4694-9E20-0FB62BA6F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9D6DD-6643-4404-8ECE-F917D5D02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A91F-C110-49A6-9BF6-FA5D547D9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43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FBE9EA-EA6B-471A-ABEA-53658991A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AD96F-3968-4704-8142-01C7FC711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A55785-47CD-4F76-A299-B808B8B23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62E3E-7D02-42B3-8517-21E164D30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64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99D0C4-DAD7-4B7B-84E9-8CA50F79A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03FCCB-B071-446A-A0F0-4D36F89CAE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6DC2E-FAE7-4D80-8D46-FF6D15FFC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BFA1-79C1-4B22-A7D6-1993D3D72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636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38B11-AD93-4EBF-B973-C1684172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3E9B-20ED-49F1-9714-118B6B34AA85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2E969-DC58-4437-BD60-7A31698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A942-3E6B-4BBC-A0FD-0A250FF0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0893-74C1-410D-8F2E-0280BC2BD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CECB-77E4-40DC-9325-25B0C70B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04E0-5669-40F2-AC82-9F3B1D34A95B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7D33-2A37-4674-B584-24A39011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97F52-FE5D-4C6C-861B-E7FB000E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85A4D-2025-4B2F-8420-7B7B44381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2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9337-EF60-485F-BD30-545170ED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BCE9-B846-4390-9AAA-D00BFD455068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1801A-D3AE-4459-A10F-E5C61A08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A8D9-D283-42E4-AC21-E056F29A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082B-BF8C-44DC-9FCB-51C7DA078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6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06ECB9-7CD3-4E1F-9C41-DB94C1A3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C2FE-9637-43DB-AE2F-E6BE021D1603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02820C-F58D-46CF-ACC1-0115872C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847008-B40C-4A83-92BA-E31C57A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A662-10F0-48E4-887B-E115AEAE4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76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D9A62A-00B9-4947-A248-927D655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9AB13-EB7F-448B-AA6F-E3293F513615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93898F-6E23-4A3C-884F-4122959A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3D4285-BF33-47B5-B377-E5B1E5D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DF4F8-B13B-4434-B3EB-647E4112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748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196E84-923C-4A60-A01D-6855DD36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C0AB-A843-4DBB-9CEA-ECA9C5F9569D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933DC0-1852-4CF7-9144-3153E2DC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4C090-3F1E-4290-A4EB-3FA7F2AB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B9FFA-277A-4B71-A4F7-D82C689AF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75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C1CC59-639D-4930-85CD-D591BFDD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B553-0ECF-4425-9CB9-F32BD80F26A3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F6B3AD-5A37-4115-9227-91BF2543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819E30-DC95-4DE1-8CB6-11F7C8E7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712A-3CB4-492D-98C8-9D6361B21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40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2570C7-2AA7-4DFD-BD46-E04617B1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9903D-EA9A-4BA8-8676-06E92C87FD13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905940-8DC3-4171-B5EA-F8C286BF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FC10DD-8AF3-4AB7-A4ED-6A84D639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A5E1-FA3F-4395-9B2B-C846084A5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44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EA2984-04B0-4BF6-960E-768760DB7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7F245-F488-4AE8-8D6A-05F5BF60C8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77266-0064-4EE0-AD1B-D0A0F2FB3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CC31A-004F-4116-968D-275973F60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01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2B2C27-2915-4575-BB9E-4F578A7D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B39-E95D-4D5A-84F2-AE58C24A7AEB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E3192-DE4C-4585-A663-BBB3BA4B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66C301-B224-4C9B-AD1C-56E6826B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EEE1-A814-4D30-A105-E4FDBD731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319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EBA81-53BB-475E-B57F-DF7A1DE3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3980-2B78-4CFF-9DBD-0B698E5C7BA1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B2510-FB77-472F-ABB8-802A952A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E18F-57A9-4382-9667-43905CA0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4E21-20A6-40ED-B07D-A3FF27FD6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81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14AA-AA13-4F03-B96B-806B3ABC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D4A5D-5801-407A-BBAC-3975DD48D99D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F3292-63C0-4A5E-8E92-2643CA6C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AA0E-73ED-45B9-B7A6-0CA1F43B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8823A-241D-4AE5-B61E-56F8C0C82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13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781774-95E4-44E5-A849-A251EE273C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C2D48F-8FFA-4A6E-806E-F1477C7DD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868994-5DA3-4E81-B866-129D55B92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CD55E-DABC-4185-9301-EEC64159B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57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D0F50-DB49-43BD-A852-37FADA24E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E821C-C1CB-4900-9BE8-74306E01D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3721B-9B30-4D4C-B6CA-C61B225B7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C2484-5672-4D99-A529-99FF20BB2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29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1B3EBF-DEFE-4203-B6A0-B0C04621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785BB9-A4B5-49A7-858B-4286A9731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91DDA5-11CE-45A1-83C3-52F8948A9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43138-A201-45F2-9E0F-31D2BD62EB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3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C13219-DE32-492E-8184-A0D67D149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DBE451-F146-4BDA-BA03-3B24104BA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F28778-409E-4B13-AB56-7738F2ECB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1406A-53A6-4353-B598-3A4469EBB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26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F52573-3021-4145-AA34-DDC901512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66FA3C-E60E-4BF1-9529-72032F707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E7219C-0047-430F-A9DF-FC34FD680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FD8D6-94AE-48F3-A787-729734A61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68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5A5574-EC5D-48D9-8233-C9F5AB1BD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46271-8FE8-4844-B357-1FEC2007B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2C06D-CE96-4F69-AFA8-B0BB6F461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58D3E-476C-4780-AAC4-EE5DCC2C9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6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EA4E3-B635-444E-86D0-EE0148DE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832C9-13C1-4C5E-A19A-439421417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00630-A966-4FFB-A17F-BE713C3D8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D5539-335E-4E1B-A6D4-5DD0EA3EA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2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3C78EF-8B56-4E5C-92CF-500C92047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FCD9F4-B7FE-46D4-A20D-00898E824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42F8F7-90F7-442F-A66B-551AAB8008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03ABB87-03D5-4348-A55D-15CA84D656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5D42C6-AB0E-4310-8B41-B1FA2D4DFD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4D5E88-FFC9-4981-A542-0C7F453E0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5451F15-DC8D-4BF7-B597-9CACB244ED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F11830F-43FB-4665-A0F9-1D323782FA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85EBF-4EDC-4FFB-8CC5-6DFE3DDDD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E15CE7-542E-4562-8F54-74826D3E5CCB}" type="datetimeFigureOut">
              <a:rPr lang="en-US"/>
              <a:pPr>
                <a:defRPr/>
              </a:pPr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EEDF-FD72-4C2B-A4D4-F297C7267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2DBD7-E8B6-4EF8-B6A1-1DC6FDA22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F55621-6A61-42C7-A0DB-EF8E46EF8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7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E4F389A-A244-4A45-879C-584131B531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609600"/>
            <a:ext cx="4259581" cy="1470025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CC3300"/>
                </a:solidFill>
                <a:latin typeface="Calibri" panose="020F0502020204030204" pitchFamily="34" charset="0"/>
              </a:rPr>
              <a:t>How Much Math Is Knowable?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CB95680-8349-438D-AAC7-6DB4FD0D124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" y="3581400"/>
            <a:ext cx="4411981" cy="1371600"/>
          </a:xfrm>
        </p:spPr>
        <p:txBody>
          <a:bodyPr/>
          <a:lstStyle/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Scott Aaronson</a:t>
            </a:r>
            <a:br>
              <a:rPr lang="en-US" altLang="en-US" sz="2900" dirty="0">
                <a:latin typeface="Calibri" panose="020F0502020204030204" pitchFamily="34" charset="0"/>
              </a:rPr>
            </a:br>
            <a:r>
              <a:rPr lang="en-US" altLang="en-US" sz="2900" dirty="0">
                <a:latin typeface="Calibri" panose="020F0502020204030204" pitchFamily="34" charset="0"/>
              </a:rPr>
              <a:t>University of Texas, Austin</a:t>
            </a:r>
          </a:p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Yip Lecture</a:t>
            </a:r>
          </a:p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Harvard University</a:t>
            </a:r>
          </a:p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April 17,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96DCD-F867-4083-B54E-C02C1C741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31685DDA-FDC0-42AC-BCC3-D37901C7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0488"/>
            <a:ext cx="6343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AC2F76A1-EC7D-4B77-AE74-D63828B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What does the 5-state champ </a:t>
            </a:r>
            <a:r>
              <a:rPr lang="en-US" sz="4400" b="1" i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do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?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0582F-9133-4245-85AC-9DC9C3B3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60462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FAD38-2110-4888-AE18-05FFFB29B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94088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Starting from 0, does iterating g ever reach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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 Yes: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B45D2DFD-A8F5-4442-8226-B601DD6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4" y="4191000"/>
            <a:ext cx="8139112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5273D-ECB2-464C-8747-32FE1249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77" y="5235902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5-state BB champion slowly verifies this fact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0910F-B3CC-4FD4-92FE-BB684D9C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77" y="5891322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6-state champion does something similar, but with a g that involves exponentiation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6BF0D-BC9C-4526-94D6-922B87B3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76237"/>
            <a:ext cx="274320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400535"/>
            <a:ext cx="8458200" cy="894866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0070C0"/>
                </a:solidFill>
              </a:rPr>
              <a:t>Collatz</a:t>
            </a:r>
            <a:r>
              <a:rPr lang="en-US" altLang="en-US" b="1" dirty="0">
                <a:solidFill>
                  <a:srgbClr val="0070C0"/>
                </a:solidFill>
              </a:rPr>
              <a:t> Conjecture:</a:t>
            </a:r>
            <a:br>
              <a:rPr lang="en-US" altLang="en-US" b="1" dirty="0">
                <a:solidFill>
                  <a:srgbClr val="0070C0"/>
                </a:solidFill>
              </a:rPr>
            </a:br>
            <a:r>
              <a:rPr lang="en-US" altLang="en-US" sz="2800" b="1" dirty="0">
                <a:solidFill>
                  <a:srgbClr val="0070C0"/>
                </a:solidFill>
              </a:rPr>
              <a:t>“Most Elementary of All Open Math Problems?”</a:t>
            </a:r>
          </a:p>
        </p:txBody>
      </p:sp>
      <p:pic>
        <p:nvPicPr>
          <p:cNvPr id="5122" name="Picture 2" descr="https://miro.medium.com/v2/resize:fit:389/1*OwcZxhBujxFtEwjezLMJlw.png">
            <a:extLst>
              <a:ext uri="{FF2B5EF4-FFF2-40B4-BE49-F238E27FC236}">
                <a16:creationId xmlns:a16="http://schemas.microsoft.com/office/drawing/2014/main" id="{69A27A34-3A2B-4D9D-9AF5-29A99CA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84585"/>
            <a:ext cx="3352800" cy="48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0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Will BB(6) ever be known?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0C85D9F-DA07-44AC-8EAB-3DC299A0C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1371600"/>
                <a:ext cx="85344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Theorem (</a:t>
                </a:r>
                <a:r>
                  <a:rPr lang="en-US" altLang="en-US" sz="2800" b="1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BBchallenge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2024):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There’s a 6-state Turing machine that halts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iff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, starting from x=8, iterating</a:t>
                </a:r>
              </a:p>
              <a:p>
                <a:pPr algn="l" eaLnBrk="1" hangingPunct="1"/>
                <a:r>
                  <a:rPr lang="en-US" altLang="en-US" sz="2800" b="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𝑒𝑣𝑒𝑛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0C85D9F-DA07-44AC-8EAB-3DC299A0C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371600"/>
                <a:ext cx="8534400" cy="609600"/>
              </a:xfrm>
              <a:prstGeom prst="rect">
                <a:avLst/>
              </a:prstGeom>
              <a:blipFill>
                <a:blip r:embed="rId3"/>
                <a:stretch>
                  <a:fillRect l="-1500" t="-9000" b="-31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3">
            <a:extLst>
              <a:ext uri="{FF2B5EF4-FFF2-40B4-BE49-F238E27FC236}">
                <a16:creationId xmlns:a16="http://schemas.microsoft.com/office/drawing/2014/main" id="{88D0F5B8-F36C-474A-8CC7-2A3F6EA70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92672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ever produces more than twice as many odd as even x’s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38E7F6-7715-4E5E-9A4D-CA881523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" y="4478323"/>
            <a:ext cx="792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8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12  18  27  40  60  90  135  202  303  454  681  1021  1531  2296  …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(so far 6 odd, 9 even)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61F68C7-ED40-49AE-B75B-FDA185B2F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08944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My Prediction: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If BB(6) is ever known, AI will be needed!</a:t>
            </a:r>
          </a:p>
        </p:txBody>
      </p:sp>
    </p:spTree>
    <p:extLst>
      <p:ext uri="{BB962C8B-B14F-4D97-AF65-F5344CB8AC3E}">
        <p14:creationId xmlns:p14="http://schemas.microsoft.com/office/powerpoint/2010/main" val="145251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23" y="4250004"/>
            <a:ext cx="838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A.-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Yedidia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2016: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value of 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BB(8000)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is independent of the usual axioms of set theory (ZFC), assuming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Con</a:t>
            </a:r>
            <a:r>
              <a:rPr lang="en-US" altLang="en-US" sz="2800" baseline="-25000" dirty="0" err="1">
                <a:solidFill>
                  <a:schemeClr val="tx1"/>
                </a:solidFill>
                <a:latin typeface="Calibri" panose="020F0502020204030204" pitchFamily="34" charset="0"/>
              </a:rPr>
              <a:t>SRP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2400" b="1" dirty="0">
                <a:solidFill>
                  <a:srgbClr val="008000"/>
                </a:solidFill>
                <a:latin typeface="Calibri" panose="020F0502020204030204" pitchFamily="34" charset="0"/>
              </a:rPr>
              <a:t>	(Key idea: “Introspective encoding”)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12D5F7-6D7C-4FAE-A89D-CA566B86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08" y="949456"/>
            <a:ext cx="85461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Theorem: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Any consistent formal system F can prove at most finitely values of BB(n).</a:t>
            </a:r>
          </a:p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Proof: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Suppose you build an n-state machine M that lists all theorems of F, halting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iff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it finds a contradiction.  Then if F proved that BB(n)=k, it could also prove its own consistency by running M for k steps and checking that M hadn’t yet halted.  This would violate Gödel!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D628F-11B2-4F12-8FEE-3F0D86155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08" y="152400"/>
            <a:ext cx="8915400" cy="66626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Ultimate Limit of BB Knowability?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897B1B7-1D9C-4250-A934-1951E684A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08" y="5621604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O’Rear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2017,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Riebel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2023: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value of 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BB(745)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is independent of the ZFC axioms, assuming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Con</a:t>
            </a:r>
            <a:r>
              <a:rPr lang="en-US" altLang="en-US" sz="2800" baseline="-25000" dirty="0" err="1">
                <a:solidFill>
                  <a:schemeClr val="tx1"/>
                </a:solidFill>
                <a:latin typeface="Calibri" panose="020F0502020204030204" pitchFamily="34" charset="0"/>
              </a:rPr>
              <a:t>ZFC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3D45D47-0B4D-4782-8DD8-FE46C1668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40404"/>
            <a:ext cx="4610100" cy="1219200"/>
          </a:xfrm>
          <a:prstGeom prst="rect">
            <a:avLst/>
          </a:prstGeom>
          <a:solidFill>
            <a:srgbClr val="FFFFBB"/>
          </a:solidFill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chemeClr val="tx1"/>
                </a:solidFill>
                <a:latin typeface="Calibri" panose="020F0502020204030204" pitchFamily="34" charset="0"/>
              </a:rPr>
              <a:t>Could BB(8) already be independent of ZFC??</a:t>
            </a:r>
          </a:p>
        </p:txBody>
      </p:sp>
    </p:spTree>
    <p:extLst>
      <p:ext uri="{BB962C8B-B14F-4D97-AF65-F5344CB8AC3E}">
        <p14:creationId xmlns:p14="http://schemas.microsoft.com/office/powerpoint/2010/main" val="3640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Complexity Theory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71" y="13716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Even when finite proofs exist, they could take longer than the age of the universe to write down.</a:t>
            </a:r>
          </a:p>
          <a:p>
            <a:pPr algn="l"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Even when 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short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 proofs exist, they could take longer than the age of the universe to find.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AE37F953-3CE9-4E05-9F24-832EF9FB4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728" y="3779809"/>
            <a:ext cx="6477000" cy="267765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If there actually were a machine with [running time] ~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(or even only with ~Kn</a:t>
            </a:r>
            <a:r>
              <a:rPr lang="en-US" alt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[to find proofs of length n whenever they existed], this would have consequences of the greatest magnitude.</a:t>
            </a:r>
            <a:b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—Gödel to von Neumann, 1956</a:t>
            </a:r>
          </a:p>
        </p:txBody>
      </p:sp>
      <p:pic>
        <p:nvPicPr>
          <p:cNvPr id="7" name="Picture 20" descr="Kurt Gödel - Geniuses">
            <a:extLst>
              <a:ext uri="{FF2B5EF4-FFF2-40B4-BE49-F238E27FC236}">
                <a16:creationId xmlns:a16="http://schemas.microsoft.com/office/drawing/2014/main" id="{1FE927CC-33EA-49CF-98DA-65B11EC2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" y="4119350"/>
            <a:ext cx="1772482" cy="17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8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DDCDEC-8BC7-4AC3-8401-ECBC8B0A4005}"/>
              </a:ext>
            </a:extLst>
          </p:cNvPr>
          <p:cNvGrpSpPr/>
          <p:nvPr/>
        </p:nvGrpSpPr>
        <p:grpSpPr>
          <a:xfrm>
            <a:off x="412479" y="2438400"/>
            <a:ext cx="2821988" cy="2975830"/>
            <a:chOff x="2273300" y="2041525"/>
            <a:chExt cx="1951038" cy="2057400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A4054788-FFD8-461E-808F-5C5A2FDAF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0" t="7295" r="26250"/>
            <a:stretch>
              <a:fillRect/>
            </a:stretch>
          </p:blipFill>
          <p:spPr bwMode="auto">
            <a:xfrm>
              <a:off x="2273300" y="2041525"/>
              <a:ext cx="1951038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4690120-1B16-4848-867A-0857AFDADC28}"/>
                </a:ext>
              </a:extLst>
            </p:cNvPr>
            <p:cNvSpPr/>
            <p:nvPr/>
          </p:nvSpPr>
          <p:spPr>
            <a:xfrm>
              <a:off x="2457450" y="3032125"/>
              <a:ext cx="685800" cy="533400"/>
            </a:xfrm>
            <a:prstGeom prst="ellipse">
              <a:avLst/>
            </a:prstGeom>
            <a:solidFill>
              <a:srgbClr val="FFFF00">
                <a:alpha val="26000"/>
              </a:srgbClr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3" name="Text Box 9">
            <a:extLst>
              <a:ext uri="{FF2B5EF4-FFF2-40B4-BE49-F238E27FC236}">
                <a16:creationId xmlns:a16="http://schemas.microsoft.com/office/drawing/2014/main" id="{8FCEEA06-635D-4ED8-9E4D-AB02E6BC7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920" y="22860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NP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EDC6FC41-E1C6-4700-9033-36858595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120" y="839787"/>
            <a:ext cx="2794000" cy="855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CC00CC"/>
                </a:solidFill>
                <a:cs typeface="Calibri" panose="020F0502020204030204" pitchFamily="34" charset="0"/>
              </a:rPr>
              <a:t>NP-complete</a:t>
            </a: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31E504AD-E87E-4BC0-8457-AAD64B28A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020" y="4783137"/>
            <a:ext cx="838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6" name="Text Box 13">
            <a:extLst>
              <a:ext uri="{FF2B5EF4-FFF2-40B4-BE49-F238E27FC236}">
                <a16:creationId xmlns:a16="http://schemas.microsoft.com/office/drawing/2014/main" id="{43FAF709-ECD9-4CB6-B5B2-0103C3CF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863" y="3873559"/>
            <a:ext cx="2644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Factoring</a:t>
            </a:r>
            <a:b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Discrete Logarithm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CDA53B-D6EF-4C41-826D-E6942D95C206}"/>
              </a:ext>
            </a:extLst>
          </p:cNvPr>
          <p:cNvGrpSpPr/>
          <p:nvPr/>
        </p:nvGrpSpPr>
        <p:grpSpPr>
          <a:xfrm>
            <a:off x="4206720" y="395287"/>
            <a:ext cx="4533900" cy="6115050"/>
            <a:chOff x="4038600" y="139857"/>
            <a:chExt cx="5105400" cy="6115050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9D3D8271-7B65-42E5-ACF1-A8665A879A0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800600" y="1028857"/>
              <a:ext cx="3657600" cy="1001713"/>
            </a:xfrm>
            <a:custGeom>
              <a:avLst/>
              <a:gdLst>
                <a:gd name="T0" fmla="*/ 0 w 1392"/>
                <a:gd name="T1" fmla="*/ 2147483646 h 536"/>
                <a:gd name="T2" fmla="*/ 2147483646 w 1392"/>
                <a:gd name="T3" fmla="*/ 2147483646 h 536"/>
                <a:gd name="T4" fmla="*/ 2147483646 w 1392"/>
                <a:gd name="T5" fmla="*/ 2147483646 h 536"/>
                <a:gd name="T6" fmla="*/ 0 60000 65536"/>
                <a:gd name="T7" fmla="*/ 0 60000 65536"/>
                <a:gd name="T8" fmla="*/ 0 60000 65536"/>
                <a:gd name="T9" fmla="*/ 0 w 1392"/>
                <a:gd name="T10" fmla="*/ 0 h 536"/>
                <a:gd name="T11" fmla="*/ 1392 w 1392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2" h="536">
                  <a:moveTo>
                    <a:pt x="0" y="536"/>
                  </a:moveTo>
                  <a:cubicBezTo>
                    <a:pt x="220" y="276"/>
                    <a:pt x="440" y="16"/>
                    <a:pt x="672" y="8"/>
                  </a:cubicBezTo>
                  <a:cubicBezTo>
                    <a:pt x="904" y="0"/>
                    <a:pt x="1148" y="244"/>
                    <a:pt x="1392" y="4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815CE885-C7CC-4E20-B443-F85A80246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025" y="4475320"/>
              <a:ext cx="3465512" cy="1001712"/>
            </a:xfrm>
            <a:custGeom>
              <a:avLst/>
              <a:gdLst>
                <a:gd name="T0" fmla="*/ 0 w 1392"/>
                <a:gd name="T1" fmla="*/ 2147483646 h 536"/>
                <a:gd name="T2" fmla="*/ 2147483646 w 1392"/>
                <a:gd name="T3" fmla="*/ 2147483646 h 536"/>
                <a:gd name="T4" fmla="*/ 2147483646 w 1392"/>
                <a:gd name="T5" fmla="*/ 2147483646 h 536"/>
                <a:gd name="T6" fmla="*/ 0 60000 65536"/>
                <a:gd name="T7" fmla="*/ 0 60000 65536"/>
                <a:gd name="T8" fmla="*/ 0 60000 65536"/>
                <a:gd name="T9" fmla="*/ 0 w 1392"/>
                <a:gd name="T10" fmla="*/ 0 h 536"/>
                <a:gd name="T11" fmla="*/ 1392 w 1392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2" h="536">
                  <a:moveTo>
                    <a:pt x="0" y="536"/>
                  </a:moveTo>
                  <a:cubicBezTo>
                    <a:pt x="220" y="276"/>
                    <a:pt x="440" y="16"/>
                    <a:pt x="672" y="8"/>
                  </a:cubicBezTo>
                  <a:cubicBezTo>
                    <a:pt x="904" y="0"/>
                    <a:pt x="1148" y="244"/>
                    <a:pt x="1392" y="4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D6247A5F-9EBF-4F06-812B-B731C9794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600" y="139857"/>
              <a:ext cx="5105400" cy="61150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0" name="Text Box 13">
            <a:extLst>
              <a:ext uri="{FF2B5EF4-FFF2-40B4-BE49-F238E27FC236}">
                <a16:creationId xmlns:a16="http://schemas.microsoft.com/office/drawing/2014/main" id="{97A29ABA-B02F-4B4C-B22A-B5B12A0CB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082" y="3235622"/>
            <a:ext cx="264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Graph isomorphism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7C6D29A6-0143-4438-ACEB-78BF1F6FB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457" y="5519737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Linear equations, matching, …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3774C392-25A1-4081-BF45-33ABD8087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357" y="1412875"/>
            <a:ext cx="2905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3SAT, packing…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131CB3E-42C3-4AE2-9A69-1FBD7AE4C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217" y="609156"/>
            <a:ext cx="3596184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P versus NP</a:t>
            </a:r>
            <a:br>
              <a:rPr lang="en-US" altLang="en-US" b="1" dirty="0">
                <a:solidFill>
                  <a:srgbClr val="0070C0"/>
                </a:solidFill>
              </a:rPr>
            </a:br>
            <a:r>
              <a:rPr lang="en-US" altLang="en-US" sz="2800" b="1" dirty="0">
                <a:solidFill>
                  <a:srgbClr val="0070C0"/>
                </a:solidFill>
              </a:rPr>
              <a:t>The greatest open math problem?</a:t>
            </a:r>
          </a:p>
        </p:txBody>
      </p:sp>
    </p:spTree>
    <p:extLst>
      <p:ext uri="{BB962C8B-B14F-4D97-AF65-F5344CB8AC3E}">
        <p14:creationId xmlns:p14="http://schemas.microsoft.com/office/powerpoint/2010/main" val="119650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16373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Importance of P vs. NP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792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People in early 2000s: “If P=NP, we could find the neural net that optimally predicts all the text on the Internet, and thereby potentially unlock the secrets of human intelligence…”</a:t>
            </a:r>
          </a:p>
        </p:txBody>
      </p:sp>
      <p:pic>
        <p:nvPicPr>
          <p:cNvPr id="14338" name="Picture 2" descr="The Man Who Tried to Overthrow Sam Altman - The Atlantic">
            <a:extLst>
              <a:ext uri="{FF2B5EF4-FFF2-40B4-BE49-F238E27FC236}">
                <a16:creationId xmlns:a16="http://schemas.microsoft.com/office/drawing/2014/main" id="{0FC29374-650F-44AD-93E8-A8384C216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61" y="3513160"/>
            <a:ext cx="2811439" cy="281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89B3D58-5028-4F61-8EEA-E41A4DD43CCC}"/>
              </a:ext>
            </a:extLst>
          </p:cNvPr>
          <p:cNvSpPr/>
          <p:nvPr/>
        </p:nvSpPr>
        <p:spPr>
          <a:xfrm>
            <a:off x="4572000" y="3406254"/>
            <a:ext cx="2743200" cy="1219200"/>
          </a:xfrm>
          <a:prstGeom prst="wedgeEllipseCallout">
            <a:avLst>
              <a:gd name="adj1" fmla="val -89241"/>
              <a:gd name="adj2" fmla="val 35634"/>
            </a:avLst>
          </a:prstGeom>
          <a:solidFill>
            <a:srgbClr val="E4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4A87ED0-2CB5-4D9E-A413-D802DCB8A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711054"/>
            <a:ext cx="251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Hold my beer</a:t>
            </a:r>
          </a:p>
        </p:txBody>
      </p:sp>
    </p:spTree>
    <p:extLst>
      <p:ext uri="{BB962C8B-B14F-4D97-AF65-F5344CB8AC3E}">
        <p14:creationId xmlns:p14="http://schemas.microsoft.com/office/powerpoint/2010/main" val="77829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50" y="248134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Quantum Computing!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B0A7C74D-8E81-4050-82BC-B76994D13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151528"/>
              </p:ext>
            </p:extLst>
          </p:nvPr>
        </p:nvGraphicFramePr>
        <p:xfrm>
          <a:off x="1648069" y="1276069"/>
          <a:ext cx="5838761" cy="217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4" imgW="990600" imgH="368300" progId="Equation.3">
                  <p:embed/>
                </p:oleObj>
              </mc:Choice>
              <mc:Fallback>
                <p:oleObj name="Equation" r:id="rId4" imgW="990600" imgH="368300" progId="Equation.3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B0A7C74D-8E81-4050-82BC-B76994D13F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069" y="1276069"/>
                        <a:ext cx="5838761" cy="2171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3">
            <a:extLst>
              <a:ext uri="{FF2B5EF4-FFF2-40B4-BE49-F238E27FC236}">
                <a16:creationId xmlns:a16="http://schemas.microsoft.com/office/drawing/2014/main" id="{C15590AF-7C00-45D1-B80F-0A17E34C88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05200"/>
            <a:ext cx="8534400" cy="13716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n entangled qubits (e.g. electron spins)</a:t>
            </a:r>
            <a:b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 Takes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3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complex numbers to specify</a:t>
            </a:r>
            <a:b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 Seems exponentially hard to simulate classically!</a:t>
            </a:r>
            <a:endParaRPr lang="en-US" altLang="en-US" sz="3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50" y="5029199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But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 just magic exponential parallelism, because we only see a single sample on measurement!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5FA7BCC-CEED-46A2-A03B-93C011CBC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50" y="61722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Need to exploit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interference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.  What’s that good for?</a:t>
            </a:r>
          </a:p>
        </p:txBody>
      </p:sp>
    </p:spTree>
    <p:extLst>
      <p:ext uri="{BB962C8B-B14F-4D97-AF65-F5344CB8AC3E}">
        <p14:creationId xmlns:p14="http://schemas.microsoft.com/office/powerpoint/2010/main" val="9795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>
            <a:extLst>
              <a:ext uri="{FF2B5EF4-FFF2-40B4-BE49-F238E27FC236}">
                <a16:creationId xmlns:a16="http://schemas.microsoft.com/office/drawing/2014/main" id="{D2D6A1E4-266E-43CD-BB51-4FBD3D18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2338388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NP</a:t>
            </a:r>
          </a:p>
        </p:txBody>
      </p:sp>
      <p:sp>
        <p:nvSpPr>
          <p:cNvPr id="6147" name="Text Box 10">
            <a:extLst>
              <a:ext uri="{FF2B5EF4-FFF2-40B4-BE49-F238E27FC236}">
                <a16:creationId xmlns:a16="http://schemas.microsoft.com/office/drawing/2014/main" id="{AE60F8D1-EE0C-4CCB-B36F-263CFCC1A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892175"/>
            <a:ext cx="2794000" cy="855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CC00CC"/>
                </a:solidFill>
                <a:cs typeface="Calibri" panose="020F0502020204030204" pitchFamily="34" charset="0"/>
              </a:rPr>
              <a:t>NP-complete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081A132-29B7-4230-BE65-A2CD5E5360AC}"/>
              </a:ext>
            </a:extLst>
          </p:cNvPr>
          <p:cNvSpPr/>
          <p:nvPr/>
        </p:nvSpPr>
        <p:spPr bwMode="auto">
          <a:xfrm>
            <a:off x="1828800" y="3505200"/>
            <a:ext cx="6169025" cy="3176588"/>
          </a:xfrm>
          <a:custGeom>
            <a:avLst/>
            <a:gdLst>
              <a:gd name="connsiteX0" fmla="*/ 29113 w 4757867"/>
              <a:gd name="connsiteY0" fmla="*/ 1149532 h 2286211"/>
              <a:gd name="connsiteX1" fmla="*/ 68301 w 4757867"/>
              <a:gd name="connsiteY1" fmla="*/ 992777 h 2286211"/>
              <a:gd name="connsiteX2" fmla="*/ 159741 w 4757867"/>
              <a:gd name="connsiteY2" fmla="*/ 927463 h 2286211"/>
              <a:gd name="connsiteX3" fmla="*/ 238118 w 4757867"/>
              <a:gd name="connsiteY3" fmla="*/ 862149 h 2286211"/>
              <a:gd name="connsiteX4" fmla="*/ 251181 w 4757867"/>
              <a:gd name="connsiteY4" fmla="*/ 822960 h 2286211"/>
              <a:gd name="connsiteX5" fmla="*/ 290370 w 4757867"/>
              <a:gd name="connsiteY5" fmla="*/ 796835 h 2286211"/>
              <a:gd name="connsiteX6" fmla="*/ 329558 w 4757867"/>
              <a:gd name="connsiteY6" fmla="*/ 757646 h 2286211"/>
              <a:gd name="connsiteX7" fmla="*/ 434061 w 4757867"/>
              <a:gd name="connsiteY7" fmla="*/ 705395 h 2286211"/>
              <a:gd name="connsiteX8" fmla="*/ 590816 w 4757867"/>
              <a:gd name="connsiteY8" fmla="*/ 718457 h 2286211"/>
              <a:gd name="connsiteX9" fmla="*/ 630004 w 4757867"/>
              <a:gd name="connsiteY9" fmla="*/ 744583 h 2286211"/>
              <a:gd name="connsiteX10" fmla="*/ 773696 w 4757867"/>
              <a:gd name="connsiteY10" fmla="*/ 731520 h 2286211"/>
              <a:gd name="connsiteX11" fmla="*/ 812884 w 4757867"/>
              <a:gd name="connsiteY11" fmla="*/ 692332 h 2286211"/>
              <a:gd name="connsiteX12" fmla="*/ 852073 w 4757867"/>
              <a:gd name="connsiteY12" fmla="*/ 666206 h 2286211"/>
              <a:gd name="connsiteX13" fmla="*/ 865136 w 4757867"/>
              <a:gd name="connsiteY13" fmla="*/ 600892 h 2286211"/>
              <a:gd name="connsiteX14" fmla="*/ 878198 w 4757867"/>
              <a:gd name="connsiteY14" fmla="*/ 561703 h 2286211"/>
              <a:gd name="connsiteX15" fmla="*/ 891261 w 4757867"/>
              <a:gd name="connsiteY15" fmla="*/ 509452 h 2286211"/>
              <a:gd name="connsiteX16" fmla="*/ 917387 w 4757867"/>
              <a:gd name="connsiteY16" fmla="*/ 470263 h 2286211"/>
              <a:gd name="connsiteX17" fmla="*/ 930450 w 4757867"/>
              <a:gd name="connsiteY17" fmla="*/ 404949 h 2286211"/>
              <a:gd name="connsiteX18" fmla="*/ 969638 w 4757867"/>
              <a:gd name="connsiteY18" fmla="*/ 248195 h 2286211"/>
              <a:gd name="connsiteX19" fmla="*/ 1048016 w 4757867"/>
              <a:gd name="connsiteY19" fmla="*/ 169817 h 2286211"/>
              <a:gd name="connsiteX20" fmla="*/ 1087204 w 4757867"/>
              <a:gd name="connsiteY20" fmla="*/ 130629 h 2286211"/>
              <a:gd name="connsiteX21" fmla="*/ 1230896 w 4757867"/>
              <a:gd name="connsiteY21" fmla="*/ 143692 h 2286211"/>
              <a:gd name="connsiteX22" fmla="*/ 1309273 w 4757867"/>
              <a:gd name="connsiteY22" fmla="*/ 195943 h 2286211"/>
              <a:gd name="connsiteX23" fmla="*/ 1348461 w 4757867"/>
              <a:gd name="connsiteY23" fmla="*/ 209006 h 2286211"/>
              <a:gd name="connsiteX24" fmla="*/ 1426838 w 4757867"/>
              <a:gd name="connsiteY24" fmla="*/ 313509 h 2286211"/>
              <a:gd name="connsiteX25" fmla="*/ 1466027 w 4757867"/>
              <a:gd name="connsiteY25" fmla="*/ 339635 h 2286211"/>
              <a:gd name="connsiteX26" fmla="*/ 1544404 w 4757867"/>
              <a:gd name="connsiteY26" fmla="*/ 391886 h 2286211"/>
              <a:gd name="connsiteX27" fmla="*/ 1583593 w 4757867"/>
              <a:gd name="connsiteY27" fmla="*/ 431075 h 2286211"/>
              <a:gd name="connsiteX28" fmla="*/ 1818724 w 4757867"/>
              <a:gd name="connsiteY28" fmla="*/ 470263 h 2286211"/>
              <a:gd name="connsiteX29" fmla="*/ 1910164 w 4757867"/>
              <a:gd name="connsiteY29" fmla="*/ 496389 h 2286211"/>
              <a:gd name="connsiteX30" fmla="*/ 1988541 w 4757867"/>
              <a:gd name="connsiteY30" fmla="*/ 522515 h 2286211"/>
              <a:gd name="connsiteX31" fmla="*/ 2119170 w 4757867"/>
              <a:gd name="connsiteY31" fmla="*/ 509452 h 2286211"/>
              <a:gd name="connsiteX32" fmla="*/ 2158358 w 4757867"/>
              <a:gd name="connsiteY32" fmla="*/ 496389 h 2286211"/>
              <a:gd name="connsiteX33" fmla="*/ 2171421 w 4757867"/>
              <a:gd name="connsiteY33" fmla="*/ 457200 h 2286211"/>
              <a:gd name="connsiteX34" fmla="*/ 2236736 w 4757867"/>
              <a:gd name="connsiteY34" fmla="*/ 404949 h 2286211"/>
              <a:gd name="connsiteX35" fmla="*/ 2249798 w 4757867"/>
              <a:gd name="connsiteY35" fmla="*/ 352697 h 2286211"/>
              <a:gd name="connsiteX36" fmla="*/ 2315113 w 4757867"/>
              <a:gd name="connsiteY36" fmla="*/ 261257 h 2286211"/>
              <a:gd name="connsiteX37" fmla="*/ 2354301 w 4757867"/>
              <a:gd name="connsiteY37" fmla="*/ 248195 h 2286211"/>
              <a:gd name="connsiteX38" fmla="*/ 2458804 w 4757867"/>
              <a:gd name="connsiteY38" fmla="*/ 156755 h 2286211"/>
              <a:gd name="connsiteX39" fmla="*/ 2537181 w 4757867"/>
              <a:gd name="connsiteY39" fmla="*/ 130629 h 2286211"/>
              <a:gd name="connsiteX40" fmla="*/ 2641684 w 4757867"/>
              <a:gd name="connsiteY40" fmla="*/ 39189 h 2286211"/>
              <a:gd name="connsiteX41" fmla="*/ 2680873 w 4757867"/>
              <a:gd name="connsiteY41" fmla="*/ 13063 h 2286211"/>
              <a:gd name="connsiteX42" fmla="*/ 2759250 w 4757867"/>
              <a:gd name="connsiteY42" fmla="*/ 0 h 2286211"/>
              <a:gd name="connsiteX43" fmla="*/ 2994381 w 4757867"/>
              <a:gd name="connsiteY43" fmla="*/ 13063 h 2286211"/>
              <a:gd name="connsiteX44" fmla="*/ 3046633 w 4757867"/>
              <a:gd name="connsiteY44" fmla="*/ 26126 h 2286211"/>
              <a:gd name="connsiteX45" fmla="*/ 3098884 w 4757867"/>
              <a:gd name="connsiteY45" fmla="*/ 91440 h 2286211"/>
              <a:gd name="connsiteX46" fmla="*/ 3216450 w 4757867"/>
              <a:gd name="connsiteY46" fmla="*/ 143692 h 2286211"/>
              <a:gd name="connsiteX47" fmla="*/ 3281764 w 4757867"/>
              <a:gd name="connsiteY47" fmla="*/ 235132 h 2286211"/>
              <a:gd name="connsiteX48" fmla="*/ 3320953 w 4757867"/>
              <a:gd name="connsiteY48" fmla="*/ 261257 h 2286211"/>
              <a:gd name="connsiteX49" fmla="*/ 3516896 w 4757867"/>
              <a:gd name="connsiteY49" fmla="*/ 222069 h 2286211"/>
              <a:gd name="connsiteX50" fmla="*/ 3543021 w 4757867"/>
              <a:gd name="connsiteY50" fmla="*/ 169817 h 2286211"/>
              <a:gd name="connsiteX51" fmla="*/ 4013284 w 4757867"/>
              <a:gd name="connsiteY51" fmla="*/ 143692 h 2286211"/>
              <a:gd name="connsiteX52" fmla="*/ 4078598 w 4757867"/>
              <a:gd name="connsiteY52" fmla="*/ 169817 h 2286211"/>
              <a:gd name="connsiteX53" fmla="*/ 4117787 w 4757867"/>
              <a:gd name="connsiteY53" fmla="*/ 182880 h 2286211"/>
              <a:gd name="connsiteX54" fmla="*/ 4170038 w 4757867"/>
              <a:gd name="connsiteY54" fmla="*/ 209006 h 2286211"/>
              <a:gd name="connsiteX55" fmla="*/ 4222290 w 4757867"/>
              <a:gd name="connsiteY55" fmla="*/ 287383 h 2286211"/>
              <a:gd name="connsiteX56" fmla="*/ 4248416 w 4757867"/>
              <a:gd name="connsiteY56" fmla="*/ 365760 h 2286211"/>
              <a:gd name="connsiteX57" fmla="*/ 4261478 w 4757867"/>
              <a:gd name="connsiteY57" fmla="*/ 444137 h 2286211"/>
              <a:gd name="connsiteX58" fmla="*/ 4274541 w 4757867"/>
              <a:gd name="connsiteY58" fmla="*/ 483326 h 2286211"/>
              <a:gd name="connsiteX59" fmla="*/ 4248416 w 4757867"/>
              <a:gd name="connsiteY59" fmla="*/ 679269 h 2286211"/>
              <a:gd name="connsiteX60" fmla="*/ 4261478 w 4757867"/>
              <a:gd name="connsiteY60" fmla="*/ 940526 h 2286211"/>
              <a:gd name="connsiteX61" fmla="*/ 4274541 w 4757867"/>
              <a:gd name="connsiteY61" fmla="*/ 1018903 h 2286211"/>
              <a:gd name="connsiteX62" fmla="*/ 4326793 w 4757867"/>
              <a:gd name="connsiteY62" fmla="*/ 1071155 h 2286211"/>
              <a:gd name="connsiteX63" fmla="*/ 4418233 w 4757867"/>
              <a:gd name="connsiteY63" fmla="*/ 1136469 h 2286211"/>
              <a:gd name="connsiteX64" fmla="*/ 4483547 w 4757867"/>
              <a:gd name="connsiteY64" fmla="*/ 1149532 h 2286211"/>
              <a:gd name="connsiteX65" fmla="*/ 4588050 w 4757867"/>
              <a:gd name="connsiteY65" fmla="*/ 1240972 h 2286211"/>
              <a:gd name="connsiteX66" fmla="*/ 4627238 w 4757867"/>
              <a:gd name="connsiteY66" fmla="*/ 1254035 h 2286211"/>
              <a:gd name="connsiteX67" fmla="*/ 4718678 w 4757867"/>
              <a:gd name="connsiteY67" fmla="*/ 1358537 h 2286211"/>
              <a:gd name="connsiteX68" fmla="*/ 4731741 w 4757867"/>
              <a:gd name="connsiteY68" fmla="*/ 1397726 h 2286211"/>
              <a:gd name="connsiteX69" fmla="*/ 4757867 w 4757867"/>
              <a:gd name="connsiteY69" fmla="*/ 1436915 h 2286211"/>
              <a:gd name="connsiteX70" fmla="*/ 4744804 w 4757867"/>
              <a:gd name="connsiteY70" fmla="*/ 1489166 h 2286211"/>
              <a:gd name="connsiteX71" fmla="*/ 4731741 w 4757867"/>
              <a:gd name="connsiteY71" fmla="*/ 1528355 h 2286211"/>
              <a:gd name="connsiteX72" fmla="*/ 4705616 w 4757867"/>
              <a:gd name="connsiteY72" fmla="*/ 1685109 h 2286211"/>
              <a:gd name="connsiteX73" fmla="*/ 4679490 w 4757867"/>
              <a:gd name="connsiteY73" fmla="*/ 1724297 h 2286211"/>
              <a:gd name="connsiteX74" fmla="*/ 4614176 w 4757867"/>
              <a:gd name="connsiteY74" fmla="*/ 1789612 h 2286211"/>
              <a:gd name="connsiteX75" fmla="*/ 4522736 w 4757867"/>
              <a:gd name="connsiteY75" fmla="*/ 1881052 h 2286211"/>
              <a:gd name="connsiteX76" fmla="*/ 4444358 w 4757867"/>
              <a:gd name="connsiteY76" fmla="*/ 1985555 h 2286211"/>
              <a:gd name="connsiteX77" fmla="*/ 4326793 w 4757867"/>
              <a:gd name="connsiteY77" fmla="*/ 2024743 h 2286211"/>
              <a:gd name="connsiteX78" fmla="*/ 4274541 w 4757867"/>
              <a:gd name="connsiteY78" fmla="*/ 2050869 h 2286211"/>
              <a:gd name="connsiteX79" fmla="*/ 4222290 w 4757867"/>
              <a:gd name="connsiteY79" fmla="*/ 2063932 h 2286211"/>
              <a:gd name="connsiteX80" fmla="*/ 3752027 w 4757867"/>
              <a:gd name="connsiteY80" fmla="*/ 2090057 h 2286211"/>
              <a:gd name="connsiteX81" fmla="*/ 3464644 w 4757867"/>
              <a:gd name="connsiteY81" fmla="*/ 2103120 h 2286211"/>
              <a:gd name="connsiteX82" fmla="*/ 3281764 w 4757867"/>
              <a:gd name="connsiteY82" fmla="*/ 2129246 h 2286211"/>
              <a:gd name="connsiteX83" fmla="*/ 3229513 w 4757867"/>
              <a:gd name="connsiteY83" fmla="*/ 2142309 h 2286211"/>
              <a:gd name="connsiteX84" fmla="*/ 3151136 w 4757867"/>
              <a:gd name="connsiteY84" fmla="*/ 2155372 h 2286211"/>
              <a:gd name="connsiteX85" fmla="*/ 2994381 w 4757867"/>
              <a:gd name="connsiteY85" fmla="*/ 2233749 h 2286211"/>
              <a:gd name="connsiteX86" fmla="*/ 2955193 w 4757867"/>
              <a:gd name="connsiteY86" fmla="*/ 2246812 h 2286211"/>
              <a:gd name="connsiteX87" fmla="*/ 2798438 w 4757867"/>
              <a:gd name="connsiteY87" fmla="*/ 2233749 h 2286211"/>
              <a:gd name="connsiteX88" fmla="*/ 2615558 w 4757867"/>
              <a:gd name="connsiteY88" fmla="*/ 2246812 h 2286211"/>
              <a:gd name="connsiteX89" fmla="*/ 2563307 w 4757867"/>
              <a:gd name="connsiteY89" fmla="*/ 2220686 h 2286211"/>
              <a:gd name="connsiteX90" fmla="*/ 2524118 w 4757867"/>
              <a:gd name="connsiteY90" fmla="*/ 2207623 h 2286211"/>
              <a:gd name="connsiteX91" fmla="*/ 2471867 w 4757867"/>
              <a:gd name="connsiteY91" fmla="*/ 2233749 h 2286211"/>
              <a:gd name="connsiteX92" fmla="*/ 2079981 w 4757867"/>
              <a:gd name="connsiteY92" fmla="*/ 2220686 h 2286211"/>
              <a:gd name="connsiteX93" fmla="*/ 1988541 w 4757867"/>
              <a:gd name="connsiteY93" fmla="*/ 2233749 h 2286211"/>
              <a:gd name="connsiteX94" fmla="*/ 1884038 w 4757867"/>
              <a:gd name="connsiteY94" fmla="*/ 2220686 h 2286211"/>
              <a:gd name="connsiteX95" fmla="*/ 1844850 w 4757867"/>
              <a:gd name="connsiteY95" fmla="*/ 2207623 h 2286211"/>
              <a:gd name="connsiteX96" fmla="*/ 1792598 w 4757867"/>
              <a:gd name="connsiteY96" fmla="*/ 2194560 h 2286211"/>
              <a:gd name="connsiteX97" fmla="*/ 1753410 w 4757867"/>
              <a:gd name="connsiteY97" fmla="*/ 2168435 h 2286211"/>
              <a:gd name="connsiteX98" fmla="*/ 1714221 w 4757867"/>
              <a:gd name="connsiteY98" fmla="*/ 2181497 h 2286211"/>
              <a:gd name="connsiteX99" fmla="*/ 1661970 w 4757867"/>
              <a:gd name="connsiteY99" fmla="*/ 2194560 h 2286211"/>
              <a:gd name="connsiteX100" fmla="*/ 1492153 w 4757867"/>
              <a:gd name="connsiteY100" fmla="*/ 2220686 h 2286211"/>
              <a:gd name="connsiteX101" fmla="*/ 1452964 w 4757867"/>
              <a:gd name="connsiteY101" fmla="*/ 2207623 h 2286211"/>
              <a:gd name="connsiteX102" fmla="*/ 1361524 w 4757867"/>
              <a:gd name="connsiteY102" fmla="*/ 2194560 h 2286211"/>
              <a:gd name="connsiteX103" fmla="*/ 1322336 w 4757867"/>
              <a:gd name="connsiteY103" fmla="*/ 2168435 h 2286211"/>
              <a:gd name="connsiteX104" fmla="*/ 1217833 w 4757867"/>
              <a:gd name="connsiteY104" fmla="*/ 2155372 h 2286211"/>
              <a:gd name="connsiteX105" fmla="*/ 1165581 w 4757867"/>
              <a:gd name="connsiteY105" fmla="*/ 2116183 h 2286211"/>
              <a:gd name="connsiteX106" fmla="*/ 982701 w 4757867"/>
              <a:gd name="connsiteY106" fmla="*/ 2076995 h 2286211"/>
              <a:gd name="connsiteX107" fmla="*/ 760633 w 4757867"/>
              <a:gd name="connsiteY107" fmla="*/ 2103120 h 2286211"/>
              <a:gd name="connsiteX108" fmla="*/ 708381 w 4757867"/>
              <a:gd name="connsiteY108" fmla="*/ 2116183 h 2286211"/>
              <a:gd name="connsiteX109" fmla="*/ 407936 w 4757867"/>
              <a:gd name="connsiteY109" fmla="*/ 2090057 h 2286211"/>
              <a:gd name="connsiteX110" fmla="*/ 277307 w 4757867"/>
              <a:gd name="connsiteY110" fmla="*/ 2037806 h 2286211"/>
              <a:gd name="connsiteX111" fmla="*/ 264244 w 4757867"/>
              <a:gd name="connsiteY111" fmla="*/ 1998617 h 2286211"/>
              <a:gd name="connsiteX112" fmla="*/ 238118 w 4757867"/>
              <a:gd name="connsiteY112" fmla="*/ 1959429 h 2286211"/>
              <a:gd name="connsiteX113" fmla="*/ 225056 w 4757867"/>
              <a:gd name="connsiteY113" fmla="*/ 1907177 h 2286211"/>
              <a:gd name="connsiteX114" fmla="*/ 198930 w 4757867"/>
              <a:gd name="connsiteY114" fmla="*/ 1828800 h 2286211"/>
              <a:gd name="connsiteX115" fmla="*/ 172804 w 4757867"/>
              <a:gd name="connsiteY115" fmla="*/ 1672046 h 2286211"/>
              <a:gd name="connsiteX116" fmla="*/ 159741 w 4757867"/>
              <a:gd name="connsiteY116" fmla="*/ 1606732 h 2286211"/>
              <a:gd name="connsiteX117" fmla="*/ 133616 w 4757867"/>
              <a:gd name="connsiteY117" fmla="*/ 1449977 h 2286211"/>
              <a:gd name="connsiteX118" fmla="*/ 94427 w 4757867"/>
              <a:gd name="connsiteY118" fmla="*/ 1397726 h 2286211"/>
              <a:gd name="connsiteX119" fmla="*/ 68301 w 4757867"/>
              <a:gd name="connsiteY119" fmla="*/ 1358537 h 2286211"/>
              <a:gd name="connsiteX120" fmla="*/ 29113 w 4757867"/>
              <a:gd name="connsiteY120" fmla="*/ 1345475 h 2286211"/>
              <a:gd name="connsiteX121" fmla="*/ 16050 w 4757867"/>
              <a:gd name="connsiteY121" fmla="*/ 1306286 h 2286211"/>
              <a:gd name="connsiteX122" fmla="*/ 68301 w 4757867"/>
              <a:gd name="connsiteY122" fmla="*/ 1188720 h 2286211"/>
              <a:gd name="connsiteX123" fmla="*/ 42176 w 4757867"/>
              <a:gd name="connsiteY123" fmla="*/ 1149532 h 2286211"/>
              <a:gd name="connsiteX124" fmla="*/ 2987 w 4757867"/>
              <a:gd name="connsiteY124" fmla="*/ 1123406 h 2286211"/>
              <a:gd name="connsiteX125" fmla="*/ 29113 w 4757867"/>
              <a:gd name="connsiteY125" fmla="*/ 1097280 h 2286211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116479 w 4755176"/>
              <a:gd name="connsiteY31" fmla="*/ 509452 h 2255779"/>
              <a:gd name="connsiteX32" fmla="*/ 2155667 w 4755176"/>
              <a:gd name="connsiteY32" fmla="*/ 496389 h 2255779"/>
              <a:gd name="connsiteX33" fmla="*/ 2168730 w 4755176"/>
              <a:gd name="connsiteY33" fmla="*/ 457200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116479 w 4755176"/>
              <a:gd name="connsiteY31" fmla="*/ 509452 h 2255779"/>
              <a:gd name="connsiteX32" fmla="*/ 2155667 w 4755176"/>
              <a:gd name="connsiteY32" fmla="*/ 496389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116479 w 4755176"/>
              <a:gd name="connsiteY31" fmla="*/ 509452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065612 w 4755176"/>
              <a:gd name="connsiteY31" fmla="*/ 368878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065612 w 4755176"/>
              <a:gd name="connsiteY31" fmla="*/ 368878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18041 w 4755176"/>
              <a:gd name="connsiteY35" fmla="*/ 312533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065612 w 4755176"/>
              <a:gd name="connsiteY31" fmla="*/ 368878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04979 w 4755176"/>
              <a:gd name="connsiteY34" fmla="*/ 338009 h 2255779"/>
              <a:gd name="connsiteX35" fmla="*/ 2218041 w 4755176"/>
              <a:gd name="connsiteY35" fmla="*/ 312533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4755176" h="2255779">
                <a:moveTo>
                  <a:pt x="26422" y="1149532"/>
                </a:moveTo>
                <a:cubicBezTo>
                  <a:pt x="34416" y="1109563"/>
                  <a:pt x="49499" y="1024999"/>
                  <a:pt x="65610" y="992777"/>
                </a:cubicBezTo>
                <a:cubicBezTo>
                  <a:pt x="83262" y="957474"/>
                  <a:pt x="125492" y="943242"/>
                  <a:pt x="157050" y="927463"/>
                </a:cubicBezTo>
                <a:cubicBezTo>
                  <a:pt x="247431" y="791895"/>
                  <a:pt x="102833" y="994745"/>
                  <a:pt x="235427" y="862149"/>
                </a:cubicBezTo>
                <a:cubicBezTo>
                  <a:pt x="245164" y="852412"/>
                  <a:pt x="239888" y="833712"/>
                  <a:pt x="248490" y="822960"/>
                </a:cubicBezTo>
                <a:cubicBezTo>
                  <a:pt x="258298" y="810701"/>
                  <a:pt x="275618" y="806886"/>
                  <a:pt x="287679" y="796835"/>
                </a:cubicBezTo>
                <a:cubicBezTo>
                  <a:pt x="301871" y="785008"/>
                  <a:pt x="312088" y="768730"/>
                  <a:pt x="326867" y="757646"/>
                </a:cubicBezTo>
                <a:cubicBezTo>
                  <a:pt x="376225" y="720627"/>
                  <a:pt x="383151" y="721467"/>
                  <a:pt x="431370" y="705395"/>
                </a:cubicBezTo>
                <a:cubicBezTo>
                  <a:pt x="483622" y="709749"/>
                  <a:pt x="536710" y="708174"/>
                  <a:pt x="588125" y="718457"/>
                </a:cubicBezTo>
                <a:cubicBezTo>
                  <a:pt x="603520" y="721536"/>
                  <a:pt x="611653" y="743464"/>
                  <a:pt x="627313" y="744583"/>
                </a:cubicBezTo>
                <a:cubicBezTo>
                  <a:pt x="675286" y="748010"/>
                  <a:pt x="723108" y="735874"/>
                  <a:pt x="771005" y="731520"/>
                </a:cubicBezTo>
                <a:cubicBezTo>
                  <a:pt x="784068" y="718457"/>
                  <a:pt x="796001" y="704158"/>
                  <a:pt x="810193" y="692332"/>
                </a:cubicBezTo>
                <a:cubicBezTo>
                  <a:pt x="822254" y="682281"/>
                  <a:pt x="841593" y="679837"/>
                  <a:pt x="849382" y="666206"/>
                </a:cubicBezTo>
                <a:cubicBezTo>
                  <a:pt x="860398" y="646929"/>
                  <a:pt x="857060" y="622432"/>
                  <a:pt x="862445" y="600892"/>
                </a:cubicBezTo>
                <a:cubicBezTo>
                  <a:pt x="865785" y="587534"/>
                  <a:pt x="871724" y="574943"/>
                  <a:pt x="875507" y="561703"/>
                </a:cubicBezTo>
                <a:cubicBezTo>
                  <a:pt x="880439" y="544441"/>
                  <a:pt x="881498" y="525953"/>
                  <a:pt x="888570" y="509452"/>
                </a:cubicBezTo>
                <a:cubicBezTo>
                  <a:pt x="894755" y="495022"/>
                  <a:pt x="905987" y="483326"/>
                  <a:pt x="914696" y="470263"/>
                </a:cubicBezTo>
                <a:cubicBezTo>
                  <a:pt x="919050" y="448492"/>
                  <a:pt x="924619" y="426928"/>
                  <a:pt x="927759" y="404949"/>
                </a:cubicBezTo>
                <a:cubicBezTo>
                  <a:pt x="939898" y="319977"/>
                  <a:pt x="920009" y="301001"/>
                  <a:pt x="966947" y="248195"/>
                </a:cubicBezTo>
                <a:cubicBezTo>
                  <a:pt x="991494" y="220580"/>
                  <a:pt x="1019199" y="195943"/>
                  <a:pt x="1045325" y="169817"/>
                </a:cubicBezTo>
                <a:lnTo>
                  <a:pt x="1084513" y="130629"/>
                </a:lnTo>
                <a:cubicBezTo>
                  <a:pt x="1132410" y="134983"/>
                  <a:pt x="1182064" y="130121"/>
                  <a:pt x="1228205" y="143692"/>
                </a:cubicBezTo>
                <a:cubicBezTo>
                  <a:pt x="1258328" y="152552"/>
                  <a:pt x="1276794" y="186014"/>
                  <a:pt x="1306582" y="195943"/>
                </a:cubicBezTo>
                <a:lnTo>
                  <a:pt x="1345770" y="209006"/>
                </a:lnTo>
                <a:cubicBezTo>
                  <a:pt x="1378755" y="263980"/>
                  <a:pt x="1378436" y="275416"/>
                  <a:pt x="1424147" y="313509"/>
                </a:cubicBezTo>
                <a:cubicBezTo>
                  <a:pt x="1436208" y="323560"/>
                  <a:pt x="1451275" y="329584"/>
                  <a:pt x="1463336" y="339635"/>
                </a:cubicBezTo>
                <a:cubicBezTo>
                  <a:pt x="1528569" y="393995"/>
                  <a:pt x="1472844" y="368929"/>
                  <a:pt x="1541713" y="391886"/>
                </a:cubicBezTo>
                <a:cubicBezTo>
                  <a:pt x="1554776" y="404949"/>
                  <a:pt x="1564753" y="422103"/>
                  <a:pt x="1580902" y="431075"/>
                </a:cubicBezTo>
                <a:cubicBezTo>
                  <a:pt x="1648728" y="468756"/>
                  <a:pt x="1746630" y="464479"/>
                  <a:pt x="1816033" y="470263"/>
                </a:cubicBezTo>
                <a:cubicBezTo>
                  <a:pt x="1846513" y="478972"/>
                  <a:pt x="1884015" y="517803"/>
                  <a:pt x="1907473" y="496389"/>
                </a:cubicBezTo>
                <a:cubicBezTo>
                  <a:pt x="1930931" y="474975"/>
                  <a:pt x="1930428" y="363029"/>
                  <a:pt x="1956784" y="341777"/>
                </a:cubicBezTo>
                <a:cubicBezTo>
                  <a:pt x="1983141" y="320525"/>
                  <a:pt x="2022069" y="373232"/>
                  <a:pt x="2065612" y="368878"/>
                </a:cubicBezTo>
                <a:cubicBezTo>
                  <a:pt x="2078675" y="364524"/>
                  <a:pt x="2085191" y="343327"/>
                  <a:pt x="2097533" y="335734"/>
                </a:cubicBezTo>
                <a:cubicBezTo>
                  <a:pt x="2109875" y="328141"/>
                  <a:pt x="2121755" y="322942"/>
                  <a:pt x="2139663" y="323321"/>
                </a:cubicBezTo>
                <a:cubicBezTo>
                  <a:pt x="2157571" y="323700"/>
                  <a:pt x="2159781" y="353075"/>
                  <a:pt x="2204979" y="338009"/>
                </a:cubicBezTo>
                <a:cubicBezTo>
                  <a:pt x="2209333" y="320592"/>
                  <a:pt x="2200134" y="325325"/>
                  <a:pt x="2218041" y="312533"/>
                </a:cubicBezTo>
                <a:cubicBezTo>
                  <a:pt x="2235948" y="299741"/>
                  <a:pt x="2290161" y="271980"/>
                  <a:pt x="2312422" y="261257"/>
                </a:cubicBezTo>
                <a:cubicBezTo>
                  <a:pt x="2334683" y="250534"/>
                  <a:pt x="2338547" y="252549"/>
                  <a:pt x="2351610" y="248195"/>
                </a:cubicBezTo>
                <a:cubicBezTo>
                  <a:pt x="2382090" y="202475"/>
                  <a:pt x="2390798" y="178527"/>
                  <a:pt x="2456113" y="156755"/>
                </a:cubicBezTo>
                <a:lnTo>
                  <a:pt x="2534490" y="130629"/>
                </a:lnTo>
                <a:cubicBezTo>
                  <a:pt x="2591961" y="73158"/>
                  <a:pt x="2576031" y="84162"/>
                  <a:pt x="2638993" y="39189"/>
                </a:cubicBezTo>
                <a:cubicBezTo>
                  <a:pt x="2651768" y="30064"/>
                  <a:pt x="2663288" y="18028"/>
                  <a:pt x="2678182" y="13063"/>
                </a:cubicBezTo>
                <a:cubicBezTo>
                  <a:pt x="2703309" y="4687"/>
                  <a:pt x="2730433" y="4354"/>
                  <a:pt x="2756559" y="0"/>
                </a:cubicBezTo>
                <a:cubicBezTo>
                  <a:pt x="2834936" y="4354"/>
                  <a:pt x="2913515" y="5956"/>
                  <a:pt x="2991690" y="13063"/>
                </a:cubicBezTo>
                <a:cubicBezTo>
                  <a:pt x="3009570" y="14688"/>
                  <a:pt x="3029923" y="14911"/>
                  <a:pt x="3043942" y="26126"/>
                </a:cubicBezTo>
                <a:cubicBezTo>
                  <a:pt x="3145753" y="107575"/>
                  <a:pt x="2950023" y="26476"/>
                  <a:pt x="3096193" y="91440"/>
                </a:cubicBezTo>
                <a:cubicBezTo>
                  <a:pt x="3169426" y="123988"/>
                  <a:pt x="3163080" y="101459"/>
                  <a:pt x="3213759" y="143692"/>
                </a:cubicBezTo>
                <a:cubicBezTo>
                  <a:pt x="3313823" y="227079"/>
                  <a:pt x="3195030" y="134281"/>
                  <a:pt x="3279073" y="235132"/>
                </a:cubicBezTo>
                <a:cubicBezTo>
                  <a:pt x="3289124" y="247193"/>
                  <a:pt x="3305199" y="252549"/>
                  <a:pt x="3318262" y="261257"/>
                </a:cubicBezTo>
                <a:cubicBezTo>
                  <a:pt x="3351934" y="258196"/>
                  <a:pt x="3471334" y="264940"/>
                  <a:pt x="3514205" y="222069"/>
                </a:cubicBezTo>
                <a:cubicBezTo>
                  <a:pt x="3527974" y="208299"/>
                  <a:pt x="3521095" y="172854"/>
                  <a:pt x="3540330" y="169817"/>
                </a:cubicBezTo>
                <a:cubicBezTo>
                  <a:pt x="3695405" y="145332"/>
                  <a:pt x="3853839" y="152400"/>
                  <a:pt x="4010593" y="143692"/>
                </a:cubicBezTo>
                <a:cubicBezTo>
                  <a:pt x="4032364" y="152400"/>
                  <a:pt x="4053952" y="161584"/>
                  <a:pt x="4075907" y="169817"/>
                </a:cubicBezTo>
                <a:cubicBezTo>
                  <a:pt x="4088800" y="174652"/>
                  <a:pt x="4102440" y="177456"/>
                  <a:pt x="4115096" y="182880"/>
                </a:cubicBezTo>
                <a:cubicBezTo>
                  <a:pt x="4132994" y="190551"/>
                  <a:pt x="4149930" y="200297"/>
                  <a:pt x="4167347" y="209006"/>
                </a:cubicBezTo>
                <a:cubicBezTo>
                  <a:pt x="4210563" y="338653"/>
                  <a:pt x="4138057" y="140610"/>
                  <a:pt x="4219599" y="287383"/>
                </a:cubicBezTo>
                <a:cubicBezTo>
                  <a:pt x="4232973" y="311456"/>
                  <a:pt x="4245725" y="365760"/>
                  <a:pt x="4245725" y="365760"/>
                </a:cubicBezTo>
                <a:cubicBezTo>
                  <a:pt x="4250079" y="391886"/>
                  <a:pt x="4253042" y="418282"/>
                  <a:pt x="4258787" y="444137"/>
                </a:cubicBezTo>
                <a:cubicBezTo>
                  <a:pt x="4261774" y="457579"/>
                  <a:pt x="4271850" y="469556"/>
                  <a:pt x="4271850" y="483326"/>
                </a:cubicBezTo>
                <a:cubicBezTo>
                  <a:pt x="4271850" y="586138"/>
                  <a:pt x="4264968" y="602292"/>
                  <a:pt x="4245725" y="679269"/>
                </a:cubicBezTo>
                <a:cubicBezTo>
                  <a:pt x="4250079" y="766355"/>
                  <a:pt x="4252100" y="853588"/>
                  <a:pt x="4258787" y="940526"/>
                </a:cubicBezTo>
                <a:cubicBezTo>
                  <a:pt x="4260818" y="966934"/>
                  <a:pt x="4260005" y="995213"/>
                  <a:pt x="4271850" y="1018903"/>
                </a:cubicBezTo>
                <a:cubicBezTo>
                  <a:pt x="4282866" y="1040934"/>
                  <a:pt x="4305565" y="1054935"/>
                  <a:pt x="4324102" y="1071155"/>
                </a:cubicBezTo>
                <a:cubicBezTo>
                  <a:pt x="4326355" y="1073127"/>
                  <a:pt x="4403350" y="1131897"/>
                  <a:pt x="4415542" y="1136469"/>
                </a:cubicBezTo>
                <a:cubicBezTo>
                  <a:pt x="4436331" y="1144265"/>
                  <a:pt x="4459085" y="1145178"/>
                  <a:pt x="4480856" y="1149532"/>
                </a:cubicBezTo>
                <a:cubicBezTo>
                  <a:pt x="4514907" y="1183583"/>
                  <a:pt x="4542154" y="1219369"/>
                  <a:pt x="4585359" y="1240972"/>
                </a:cubicBezTo>
                <a:cubicBezTo>
                  <a:pt x="4597675" y="1247130"/>
                  <a:pt x="4611484" y="1249681"/>
                  <a:pt x="4624547" y="1254035"/>
                </a:cubicBezTo>
                <a:cubicBezTo>
                  <a:pt x="4658796" y="1288283"/>
                  <a:pt x="4689406" y="1316006"/>
                  <a:pt x="4715987" y="1358537"/>
                </a:cubicBezTo>
                <a:cubicBezTo>
                  <a:pt x="4723285" y="1370214"/>
                  <a:pt x="4722892" y="1385410"/>
                  <a:pt x="4729050" y="1397726"/>
                </a:cubicBezTo>
                <a:cubicBezTo>
                  <a:pt x="4736071" y="1411768"/>
                  <a:pt x="4746467" y="1423852"/>
                  <a:pt x="4755176" y="1436915"/>
                </a:cubicBezTo>
                <a:cubicBezTo>
                  <a:pt x="4750822" y="1454332"/>
                  <a:pt x="4747045" y="1471904"/>
                  <a:pt x="4742113" y="1489166"/>
                </a:cubicBezTo>
                <a:cubicBezTo>
                  <a:pt x="4738330" y="1502406"/>
                  <a:pt x="4731513" y="1514808"/>
                  <a:pt x="4729050" y="1528355"/>
                </a:cubicBezTo>
                <a:cubicBezTo>
                  <a:pt x="4723898" y="1556692"/>
                  <a:pt x="4719316" y="1646863"/>
                  <a:pt x="4702925" y="1685109"/>
                </a:cubicBezTo>
                <a:cubicBezTo>
                  <a:pt x="4696741" y="1699539"/>
                  <a:pt x="4685508" y="1711234"/>
                  <a:pt x="4676799" y="1724297"/>
                </a:cubicBezTo>
                <a:cubicBezTo>
                  <a:pt x="4649521" y="1806130"/>
                  <a:pt x="4687446" y="1723146"/>
                  <a:pt x="4611485" y="1789612"/>
                </a:cubicBezTo>
                <a:cubicBezTo>
                  <a:pt x="4437714" y="1941661"/>
                  <a:pt x="4645335" y="1797523"/>
                  <a:pt x="4520045" y="1881052"/>
                </a:cubicBezTo>
                <a:cubicBezTo>
                  <a:pt x="4505009" y="1906111"/>
                  <a:pt x="4474319" y="1969229"/>
                  <a:pt x="4441667" y="1985555"/>
                </a:cubicBezTo>
                <a:cubicBezTo>
                  <a:pt x="4404720" y="2004029"/>
                  <a:pt x="4362657" y="2009914"/>
                  <a:pt x="4324102" y="2024743"/>
                </a:cubicBezTo>
                <a:cubicBezTo>
                  <a:pt x="4305927" y="2031733"/>
                  <a:pt x="4290083" y="2044031"/>
                  <a:pt x="4271850" y="2050869"/>
                </a:cubicBezTo>
                <a:cubicBezTo>
                  <a:pt x="4255040" y="2057173"/>
                  <a:pt x="4237203" y="2060411"/>
                  <a:pt x="4219599" y="2063932"/>
                </a:cubicBezTo>
                <a:cubicBezTo>
                  <a:pt x="4052384" y="2097376"/>
                  <a:pt x="3969888" y="2081574"/>
                  <a:pt x="3749336" y="2090057"/>
                </a:cubicBezTo>
                <a:lnTo>
                  <a:pt x="3461953" y="2103120"/>
                </a:lnTo>
                <a:cubicBezTo>
                  <a:pt x="3400993" y="2111829"/>
                  <a:pt x="3339814" y="2119122"/>
                  <a:pt x="3279073" y="2129246"/>
                </a:cubicBezTo>
                <a:cubicBezTo>
                  <a:pt x="3261364" y="2132198"/>
                  <a:pt x="3244426" y="2138788"/>
                  <a:pt x="3226822" y="2142309"/>
                </a:cubicBezTo>
                <a:cubicBezTo>
                  <a:pt x="3200850" y="2147503"/>
                  <a:pt x="3174571" y="2151018"/>
                  <a:pt x="3148445" y="2155372"/>
                </a:cubicBezTo>
                <a:cubicBezTo>
                  <a:pt x="3080046" y="2223769"/>
                  <a:pt x="3126782" y="2188718"/>
                  <a:pt x="2991690" y="2233749"/>
                </a:cubicBezTo>
                <a:lnTo>
                  <a:pt x="2952502" y="2246812"/>
                </a:lnTo>
                <a:cubicBezTo>
                  <a:pt x="2900250" y="2242458"/>
                  <a:pt x="2848180" y="2233749"/>
                  <a:pt x="2795747" y="2233749"/>
                </a:cubicBezTo>
                <a:cubicBezTo>
                  <a:pt x="2734632" y="2233749"/>
                  <a:pt x="2673888" y="2250202"/>
                  <a:pt x="2612867" y="2246812"/>
                </a:cubicBezTo>
                <a:cubicBezTo>
                  <a:pt x="2593424" y="2245732"/>
                  <a:pt x="2578514" y="2228357"/>
                  <a:pt x="2560616" y="2220686"/>
                </a:cubicBezTo>
                <a:cubicBezTo>
                  <a:pt x="2547960" y="2215262"/>
                  <a:pt x="2534490" y="2211977"/>
                  <a:pt x="2521427" y="2207623"/>
                </a:cubicBezTo>
                <a:cubicBezTo>
                  <a:pt x="2504010" y="2216332"/>
                  <a:pt x="2487074" y="2226078"/>
                  <a:pt x="2469176" y="2233749"/>
                </a:cubicBezTo>
                <a:cubicBezTo>
                  <a:pt x="2346766" y="2286211"/>
                  <a:pt x="2198718" y="2229681"/>
                  <a:pt x="2077290" y="2220686"/>
                </a:cubicBezTo>
                <a:cubicBezTo>
                  <a:pt x="2046810" y="2225040"/>
                  <a:pt x="2016639" y="2233749"/>
                  <a:pt x="1985850" y="2233749"/>
                </a:cubicBezTo>
                <a:cubicBezTo>
                  <a:pt x="1950745" y="2233749"/>
                  <a:pt x="1915886" y="2226966"/>
                  <a:pt x="1881347" y="2220686"/>
                </a:cubicBezTo>
                <a:cubicBezTo>
                  <a:pt x="1867800" y="2218223"/>
                  <a:pt x="1855398" y="2211406"/>
                  <a:pt x="1842159" y="2207623"/>
                </a:cubicBezTo>
                <a:cubicBezTo>
                  <a:pt x="1824896" y="2202691"/>
                  <a:pt x="1807324" y="2198914"/>
                  <a:pt x="1789907" y="2194560"/>
                </a:cubicBezTo>
                <a:cubicBezTo>
                  <a:pt x="1776844" y="2185852"/>
                  <a:pt x="1766205" y="2171016"/>
                  <a:pt x="1750719" y="2168435"/>
                </a:cubicBezTo>
                <a:cubicBezTo>
                  <a:pt x="1737137" y="2166171"/>
                  <a:pt x="1724770" y="2177714"/>
                  <a:pt x="1711530" y="2181497"/>
                </a:cubicBezTo>
                <a:cubicBezTo>
                  <a:pt x="1694268" y="2186429"/>
                  <a:pt x="1676959" y="2191440"/>
                  <a:pt x="1659279" y="2194560"/>
                </a:cubicBezTo>
                <a:cubicBezTo>
                  <a:pt x="1602879" y="2204513"/>
                  <a:pt x="1546068" y="2211977"/>
                  <a:pt x="1489462" y="2220686"/>
                </a:cubicBezTo>
                <a:cubicBezTo>
                  <a:pt x="1476399" y="2216332"/>
                  <a:pt x="1463775" y="2210323"/>
                  <a:pt x="1450273" y="2207623"/>
                </a:cubicBezTo>
                <a:cubicBezTo>
                  <a:pt x="1420081" y="2201585"/>
                  <a:pt x="1388324" y="2203407"/>
                  <a:pt x="1358833" y="2194560"/>
                </a:cubicBezTo>
                <a:cubicBezTo>
                  <a:pt x="1343796" y="2190049"/>
                  <a:pt x="1334791" y="2172566"/>
                  <a:pt x="1319645" y="2168435"/>
                </a:cubicBezTo>
                <a:cubicBezTo>
                  <a:pt x="1285777" y="2159198"/>
                  <a:pt x="1249976" y="2159726"/>
                  <a:pt x="1215142" y="2155372"/>
                </a:cubicBezTo>
                <a:cubicBezTo>
                  <a:pt x="1197725" y="2142309"/>
                  <a:pt x="1183927" y="2121793"/>
                  <a:pt x="1162890" y="2116183"/>
                </a:cubicBezTo>
                <a:cubicBezTo>
                  <a:pt x="933551" y="2055025"/>
                  <a:pt x="1082071" y="2145033"/>
                  <a:pt x="980010" y="2076995"/>
                </a:cubicBezTo>
                <a:cubicBezTo>
                  <a:pt x="905987" y="2085703"/>
                  <a:pt x="831726" y="2092580"/>
                  <a:pt x="757942" y="2103120"/>
                </a:cubicBezTo>
                <a:cubicBezTo>
                  <a:pt x="740169" y="2105659"/>
                  <a:pt x="723631" y="2116847"/>
                  <a:pt x="705690" y="2116183"/>
                </a:cubicBezTo>
                <a:cubicBezTo>
                  <a:pt x="605233" y="2112462"/>
                  <a:pt x="505393" y="2098766"/>
                  <a:pt x="405245" y="2090057"/>
                </a:cubicBezTo>
                <a:cubicBezTo>
                  <a:pt x="351915" y="2079392"/>
                  <a:pt x="316793" y="2079984"/>
                  <a:pt x="274616" y="2037806"/>
                </a:cubicBezTo>
                <a:cubicBezTo>
                  <a:pt x="264879" y="2028069"/>
                  <a:pt x="267711" y="2010933"/>
                  <a:pt x="261553" y="1998617"/>
                </a:cubicBezTo>
                <a:cubicBezTo>
                  <a:pt x="254532" y="1984575"/>
                  <a:pt x="244136" y="1972492"/>
                  <a:pt x="235427" y="1959429"/>
                </a:cubicBezTo>
                <a:cubicBezTo>
                  <a:pt x="231073" y="1942012"/>
                  <a:pt x="227524" y="1924373"/>
                  <a:pt x="222365" y="1907177"/>
                </a:cubicBezTo>
                <a:cubicBezTo>
                  <a:pt x="214452" y="1880799"/>
                  <a:pt x="200766" y="1855964"/>
                  <a:pt x="196239" y="1828800"/>
                </a:cubicBezTo>
                <a:cubicBezTo>
                  <a:pt x="187530" y="1776549"/>
                  <a:pt x="179319" y="1724212"/>
                  <a:pt x="170113" y="1672046"/>
                </a:cubicBezTo>
                <a:cubicBezTo>
                  <a:pt x="166254" y="1650181"/>
                  <a:pt x="160426" y="1628676"/>
                  <a:pt x="157050" y="1606732"/>
                </a:cubicBezTo>
                <a:cubicBezTo>
                  <a:pt x="155417" y="1596118"/>
                  <a:pt x="145516" y="1479160"/>
                  <a:pt x="130925" y="1449977"/>
                </a:cubicBezTo>
                <a:cubicBezTo>
                  <a:pt x="121189" y="1430504"/>
                  <a:pt x="104390" y="1415442"/>
                  <a:pt x="91736" y="1397726"/>
                </a:cubicBezTo>
                <a:cubicBezTo>
                  <a:pt x="82611" y="1384951"/>
                  <a:pt x="77869" y="1368345"/>
                  <a:pt x="65610" y="1358537"/>
                </a:cubicBezTo>
                <a:cubicBezTo>
                  <a:pt x="54858" y="1349935"/>
                  <a:pt x="39485" y="1349829"/>
                  <a:pt x="26422" y="1345475"/>
                </a:cubicBezTo>
                <a:cubicBezTo>
                  <a:pt x="22068" y="1332412"/>
                  <a:pt x="11651" y="1319949"/>
                  <a:pt x="13359" y="1306286"/>
                </a:cubicBezTo>
                <a:cubicBezTo>
                  <a:pt x="16138" y="1284052"/>
                  <a:pt x="54393" y="1211154"/>
                  <a:pt x="65610" y="1188720"/>
                </a:cubicBezTo>
                <a:cubicBezTo>
                  <a:pt x="56902" y="1175657"/>
                  <a:pt x="50586" y="1160633"/>
                  <a:pt x="39485" y="1149532"/>
                </a:cubicBezTo>
                <a:cubicBezTo>
                  <a:pt x="28384" y="1138431"/>
                  <a:pt x="4104" y="1138637"/>
                  <a:pt x="296" y="1123406"/>
                </a:cubicBezTo>
                <a:cubicBezTo>
                  <a:pt x="-2691" y="1111458"/>
                  <a:pt x="17713" y="1105989"/>
                  <a:pt x="26422" y="1097280"/>
                </a:cubicBezTo>
              </a:path>
            </a:pathLst>
          </a:cu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Text Box 8">
            <a:extLst>
              <a:ext uri="{FF2B5EF4-FFF2-40B4-BE49-F238E27FC236}">
                <a16:creationId xmlns:a16="http://schemas.microsoft.com/office/drawing/2014/main" id="{2333F18A-05EA-43E1-A701-1DC599F54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835525"/>
            <a:ext cx="838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P</a:t>
            </a:r>
          </a:p>
        </p:txBody>
      </p:sp>
      <p:sp>
        <p:nvSpPr>
          <p:cNvPr id="6150" name="Text Box 13">
            <a:extLst>
              <a:ext uri="{FF2B5EF4-FFF2-40B4-BE49-F238E27FC236}">
                <a16:creationId xmlns:a16="http://schemas.microsoft.com/office/drawing/2014/main" id="{C0CFDFC7-F4DB-4260-BC81-6260B919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3798888"/>
            <a:ext cx="2387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3000">
                <a:solidFill>
                  <a:srgbClr val="000000"/>
                </a:solidFill>
                <a:cs typeface="Calibri" panose="020F0502020204030204" pitchFamily="34" charset="0"/>
              </a:rPr>
              <a:t>Factoring</a:t>
            </a:r>
            <a:br>
              <a:rPr lang="en-CA" altLang="en-US" sz="300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CA" altLang="en-US" sz="3000">
                <a:solidFill>
                  <a:srgbClr val="000000"/>
                </a:solidFill>
                <a:cs typeface="Calibri" panose="020F0502020204030204" pitchFamily="34" charset="0"/>
              </a:rPr>
              <a:t>Discrete Log</a:t>
            </a:r>
          </a:p>
        </p:txBody>
      </p:sp>
      <p:sp>
        <p:nvSpPr>
          <p:cNvPr id="6151" name="Freeform 6">
            <a:extLst>
              <a:ext uri="{FF2B5EF4-FFF2-40B4-BE49-F238E27FC236}">
                <a16:creationId xmlns:a16="http://schemas.microsoft.com/office/drawing/2014/main" id="{62FF82C4-BA14-487C-8F13-85046262AC67}"/>
              </a:ext>
            </a:extLst>
          </p:cNvPr>
          <p:cNvSpPr>
            <a:spLocks/>
          </p:cNvSpPr>
          <p:nvPr/>
        </p:nvSpPr>
        <p:spPr bwMode="auto">
          <a:xfrm flipV="1">
            <a:off x="3502025" y="1336675"/>
            <a:ext cx="3657600" cy="1001713"/>
          </a:xfrm>
          <a:custGeom>
            <a:avLst/>
            <a:gdLst>
              <a:gd name="T0" fmla="*/ 0 w 1392"/>
              <a:gd name="T1" fmla="*/ 2147483646 h 536"/>
              <a:gd name="T2" fmla="*/ 2147483646 w 1392"/>
              <a:gd name="T3" fmla="*/ 2147483646 h 536"/>
              <a:gd name="T4" fmla="*/ 2147483646 w 1392"/>
              <a:gd name="T5" fmla="*/ 2147483646 h 536"/>
              <a:gd name="T6" fmla="*/ 0 60000 65536"/>
              <a:gd name="T7" fmla="*/ 0 60000 65536"/>
              <a:gd name="T8" fmla="*/ 0 60000 65536"/>
              <a:gd name="T9" fmla="*/ 0 w 1392"/>
              <a:gd name="T10" fmla="*/ 0 h 536"/>
              <a:gd name="T11" fmla="*/ 1392 w 1392"/>
              <a:gd name="T12" fmla="*/ 536 h 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536">
                <a:moveTo>
                  <a:pt x="0" y="536"/>
                </a:moveTo>
                <a:cubicBezTo>
                  <a:pt x="220" y="276"/>
                  <a:pt x="440" y="16"/>
                  <a:pt x="672" y="8"/>
                </a:cubicBezTo>
                <a:cubicBezTo>
                  <a:pt x="904" y="0"/>
                  <a:pt x="1148" y="244"/>
                  <a:pt x="1392" y="4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Freeform 6">
            <a:extLst>
              <a:ext uri="{FF2B5EF4-FFF2-40B4-BE49-F238E27FC236}">
                <a16:creationId xmlns:a16="http://schemas.microsoft.com/office/drawing/2014/main" id="{3D09583E-E0BE-457C-88C7-C78C003F04FF}"/>
              </a:ext>
            </a:extLst>
          </p:cNvPr>
          <p:cNvSpPr>
            <a:spLocks/>
          </p:cNvSpPr>
          <p:nvPr/>
        </p:nvSpPr>
        <p:spPr bwMode="auto">
          <a:xfrm>
            <a:off x="3600450" y="4783138"/>
            <a:ext cx="3465512" cy="1001712"/>
          </a:xfrm>
          <a:custGeom>
            <a:avLst/>
            <a:gdLst>
              <a:gd name="T0" fmla="*/ 0 w 1392"/>
              <a:gd name="T1" fmla="*/ 2147483646 h 536"/>
              <a:gd name="T2" fmla="*/ 2147483646 w 1392"/>
              <a:gd name="T3" fmla="*/ 2147483646 h 536"/>
              <a:gd name="T4" fmla="*/ 2147483646 w 1392"/>
              <a:gd name="T5" fmla="*/ 2147483646 h 536"/>
              <a:gd name="T6" fmla="*/ 0 60000 65536"/>
              <a:gd name="T7" fmla="*/ 0 60000 65536"/>
              <a:gd name="T8" fmla="*/ 0 60000 65536"/>
              <a:gd name="T9" fmla="*/ 0 w 1392"/>
              <a:gd name="T10" fmla="*/ 0 h 536"/>
              <a:gd name="T11" fmla="*/ 1392 w 1392"/>
              <a:gd name="T12" fmla="*/ 536 h 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536">
                <a:moveTo>
                  <a:pt x="0" y="536"/>
                </a:moveTo>
                <a:cubicBezTo>
                  <a:pt x="220" y="276"/>
                  <a:pt x="440" y="16"/>
                  <a:pt x="672" y="8"/>
                </a:cubicBezTo>
                <a:cubicBezTo>
                  <a:pt x="904" y="0"/>
                  <a:pt x="1148" y="244"/>
                  <a:pt x="1392" y="4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Oval 5">
            <a:extLst>
              <a:ext uri="{FF2B5EF4-FFF2-40B4-BE49-F238E27FC236}">
                <a16:creationId xmlns:a16="http://schemas.microsoft.com/office/drawing/2014/main" id="{6836FC9A-0436-4534-AEE0-760B39ABB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5" y="447675"/>
            <a:ext cx="5105400" cy="61150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4" name="Text Box 9">
            <a:extLst>
              <a:ext uri="{FF2B5EF4-FFF2-40B4-BE49-F238E27FC236}">
                <a16:creationId xmlns:a16="http://schemas.microsoft.com/office/drawing/2014/main" id="{CF73052E-0AD8-49DE-A2C8-E52FBE2A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7" y="5056188"/>
            <a:ext cx="1600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CC00CC"/>
                </a:solidFill>
                <a:cs typeface="Calibri" panose="020F0502020204030204" pitchFamily="34" charset="0"/>
              </a:rPr>
              <a:t>BQP</a:t>
            </a:r>
          </a:p>
        </p:txBody>
      </p:sp>
      <p:sp>
        <p:nvSpPr>
          <p:cNvPr id="6155" name="Text Box 13">
            <a:extLst>
              <a:ext uri="{FF2B5EF4-FFF2-40B4-BE49-F238E27FC236}">
                <a16:creationId xmlns:a16="http://schemas.microsoft.com/office/drawing/2014/main" id="{7327BF8A-20C1-4969-8122-5353805C1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2195513"/>
            <a:ext cx="26447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Post-quantum crypto?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Graph isomorphism</a:t>
            </a:r>
          </a:p>
        </p:txBody>
      </p:sp>
      <p:sp>
        <p:nvSpPr>
          <p:cNvPr id="6156" name="Text Box 10">
            <a:extLst>
              <a:ext uri="{FF2B5EF4-FFF2-40B4-BE49-F238E27FC236}">
                <a16:creationId xmlns:a16="http://schemas.microsoft.com/office/drawing/2014/main" id="{7D1B7FC5-86F3-4F12-91E3-F1827EA5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49" y="2020888"/>
            <a:ext cx="2940051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CC00CC"/>
                </a:solidFill>
                <a:cs typeface="Calibri" panose="020F0502020204030204" pitchFamily="34" charset="0"/>
              </a:rPr>
              <a:t>Bounded-Error Quantum Polynomial</a:t>
            </a:r>
            <a:br>
              <a:rPr lang="en-US" altLang="en-US" sz="3000" b="1">
                <a:solidFill>
                  <a:srgbClr val="CC00CC"/>
                </a:solidFill>
                <a:cs typeface="Calibri" panose="020F0502020204030204" pitchFamily="34" charset="0"/>
              </a:rPr>
            </a:br>
            <a:r>
              <a:rPr lang="en-US" altLang="en-US" sz="3000" b="1">
                <a:solidFill>
                  <a:srgbClr val="CC00CC"/>
                </a:solidFill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0991C4-2605-431F-ACB3-DFDA909BF101}"/>
              </a:ext>
            </a:extLst>
          </p:cNvPr>
          <p:cNvCxnSpPr>
            <a:cxnSpLocks/>
          </p:cNvCxnSpPr>
          <p:nvPr/>
        </p:nvCxnSpPr>
        <p:spPr bwMode="auto">
          <a:xfrm>
            <a:off x="1825625" y="3960813"/>
            <a:ext cx="609600" cy="1260475"/>
          </a:xfrm>
          <a:prstGeom prst="straightConnector1">
            <a:avLst/>
          </a:prstGeom>
          <a:ln w="38100">
            <a:solidFill>
              <a:srgbClr val="CC00C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8" name="Text Box 13">
            <a:extLst>
              <a:ext uri="{FF2B5EF4-FFF2-40B4-BE49-F238E27FC236}">
                <a16:creationId xmlns:a16="http://schemas.microsoft.com/office/drawing/2014/main" id="{3C9C88F8-758A-40DA-B3E6-B130237AE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2" y="5572125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Linear equations, matching, …</a:t>
            </a:r>
          </a:p>
        </p:txBody>
      </p:sp>
      <p:sp>
        <p:nvSpPr>
          <p:cNvPr id="6159" name="Text Box 13">
            <a:extLst>
              <a:ext uri="{FF2B5EF4-FFF2-40B4-BE49-F238E27FC236}">
                <a16:creationId xmlns:a16="http://schemas.microsoft.com/office/drawing/2014/main" id="{387602C7-8B86-4F17-A364-BA0BD6CB3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262" y="1465263"/>
            <a:ext cx="290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3SAT, packing…</a:t>
            </a:r>
          </a:p>
        </p:txBody>
      </p:sp>
      <p:pic>
        <p:nvPicPr>
          <p:cNvPr id="6160" name="Picture 5" descr="shor">
            <a:extLst>
              <a:ext uri="{FF2B5EF4-FFF2-40B4-BE49-F238E27FC236}">
                <a16:creationId xmlns:a16="http://schemas.microsoft.com/office/drawing/2014/main" id="{1FE5D5DF-D853-4FD8-8F74-D1E774FD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601" r="2400" b="16000"/>
          <a:stretch>
            <a:fillRect/>
          </a:stretch>
        </p:blipFill>
        <p:spPr bwMode="auto">
          <a:xfrm>
            <a:off x="4416425" y="4100513"/>
            <a:ext cx="444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2" descr="Physics - Waiting for the Quantum Simulation Revolution">
            <a:extLst>
              <a:ext uri="{FF2B5EF4-FFF2-40B4-BE49-F238E27FC236}">
                <a16:creationId xmlns:a16="http://schemas.microsoft.com/office/drawing/2014/main" id="{669289FE-2176-4046-B942-D61C33F22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7" y="5727700"/>
            <a:ext cx="10398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86501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Observation bridging math, CS, physics, philosophy:</a:t>
            </a:r>
            <a:br>
              <a:rPr lang="en-US" altLang="en-US" sz="2800" b="1" dirty="0">
                <a:solidFill>
                  <a:srgbClr val="0070C0"/>
                </a:solidFill>
              </a:rPr>
            </a:br>
            <a:r>
              <a:rPr lang="en-US" altLang="en-US" sz="2800" dirty="0"/>
              <a:t>Even if mathematical truth is timeless, our ability to </a:t>
            </a:r>
            <a:r>
              <a:rPr lang="en-US" altLang="en-US" sz="2800" b="1" dirty="0">
                <a:solidFill>
                  <a:srgbClr val="FF0000"/>
                </a:solidFill>
              </a:rPr>
              <a:t>know</a:t>
            </a:r>
            <a:r>
              <a:rPr lang="en-US" altLang="en-US" sz="2800" dirty="0"/>
              <a:t> it is limited by our nature as finite, temporal beings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38443248-2F53-4B84-8213-973EBC0FCA5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834104"/>
            <a:ext cx="3657600" cy="1828800"/>
            <a:chOff x="4572000" y="1600200"/>
            <a:chExt cx="3657600" cy="1828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56F4CD-6486-4BED-9627-6A9A8B9A535D}"/>
                </a:ext>
              </a:extLst>
            </p:cNvPr>
            <p:cNvSpPr/>
            <p:nvPr/>
          </p:nvSpPr>
          <p:spPr>
            <a:xfrm>
              <a:off x="4572000" y="1600200"/>
              <a:ext cx="3657600" cy="1828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BEAD70-3031-477C-9EAD-A7F51841A3B3}"/>
                </a:ext>
              </a:extLst>
            </p:cNvPr>
            <p:cNvSpPr txBox="1"/>
            <p:nvPr/>
          </p:nvSpPr>
          <p:spPr>
            <a:xfrm>
              <a:off x="5105400" y="2133600"/>
              <a:ext cx="25908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atin typeface="+mj-lt"/>
                  <a:cs typeface="Arial" charset="0"/>
                </a:rPr>
                <a:t>4 = 2 + 2</a:t>
              </a:r>
            </a:p>
          </p:txBody>
        </p:sp>
      </p:grpSp>
      <p:grpSp>
        <p:nvGrpSpPr>
          <p:cNvPr id="10" name="Group 23">
            <a:extLst>
              <a:ext uri="{FF2B5EF4-FFF2-40B4-BE49-F238E27FC236}">
                <a16:creationId xmlns:a16="http://schemas.microsoft.com/office/drawing/2014/main" id="{48DE6781-2843-42C4-BBF5-55896EDBFC0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662904"/>
            <a:ext cx="3657600" cy="914400"/>
            <a:chOff x="4572000" y="3429000"/>
            <a:chExt cx="3657600" cy="9144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A10D18-9B68-4C5E-B917-7D8A2A9AA7D1}"/>
                </a:ext>
              </a:extLst>
            </p:cNvPr>
            <p:cNvSpPr/>
            <p:nvPr/>
          </p:nvSpPr>
          <p:spPr>
            <a:xfrm>
              <a:off x="4572000" y="3429000"/>
              <a:ext cx="3657600" cy="914400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48FB8E-05AD-4606-BB22-AA2173C4461D}"/>
                </a:ext>
              </a:extLst>
            </p:cNvPr>
            <p:cNvSpPr txBox="1"/>
            <p:nvPr/>
          </p:nvSpPr>
          <p:spPr>
            <a:xfrm>
              <a:off x="5562600" y="3581400"/>
              <a:ext cx="16764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+mj-lt"/>
                  <a:cs typeface="Arial" charset="0"/>
                </a:rPr>
                <a:t>6 = 3 + 3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2F64EF22-21BF-4C60-9CBB-05366BD67BE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5577304"/>
            <a:ext cx="3657600" cy="461963"/>
            <a:chOff x="4572000" y="4343400"/>
            <a:chExt cx="365760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1F6C31-999B-4C4A-9512-05C97992B1A5}"/>
                </a:ext>
              </a:extLst>
            </p:cNvPr>
            <p:cNvSpPr/>
            <p:nvPr/>
          </p:nvSpPr>
          <p:spPr>
            <a:xfrm>
              <a:off x="4572000" y="4343400"/>
              <a:ext cx="3657600" cy="4569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A41780-0E33-41E0-BC0B-A9BD3871717C}"/>
                </a:ext>
              </a:extLst>
            </p:cNvPr>
            <p:cNvSpPr txBox="1"/>
            <p:nvPr/>
          </p:nvSpPr>
          <p:spPr>
            <a:xfrm>
              <a:off x="5562600" y="4343400"/>
              <a:ext cx="16764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latin typeface="+mj-lt"/>
                  <a:cs typeface="Arial" charset="0"/>
                </a:rPr>
                <a:t>8 = 5 + 3</a:t>
              </a:r>
            </a:p>
          </p:txBody>
        </p:sp>
      </p:grpSp>
      <p:grpSp>
        <p:nvGrpSpPr>
          <p:cNvPr id="17" name="Group 25">
            <a:extLst>
              <a:ext uri="{FF2B5EF4-FFF2-40B4-BE49-F238E27FC236}">
                <a16:creationId xmlns:a16="http://schemas.microsoft.com/office/drawing/2014/main" id="{4591289B-C468-4E10-956B-83D140DCE97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5958302"/>
            <a:ext cx="3657600" cy="369332"/>
            <a:chOff x="4572000" y="4724400"/>
            <a:chExt cx="3657600" cy="36877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960A60-CC6A-4700-8B8D-40D65663695E}"/>
                </a:ext>
              </a:extLst>
            </p:cNvPr>
            <p:cNvSpPr/>
            <p:nvPr/>
          </p:nvSpPr>
          <p:spPr>
            <a:xfrm>
              <a:off x="4572000" y="4800485"/>
              <a:ext cx="3657600" cy="2282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F9F1CD-F41A-4F82-B4BE-B96B4DD5D320}"/>
                </a:ext>
              </a:extLst>
            </p:cNvPr>
            <p:cNvSpPr txBox="1"/>
            <p:nvPr/>
          </p:nvSpPr>
          <p:spPr>
            <a:xfrm>
              <a:off x="5256214" y="4724400"/>
              <a:ext cx="2274882" cy="368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j-lt"/>
                  <a:cs typeface="Arial" charset="0"/>
                </a:rPr>
                <a:t>10 = 5 + 5 = 7 + 3</a:t>
              </a:r>
            </a:p>
          </p:txBody>
        </p:sp>
      </p:grpSp>
      <p:grpSp>
        <p:nvGrpSpPr>
          <p:cNvPr id="20" name="Group 26">
            <a:extLst>
              <a:ext uri="{FF2B5EF4-FFF2-40B4-BE49-F238E27FC236}">
                <a16:creationId xmlns:a16="http://schemas.microsoft.com/office/drawing/2014/main" id="{0C5D6F46-8F9A-4921-8D73-504EFCD50BC2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6217067"/>
            <a:ext cx="3657600" cy="246062"/>
            <a:chOff x="4572000" y="4983480"/>
            <a:chExt cx="3657600" cy="2462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B58BB0-63C9-4AAE-9D73-B1AE419BA3C9}"/>
                </a:ext>
              </a:extLst>
            </p:cNvPr>
            <p:cNvSpPr/>
            <p:nvPr/>
          </p:nvSpPr>
          <p:spPr>
            <a:xfrm>
              <a:off x="4572000" y="5029547"/>
              <a:ext cx="3657600" cy="1191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1EA695-85E5-4942-A858-0DB3E0A0FF03}"/>
                </a:ext>
              </a:extLst>
            </p:cNvPr>
            <p:cNvSpPr txBox="1"/>
            <p:nvPr/>
          </p:nvSpPr>
          <p:spPr>
            <a:xfrm>
              <a:off x="5562600" y="4983480"/>
              <a:ext cx="1676400" cy="2462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atin typeface="+mj-lt"/>
                  <a:cs typeface="Arial" charset="0"/>
                </a:rPr>
                <a:t>12 = 7 + 5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C4A52A-A3C7-4ED1-A035-99E6E8C7AD51}"/>
              </a:ext>
            </a:extLst>
          </p:cNvPr>
          <p:cNvGrpSpPr/>
          <p:nvPr/>
        </p:nvGrpSpPr>
        <p:grpSpPr>
          <a:xfrm>
            <a:off x="3637422" y="2813467"/>
            <a:ext cx="609600" cy="3920961"/>
            <a:chOff x="3637422" y="2813467"/>
            <a:chExt cx="609600" cy="392096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3F4BE6A-2A68-4D36-BE64-4826B33726AC}"/>
                </a:ext>
              </a:extLst>
            </p:cNvPr>
            <p:cNvCxnSpPr>
              <a:cxnSpLocks/>
            </p:cNvCxnSpPr>
            <p:nvPr/>
          </p:nvCxnSpPr>
          <p:spPr>
            <a:xfrm>
              <a:off x="4247022" y="2813467"/>
              <a:ext cx="0" cy="3920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678FF0-6329-4305-AD72-093A5E6941BE}"/>
                </a:ext>
              </a:extLst>
            </p:cNvPr>
            <p:cNvSpPr txBox="1"/>
            <p:nvPr/>
          </p:nvSpPr>
          <p:spPr>
            <a:xfrm rot="16200000">
              <a:off x="2276141" y="4555748"/>
              <a:ext cx="3276600" cy="554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dirty="0">
                  <a:latin typeface="+mj-lt"/>
                  <a:cs typeface="Arial" charset="0"/>
                </a:rPr>
                <a:t>Time (seconds)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C09577B-7460-42EE-B0E9-55C9842C4EC8}"/>
              </a:ext>
            </a:extLst>
          </p:cNvPr>
          <p:cNvSpPr/>
          <p:nvPr/>
        </p:nvSpPr>
        <p:spPr>
          <a:xfrm>
            <a:off x="4572000" y="6415504"/>
            <a:ext cx="3657600" cy="5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C8D1F81-638C-4866-9BE7-CF2CCAA9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8" y="2691939"/>
            <a:ext cx="2540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1EDB03A8-19B2-476B-908F-17E27C11E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1600200"/>
            <a:ext cx="8229598" cy="59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To illustrate I present:</a:t>
            </a:r>
          </a:p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Zeno’s Finite-Time Goldbach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Decider</a:t>
            </a:r>
            <a:r>
              <a:rPr lang="en-US" altLang="en-US" sz="2800" b="1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TM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!</a:t>
            </a:r>
            <a:endParaRPr lang="en-US" alt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1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AF4B3C9-C8C3-4133-B27E-0FD9B17DA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6" y="1134163"/>
            <a:ext cx="470217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Google (Dec. 2024):</a:t>
            </a:r>
            <a:r>
              <a:rPr lang="en-US" altLang="en-US" sz="2600" dirty="0">
                <a:latin typeface="Calibri" panose="020F0502020204030204" pitchFamily="34" charset="0"/>
              </a:rPr>
              <a:t> Built a chip called Willow with 103 superconducting qubits, which has given us mathematical information that we don’t know how to get classically from the largest existing supercomputers in less than 10</a:t>
            </a:r>
            <a:r>
              <a:rPr lang="en-US" altLang="en-US" sz="2600" baseline="30000" dirty="0">
                <a:latin typeface="Calibri" panose="020F0502020204030204" pitchFamily="34" charset="0"/>
              </a:rPr>
              <a:t>25</a:t>
            </a:r>
            <a:r>
              <a:rPr lang="en-US" altLang="en-US" sz="2600" dirty="0">
                <a:latin typeface="Calibri" panose="020F0502020204030204" pitchFamily="34" charset="0"/>
              </a:rPr>
              <a:t> years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19459" name="Rectangle 6">
            <a:extLst>
              <a:ext uri="{FF2B5EF4-FFF2-40B4-BE49-F238E27FC236}">
                <a16:creationId xmlns:a16="http://schemas.microsoft.com/office/drawing/2014/main" id="{25FCF2C5-7F07-402F-B2D5-D83FB352E0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93663"/>
            <a:ext cx="8763000" cy="928687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“Quantum Supremacy”: Where We Are Now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0809524-0B2B-4F16-AF9B-65348378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4507387"/>
            <a:ext cx="831691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What is that information?</a:t>
            </a:r>
            <a:r>
              <a:rPr lang="en-US" altLang="en-US" sz="2600" dirty="0">
                <a:latin typeface="Calibri" panose="020F0502020204030204" pitchFamily="34" charset="0"/>
              </a:rPr>
              <a:t> “The 103-bit strings x</a:t>
            </a:r>
            <a:r>
              <a:rPr lang="en-US" altLang="en-US" sz="2600" baseline="-25000" dirty="0">
                <a:latin typeface="Calibri" panose="020F0502020204030204" pitchFamily="34" charset="0"/>
              </a:rPr>
              <a:t>1</a:t>
            </a:r>
            <a:r>
              <a:rPr lang="en-US" altLang="en-US" sz="2600" dirty="0">
                <a:latin typeface="Calibri" panose="020F0502020204030204" pitchFamily="34" charset="0"/>
              </a:rPr>
              <a:t>,…,</a:t>
            </a:r>
            <a:r>
              <a:rPr lang="en-US" altLang="en-US" sz="2600" dirty="0" err="1">
                <a:latin typeface="Calibri" panose="020F0502020204030204" pitchFamily="34" charset="0"/>
              </a:rPr>
              <a:t>x</a:t>
            </a:r>
            <a:r>
              <a:rPr lang="en-US" altLang="en-US" sz="2600" baseline="-25000" dirty="0" err="1">
                <a:latin typeface="Calibri" panose="020F0502020204030204" pitchFamily="34" charset="0"/>
              </a:rPr>
              <a:t>k</a:t>
            </a:r>
            <a:r>
              <a:rPr lang="en-US" altLang="en-US" sz="2600" dirty="0">
                <a:latin typeface="Calibri" panose="020F0502020204030204" pitchFamily="34" charset="0"/>
              </a:rPr>
              <a:t> are statistically likely outputs of such-and-such quantum circuit”</a:t>
            </a:r>
            <a:endParaRPr lang="en-US" altLang="en-US" sz="2600" dirty="0">
              <a:solidFill>
                <a:srgbClr val="008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362" name="Picture 2" descr="Among the numerous tech issues in 2024, Google's quantum computer ...">
            <a:extLst>
              <a:ext uri="{FF2B5EF4-FFF2-40B4-BE49-F238E27FC236}">
                <a16:creationId xmlns:a16="http://schemas.microsoft.com/office/drawing/2014/main" id="{8141841C-62FB-4299-9DF9-8516DFB2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94455"/>
            <a:ext cx="3638550" cy="21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66B86D25-48DA-4343-847D-048510BBC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99" y="5479954"/>
            <a:ext cx="731065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Calibri" panose="020F0502020204030204" pitchFamily="34" charset="0"/>
              </a:rPr>
              <a:t>(Hey, I didn’t say the information was 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useful</a:t>
            </a:r>
            <a:r>
              <a:rPr lang="en-US" altLang="en-US" sz="2600" dirty="0">
                <a:latin typeface="Calibri" panose="020F0502020204030204" pitchFamily="34" charset="0"/>
              </a:rPr>
              <a:t>!  Or even 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checkable</a:t>
            </a:r>
            <a:r>
              <a:rPr lang="en-US" altLang="en-US" sz="2600" dirty="0">
                <a:latin typeface="Calibri" panose="020F0502020204030204" pitchFamily="34" charset="0"/>
              </a:rPr>
              <a:t> in less than 10</a:t>
            </a:r>
            <a:r>
              <a:rPr lang="en-US" altLang="en-US" sz="2600" baseline="30000" dirty="0">
                <a:latin typeface="Calibri" panose="020F0502020204030204" pitchFamily="34" charset="0"/>
              </a:rPr>
              <a:t>25</a:t>
            </a:r>
            <a:r>
              <a:rPr lang="en-US" altLang="en-US" sz="2600" dirty="0">
                <a:latin typeface="Calibri" panose="020F0502020204030204" pitchFamily="34" charset="0"/>
              </a:rPr>
              <a:t> years…)</a:t>
            </a:r>
            <a:endParaRPr lang="en-US" altLang="en-US" sz="2600" dirty="0">
              <a:solidFill>
                <a:srgbClr val="008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12" grpId="0" autoUpdateAnimBg="0"/>
      <p:bldP spid="1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70C0"/>
                </a:solidFill>
              </a:rPr>
              <a:t>Beyond</a:t>
            </a:r>
            <a:r>
              <a:rPr lang="en-US" altLang="en-US" b="1" dirty="0">
                <a:solidFill>
                  <a:srgbClr val="0070C0"/>
                </a:solidFill>
              </a:rPr>
              <a:t> Quantum Computing?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6AF56E-D694-4375-85E5-AC65454AED45}"/>
              </a:ext>
            </a:extLst>
          </p:cNvPr>
          <p:cNvGrpSpPr/>
          <p:nvPr/>
        </p:nvGrpSpPr>
        <p:grpSpPr>
          <a:xfrm>
            <a:off x="381000" y="1453489"/>
            <a:ext cx="8382000" cy="2432711"/>
            <a:chOff x="381000" y="1453489"/>
            <a:chExt cx="8382000" cy="1981199"/>
          </a:xfrm>
        </p:grpSpPr>
        <p:sp>
          <p:nvSpPr>
            <p:cNvPr id="4" name="Vertical Scroll 10">
              <a:extLst>
                <a:ext uri="{FF2B5EF4-FFF2-40B4-BE49-F238E27FC236}">
                  <a16:creationId xmlns:a16="http://schemas.microsoft.com/office/drawing/2014/main" id="{45BD010F-7206-46AE-88D8-E17FF152C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" y="1453489"/>
              <a:ext cx="8382000" cy="1981199"/>
            </a:xfrm>
            <a:prstGeom prst="verticalScroll">
              <a:avLst>
                <a:gd name="adj" fmla="val 19044"/>
              </a:avLst>
            </a:prstGeom>
            <a:solidFill>
              <a:srgbClr val="FFFFB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A0C85D9F-DA07-44AC-8EAB-3DC299A0C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537" y="1834489"/>
              <a:ext cx="68580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3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Quantum Extended Church-Turing Thesis:</a:t>
              </a:r>
              <a:r>
                <a:rPr lang="en-US" altLang="en-US" sz="3000" dirty="0">
                  <a:solidFill>
                    <a:schemeClr val="tx1"/>
                  </a:solidFill>
                  <a:latin typeface="Calibri" panose="020F0502020204030204" pitchFamily="34" charset="0"/>
                </a:rPr>
                <a:t> All physical systems can be simulated efficiently </a:t>
              </a:r>
              <a:r>
                <a:rPr lang="en-US" alt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(with polynomial overhead)</a:t>
              </a:r>
              <a:r>
                <a:rPr lang="en-US" altLang="en-US" sz="3000" dirty="0">
                  <a:solidFill>
                    <a:schemeClr val="tx1"/>
                  </a:solidFill>
                  <a:latin typeface="Calibri" panose="020F0502020204030204" pitchFamily="34" charset="0"/>
                </a:rPr>
                <a:t> on a quantum computer</a:t>
              </a:r>
            </a:p>
          </p:txBody>
        </p:sp>
      </p:grpSp>
      <p:sp>
        <p:nvSpPr>
          <p:cNvPr id="6" name="Rectangle 3">
            <a:extLst>
              <a:ext uri="{FF2B5EF4-FFF2-40B4-BE49-F238E27FC236}">
                <a16:creationId xmlns:a16="http://schemas.microsoft.com/office/drawing/2014/main" id="{A99928D6-C07E-45BE-9849-4F36724A2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26720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But this is “merely” an empirical claim about the laws of physics.  Were it false, even more mathematical truth could be knowable to us.  So what’s its status?</a:t>
            </a:r>
          </a:p>
        </p:txBody>
      </p:sp>
    </p:spTree>
    <p:extLst>
      <p:ext uri="{BB962C8B-B14F-4D97-AF65-F5344CB8AC3E}">
        <p14:creationId xmlns:p14="http://schemas.microsoft.com/office/powerpoint/2010/main" val="415312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99B8CA0B-CF29-41A5-9AF8-319875F60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F6E3FD7C-B434-40B8-90F3-9CEDECB75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CC"/>
                </a:solidFill>
              </a:rPr>
              <a:t>“Relativity Computing”</a:t>
            </a:r>
          </a:p>
        </p:txBody>
      </p:sp>
      <p:pic>
        <p:nvPicPr>
          <p:cNvPr id="14342" name="Picture 6" descr="earth">
            <a:extLst>
              <a:ext uri="{FF2B5EF4-FFF2-40B4-BE49-F238E27FC236}">
                <a16:creationId xmlns:a16="http://schemas.microsoft.com/office/drawing/2014/main" id="{3634C5E8-D08A-4745-BB42-BDAD11C96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505200"/>
            <a:ext cx="3048000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411" name="Group 75">
            <a:extLst>
              <a:ext uri="{FF2B5EF4-FFF2-40B4-BE49-F238E27FC236}">
                <a16:creationId xmlns:a16="http://schemas.microsoft.com/office/drawing/2014/main" id="{D13F8E12-BC14-410D-904A-BDE13D843A92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895600"/>
            <a:ext cx="1981200" cy="1866900"/>
            <a:chOff x="6047" y="1105"/>
            <a:chExt cx="1681" cy="1583"/>
          </a:xfrm>
        </p:grpSpPr>
        <p:sp>
          <p:nvSpPr>
            <p:cNvPr id="14346" name="Freeform 10">
              <a:extLst>
                <a:ext uri="{FF2B5EF4-FFF2-40B4-BE49-F238E27FC236}">
                  <a16:creationId xmlns:a16="http://schemas.microsoft.com/office/drawing/2014/main" id="{E8BFA5B1-B1BA-4C2E-B7AE-148482048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" y="1143"/>
              <a:ext cx="923" cy="876"/>
            </a:xfrm>
            <a:custGeom>
              <a:avLst/>
              <a:gdLst>
                <a:gd name="T0" fmla="*/ 227 w 1578"/>
                <a:gd name="T1" fmla="*/ 1524 h 1562"/>
                <a:gd name="T2" fmla="*/ 165 w 1578"/>
                <a:gd name="T3" fmla="*/ 1373 h 1562"/>
                <a:gd name="T4" fmla="*/ 0 w 1578"/>
                <a:gd name="T5" fmla="*/ 471 h 1562"/>
                <a:gd name="T6" fmla="*/ 5 w 1578"/>
                <a:gd name="T7" fmla="*/ 367 h 1562"/>
                <a:gd name="T8" fmla="*/ 62 w 1578"/>
                <a:gd name="T9" fmla="*/ 320 h 1562"/>
                <a:gd name="T10" fmla="*/ 222 w 1578"/>
                <a:gd name="T11" fmla="*/ 252 h 1562"/>
                <a:gd name="T12" fmla="*/ 471 w 1578"/>
                <a:gd name="T13" fmla="*/ 191 h 1562"/>
                <a:gd name="T14" fmla="*/ 984 w 1578"/>
                <a:gd name="T15" fmla="*/ 61 h 1562"/>
                <a:gd name="T16" fmla="*/ 1262 w 1578"/>
                <a:gd name="T17" fmla="*/ 0 h 1562"/>
                <a:gd name="T18" fmla="*/ 1387 w 1578"/>
                <a:gd name="T19" fmla="*/ 0 h 1562"/>
                <a:gd name="T20" fmla="*/ 1413 w 1578"/>
                <a:gd name="T21" fmla="*/ 9 h 1562"/>
                <a:gd name="T22" fmla="*/ 1413 w 1578"/>
                <a:gd name="T23" fmla="*/ 165 h 1562"/>
                <a:gd name="T24" fmla="*/ 1387 w 1578"/>
                <a:gd name="T25" fmla="*/ 409 h 1562"/>
                <a:gd name="T26" fmla="*/ 1398 w 1578"/>
                <a:gd name="T27" fmla="*/ 751 h 1562"/>
                <a:gd name="T28" fmla="*/ 1491 w 1578"/>
                <a:gd name="T29" fmla="*/ 75 h 1562"/>
                <a:gd name="T30" fmla="*/ 1521 w 1578"/>
                <a:gd name="T31" fmla="*/ 66 h 1562"/>
                <a:gd name="T32" fmla="*/ 1558 w 1578"/>
                <a:gd name="T33" fmla="*/ 150 h 1562"/>
                <a:gd name="T34" fmla="*/ 1578 w 1578"/>
                <a:gd name="T35" fmla="*/ 258 h 1562"/>
                <a:gd name="T36" fmla="*/ 1511 w 1578"/>
                <a:gd name="T37" fmla="*/ 813 h 1562"/>
                <a:gd name="T38" fmla="*/ 1418 w 1578"/>
                <a:gd name="T39" fmla="*/ 1512 h 1562"/>
                <a:gd name="T40" fmla="*/ 1351 w 1578"/>
                <a:gd name="T41" fmla="*/ 1546 h 1562"/>
                <a:gd name="T42" fmla="*/ 1106 w 1578"/>
                <a:gd name="T43" fmla="*/ 1562 h 1562"/>
                <a:gd name="T44" fmla="*/ 351 w 1578"/>
                <a:gd name="T45" fmla="*/ 1554 h 1562"/>
                <a:gd name="T46" fmla="*/ 276 w 1578"/>
                <a:gd name="T47" fmla="*/ 1537 h 1562"/>
                <a:gd name="T48" fmla="*/ 227 w 1578"/>
                <a:gd name="T49" fmla="*/ 1524 h 1562"/>
                <a:gd name="T50" fmla="*/ 227 w 1578"/>
                <a:gd name="T51" fmla="*/ 1524 h 1562"/>
                <a:gd name="T52" fmla="*/ 227 w 1578"/>
                <a:gd name="T53" fmla="*/ 1524 h 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78" h="1562">
                  <a:moveTo>
                    <a:pt x="227" y="1524"/>
                  </a:moveTo>
                  <a:lnTo>
                    <a:pt x="165" y="1373"/>
                  </a:lnTo>
                  <a:lnTo>
                    <a:pt x="0" y="471"/>
                  </a:lnTo>
                  <a:lnTo>
                    <a:pt x="5" y="367"/>
                  </a:lnTo>
                  <a:lnTo>
                    <a:pt x="62" y="320"/>
                  </a:lnTo>
                  <a:lnTo>
                    <a:pt x="222" y="252"/>
                  </a:lnTo>
                  <a:lnTo>
                    <a:pt x="471" y="191"/>
                  </a:lnTo>
                  <a:lnTo>
                    <a:pt x="984" y="61"/>
                  </a:lnTo>
                  <a:lnTo>
                    <a:pt x="1262" y="0"/>
                  </a:lnTo>
                  <a:lnTo>
                    <a:pt x="1387" y="0"/>
                  </a:lnTo>
                  <a:lnTo>
                    <a:pt x="1413" y="9"/>
                  </a:lnTo>
                  <a:lnTo>
                    <a:pt x="1413" y="165"/>
                  </a:lnTo>
                  <a:lnTo>
                    <a:pt x="1387" y="409"/>
                  </a:lnTo>
                  <a:lnTo>
                    <a:pt x="1398" y="751"/>
                  </a:lnTo>
                  <a:lnTo>
                    <a:pt x="1491" y="75"/>
                  </a:lnTo>
                  <a:lnTo>
                    <a:pt x="1521" y="66"/>
                  </a:lnTo>
                  <a:lnTo>
                    <a:pt x="1558" y="150"/>
                  </a:lnTo>
                  <a:lnTo>
                    <a:pt x="1578" y="258"/>
                  </a:lnTo>
                  <a:lnTo>
                    <a:pt x="1511" y="813"/>
                  </a:lnTo>
                  <a:lnTo>
                    <a:pt x="1418" y="1512"/>
                  </a:lnTo>
                  <a:lnTo>
                    <a:pt x="1351" y="1546"/>
                  </a:lnTo>
                  <a:lnTo>
                    <a:pt x="1106" y="1562"/>
                  </a:lnTo>
                  <a:lnTo>
                    <a:pt x="351" y="1554"/>
                  </a:lnTo>
                  <a:lnTo>
                    <a:pt x="276" y="1537"/>
                  </a:lnTo>
                  <a:lnTo>
                    <a:pt x="227" y="1524"/>
                  </a:lnTo>
                  <a:lnTo>
                    <a:pt x="227" y="1524"/>
                  </a:lnTo>
                  <a:lnTo>
                    <a:pt x="227" y="1524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1">
              <a:extLst>
                <a:ext uri="{FF2B5EF4-FFF2-40B4-BE49-F238E27FC236}">
                  <a16:creationId xmlns:a16="http://schemas.microsoft.com/office/drawing/2014/main" id="{24B205B1-9866-41C2-ADF3-9C8F06233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" y="1265"/>
              <a:ext cx="642" cy="618"/>
            </a:xfrm>
            <a:custGeom>
              <a:avLst/>
              <a:gdLst>
                <a:gd name="T0" fmla="*/ 32 w 1099"/>
                <a:gd name="T1" fmla="*/ 641 h 1104"/>
                <a:gd name="T2" fmla="*/ 15 w 1099"/>
                <a:gd name="T3" fmla="*/ 514 h 1104"/>
                <a:gd name="T4" fmla="*/ 0 w 1099"/>
                <a:gd name="T5" fmla="*/ 398 h 1104"/>
                <a:gd name="T6" fmla="*/ 45 w 1099"/>
                <a:gd name="T7" fmla="*/ 202 h 1104"/>
                <a:gd name="T8" fmla="*/ 173 w 1099"/>
                <a:gd name="T9" fmla="*/ 153 h 1104"/>
                <a:gd name="T10" fmla="*/ 753 w 1099"/>
                <a:gd name="T11" fmla="*/ 0 h 1104"/>
                <a:gd name="T12" fmla="*/ 930 w 1099"/>
                <a:gd name="T13" fmla="*/ 4 h 1104"/>
                <a:gd name="T14" fmla="*/ 1062 w 1099"/>
                <a:gd name="T15" fmla="*/ 97 h 1104"/>
                <a:gd name="T16" fmla="*/ 1099 w 1099"/>
                <a:gd name="T17" fmla="*/ 281 h 1104"/>
                <a:gd name="T18" fmla="*/ 978 w 1099"/>
                <a:gd name="T19" fmla="*/ 1004 h 1104"/>
                <a:gd name="T20" fmla="*/ 160 w 1099"/>
                <a:gd name="T21" fmla="*/ 1104 h 1104"/>
                <a:gd name="T22" fmla="*/ 120 w 1099"/>
                <a:gd name="T23" fmla="*/ 1040 h 1104"/>
                <a:gd name="T24" fmla="*/ 32 w 1099"/>
                <a:gd name="T25" fmla="*/ 641 h 1104"/>
                <a:gd name="T26" fmla="*/ 32 w 1099"/>
                <a:gd name="T27" fmla="*/ 641 h 1104"/>
                <a:gd name="T28" fmla="*/ 32 w 1099"/>
                <a:gd name="T29" fmla="*/ 641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9" h="1104">
                  <a:moveTo>
                    <a:pt x="32" y="641"/>
                  </a:moveTo>
                  <a:lnTo>
                    <a:pt x="15" y="514"/>
                  </a:lnTo>
                  <a:lnTo>
                    <a:pt x="0" y="398"/>
                  </a:lnTo>
                  <a:lnTo>
                    <a:pt x="45" y="202"/>
                  </a:lnTo>
                  <a:lnTo>
                    <a:pt x="173" y="153"/>
                  </a:lnTo>
                  <a:lnTo>
                    <a:pt x="753" y="0"/>
                  </a:lnTo>
                  <a:lnTo>
                    <a:pt x="930" y="4"/>
                  </a:lnTo>
                  <a:lnTo>
                    <a:pt x="1062" y="97"/>
                  </a:lnTo>
                  <a:lnTo>
                    <a:pt x="1099" y="281"/>
                  </a:lnTo>
                  <a:lnTo>
                    <a:pt x="978" y="1004"/>
                  </a:lnTo>
                  <a:lnTo>
                    <a:pt x="160" y="1104"/>
                  </a:lnTo>
                  <a:lnTo>
                    <a:pt x="120" y="1040"/>
                  </a:lnTo>
                  <a:lnTo>
                    <a:pt x="32" y="641"/>
                  </a:lnTo>
                  <a:lnTo>
                    <a:pt x="32" y="641"/>
                  </a:lnTo>
                  <a:lnTo>
                    <a:pt x="32" y="641"/>
                  </a:lnTo>
                  <a:close/>
                </a:path>
              </a:pathLst>
            </a:custGeom>
            <a:solidFill>
              <a:srgbClr val="202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12">
              <a:extLst>
                <a:ext uri="{FF2B5EF4-FFF2-40B4-BE49-F238E27FC236}">
                  <a16:creationId xmlns:a16="http://schemas.microsoft.com/office/drawing/2014/main" id="{85AB51DC-8881-488D-B37F-60DC6B839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" y="2057"/>
              <a:ext cx="567" cy="102"/>
            </a:xfrm>
            <a:custGeom>
              <a:avLst/>
              <a:gdLst>
                <a:gd name="T0" fmla="*/ 0 w 971"/>
                <a:gd name="T1" fmla="*/ 156 h 182"/>
                <a:gd name="T2" fmla="*/ 32 w 971"/>
                <a:gd name="T3" fmla="*/ 119 h 182"/>
                <a:gd name="T4" fmla="*/ 228 w 971"/>
                <a:gd name="T5" fmla="*/ 69 h 182"/>
                <a:gd name="T6" fmla="*/ 596 w 971"/>
                <a:gd name="T7" fmla="*/ 6 h 182"/>
                <a:gd name="T8" fmla="*/ 829 w 971"/>
                <a:gd name="T9" fmla="*/ 17 h 182"/>
                <a:gd name="T10" fmla="*/ 971 w 971"/>
                <a:gd name="T11" fmla="*/ 0 h 182"/>
                <a:gd name="T12" fmla="*/ 948 w 971"/>
                <a:gd name="T13" fmla="*/ 109 h 182"/>
                <a:gd name="T14" fmla="*/ 560 w 971"/>
                <a:gd name="T15" fmla="*/ 114 h 182"/>
                <a:gd name="T16" fmla="*/ 212 w 971"/>
                <a:gd name="T17" fmla="*/ 140 h 182"/>
                <a:gd name="T18" fmla="*/ 42 w 971"/>
                <a:gd name="T19" fmla="*/ 182 h 182"/>
                <a:gd name="T20" fmla="*/ 0 w 971"/>
                <a:gd name="T21" fmla="*/ 156 h 182"/>
                <a:gd name="T22" fmla="*/ 0 w 971"/>
                <a:gd name="T23" fmla="*/ 156 h 182"/>
                <a:gd name="T24" fmla="*/ 0 w 971"/>
                <a:gd name="T25" fmla="*/ 15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1" h="182">
                  <a:moveTo>
                    <a:pt x="0" y="156"/>
                  </a:moveTo>
                  <a:lnTo>
                    <a:pt x="32" y="119"/>
                  </a:lnTo>
                  <a:lnTo>
                    <a:pt x="228" y="69"/>
                  </a:lnTo>
                  <a:lnTo>
                    <a:pt x="596" y="6"/>
                  </a:lnTo>
                  <a:lnTo>
                    <a:pt x="829" y="17"/>
                  </a:lnTo>
                  <a:lnTo>
                    <a:pt x="971" y="0"/>
                  </a:lnTo>
                  <a:lnTo>
                    <a:pt x="948" y="109"/>
                  </a:lnTo>
                  <a:lnTo>
                    <a:pt x="560" y="114"/>
                  </a:lnTo>
                  <a:lnTo>
                    <a:pt x="212" y="140"/>
                  </a:lnTo>
                  <a:lnTo>
                    <a:pt x="42" y="182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3">
              <a:extLst>
                <a:ext uri="{FF2B5EF4-FFF2-40B4-BE49-F238E27FC236}">
                  <a16:creationId xmlns:a16="http://schemas.microsoft.com/office/drawing/2014/main" id="{EF2DFCF7-A7B9-4712-95F0-43E212E5E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1606"/>
              <a:ext cx="146" cy="185"/>
            </a:xfrm>
            <a:custGeom>
              <a:avLst/>
              <a:gdLst>
                <a:gd name="T0" fmla="*/ 192 w 250"/>
                <a:gd name="T1" fmla="*/ 44 h 331"/>
                <a:gd name="T2" fmla="*/ 136 w 250"/>
                <a:gd name="T3" fmla="*/ 170 h 331"/>
                <a:gd name="T4" fmla="*/ 0 w 250"/>
                <a:gd name="T5" fmla="*/ 311 h 331"/>
                <a:gd name="T6" fmla="*/ 104 w 250"/>
                <a:gd name="T7" fmla="*/ 331 h 331"/>
                <a:gd name="T8" fmla="*/ 192 w 250"/>
                <a:gd name="T9" fmla="*/ 286 h 331"/>
                <a:gd name="T10" fmla="*/ 221 w 250"/>
                <a:gd name="T11" fmla="*/ 178 h 331"/>
                <a:gd name="T12" fmla="*/ 250 w 250"/>
                <a:gd name="T13" fmla="*/ 0 h 331"/>
                <a:gd name="T14" fmla="*/ 192 w 250"/>
                <a:gd name="T15" fmla="*/ 44 h 331"/>
                <a:gd name="T16" fmla="*/ 192 w 250"/>
                <a:gd name="T17" fmla="*/ 44 h 331"/>
                <a:gd name="T18" fmla="*/ 192 w 250"/>
                <a:gd name="T19" fmla="*/ 4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331">
                  <a:moveTo>
                    <a:pt x="192" y="44"/>
                  </a:moveTo>
                  <a:lnTo>
                    <a:pt x="136" y="170"/>
                  </a:lnTo>
                  <a:lnTo>
                    <a:pt x="0" y="311"/>
                  </a:lnTo>
                  <a:lnTo>
                    <a:pt x="104" y="331"/>
                  </a:lnTo>
                  <a:lnTo>
                    <a:pt x="192" y="286"/>
                  </a:lnTo>
                  <a:lnTo>
                    <a:pt x="221" y="178"/>
                  </a:lnTo>
                  <a:lnTo>
                    <a:pt x="250" y="0"/>
                  </a:lnTo>
                  <a:lnTo>
                    <a:pt x="192" y="44"/>
                  </a:lnTo>
                  <a:lnTo>
                    <a:pt x="192" y="44"/>
                  </a:lnTo>
                  <a:lnTo>
                    <a:pt x="192" y="44"/>
                  </a:lnTo>
                  <a:close/>
                </a:path>
              </a:pathLst>
            </a:custGeom>
            <a:solidFill>
              <a:srgbClr val="585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4">
              <a:extLst>
                <a:ext uri="{FF2B5EF4-FFF2-40B4-BE49-F238E27FC236}">
                  <a16:creationId xmlns:a16="http://schemas.microsoft.com/office/drawing/2014/main" id="{ADF603E2-09EC-4FBD-9E6B-1817B0375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" y="2353"/>
              <a:ext cx="345" cy="236"/>
            </a:xfrm>
            <a:custGeom>
              <a:avLst/>
              <a:gdLst>
                <a:gd name="T0" fmla="*/ 16 w 594"/>
                <a:gd name="T1" fmla="*/ 135 h 421"/>
                <a:gd name="T2" fmla="*/ 94 w 594"/>
                <a:gd name="T3" fmla="*/ 52 h 421"/>
                <a:gd name="T4" fmla="*/ 175 w 594"/>
                <a:gd name="T5" fmla="*/ 10 h 421"/>
                <a:gd name="T6" fmla="*/ 267 w 594"/>
                <a:gd name="T7" fmla="*/ 0 h 421"/>
                <a:gd name="T8" fmla="*/ 342 w 594"/>
                <a:gd name="T9" fmla="*/ 26 h 421"/>
                <a:gd name="T10" fmla="*/ 456 w 594"/>
                <a:gd name="T11" fmla="*/ 78 h 421"/>
                <a:gd name="T12" fmla="*/ 510 w 594"/>
                <a:gd name="T13" fmla="*/ 118 h 421"/>
                <a:gd name="T14" fmla="*/ 552 w 594"/>
                <a:gd name="T15" fmla="*/ 177 h 421"/>
                <a:gd name="T16" fmla="*/ 587 w 594"/>
                <a:gd name="T17" fmla="*/ 244 h 421"/>
                <a:gd name="T18" fmla="*/ 594 w 594"/>
                <a:gd name="T19" fmla="*/ 304 h 421"/>
                <a:gd name="T20" fmla="*/ 517 w 594"/>
                <a:gd name="T21" fmla="*/ 403 h 421"/>
                <a:gd name="T22" fmla="*/ 328 w 594"/>
                <a:gd name="T23" fmla="*/ 421 h 421"/>
                <a:gd name="T24" fmla="*/ 188 w 594"/>
                <a:gd name="T25" fmla="*/ 320 h 421"/>
                <a:gd name="T26" fmla="*/ 63 w 594"/>
                <a:gd name="T27" fmla="*/ 320 h 421"/>
                <a:gd name="T28" fmla="*/ 0 w 594"/>
                <a:gd name="T29" fmla="*/ 233 h 421"/>
                <a:gd name="T30" fmla="*/ 16 w 594"/>
                <a:gd name="T31" fmla="*/ 135 h 421"/>
                <a:gd name="T32" fmla="*/ 16 w 594"/>
                <a:gd name="T33" fmla="*/ 135 h 421"/>
                <a:gd name="T34" fmla="*/ 16 w 594"/>
                <a:gd name="T35" fmla="*/ 13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4" h="421">
                  <a:moveTo>
                    <a:pt x="16" y="135"/>
                  </a:moveTo>
                  <a:lnTo>
                    <a:pt x="94" y="52"/>
                  </a:lnTo>
                  <a:lnTo>
                    <a:pt x="175" y="10"/>
                  </a:lnTo>
                  <a:lnTo>
                    <a:pt x="267" y="0"/>
                  </a:lnTo>
                  <a:lnTo>
                    <a:pt x="342" y="26"/>
                  </a:lnTo>
                  <a:lnTo>
                    <a:pt x="456" y="78"/>
                  </a:lnTo>
                  <a:lnTo>
                    <a:pt x="510" y="118"/>
                  </a:lnTo>
                  <a:lnTo>
                    <a:pt x="552" y="177"/>
                  </a:lnTo>
                  <a:lnTo>
                    <a:pt x="587" y="244"/>
                  </a:lnTo>
                  <a:lnTo>
                    <a:pt x="594" y="304"/>
                  </a:lnTo>
                  <a:lnTo>
                    <a:pt x="517" y="403"/>
                  </a:lnTo>
                  <a:lnTo>
                    <a:pt x="328" y="421"/>
                  </a:lnTo>
                  <a:lnTo>
                    <a:pt x="188" y="320"/>
                  </a:lnTo>
                  <a:lnTo>
                    <a:pt x="63" y="320"/>
                  </a:lnTo>
                  <a:lnTo>
                    <a:pt x="0" y="233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15">
              <a:extLst>
                <a:ext uri="{FF2B5EF4-FFF2-40B4-BE49-F238E27FC236}">
                  <a16:creationId xmlns:a16="http://schemas.microsoft.com/office/drawing/2014/main" id="{5BF4A0A9-4AA0-440F-9EF3-4F64FD3FB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" y="2395"/>
              <a:ext cx="352" cy="207"/>
            </a:xfrm>
            <a:custGeom>
              <a:avLst/>
              <a:gdLst>
                <a:gd name="T0" fmla="*/ 33 w 605"/>
                <a:gd name="T1" fmla="*/ 38 h 367"/>
                <a:gd name="T2" fmla="*/ 85 w 605"/>
                <a:gd name="T3" fmla="*/ 0 h 367"/>
                <a:gd name="T4" fmla="*/ 198 w 605"/>
                <a:gd name="T5" fmla="*/ 0 h 367"/>
                <a:gd name="T6" fmla="*/ 267 w 605"/>
                <a:gd name="T7" fmla="*/ 20 h 367"/>
                <a:gd name="T8" fmla="*/ 188 w 605"/>
                <a:gd name="T9" fmla="*/ 119 h 367"/>
                <a:gd name="T10" fmla="*/ 306 w 605"/>
                <a:gd name="T11" fmla="*/ 58 h 367"/>
                <a:gd name="T12" fmla="*/ 400 w 605"/>
                <a:gd name="T13" fmla="*/ 24 h 367"/>
                <a:gd name="T14" fmla="*/ 473 w 605"/>
                <a:gd name="T15" fmla="*/ 56 h 367"/>
                <a:gd name="T16" fmla="*/ 505 w 605"/>
                <a:gd name="T17" fmla="*/ 95 h 367"/>
                <a:gd name="T18" fmla="*/ 441 w 605"/>
                <a:gd name="T19" fmla="*/ 114 h 367"/>
                <a:gd name="T20" fmla="*/ 368 w 605"/>
                <a:gd name="T21" fmla="*/ 158 h 367"/>
                <a:gd name="T22" fmla="*/ 363 w 605"/>
                <a:gd name="T23" fmla="*/ 240 h 367"/>
                <a:gd name="T24" fmla="*/ 486 w 605"/>
                <a:gd name="T25" fmla="*/ 137 h 367"/>
                <a:gd name="T26" fmla="*/ 538 w 605"/>
                <a:gd name="T27" fmla="*/ 128 h 367"/>
                <a:gd name="T28" fmla="*/ 596 w 605"/>
                <a:gd name="T29" fmla="*/ 167 h 367"/>
                <a:gd name="T30" fmla="*/ 605 w 605"/>
                <a:gd name="T31" fmla="*/ 226 h 367"/>
                <a:gd name="T32" fmla="*/ 466 w 605"/>
                <a:gd name="T33" fmla="*/ 349 h 367"/>
                <a:gd name="T34" fmla="*/ 396 w 605"/>
                <a:gd name="T35" fmla="*/ 367 h 367"/>
                <a:gd name="T36" fmla="*/ 300 w 605"/>
                <a:gd name="T37" fmla="*/ 354 h 367"/>
                <a:gd name="T38" fmla="*/ 223 w 605"/>
                <a:gd name="T39" fmla="*/ 272 h 367"/>
                <a:gd name="T40" fmla="*/ 67 w 605"/>
                <a:gd name="T41" fmla="*/ 276 h 367"/>
                <a:gd name="T42" fmla="*/ 21 w 605"/>
                <a:gd name="T43" fmla="*/ 220 h 367"/>
                <a:gd name="T44" fmla="*/ 0 w 605"/>
                <a:gd name="T45" fmla="*/ 94 h 367"/>
                <a:gd name="T46" fmla="*/ 33 w 605"/>
                <a:gd name="T47" fmla="*/ 38 h 367"/>
                <a:gd name="T48" fmla="*/ 33 w 605"/>
                <a:gd name="T49" fmla="*/ 38 h 367"/>
                <a:gd name="T50" fmla="*/ 33 w 605"/>
                <a:gd name="T51" fmla="*/ 3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5" h="367">
                  <a:moveTo>
                    <a:pt x="33" y="38"/>
                  </a:moveTo>
                  <a:lnTo>
                    <a:pt x="85" y="0"/>
                  </a:lnTo>
                  <a:lnTo>
                    <a:pt x="198" y="0"/>
                  </a:lnTo>
                  <a:lnTo>
                    <a:pt x="267" y="20"/>
                  </a:lnTo>
                  <a:lnTo>
                    <a:pt x="188" y="119"/>
                  </a:lnTo>
                  <a:lnTo>
                    <a:pt x="306" y="58"/>
                  </a:lnTo>
                  <a:lnTo>
                    <a:pt x="400" y="24"/>
                  </a:lnTo>
                  <a:lnTo>
                    <a:pt x="473" y="56"/>
                  </a:lnTo>
                  <a:lnTo>
                    <a:pt x="505" y="95"/>
                  </a:lnTo>
                  <a:lnTo>
                    <a:pt x="441" y="114"/>
                  </a:lnTo>
                  <a:lnTo>
                    <a:pt x="368" y="158"/>
                  </a:lnTo>
                  <a:lnTo>
                    <a:pt x="363" y="240"/>
                  </a:lnTo>
                  <a:lnTo>
                    <a:pt x="486" y="137"/>
                  </a:lnTo>
                  <a:lnTo>
                    <a:pt x="538" y="128"/>
                  </a:lnTo>
                  <a:lnTo>
                    <a:pt x="596" y="167"/>
                  </a:lnTo>
                  <a:lnTo>
                    <a:pt x="605" y="226"/>
                  </a:lnTo>
                  <a:lnTo>
                    <a:pt x="466" y="349"/>
                  </a:lnTo>
                  <a:lnTo>
                    <a:pt x="396" y="367"/>
                  </a:lnTo>
                  <a:lnTo>
                    <a:pt x="300" y="354"/>
                  </a:lnTo>
                  <a:lnTo>
                    <a:pt x="223" y="272"/>
                  </a:lnTo>
                  <a:lnTo>
                    <a:pt x="67" y="276"/>
                  </a:lnTo>
                  <a:lnTo>
                    <a:pt x="21" y="220"/>
                  </a:lnTo>
                  <a:lnTo>
                    <a:pt x="0" y="94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6">
              <a:extLst>
                <a:ext uri="{FF2B5EF4-FFF2-40B4-BE49-F238E27FC236}">
                  <a16:creationId xmlns:a16="http://schemas.microsoft.com/office/drawing/2014/main" id="{578F8D21-802E-40AE-82D2-C0AD82C3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" y="2490"/>
              <a:ext cx="336" cy="112"/>
            </a:xfrm>
            <a:custGeom>
              <a:avLst/>
              <a:gdLst>
                <a:gd name="T0" fmla="*/ 0 w 573"/>
                <a:gd name="T1" fmla="*/ 17 h 199"/>
                <a:gd name="T2" fmla="*/ 73 w 573"/>
                <a:gd name="T3" fmla="*/ 50 h 199"/>
                <a:gd name="T4" fmla="*/ 130 w 573"/>
                <a:gd name="T5" fmla="*/ 32 h 199"/>
                <a:gd name="T6" fmla="*/ 182 w 573"/>
                <a:gd name="T7" fmla="*/ 15 h 199"/>
                <a:gd name="T8" fmla="*/ 234 w 573"/>
                <a:gd name="T9" fmla="*/ 24 h 199"/>
                <a:gd name="T10" fmla="*/ 261 w 573"/>
                <a:gd name="T11" fmla="*/ 51 h 199"/>
                <a:gd name="T12" fmla="*/ 282 w 573"/>
                <a:gd name="T13" fmla="*/ 85 h 199"/>
                <a:gd name="T14" fmla="*/ 350 w 573"/>
                <a:gd name="T15" fmla="*/ 123 h 199"/>
                <a:gd name="T16" fmla="*/ 398 w 573"/>
                <a:gd name="T17" fmla="*/ 62 h 199"/>
                <a:gd name="T18" fmla="*/ 466 w 573"/>
                <a:gd name="T19" fmla="*/ 19 h 199"/>
                <a:gd name="T20" fmla="*/ 527 w 573"/>
                <a:gd name="T21" fmla="*/ 0 h 199"/>
                <a:gd name="T22" fmla="*/ 567 w 573"/>
                <a:gd name="T23" fmla="*/ 33 h 199"/>
                <a:gd name="T24" fmla="*/ 573 w 573"/>
                <a:gd name="T25" fmla="*/ 65 h 199"/>
                <a:gd name="T26" fmla="*/ 528 w 573"/>
                <a:gd name="T27" fmla="*/ 129 h 199"/>
                <a:gd name="T28" fmla="*/ 454 w 573"/>
                <a:gd name="T29" fmla="*/ 181 h 199"/>
                <a:gd name="T30" fmla="*/ 384 w 573"/>
                <a:gd name="T31" fmla="*/ 199 h 199"/>
                <a:gd name="T32" fmla="*/ 278 w 573"/>
                <a:gd name="T33" fmla="*/ 184 h 199"/>
                <a:gd name="T34" fmla="*/ 198 w 573"/>
                <a:gd name="T35" fmla="*/ 112 h 199"/>
                <a:gd name="T36" fmla="*/ 77 w 573"/>
                <a:gd name="T37" fmla="*/ 106 h 199"/>
                <a:gd name="T38" fmla="*/ 15 w 573"/>
                <a:gd name="T39" fmla="*/ 76 h 199"/>
                <a:gd name="T40" fmla="*/ 0 w 573"/>
                <a:gd name="T41" fmla="*/ 17 h 199"/>
                <a:gd name="T42" fmla="*/ 0 w 573"/>
                <a:gd name="T43" fmla="*/ 17 h 199"/>
                <a:gd name="T44" fmla="*/ 0 w 573"/>
                <a:gd name="T45" fmla="*/ 1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3" h="199">
                  <a:moveTo>
                    <a:pt x="0" y="17"/>
                  </a:moveTo>
                  <a:lnTo>
                    <a:pt x="73" y="50"/>
                  </a:lnTo>
                  <a:lnTo>
                    <a:pt x="130" y="32"/>
                  </a:lnTo>
                  <a:lnTo>
                    <a:pt x="182" y="15"/>
                  </a:lnTo>
                  <a:lnTo>
                    <a:pt x="234" y="24"/>
                  </a:lnTo>
                  <a:lnTo>
                    <a:pt x="261" y="51"/>
                  </a:lnTo>
                  <a:lnTo>
                    <a:pt x="282" y="85"/>
                  </a:lnTo>
                  <a:lnTo>
                    <a:pt x="350" y="123"/>
                  </a:lnTo>
                  <a:lnTo>
                    <a:pt x="398" y="62"/>
                  </a:lnTo>
                  <a:lnTo>
                    <a:pt x="466" y="19"/>
                  </a:lnTo>
                  <a:lnTo>
                    <a:pt x="527" y="0"/>
                  </a:lnTo>
                  <a:lnTo>
                    <a:pt x="567" y="33"/>
                  </a:lnTo>
                  <a:lnTo>
                    <a:pt x="573" y="65"/>
                  </a:lnTo>
                  <a:lnTo>
                    <a:pt x="528" y="129"/>
                  </a:lnTo>
                  <a:lnTo>
                    <a:pt x="454" y="181"/>
                  </a:lnTo>
                  <a:lnTo>
                    <a:pt x="384" y="199"/>
                  </a:lnTo>
                  <a:lnTo>
                    <a:pt x="278" y="184"/>
                  </a:lnTo>
                  <a:lnTo>
                    <a:pt x="198" y="112"/>
                  </a:lnTo>
                  <a:lnTo>
                    <a:pt x="77" y="106"/>
                  </a:lnTo>
                  <a:lnTo>
                    <a:pt x="15" y="7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7">
              <a:extLst>
                <a:ext uri="{FF2B5EF4-FFF2-40B4-BE49-F238E27FC236}">
                  <a16:creationId xmlns:a16="http://schemas.microsoft.com/office/drawing/2014/main" id="{6E966D56-C3EE-4202-A52A-B526A5B8C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" y="2412"/>
              <a:ext cx="83" cy="47"/>
            </a:xfrm>
            <a:custGeom>
              <a:avLst/>
              <a:gdLst>
                <a:gd name="T0" fmla="*/ 23 w 142"/>
                <a:gd name="T1" fmla="*/ 0 h 86"/>
                <a:gd name="T2" fmla="*/ 86 w 142"/>
                <a:gd name="T3" fmla="*/ 26 h 86"/>
                <a:gd name="T4" fmla="*/ 113 w 142"/>
                <a:gd name="T5" fmla="*/ 50 h 86"/>
                <a:gd name="T6" fmla="*/ 141 w 142"/>
                <a:gd name="T7" fmla="*/ 74 h 86"/>
                <a:gd name="T8" fmla="*/ 142 w 142"/>
                <a:gd name="T9" fmla="*/ 85 h 86"/>
                <a:gd name="T10" fmla="*/ 132 w 142"/>
                <a:gd name="T11" fmla="*/ 86 h 86"/>
                <a:gd name="T12" fmla="*/ 103 w 142"/>
                <a:gd name="T13" fmla="*/ 66 h 86"/>
                <a:gd name="T14" fmla="*/ 69 w 142"/>
                <a:gd name="T15" fmla="*/ 52 h 86"/>
                <a:gd name="T16" fmla="*/ 0 w 142"/>
                <a:gd name="T17" fmla="*/ 38 h 86"/>
                <a:gd name="T18" fmla="*/ 0 w 142"/>
                <a:gd name="T19" fmla="*/ 18 h 86"/>
                <a:gd name="T20" fmla="*/ 23 w 142"/>
                <a:gd name="T21" fmla="*/ 0 h 86"/>
                <a:gd name="T22" fmla="*/ 23 w 142"/>
                <a:gd name="T23" fmla="*/ 0 h 86"/>
                <a:gd name="T24" fmla="*/ 23 w 142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86">
                  <a:moveTo>
                    <a:pt x="23" y="0"/>
                  </a:moveTo>
                  <a:lnTo>
                    <a:pt x="86" y="26"/>
                  </a:lnTo>
                  <a:lnTo>
                    <a:pt x="113" y="50"/>
                  </a:lnTo>
                  <a:lnTo>
                    <a:pt x="141" y="74"/>
                  </a:lnTo>
                  <a:lnTo>
                    <a:pt x="142" y="85"/>
                  </a:lnTo>
                  <a:lnTo>
                    <a:pt x="132" y="86"/>
                  </a:lnTo>
                  <a:lnTo>
                    <a:pt x="103" y="66"/>
                  </a:lnTo>
                  <a:lnTo>
                    <a:pt x="69" y="52"/>
                  </a:lnTo>
                  <a:lnTo>
                    <a:pt x="0" y="38"/>
                  </a:lnTo>
                  <a:lnTo>
                    <a:pt x="0" y="18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18">
              <a:extLst>
                <a:ext uri="{FF2B5EF4-FFF2-40B4-BE49-F238E27FC236}">
                  <a16:creationId xmlns:a16="http://schemas.microsoft.com/office/drawing/2014/main" id="{E9FF6208-C25E-4508-B74F-C0933E55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" y="2441"/>
              <a:ext cx="91" cy="154"/>
            </a:xfrm>
            <a:custGeom>
              <a:avLst/>
              <a:gdLst>
                <a:gd name="T0" fmla="*/ 95 w 158"/>
                <a:gd name="T1" fmla="*/ 2 h 274"/>
                <a:gd name="T2" fmla="*/ 121 w 158"/>
                <a:gd name="T3" fmla="*/ 36 h 274"/>
                <a:gd name="T4" fmla="*/ 158 w 158"/>
                <a:gd name="T5" fmla="*/ 82 h 274"/>
                <a:gd name="T6" fmla="*/ 158 w 158"/>
                <a:gd name="T7" fmla="*/ 150 h 274"/>
                <a:gd name="T8" fmla="*/ 110 w 158"/>
                <a:gd name="T9" fmla="*/ 220 h 274"/>
                <a:gd name="T10" fmla="*/ 50 w 158"/>
                <a:gd name="T11" fmla="*/ 250 h 274"/>
                <a:gd name="T12" fmla="*/ 8 w 158"/>
                <a:gd name="T13" fmla="*/ 274 h 274"/>
                <a:gd name="T14" fmla="*/ 0 w 158"/>
                <a:gd name="T15" fmla="*/ 261 h 274"/>
                <a:gd name="T16" fmla="*/ 69 w 158"/>
                <a:gd name="T17" fmla="*/ 205 h 274"/>
                <a:gd name="T18" fmla="*/ 124 w 158"/>
                <a:gd name="T19" fmla="*/ 136 h 274"/>
                <a:gd name="T20" fmla="*/ 118 w 158"/>
                <a:gd name="T21" fmla="*/ 69 h 274"/>
                <a:gd name="T22" fmla="*/ 103 w 158"/>
                <a:gd name="T23" fmla="*/ 39 h 274"/>
                <a:gd name="T24" fmla="*/ 84 w 158"/>
                <a:gd name="T25" fmla="*/ 11 h 274"/>
                <a:gd name="T26" fmla="*/ 85 w 158"/>
                <a:gd name="T27" fmla="*/ 0 h 274"/>
                <a:gd name="T28" fmla="*/ 95 w 158"/>
                <a:gd name="T29" fmla="*/ 2 h 274"/>
                <a:gd name="T30" fmla="*/ 95 w 158"/>
                <a:gd name="T31" fmla="*/ 2 h 274"/>
                <a:gd name="T32" fmla="*/ 95 w 158"/>
                <a:gd name="T33" fmla="*/ 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8" h="274">
                  <a:moveTo>
                    <a:pt x="95" y="2"/>
                  </a:moveTo>
                  <a:lnTo>
                    <a:pt x="121" y="36"/>
                  </a:lnTo>
                  <a:lnTo>
                    <a:pt x="158" y="82"/>
                  </a:lnTo>
                  <a:lnTo>
                    <a:pt x="158" y="150"/>
                  </a:lnTo>
                  <a:lnTo>
                    <a:pt x="110" y="220"/>
                  </a:lnTo>
                  <a:lnTo>
                    <a:pt x="50" y="250"/>
                  </a:lnTo>
                  <a:lnTo>
                    <a:pt x="8" y="274"/>
                  </a:lnTo>
                  <a:lnTo>
                    <a:pt x="0" y="261"/>
                  </a:lnTo>
                  <a:lnTo>
                    <a:pt x="69" y="205"/>
                  </a:lnTo>
                  <a:lnTo>
                    <a:pt x="124" y="136"/>
                  </a:lnTo>
                  <a:lnTo>
                    <a:pt x="118" y="69"/>
                  </a:lnTo>
                  <a:lnTo>
                    <a:pt x="103" y="39"/>
                  </a:lnTo>
                  <a:lnTo>
                    <a:pt x="84" y="11"/>
                  </a:lnTo>
                  <a:lnTo>
                    <a:pt x="85" y="0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9">
              <a:extLst>
                <a:ext uri="{FF2B5EF4-FFF2-40B4-BE49-F238E27FC236}">
                  <a16:creationId xmlns:a16="http://schemas.microsoft.com/office/drawing/2014/main" id="{2FAADE2E-0E7F-4640-AD8A-39C759300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" y="2351"/>
              <a:ext cx="300" cy="248"/>
            </a:xfrm>
            <a:custGeom>
              <a:avLst/>
              <a:gdLst>
                <a:gd name="T0" fmla="*/ 504 w 514"/>
                <a:gd name="T1" fmla="*/ 114 h 445"/>
                <a:gd name="T2" fmla="*/ 461 w 514"/>
                <a:gd name="T3" fmla="*/ 82 h 445"/>
                <a:gd name="T4" fmla="*/ 442 w 514"/>
                <a:gd name="T5" fmla="*/ 67 h 445"/>
                <a:gd name="T6" fmla="*/ 417 w 514"/>
                <a:gd name="T7" fmla="*/ 54 h 445"/>
                <a:gd name="T8" fmla="*/ 383 w 514"/>
                <a:gd name="T9" fmla="*/ 41 h 445"/>
                <a:gd name="T10" fmla="*/ 352 w 514"/>
                <a:gd name="T11" fmla="*/ 32 h 445"/>
                <a:gd name="T12" fmla="*/ 289 w 514"/>
                <a:gd name="T13" fmla="*/ 24 h 445"/>
                <a:gd name="T14" fmla="*/ 159 w 514"/>
                <a:gd name="T15" fmla="*/ 49 h 445"/>
                <a:gd name="T16" fmla="*/ 121 w 514"/>
                <a:gd name="T17" fmla="*/ 67 h 445"/>
                <a:gd name="T18" fmla="*/ 88 w 514"/>
                <a:gd name="T19" fmla="*/ 96 h 445"/>
                <a:gd name="T20" fmla="*/ 48 w 514"/>
                <a:gd name="T21" fmla="*/ 138 h 445"/>
                <a:gd name="T22" fmla="*/ 32 w 514"/>
                <a:gd name="T23" fmla="*/ 194 h 445"/>
                <a:gd name="T24" fmla="*/ 33 w 514"/>
                <a:gd name="T25" fmla="*/ 239 h 445"/>
                <a:gd name="T26" fmla="*/ 45 w 514"/>
                <a:gd name="T27" fmla="*/ 281 h 445"/>
                <a:gd name="T28" fmla="*/ 68 w 514"/>
                <a:gd name="T29" fmla="*/ 313 h 445"/>
                <a:gd name="T30" fmla="*/ 104 w 514"/>
                <a:gd name="T31" fmla="*/ 325 h 445"/>
                <a:gd name="T32" fmla="*/ 206 w 514"/>
                <a:gd name="T33" fmla="*/ 326 h 445"/>
                <a:gd name="T34" fmla="*/ 250 w 514"/>
                <a:gd name="T35" fmla="*/ 339 h 445"/>
                <a:gd name="T36" fmla="*/ 288 w 514"/>
                <a:gd name="T37" fmla="*/ 372 h 445"/>
                <a:gd name="T38" fmla="*/ 321 w 514"/>
                <a:gd name="T39" fmla="*/ 399 h 445"/>
                <a:gd name="T40" fmla="*/ 353 w 514"/>
                <a:gd name="T41" fmla="*/ 416 h 445"/>
                <a:gd name="T42" fmla="*/ 430 w 514"/>
                <a:gd name="T43" fmla="*/ 429 h 445"/>
                <a:gd name="T44" fmla="*/ 430 w 514"/>
                <a:gd name="T45" fmla="*/ 445 h 445"/>
                <a:gd name="T46" fmla="*/ 339 w 514"/>
                <a:gd name="T47" fmla="*/ 440 h 445"/>
                <a:gd name="T48" fmla="*/ 262 w 514"/>
                <a:gd name="T49" fmla="*/ 397 h 445"/>
                <a:gd name="T50" fmla="*/ 229 w 514"/>
                <a:gd name="T51" fmla="*/ 371 h 445"/>
                <a:gd name="T52" fmla="*/ 192 w 514"/>
                <a:gd name="T53" fmla="*/ 360 h 445"/>
                <a:gd name="T54" fmla="*/ 104 w 514"/>
                <a:gd name="T55" fmla="*/ 360 h 445"/>
                <a:gd name="T56" fmla="*/ 55 w 514"/>
                <a:gd name="T57" fmla="*/ 345 h 445"/>
                <a:gd name="T58" fmla="*/ 22 w 514"/>
                <a:gd name="T59" fmla="*/ 304 h 445"/>
                <a:gd name="T60" fmla="*/ 4 w 514"/>
                <a:gd name="T61" fmla="*/ 250 h 445"/>
                <a:gd name="T62" fmla="*/ 0 w 514"/>
                <a:gd name="T63" fmla="*/ 191 h 445"/>
                <a:gd name="T64" fmla="*/ 19 w 514"/>
                <a:gd name="T65" fmla="*/ 123 h 445"/>
                <a:gd name="T66" fmla="*/ 37 w 514"/>
                <a:gd name="T67" fmla="*/ 97 h 445"/>
                <a:gd name="T68" fmla="*/ 63 w 514"/>
                <a:gd name="T69" fmla="*/ 71 h 445"/>
                <a:gd name="T70" fmla="*/ 104 w 514"/>
                <a:gd name="T71" fmla="*/ 40 h 445"/>
                <a:gd name="T72" fmla="*/ 151 w 514"/>
                <a:gd name="T73" fmla="*/ 19 h 445"/>
                <a:gd name="T74" fmla="*/ 223 w 514"/>
                <a:gd name="T75" fmla="*/ 2 h 445"/>
                <a:gd name="T76" fmla="*/ 307 w 514"/>
                <a:gd name="T77" fmla="*/ 0 h 445"/>
                <a:gd name="T78" fmla="*/ 405 w 514"/>
                <a:gd name="T79" fmla="*/ 26 h 445"/>
                <a:gd name="T80" fmla="*/ 469 w 514"/>
                <a:gd name="T81" fmla="*/ 67 h 445"/>
                <a:gd name="T82" fmla="*/ 512 w 514"/>
                <a:gd name="T83" fmla="*/ 101 h 445"/>
                <a:gd name="T84" fmla="*/ 514 w 514"/>
                <a:gd name="T85" fmla="*/ 112 h 445"/>
                <a:gd name="T86" fmla="*/ 504 w 514"/>
                <a:gd name="T87" fmla="*/ 114 h 445"/>
                <a:gd name="T88" fmla="*/ 504 w 514"/>
                <a:gd name="T89" fmla="*/ 114 h 445"/>
                <a:gd name="T90" fmla="*/ 504 w 514"/>
                <a:gd name="T91" fmla="*/ 11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45">
                  <a:moveTo>
                    <a:pt x="504" y="114"/>
                  </a:moveTo>
                  <a:lnTo>
                    <a:pt x="461" y="82"/>
                  </a:lnTo>
                  <a:lnTo>
                    <a:pt x="442" y="67"/>
                  </a:lnTo>
                  <a:lnTo>
                    <a:pt x="417" y="54"/>
                  </a:lnTo>
                  <a:lnTo>
                    <a:pt x="383" y="41"/>
                  </a:lnTo>
                  <a:lnTo>
                    <a:pt x="352" y="32"/>
                  </a:lnTo>
                  <a:lnTo>
                    <a:pt x="289" y="24"/>
                  </a:lnTo>
                  <a:lnTo>
                    <a:pt x="159" y="49"/>
                  </a:lnTo>
                  <a:lnTo>
                    <a:pt x="121" y="67"/>
                  </a:lnTo>
                  <a:lnTo>
                    <a:pt x="88" y="96"/>
                  </a:lnTo>
                  <a:lnTo>
                    <a:pt x="48" y="138"/>
                  </a:lnTo>
                  <a:lnTo>
                    <a:pt x="32" y="194"/>
                  </a:lnTo>
                  <a:lnTo>
                    <a:pt x="33" y="239"/>
                  </a:lnTo>
                  <a:lnTo>
                    <a:pt x="45" y="281"/>
                  </a:lnTo>
                  <a:lnTo>
                    <a:pt x="68" y="313"/>
                  </a:lnTo>
                  <a:lnTo>
                    <a:pt x="104" y="325"/>
                  </a:lnTo>
                  <a:lnTo>
                    <a:pt x="206" y="326"/>
                  </a:lnTo>
                  <a:lnTo>
                    <a:pt x="250" y="339"/>
                  </a:lnTo>
                  <a:lnTo>
                    <a:pt x="288" y="372"/>
                  </a:lnTo>
                  <a:lnTo>
                    <a:pt x="321" y="399"/>
                  </a:lnTo>
                  <a:lnTo>
                    <a:pt x="353" y="416"/>
                  </a:lnTo>
                  <a:lnTo>
                    <a:pt x="430" y="429"/>
                  </a:lnTo>
                  <a:lnTo>
                    <a:pt x="430" y="445"/>
                  </a:lnTo>
                  <a:lnTo>
                    <a:pt x="339" y="440"/>
                  </a:lnTo>
                  <a:lnTo>
                    <a:pt x="262" y="397"/>
                  </a:lnTo>
                  <a:lnTo>
                    <a:pt x="229" y="371"/>
                  </a:lnTo>
                  <a:lnTo>
                    <a:pt x="192" y="360"/>
                  </a:lnTo>
                  <a:lnTo>
                    <a:pt x="104" y="360"/>
                  </a:lnTo>
                  <a:lnTo>
                    <a:pt x="55" y="345"/>
                  </a:lnTo>
                  <a:lnTo>
                    <a:pt x="22" y="304"/>
                  </a:lnTo>
                  <a:lnTo>
                    <a:pt x="4" y="250"/>
                  </a:lnTo>
                  <a:lnTo>
                    <a:pt x="0" y="191"/>
                  </a:lnTo>
                  <a:lnTo>
                    <a:pt x="19" y="123"/>
                  </a:lnTo>
                  <a:lnTo>
                    <a:pt x="37" y="97"/>
                  </a:lnTo>
                  <a:lnTo>
                    <a:pt x="63" y="71"/>
                  </a:lnTo>
                  <a:lnTo>
                    <a:pt x="104" y="40"/>
                  </a:lnTo>
                  <a:lnTo>
                    <a:pt x="151" y="19"/>
                  </a:lnTo>
                  <a:lnTo>
                    <a:pt x="223" y="2"/>
                  </a:lnTo>
                  <a:lnTo>
                    <a:pt x="307" y="0"/>
                  </a:lnTo>
                  <a:lnTo>
                    <a:pt x="405" y="26"/>
                  </a:lnTo>
                  <a:lnTo>
                    <a:pt x="469" y="67"/>
                  </a:lnTo>
                  <a:lnTo>
                    <a:pt x="512" y="101"/>
                  </a:lnTo>
                  <a:lnTo>
                    <a:pt x="514" y="112"/>
                  </a:lnTo>
                  <a:lnTo>
                    <a:pt x="504" y="114"/>
                  </a:lnTo>
                  <a:lnTo>
                    <a:pt x="504" y="114"/>
                  </a:lnTo>
                  <a:lnTo>
                    <a:pt x="504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20">
              <a:extLst>
                <a:ext uri="{FF2B5EF4-FFF2-40B4-BE49-F238E27FC236}">
                  <a16:creationId xmlns:a16="http://schemas.microsoft.com/office/drawing/2014/main" id="{8D69D0FC-4EC7-4E3B-A7FC-87C3BF8B8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" y="2466"/>
              <a:ext cx="86" cy="108"/>
            </a:xfrm>
            <a:custGeom>
              <a:avLst/>
              <a:gdLst>
                <a:gd name="T0" fmla="*/ 144 w 147"/>
                <a:gd name="T1" fmla="*/ 13 h 193"/>
                <a:gd name="T2" fmla="*/ 55 w 147"/>
                <a:gd name="T3" fmla="*/ 98 h 193"/>
                <a:gd name="T4" fmla="*/ 31 w 147"/>
                <a:gd name="T5" fmla="*/ 158 h 193"/>
                <a:gd name="T6" fmla="*/ 32 w 147"/>
                <a:gd name="T7" fmla="*/ 184 h 193"/>
                <a:gd name="T8" fmla="*/ 29 w 147"/>
                <a:gd name="T9" fmla="*/ 193 h 193"/>
                <a:gd name="T10" fmla="*/ 18 w 147"/>
                <a:gd name="T11" fmla="*/ 189 h 193"/>
                <a:gd name="T12" fmla="*/ 0 w 147"/>
                <a:gd name="T13" fmla="*/ 158 h 193"/>
                <a:gd name="T14" fmla="*/ 12 w 147"/>
                <a:gd name="T15" fmla="*/ 118 h 193"/>
                <a:gd name="T16" fmla="*/ 29 w 147"/>
                <a:gd name="T17" fmla="*/ 80 h 193"/>
                <a:gd name="T18" fmla="*/ 53 w 147"/>
                <a:gd name="T19" fmla="*/ 55 h 193"/>
                <a:gd name="T20" fmla="*/ 79 w 147"/>
                <a:gd name="T21" fmla="*/ 37 h 193"/>
                <a:gd name="T22" fmla="*/ 107 w 147"/>
                <a:gd name="T23" fmla="*/ 20 h 193"/>
                <a:gd name="T24" fmla="*/ 135 w 147"/>
                <a:gd name="T25" fmla="*/ 0 h 193"/>
                <a:gd name="T26" fmla="*/ 147 w 147"/>
                <a:gd name="T27" fmla="*/ 3 h 193"/>
                <a:gd name="T28" fmla="*/ 144 w 147"/>
                <a:gd name="T29" fmla="*/ 13 h 193"/>
                <a:gd name="T30" fmla="*/ 144 w 147"/>
                <a:gd name="T31" fmla="*/ 13 h 193"/>
                <a:gd name="T32" fmla="*/ 144 w 147"/>
                <a:gd name="T33" fmla="*/ 1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93">
                  <a:moveTo>
                    <a:pt x="144" y="13"/>
                  </a:moveTo>
                  <a:lnTo>
                    <a:pt x="55" y="98"/>
                  </a:lnTo>
                  <a:lnTo>
                    <a:pt x="31" y="158"/>
                  </a:lnTo>
                  <a:lnTo>
                    <a:pt x="32" y="184"/>
                  </a:lnTo>
                  <a:lnTo>
                    <a:pt x="29" y="193"/>
                  </a:lnTo>
                  <a:lnTo>
                    <a:pt x="18" y="189"/>
                  </a:lnTo>
                  <a:lnTo>
                    <a:pt x="0" y="158"/>
                  </a:lnTo>
                  <a:lnTo>
                    <a:pt x="12" y="118"/>
                  </a:lnTo>
                  <a:lnTo>
                    <a:pt x="29" y="80"/>
                  </a:lnTo>
                  <a:lnTo>
                    <a:pt x="53" y="55"/>
                  </a:lnTo>
                  <a:lnTo>
                    <a:pt x="79" y="37"/>
                  </a:lnTo>
                  <a:lnTo>
                    <a:pt x="107" y="20"/>
                  </a:lnTo>
                  <a:lnTo>
                    <a:pt x="135" y="0"/>
                  </a:lnTo>
                  <a:lnTo>
                    <a:pt x="147" y="3"/>
                  </a:lnTo>
                  <a:lnTo>
                    <a:pt x="144" y="13"/>
                  </a:lnTo>
                  <a:lnTo>
                    <a:pt x="144" y="13"/>
                  </a:lnTo>
                  <a:lnTo>
                    <a:pt x="14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1">
              <a:extLst>
                <a:ext uri="{FF2B5EF4-FFF2-40B4-BE49-F238E27FC236}">
                  <a16:creationId xmlns:a16="http://schemas.microsoft.com/office/drawing/2014/main" id="{C4EA2197-5F38-4165-A4A3-1766C177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" y="2385"/>
              <a:ext cx="133" cy="77"/>
            </a:xfrm>
            <a:custGeom>
              <a:avLst/>
              <a:gdLst>
                <a:gd name="T0" fmla="*/ 222 w 228"/>
                <a:gd name="T1" fmla="*/ 15 h 137"/>
                <a:gd name="T2" fmla="*/ 96 w 228"/>
                <a:gd name="T3" fmla="*/ 71 h 137"/>
                <a:gd name="T4" fmla="*/ 44 w 228"/>
                <a:gd name="T5" fmla="*/ 111 h 137"/>
                <a:gd name="T6" fmla="*/ 19 w 228"/>
                <a:gd name="T7" fmla="*/ 136 h 137"/>
                <a:gd name="T8" fmla="*/ 1 w 228"/>
                <a:gd name="T9" fmla="*/ 137 h 137"/>
                <a:gd name="T10" fmla="*/ 0 w 228"/>
                <a:gd name="T11" fmla="*/ 117 h 137"/>
                <a:gd name="T12" fmla="*/ 22 w 228"/>
                <a:gd name="T13" fmla="*/ 87 h 137"/>
                <a:gd name="T14" fmla="*/ 79 w 228"/>
                <a:gd name="T15" fmla="*/ 43 h 137"/>
                <a:gd name="T16" fmla="*/ 113 w 228"/>
                <a:gd name="T17" fmla="*/ 26 h 137"/>
                <a:gd name="T18" fmla="*/ 147 w 228"/>
                <a:gd name="T19" fmla="*/ 17 h 137"/>
                <a:gd name="T20" fmla="*/ 218 w 228"/>
                <a:gd name="T21" fmla="*/ 0 h 137"/>
                <a:gd name="T22" fmla="*/ 228 w 228"/>
                <a:gd name="T23" fmla="*/ 5 h 137"/>
                <a:gd name="T24" fmla="*/ 222 w 228"/>
                <a:gd name="T25" fmla="*/ 15 h 137"/>
                <a:gd name="T26" fmla="*/ 222 w 228"/>
                <a:gd name="T27" fmla="*/ 15 h 137"/>
                <a:gd name="T28" fmla="*/ 222 w 228"/>
                <a:gd name="T29" fmla="*/ 1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8" h="137">
                  <a:moveTo>
                    <a:pt x="222" y="15"/>
                  </a:moveTo>
                  <a:lnTo>
                    <a:pt x="96" y="71"/>
                  </a:lnTo>
                  <a:lnTo>
                    <a:pt x="44" y="111"/>
                  </a:lnTo>
                  <a:lnTo>
                    <a:pt x="19" y="136"/>
                  </a:lnTo>
                  <a:lnTo>
                    <a:pt x="1" y="137"/>
                  </a:lnTo>
                  <a:lnTo>
                    <a:pt x="0" y="117"/>
                  </a:lnTo>
                  <a:lnTo>
                    <a:pt x="22" y="87"/>
                  </a:lnTo>
                  <a:lnTo>
                    <a:pt x="79" y="43"/>
                  </a:lnTo>
                  <a:lnTo>
                    <a:pt x="113" y="26"/>
                  </a:lnTo>
                  <a:lnTo>
                    <a:pt x="147" y="17"/>
                  </a:lnTo>
                  <a:lnTo>
                    <a:pt x="218" y="0"/>
                  </a:lnTo>
                  <a:lnTo>
                    <a:pt x="228" y="5"/>
                  </a:lnTo>
                  <a:lnTo>
                    <a:pt x="222" y="15"/>
                  </a:lnTo>
                  <a:lnTo>
                    <a:pt x="222" y="15"/>
                  </a:lnTo>
                  <a:lnTo>
                    <a:pt x="22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22">
              <a:extLst>
                <a:ext uri="{FF2B5EF4-FFF2-40B4-BE49-F238E27FC236}">
                  <a16:creationId xmlns:a16="http://schemas.microsoft.com/office/drawing/2014/main" id="{9629E8BB-6991-4732-93A1-F948DD613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" y="2370"/>
              <a:ext cx="88" cy="20"/>
            </a:xfrm>
            <a:custGeom>
              <a:avLst/>
              <a:gdLst>
                <a:gd name="T0" fmla="*/ 9 w 151"/>
                <a:gd name="T1" fmla="*/ 1 h 36"/>
                <a:gd name="T2" fmla="*/ 28 w 151"/>
                <a:gd name="T3" fmla="*/ 0 h 36"/>
                <a:gd name="T4" fmla="*/ 91 w 151"/>
                <a:gd name="T5" fmla="*/ 0 h 36"/>
                <a:gd name="T6" fmla="*/ 147 w 151"/>
                <a:gd name="T7" fmla="*/ 22 h 36"/>
                <a:gd name="T8" fmla="*/ 151 w 151"/>
                <a:gd name="T9" fmla="*/ 32 h 36"/>
                <a:gd name="T10" fmla="*/ 142 w 151"/>
                <a:gd name="T11" fmla="*/ 36 h 36"/>
                <a:gd name="T12" fmla="*/ 88 w 151"/>
                <a:gd name="T13" fmla="*/ 24 h 36"/>
                <a:gd name="T14" fmla="*/ 28 w 151"/>
                <a:gd name="T15" fmla="*/ 24 h 36"/>
                <a:gd name="T16" fmla="*/ 9 w 151"/>
                <a:gd name="T17" fmla="*/ 22 h 36"/>
                <a:gd name="T18" fmla="*/ 0 w 151"/>
                <a:gd name="T19" fmla="*/ 11 h 36"/>
                <a:gd name="T20" fmla="*/ 9 w 151"/>
                <a:gd name="T21" fmla="*/ 1 h 36"/>
                <a:gd name="T22" fmla="*/ 9 w 151"/>
                <a:gd name="T23" fmla="*/ 1 h 36"/>
                <a:gd name="T24" fmla="*/ 9 w 151"/>
                <a:gd name="T2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36">
                  <a:moveTo>
                    <a:pt x="9" y="1"/>
                  </a:moveTo>
                  <a:lnTo>
                    <a:pt x="28" y="0"/>
                  </a:lnTo>
                  <a:lnTo>
                    <a:pt x="91" y="0"/>
                  </a:lnTo>
                  <a:lnTo>
                    <a:pt x="147" y="22"/>
                  </a:lnTo>
                  <a:lnTo>
                    <a:pt x="151" y="32"/>
                  </a:lnTo>
                  <a:lnTo>
                    <a:pt x="142" y="36"/>
                  </a:lnTo>
                  <a:lnTo>
                    <a:pt x="88" y="24"/>
                  </a:lnTo>
                  <a:lnTo>
                    <a:pt x="28" y="24"/>
                  </a:lnTo>
                  <a:lnTo>
                    <a:pt x="9" y="22"/>
                  </a:lnTo>
                  <a:lnTo>
                    <a:pt x="0" y="1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3">
              <a:extLst>
                <a:ext uri="{FF2B5EF4-FFF2-40B4-BE49-F238E27FC236}">
                  <a16:creationId xmlns:a16="http://schemas.microsoft.com/office/drawing/2014/main" id="{207C9E87-04E8-451E-8359-95F718390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504"/>
              <a:ext cx="415" cy="184"/>
            </a:xfrm>
            <a:custGeom>
              <a:avLst/>
              <a:gdLst>
                <a:gd name="T0" fmla="*/ 17 w 710"/>
                <a:gd name="T1" fmla="*/ 0 h 328"/>
                <a:gd name="T2" fmla="*/ 65 w 710"/>
                <a:gd name="T3" fmla="*/ 24 h 328"/>
                <a:gd name="T4" fmla="*/ 110 w 710"/>
                <a:gd name="T5" fmla="*/ 59 h 328"/>
                <a:gd name="T6" fmla="*/ 145 w 710"/>
                <a:gd name="T7" fmla="*/ 111 h 328"/>
                <a:gd name="T8" fmla="*/ 166 w 710"/>
                <a:gd name="T9" fmla="*/ 181 h 328"/>
                <a:gd name="T10" fmla="*/ 224 w 710"/>
                <a:gd name="T11" fmla="*/ 233 h 328"/>
                <a:gd name="T12" fmla="*/ 291 w 710"/>
                <a:gd name="T13" fmla="*/ 263 h 328"/>
                <a:gd name="T14" fmla="*/ 423 w 710"/>
                <a:gd name="T15" fmla="*/ 289 h 328"/>
                <a:gd name="T16" fmla="*/ 542 w 710"/>
                <a:gd name="T17" fmla="*/ 270 h 328"/>
                <a:gd name="T18" fmla="*/ 641 w 710"/>
                <a:gd name="T19" fmla="*/ 222 h 328"/>
                <a:gd name="T20" fmla="*/ 676 w 710"/>
                <a:gd name="T21" fmla="*/ 173 h 328"/>
                <a:gd name="T22" fmla="*/ 681 w 710"/>
                <a:gd name="T23" fmla="*/ 124 h 328"/>
                <a:gd name="T24" fmla="*/ 619 w 710"/>
                <a:gd name="T25" fmla="*/ 65 h 328"/>
                <a:gd name="T26" fmla="*/ 623 w 710"/>
                <a:gd name="T27" fmla="*/ 45 h 328"/>
                <a:gd name="T28" fmla="*/ 637 w 710"/>
                <a:gd name="T29" fmla="*/ 38 h 328"/>
                <a:gd name="T30" fmla="*/ 685 w 710"/>
                <a:gd name="T31" fmla="*/ 64 h 328"/>
                <a:gd name="T32" fmla="*/ 708 w 710"/>
                <a:gd name="T33" fmla="*/ 112 h 328"/>
                <a:gd name="T34" fmla="*/ 710 w 710"/>
                <a:gd name="T35" fmla="*/ 173 h 328"/>
                <a:gd name="T36" fmla="*/ 669 w 710"/>
                <a:gd name="T37" fmla="*/ 244 h 328"/>
                <a:gd name="T38" fmla="*/ 617 w 710"/>
                <a:gd name="T39" fmla="*/ 289 h 328"/>
                <a:gd name="T40" fmla="*/ 541 w 710"/>
                <a:gd name="T41" fmla="*/ 313 h 328"/>
                <a:gd name="T42" fmla="*/ 464 w 710"/>
                <a:gd name="T43" fmla="*/ 324 h 328"/>
                <a:gd name="T44" fmla="*/ 400 w 710"/>
                <a:gd name="T45" fmla="*/ 328 h 328"/>
                <a:gd name="T46" fmla="*/ 300 w 710"/>
                <a:gd name="T47" fmla="*/ 310 h 328"/>
                <a:gd name="T48" fmla="*/ 177 w 710"/>
                <a:gd name="T49" fmla="*/ 255 h 328"/>
                <a:gd name="T50" fmla="*/ 131 w 710"/>
                <a:gd name="T51" fmla="*/ 193 h 328"/>
                <a:gd name="T52" fmla="*/ 111 w 710"/>
                <a:gd name="T53" fmla="*/ 145 h 328"/>
                <a:gd name="T54" fmla="*/ 86 w 710"/>
                <a:gd name="T55" fmla="*/ 95 h 328"/>
                <a:gd name="T56" fmla="*/ 51 w 710"/>
                <a:gd name="T57" fmla="*/ 51 h 328"/>
                <a:gd name="T58" fmla="*/ 0 w 710"/>
                <a:gd name="T59" fmla="*/ 16 h 328"/>
                <a:gd name="T60" fmla="*/ 17 w 710"/>
                <a:gd name="T61" fmla="*/ 0 h 328"/>
                <a:gd name="T62" fmla="*/ 17 w 710"/>
                <a:gd name="T63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0" h="328">
                  <a:moveTo>
                    <a:pt x="17" y="0"/>
                  </a:moveTo>
                  <a:lnTo>
                    <a:pt x="65" y="24"/>
                  </a:lnTo>
                  <a:lnTo>
                    <a:pt x="110" y="59"/>
                  </a:lnTo>
                  <a:lnTo>
                    <a:pt x="145" y="111"/>
                  </a:lnTo>
                  <a:lnTo>
                    <a:pt x="166" y="181"/>
                  </a:lnTo>
                  <a:lnTo>
                    <a:pt x="224" y="233"/>
                  </a:lnTo>
                  <a:lnTo>
                    <a:pt x="291" y="263"/>
                  </a:lnTo>
                  <a:lnTo>
                    <a:pt x="423" y="289"/>
                  </a:lnTo>
                  <a:lnTo>
                    <a:pt x="542" y="270"/>
                  </a:lnTo>
                  <a:lnTo>
                    <a:pt x="641" y="222"/>
                  </a:lnTo>
                  <a:lnTo>
                    <a:pt x="676" y="173"/>
                  </a:lnTo>
                  <a:lnTo>
                    <a:pt x="681" y="124"/>
                  </a:lnTo>
                  <a:lnTo>
                    <a:pt x="619" y="65"/>
                  </a:lnTo>
                  <a:lnTo>
                    <a:pt x="623" y="45"/>
                  </a:lnTo>
                  <a:lnTo>
                    <a:pt x="637" y="38"/>
                  </a:lnTo>
                  <a:lnTo>
                    <a:pt x="685" y="64"/>
                  </a:lnTo>
                  <a:lnTo>
                    <a:pt x="708" y="112"/>
                  </a:lnTo>
                  <a:lnTo>
                    <a:pt x="710" y="173"/>
                  </a:lnTo>
                  <a:lnTo>
                    <a:pt x="669" y="244"/>
                  </a:lnTo>
                  <a:lnTo>
                    <a:pt x="617" y="289"/>
                  </a:lnTo>
                  <a:lnTo>
                    <a:pt x="541" y="313"/>
                  </a:lnTo>
                  <a:lnTo>
                    <a:pt x="464" y="324"/>
                  </a:lnTo>
                  <a:lnTo>
                    <a:pt x="400" y="328"/>
                  </a:lnTo>
                  <a:lnTo>
                    <a:pt x="300" y="310"/>
                  </a:lnTo>
                  <a:lnTo>
                    <a:pt x="177" y="255"/>
                  </a:lnTo>
                  <a:lnTo>
                    <a:pt x="131" y="193"/>
                  </a:lnTo>
                  <a:lnTo>
                    <a:pt x="111" y="145"/>
                  </a:lnTo>
                  <a:lnTo>
                    <a:pt x="86" y="95"/>
                  </a:lnTo>
                  <a:lnTo>
                    <a:pt x="51" y="51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4">
              <a:extLst>
                <a:ext uri="{FF2B5EF4-FFF2-40B4-BE49-F238E27FC236}">
                  <a16:creationId xmlns:a16="http://schemas.microsoft.com/office/drawing/2014/main" id="{77E22084-BBB5-4559-AEB8-11753F14A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" y="2284"/>
              <a:ext cx="1243" cy="257"/>
            </a:xfrm>
            <a:custGeom>
              <a:avLst/>
              <a:gdLst>
                <a:gd name="T0" fmla="*/ 332 w 2129"/>
                <a:gd name="T1" fmla="*/ 0 h 458"/>
                <a:gd name="T2" fmla="*/ 271 w 2129"/>
                <a:gd name="T3" fmla="*/ 37 h 458"/>
                <a:gd name="T4" fmla="*/ 71 w 2129"/>
                <a:gd name="T5" fmla="*/ 296 h 458"/>
                <a:gd name="T6" fmla="*/ 0 w 2129"/>
                <a:gd name="T7" fmla="*/ 332 h 458"/>
                <a:gd name="T8" fmla="*/ 62 w 2129"/>
                <a:gd name="T9" fmla="*/ 429 h 458"/>
                <a:gd name="T10" fmla="*/ 520 w 2129"/>
                <a:gd name="T11" fmla="*/ 405 h 458"/>
                <a:gd name="T12" fmla="*/ 1984 w 2129"/>
                <a:gd name="T13" fmla="*/ 458 h 458"/>
                <a:gd name="T14" fmla="*/ 2129 w 2129"/>
                <a:gd name="T15" fmla="*/ 384 h 458"/>
                <a:gd name="T16" fmla="*/ 1798 w 2129"/>
                <a:gd name="T17" fmla="*/ 348 h 458"/>
                <a:gd name="T18" fmla="*/ 2067 w 2129"/>
                <a:gd name="T19" fmla="*/ 327 h 458"/>
                <a:gd name="T20" fmla="*/ 2005 w 2129"/>
                <a:gd name="T21" fmla="*/ 245 h 458"/>
                <a:gd name="T22" fmla="*/ 1897 w 2129"/>
                <a:gd name="T23" fmla="*/ 94 h 458"/>
                <a:gd name="T24" fmla="*/ 1094 w 2129"/>
                <a:gd name="T25" fmla="*/ 52 h 458"/>
                <a:gd name="T26" fmla="*/ 410 w 2129"/>
                <a:gd name="T27" fmla="*/ 6 h 458"/>
                <a:gd name="T28" fmla="*/ 332 w 2129"/>
                <a:gd name="T29" fmla="*/ 0 h 458"/>
                <a:gd name="T30" fmla="*/ 332 w 2129"/>
                <a:gd name="T31" fmla="*/ 0 h 458"/>
                <a:gd name="T32" fmla="*/ 332 w 2129"/>
                <a:gd name="T3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9" h="458">
                  <a:moveTo>
                    <a:pt x="332" y="0"/>
                  </a:moveTo>
                  <a:lnTo>
                    <a:pt x="271" y="37"/>
                  </a:lnTo>
                  <a:lnTo>
                    <a:pt x="71" y="296"/>
                  </a:lnTo>
                  <a:lnTo>
                    <a:pt x="0" y="332"/>
                  </a:lnTo>
                  <a:lnTo>
                    <a:pt x="62" y="429"/>
                  </a:lnTo>
                  <a:lnTo>
                    <a:pt x="520" y="405"/>
                  </a:lnTo>
                  <a:lnTo>
                    <a:pt x="1984" y="458"/>
                  </a:lnTo>
                  <a:lnTo>
                    <a:pt x="2129" y="384"/>
                  </a:lnTo>
                  <a:lnTo>
                    <a:pt x="1798" y="348"/>
                  </a:lnTo>
                  <a:lnTo>
                    <a:pt x="2067" y="327"/>
                  </a:lnTo>
                  <a:lnTo>
                    <a:pt x="2005" y="245"/>
                  </a:lnTo>
                  <a:lnTo>
                    <a:pt x="1897" y="94"/>
                  </a:lnTo>
                  <a:lnTo>
                    <a:pt x="1094" y="52"/>
                  </a:lnTo>
                  <a:lnTo>
                    <a:pt x="410" y="6"/>
                  </a:lnTo>
                  <a:lnTo>
                    <a:pt x="332" y="0"/>
                  </a:lnTo>
                  <a:lnTo>
                    <a:pt x="332" y="0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5">
              <a:extLst>
                <a:ext uri="{FF2B5EF4-FFF2-40B4-BE49-F238E27FC236}">
                  <a16:creationId xmlns:a16="http://schemas.microsoft.com/office/drawing/2014/main" id="{42113800-FE47-4E8B-855C-2DF8BC13B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" y="2135"/>
              <a:ext cx="953" cy="251"/>
            </a:xfrm>
            <a:custGeom>
              <a:avLst/>
              <a:gdLst>
                <a:gd name="T0" fmla="*/ 0 w 1631"/>
                <a:gd name="T1" fmla="*/ 229 h 448"/>
                <a:gd name="T2" fmla="*/ 10 w 1631"/>
                <a:gd name="T3" fmla="*/ 105 h 448"/>
                <a:gd name="T4" fmla="*/ 139 w 1631"/>
                <a:gd name="T5" fmla="*/ 100 h 448"/>
                <a:gd name="T6" fmla="*/ 704 w 1631"/>
                <a:gd name="T7" fmla="*/ 53 h 448"/>
                <a:gd name="T8" fmla="*/ 937 w 1631"/>
                <a:gd name="T9" fmla="*/ 27 h 448"/>
                <a:gd name="T10" fmla="*/ 1413 w 1631"/>
                <a:gd name="T11" fmla="*/ 22 h 448"/>
                <a:gd name="T12" fmla="*/ 1579 w 1631"/>
                <a:gd name="T13" fmla="*/ 17 h 448"/>
                <a:gd name="T14" fmla="*/ 1631 w 1631"/>
                <a:gd name="T15" fmla="*/ 0 h 448"/>
                <a:gd name="T16" fmla="*/ 1600 w 1631"/>
                <a:gd name="T17" fmla="*/ 448 h 448"/>
                <a:gd name="T18" fmla="*/ 1518 w 1631"/>
                <a:gd name="T19" fmla="*/ 310 h 448"/>
                <a:gd name="T20" fmla="*/ 0 w 1631"/>
                <a:gd name="T21" fmla="*/ 229 h 448"/>
                <a:gd name="T22" fmla="*/ 0 w 1631"/>
                <a:gd name="T23" fmla="*/ 229 h 448"/>
                <a:gd name="T24" fmla="*/ 0 w 1631"/>
                <a:gd name="T25" fmla="*/ 229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1" h="448">
                  <a:moveTo>
                    <a:pt x="0" y="229"/>
                  </a:moveTo>
                  <a:lnTo>
                    <a:pt x="10" y="105"/>
                  </a:lnTo>
                  <a:lnTo>
                    <a:pt x="139" y="100"/>
                  </a:lnTo>
                  <a:lnTo>
                    <a:pt x="704" y="53"/>
                  </a:lnTo>
                  <a:lnTo>
                    <a:pt x="937" y="27"/>
                  </a:lnTo>
                  <a:lnTo>
                    <a:pt x="1413" y="22"/>
                  </a:lnTo>
                  <a:lnTo>
                    <a:pt x="1579" y="17"/>
                  </a:lnTo>
                  <a:lnTo>
                    <a:pt x="1631" y="0"/>
                  </a:lnTo>
                  <a:lnTo>
                    <a:pt x="1600" y="448"/>
                  </a:lnTo>
                  <a:lnTo>
                    <a:pt x="1518" y="310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26">
              <a:extLst>
                <a:ext uri="{FF2B5EF4-FFF2-40B4-BE49-F238E27FC236}">
                  <a16:creationId xmlns:a16="http://schemas.microsoft.com/office/drawing/2014/main" id="{36A34D9E-6D4E-458B-898C-7A38E5B76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" y="2018"/>
              <a:ext cx="518" cy="109"/>
            </a:xfrm>
            <a:custGeom>
              <a:avLst/>
              <a:gdLst>
                <a:gd name="T0" fmla="*/ 44 w 885"/>
                <a:gd name="T1" fmla="*/ 0 h 197"/>
                <a:gd name="T2" fmla="*/ 47 w 885"/>
                <a:gd name="T3" fmla="*/ 62 h 197"/>
                <a:gd name="T4" fmla="*/ 0 w 885"/>
                <a:gd name="T5" fmla="*/ 155 h 197"/>
                <a:gd name="T6" fmla="*/ 275 w 885"/>
                <a:gd name="T7" fmla="*/ 94 h 197"/>
                <a:gd name="T8" fmla="*/ 414 w 885"/>
                <a:gd name="T9" fmla="*/ 118 h 197"/>
                <a:gd name="T10" fmla="*/ 259 w 885"/>
                <a:gd name="T11" fmla="*/ 197 h 197"/>
                <a:gd name="T12" fmla="*/ 885 w 885"/>
                <a:gd name="T13" fmla="*/ 155 h 197"/>
                <a:gd name="T14" fmla="*/ 872 w 885"/>
                <a:gd name="T15" fmla="*/ 72 h 197"/>
                <a:gd name="T16" fmla="*/ 730 w 885"/>
                <a:gd name="T17" fmla="*/ 89 h 197"/>
                <a:gd name="T18" fmla="*/ 657 w 885"/>
                <a:gd name="T19" fmla="*/ 10 h 197"/>
                <a:gd name="T20" fmla="*/ 44 w 885"/>
                <a:gd name="T21" fmla="*/ 0 h 197"/>
                <a:gd name="T22" fmla="*/ 44 w 885"/>
                <a:gd name="T23" fmla="*/ 0 h 197"/>
                <a:gd name="T24" fmla="*/ 44 w 885"/>
                <a:gd name="T2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5" h="197">
                  <a:moveTo>
                    <a:pt x="44" y="0"/>
                  </a:moveTo>
                  <a:lnTo>
                    <a:pt x="47" y="62"/>
                  </a:lnTo>
                  <a:lnTo>
                    <a:pt x="0" y="155"/>
                  </a:lnTo>
                  <a:lnTo>
                    <a:pt x="275" y="94"/>
                  </a:lnTo>
                  <a:lnTo>
                    <a:pt x="414" y="118"/>
                  </a:lnTo>
                  <a:lnTo>
                    <a:pt x="259" y="197"/>
                  </a:lnTo>
                  <a:lnTo>
                    <a:pt x="885" y="155"/>
                  </a:lnTo>
                  <a:lnTo>
                    <a:pt x="872" y="72"/>
                  </a:lnTo>
                  <a:lnTo>
                    <a:pt x="730" y="89"/>
                  </a:lnTo>
                  <a:lnTo>
                    <a:pt x="657" y="1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27">
              <a:extLst>
                <a:ext uri="{FF2B5EF4-FFF2-40B4-BE49-F238E27FC236}">
                  <a16:creationId xmlns:a16="http://schemas.microsoft.com/office/drawing/2014/main" id="{DA4646CD-409E-4A59-A948-5AFFF935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1299"/>
              <a:ext cx="242" cy="740"/>
            </a:xfrm>
            <a:custGeom>
              <a:avLst/>
              <a:gdLst>
                <a:gd name="T0" fmla="*/ 50 w 414"/>
                <a:gd name="T1" fmla="*/ 1260 h 1320"/>
                <a:gd name="T2" fmla="*/ 165 w 414"/>
                <a:gd name="T3" fmla="*/ 1224 h 1320"/>
                <a:gd name="T4" fmla="*/ 337 w 414"/>
                <a:gd name="T5" fmla="*/ 239 h 1320"/>
                <a:gd name="T6" fmla="*/ 393 w 414"/>
                <a:gd name="T7" fmla="*/ 0 h 1320"/>
                <a:gd name="T8" fmla="*/ 414 w 414"/>
                <a:gd name="T9" fmla="*/ 73 h 1320"/>
                <a:gd name="T10" fmla="*/ 367 w 414"/>
                <a:gd name="T11" fmla="*/ 582 h 1320"/>
                <a:gd name="T12" fmla="*/ 285 w 414"/>
                <a:gd name="T13" fmla="*/ 1213 h 1320"/>
                <a:gd name="T14" fmla="*/ 267 w 414"/>
                <a:gd name="T15" fmla="*/ 1273 h 1320"/>
                <a:gd name="T16" fmla="*/ 113 w 414"/>
                <a:gd name="T17" fmla="*/ 1320 h 1320"/>
                <a:gd name="T18" fmla="*/ 0 w 414"/>
                <a:gd name="T19" fmla="*/ 1291 h 1320"/>
                <a:gd name="T20" fmla="*/ 50 w 414"/>
                <a:gd name="T21" fmla="*/ 1260 h 1320"/>
                <a:gd name="T22" fmla="*/ 50 w 414"/>
                <a:gd name="T23" fmla="*/ 1260 h 1320"/>
                <a:gd name="T24" fmla="*/ 50 w 414"/>
                <a:gd name="T25" fmla="*/ 126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320">
                  <a:moveTo>
                    <a:pt x="50" y="1260"/>
                  </a:moveTo>
                  <a:lnTo>
                    <a:pt x="165" y="1224"/>
                  </a:lnTo>
                  <a:lnTo>
                    <a:pt x="337" y="239"/>
                  </a:lnTo>
                  <a:lnTo>
                    <a:pt x="393" y="0"/>
                  </a:lnTo>
                  <a:lnTo>
                    <a:pt x="414" y="73"/>
                  </a:lnTo>
                  <a:lnTo>
                    <a:pt x="367" y="582"/>
                  </a:lnTo>
                  <a:lnTo>
                    <a:pt x="285" y="1213"/>
                  </a:lnTo>
                  <a:lnTo>
                    <a:pt x="267" y="1273"/>
                  </a:lnTo>
                  <a:lnTo>
                    <a:pt x="113" y="1320"/>
                  </a:lnTo>
                  <a:lnTo>
                    <a:pt x="0" y="1291"/>
                  </a:lnTo>
                  <a:lnTo>
                    <a:pt x="50" y="1260"/>
                  </a:lnTo>
                  <a:lnTo>
                    <a:pt x="50" y="1260"/>
                  </a:lnTo>
                  <a:lnTo>
                    <a:pt x="50" y="126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28">
              <a:extLst>
                <a:ext uri="{FF2B5EF4-FFF2-40B4-BE49-F238E27FC236}">
                  <a16:creationId xmlns:a16="http://schemas.microsoft.com/office/drawing/2014/main" id="{D7F46FE7-8405-43B8-A5E8-5636ED24E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901"/>
              <a:ext cx="462" cy="73"/>
            </a:xfrm>
            <a:custGeom>
              <a:avLst/>
              <a:gdLst>
                <a:gd name="T0" fmla="*/ 0 w 789"/>
                <a:gd name="T1" fmla="*/ 70 h 130"/>
                <a:gd name="T2" fmla="*/ 24 w 789"/>
                <a:gd name="T3" fmla="*/ 130 h 130"/>
                <a:gd name="T4" fmla="*/ 79 w 789"/>
                <a:gd name="T5" fmla="*/ 103 h 130"/>
                <a:gd name="T6" fmla="*/ 789 w 789"/>
                <a:gd name="T7" fmla="*/ 40 h 130"/>
                <a:gd name="T8" fmla="*/ 789 w 789"/>
                <a:gd name="T9" fmla="*/ 8 h 130"/>
                <a:gd name="T10" fmla="*/ 477 w 789"/>
                <a:gd name="T11" fmla="*/ 0 h 130"/>
                <a:gd name="T12" fmla="*/ 0 w 789"/>
                <a:gd name="T13" fmla="*/ 70 h 130"/>
                <a:gd name="T14" fmla="*/ 0 w 789"/>
                <a:gd name="T15" fmla="*/ 70 h 130"/>
                <a:gd name="T16" fmla="*/ 0 w 789"/>
                <a:gd name="T17" fmla="*/ 7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9" h="130">
                  <a:moveTo>
                    <a:pt x="0" y="70"/>
                  </a:moveTo>
                  <a:lnTo>
                    <a:pt x="24" y="130"/>
                  </a:lnTo>
                  <a:lnTo>
                    <a:pt x="79" y="103"/>
                  </a:lnTo>
                  <a:lnTo>
                    <a:pt x="789" y="40"/>
                  </a:lnTo>
                  <a:lnTo>
                    <a:pt x="789" y="8"/>
                  </a:lnTo>
                  <a:lnTo>
                    <a:pt x="477" y="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29">
              <a:extLst>
                <a:ext uri="{FF2B5EF4-FFF2-40B4-BE49-F238E27FC236}">
                  <a16:creationId xmlns:a16="http://schemas.microsoft.com/office/drawing/2014/main" id="{920F80C7-A4FF-471D-BB35-5B6A113FA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" y="1218"/>
              <a:ext cx="713" cy="640"/>
            </a:xfrm>
            <a:custGeom>
              <a:avLst/>
              <a:gdLst>
                <a:gd name="T0" fmla="*/ 203 w 1220"/>
                <a:gd name="T1" fmla="*/ 1143 h 1143"/>
                <a:gd name="T2" fmla="*/ 15 w 1220"/>
                <a:gd name="T3" fmla="*/ 502 h 1143"/>
                <a:gd name="T4" fmla="*/ 0 w 1220"/>
                <a:gd name="T5" fmla="*/ 347 h 1143"/>
                <a:gd name="T6" fmla="*/ 26 w 1220"/>
                <a:gd name="T7" fmla="*/ 280 h 1143"/>
                <a:gd name="T8" fmla="*/ 134 w 1220"/>
                <a:gd name="T9" fmla="*/ 212 h 1143"/>
                <a:gd name="T10" fmla="*/ 589 w 1220"/>
                <a:gd name="T11" fmla="*/ 88 h 1143"/>
                <a:gd name="T12" fmla="*/ 1092 w 1220"/>
                <a:gd name="T13" fmla="*/ 5 h 1143"/>
                <a:gd name="T14" fmla="*/ 1200 w 1220"/>
                <a:gd name="T15" fmla="*/ 0 h 1143"/>
                <a:gd name="T16" fmla="*/ 1220 w 1220"/>
                <a:gd name="T17" fmla="*/ 52 h 1143"/>
                <a:gd name="T18" fmla="*/ 1184 w 1220"/>
                <a:gd name="T19" fmla="*/ 332 h 1143"/>
                <a:gd name="T20" fmla="*/ 1107 w 1220"/>
                <a:gd name="T21" fmla="*/ 176 h 1143"/>
                <a:gd name="T22" fmla="*/ 935 w 1220"/>
                <a:gd name="T23" fmla="*/ 78 h 1143"/>
                <a:gd name="T24" fmla="*/ 678 w 1220"/>
                <a:gd name="T25" fmla="*/ 109 h 1143"/>
                <a:gd name="T26" fmla="*/ 212 w 1220"/>
                <a:gd name="T27" fmla="*/ 280 h 1143"/>
                <a:gd name="T28" fmla="*/ 113 w 1220"/>
                <a:gd name="T29" fmla="*/ 379 h 1143"/>
                <a:gd name="T30" fmla="*/ 118 w 1220"/>
                <a:gd name="T31" fmla="*/ 638 h 1143"/>
                <a:gd name="T32" fmla="*/ 217 w 1220"/>
                <a:gd name="T33" fmla="*/ 923 h 1143"/>
                <a:gd name="T34" fmla="*/ 238 w 1220"/>
                <a:gd name="T35" fmla="*/ 1067 h 1143"/>
                <a:gd name="T36" fmla="*/ 203 w 1220"/>
                <a:gd name="T37" fmla="*/ 1143 h 1143"/>
                <a:gd name="T38" fmla="*/ 203 w 1220"/>
                <a:gd name="T39" fmla="*/ 1143 h 1143"/>
                <a:gd name="T40" fmla="*/ 203 w 1220"/>
                <a:gd name="T41" fmla="*/ 1143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0" h="1143">
                  <a:moveTo>
                    <a:pt x="203" y="1143"/>
                  </a:moveTo>
                  <a:lnTo>
                    <a:pt x="15" y="502"/>
                  </a:lnTo>
                  <a:lnTo>
                    <a:pt x="0" y="347"/>
                  </a:lnTo>
                  <a:lnTo>
                    <a:pt x="26" y="280"/>
                  </a:lnTo>
                  <a:lnTo>
                    <a:pt x="134" y="212"/>
                  </a:lnTo>
                  <a:lnTo>
                    <a:pt x="589" y="88"/>
                  </a:lnTo>
                  <a:lnTo>
                    <a:pt x="1092" y="5"/>
                  </a:lnTo>
                  <a:lnTo>
                    <a:pt x="1200" y="0"/>
                  </a:lnTo>
                  <a:lnTo>
                    <a:pt x="1220" y="52"/>
                  </a:lnTo>
                  <a:lnTo>
                    <a:pt x="1184" y="332"/>
                  </a:lnTo>
                  <a:lnTo>
                    <a:pt x="1107" y="176"/>
                  </a:lnTo>
                  <a:lnTo>
                    <a:pt x="935" y="78"/>
                  </a:lnTo>
                  <a:lnTo>
                    <a:pt x="678" y="109"/>
                  </a:lnTo>
                  <a:lnTo>
                    <a:pt x="212" y="280"/>
                  </a:lnTo>
                  <a:lnTo>
                    <a:pt x="113" y="379"/>
                  </a:lnTo>
                  <a:lnTo>
                    <a:pt x="118" y="638"/>
                  </a:lnTo>
                  <a:lnTo>
                    <a:pt x="217" y="923"/>
                  </a:lnTo>
                  <a:lnTo>
                    <a:pt x="238" y="1067"/>
                  </a:lnTo>
                  <a:lnTo>
                    <a:pt x="203" y="1143"/>
                  </a:lnTo>
                  <a:lnTo>
                    <a:pt x="203" y="1143"/>
                  </a:lnTo>
                  <a:lnTo>
                    <a:pt x="203" y="1143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30">
              <a:extLst>
                <a:ext uri="{FF2B5EF4-FFF2-40B4-BE49-F238E27FC236}">
                  <a16:creationId xmlns:a16="http://schemas.microsoft.com/office/drawing/2014/main" id="{0622B21D-142D-4A3C-AF5C-72D7C0DAD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2177"/>
              <a:ext cx="306" cy="107"/>
            </a:xfrm>
            <a:custGeom>
              <a:avLst/>
              <a:gdLst>
                <a:gd name="T0" fmla="*/ 0 w 524"/>
                <a:gd name="T1" fmla="*/ 184 h 191"/>
                <a:gd name="T2" fmla="*/ 41 w 524"/>
                <a:gd name="T3" fmla="*/ 0 h 191"/>
                <a:gd name="T4" fmla="*/ 524 w 524"/>
                <a:gd name="T5" fmla="*/ 20 h 191"/>
                <a:gd name="T6" fmla="*/ 507 w 524"/>
                <a:gd name="T7" fmla="*/ 109 h 191"/>
                <a:gd name="T8" fmla="*/ 481 w 524"/>
                <a:gd name="T9" fmla="*/ 57 h 191"/>
                <a:gd name="T10" fmla="*/ 120 w 524"/>
                <a:gd name="T11" fmla="*/ 78 h 191"/>
                <a:gd name="T12" fmla="*/ 52 w 524"/>
                <a:gd name="T13" fmla="*/ 191 h 191"/>
                <a:gd name="T14" fmla="*/ 0 w 524"/>
                <a:gd name="T15" fmla="*/ 184 h 191"/>
                <a:gd name="T16" fmla="*/ 0 w 524"/>
                <a:gd name="T17" fmla="*/ 184 h 191"/>
                <a:gd name="T18" fmla="*/ 0 w 524"/>
                <a:gd name="T19" fmla="*/ 18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191">
                  <a:moveTo>
                    <a:pt x="0" y="184"/>
                  </a:moveTo>
                  <a:lnTo>
                    <a:pt x="41" y="0"/>
                  </a:lnTo>
                  <a:lnTo>
                    <a:pt x="524" y="20"/>
                  </a:lnTo>
                  <a:lnTo>
                    <a:pt x="507" y="109"/>
                  </a:lnTo>
                  <a:lnTo>
                    <a:pt x="481" y="57"/>
                  </a:lnTo>
                  <a:lnTo>
                    <a:pt x="120" y="78"/>
                  </a:lnTo>
                  <a:lnTo>
                    <a:pt x="52" y="191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1">
              <a:extLst>
                <a:ext uri="{FF2B5EF4-FFF2-40B4-BE49-F238E27FC236}">
                  <a16:creationId xmlns:a16="http://schemas.microsoft.com/office/drawing/2014/main" id="{88A0F706-CE3A-4D56-BEB7-D7626735D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1" y="2227"/>
              <a:ext cx="149" cy="65"/>
            </a:xfrm>
            <a:custGeom>
              <a:avLst/>
              <a:gdLst>
                <a:gd name="T0" fmla="*/ 0 w 257"/>
                <a:gd name="T1" fmla="*/ 84 h 116"/>
                <a:gd name="T2" fmla="*/ 43 w 257"/>
                <a:gd name="T3" fmla="*/ 112 h 116"/>
                <a:gd name="T4" fmla="*/ 140 w 257"/>
                <a:gd name="T5" fmla="*/ 116 h 116"/>
                <a:gd name="T6" fmla="*/ 142 w 257"/>
                <a:gd name="T7" fmla="*/ 77 h 116"/>
                <a:gd name="T8" fmla="*/ 257 w 257"/>
                <a:gd name="T9" fmla="*/ 10 h 116"/>
                <a:gd name="T10" fmla="*/ 74 w 257"/>
                <a:gd name="T11" fmla="*/ 0 h 116"/>
                <a:gd name="T12" fmla="*/ 33 w 257"/>
                <a:gd name="T13" fmla="*/ 57 h 116"/>
                <a:gd name="T14" fmla="*/ 0 w 257"/>
                <a:gd name="T15" fmla="*/ 84 h 116"/>
                <a:gd name="T16" fmla="*/ 0 w 257"/>
                <a:gd name="T17" fmla="*/ 84 h 116"/>
                <a:gd name="T18" fmla="*/ 0 w 257"/>
                <a:gd name="T19" fmla="*/ 8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116">
                  <a:moveTo>
                    <a:pt x="0" y="84"/>
                  </a:moveTo>
                  <a:lnTo>
                    <a:pt x="43" y="112"/>
                  </a:lnTo>
                  <a:lnTo>
                    <a:pt x="140" y="116"/>
                  </a:lnTo>
                  <a:lnTo>
                    <a:pt x="142" y="77"/>
                  </a:lnTo>
                  <a:lnTo>
                    <a:pt x="257" y="10"/>
                  </a:lnTo>
                  <a:lnTo>
                    <a:pt x="74" y="0"/>
                  </a:lnTo>
                  <a:lnTo>
                    <a:pt x="33" y="57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32">
              <a:extLst>
                <a:ext uri="{FF2B5EF4-FFF2-40B4-BE49-F238E27FC236}">
                  <a16:creationId xmlns:a16="http://schemas.microsoft.com/office/drawing/2014/main" id="{628F52E1-4157-4033-BBEA-45676263B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" y="2467"/>
              <a:ext cx="1240" cy="76"/>
            </a:xfrm>
            <a:custGeom>
              <a:avLst/>
              <a:gdLst>
                <a:gd name="T0" fmla="*/ 52 w 2122"/>
                <a:gd name="T1" fmla="*/ 90 h 137"/>
                <a:gd name="T2" fmla="*/ 0 w 2122"/>
                <a:gd name="T3" fmla="*/ 31 h 137"/>
                <a:gd name="T4" fmla="*/ 155 w 2122"/>
                <a:gd name="T5" fmla="*/ 0 h 137"/>
                <a:gd name="T6" fmla="*/ 2071 w 2122"/>
                <a:gd name="T7" fmla="*/ 36 h 137"/>
                <a:gd name="T8" fmla="*/ 2122 w 2122"/>
                <a:gd name="T9" fmla="*/ 77 h 137"/>
                <a:gd name="T10" fmla="*/ 2041 w 2122"/>
                <a:gd name="T11" fmla="*/ 137 h 137"/>
                <a:gd name="T12" fmla="*/ 1014 w 2122"/>
                <a:gd name="T13" fmla="*/ 104 h 137"/>
                <a:gd name="T14" fmla="*/ 337 w 2122"/>
                <a:gd name="T15" fmla="*/ 78 h 137"/>
                <a:gd name="T16" fmla="*/ 122 w 2122"/>
                <a:gd name="T17" fmla="*/ 118 h 137"/>
                <a:gd name="T18" fmla="*/ 52 w 2122"/>
                <a:gd name="T19" fmla="*/ 90 h 137"/>
                <a:gd name="T20" fmla="*/ 52 w 2122"/>
                <a:gd name="T21" fmla="*/ 90 h 137"/>
                <a:gd name="T22" fmla="*/ 52 w 2122"/>
                <a:gd name="T23" fmla="*/ 9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22" h="137">
                  <a:moveTo>
                    <a:pt x="52" y="90"/>
                  </a:moveTo>
                  <a:lnTo>
                    <a:pt x="0" y="31"/>
                  </a:lnTo>
                  <a:lnTo>
                    <a:pt x="155" y="0"/>
                  </a:lnTo>
                  <a:lnTo>
                    <a:pt x="2071" y="36"/>
                  </a:lnTo>
                  <a:lnTo>
                    <a:pt x="2122" y="77"/>
                  </a:lnTo>
                  <a:lnTo>
                    <a:pt x="2041" y="137"/>
                  </a:lnTo>
                  <a:lnTo>
                    <a:pt x="1014" y="104"/>
                  </a:lnTo>
                  <a:lnTo>
                    <a:pt x="337" y="78"/>
                  </a:lnTo>
                  <a:lnTo>
                    <a:pt x="122" y="118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2" y="9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33">
              <a:extLst>
                <a:ext uri="{FF2B5EF4-FFF2-40B4-BE49-F238E27FC236}">
                  <a16:creationId xmlns:a16="http://schemas.microsoft.com/office/drawing/2014/main" id="{29D0D42F-A119-4D74-8498-7C9114CE2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" y="2098"/>
              <a:ext cx="982" cy="77"/>
            </a:xfrm>
            <a:custGeom>
              <a:avLst/>
              <a:gdLst>
                <a:gd name="T0" fmla="*/ 11 w 1682"/>
                <a:gd name="T1" fmla="*/ 114 h 135"/>
                <a:gd name="T2" fmla="*/ 155 w 1682"/>
                <a:gd name="T3" fmla="*/ 99 h 135"/>
                <a:gd name="T4" fmla="*/ 299 w 1682"/>
                <a:gd name="T5" fmla="*/ 84 h 135"/>
                <a:gd name="T6" fmla="*/ 488 w 1682"/>
                <a:gd name="T7" fmla="*/ 64 h 135"/>
                <a:gd name="T8" fmla="*/ 577 w 1682"/>
                <a:gd name="T9" fmla="*/ 47 h 135"/>
                <a:gd name="T10" fmla="*/ 677 w 1682"/>
                <a:gd name="T11" fmla="*/ 26 h 135"/>
                <a:gd name="T12" fmla="*/ 847 w 1682"/>
                <a:gd name="T13" fmla="*/ 13 h 135"/>
                <a:gd name="T14" fmla="*/ 1161 w 1682"/>
                <a:gd name="T15" fmla="*/ 0 h 135"/>
                <a:gd name="T16" fmla="*/ 1476 w 1682"/>
                <a:gd name="T17" fmla="*/ 4 h 135"/>
                <a:gd name="T18" fmla="*/ 1541 w 1682"/>
                <a:gd name="T19" fmla="*/ 4 h 135"/>
                <a:gd name="T20" fmla="*/ 1660 w 1682"/>
                <a:gd name="T21" fmla="*/ 11 h 135"/>
                <a:gd name="T22" fmla="*/ 1677 w 1682"/>
                <a:gd name="T23" fmla="*/ 21 h 135"/>
                <a:gd name="T24" fmla="*/ 1682 w 1682"/>
                <a:gd name="T25" fmla="*/ 39 h 135"/>
                <a:gd name="T26" fmla="*/ 1674 w 1682"/>
                <a:gd name="T27" fmla="*/ 54 h 135"/>
                <a:gd name="T28" fmla="*/ 1654 w 1682"/>
                <a:gd name="T29" fmla="*/ 60 h 135"/>
                <a:gd name="T30" fmla="*/ 1541 w 1682"/>
                <a:gd name="T31" fmla="*/ 52 h 135"/>
                <a:gd name="T32" fmla="*/ 1476 w 1682"/>
                <a:gd name="T33" fmla="*/ 52 h 135"/>
                <a:gd name="T34" fmla="*/ 1164 w 1682"/>
                <a:gd name="T35" fmla="*/ 47 h 135"/>
                <a:gd name="T36" fmla="*/ 850 w 1682"/>
                <a:gd name="T37" fmla="*/ 60 h 135"/>
                <a:gd name="T38" fmla="*/ 686 w 1682"/>
                <a:gd name="T39" fmla="*/ 71 h 135"/>
                <a:gd name="T40" fmla="*/ 585 w 1682"/>
                <a:gd name="T41" fmla="*/ 91 h 135"/>
                <a:gd name="T42" fmla="*/ 493 w 1682"/>
                <a:gd name="T43" fmla="*/ 104 h 135"/>
                <a:gd name="T44" fmla="*/ 302 w 1682"/>
                <a:gd name="T45" fmla="*/ 120 h 135"/>
                <a:gd name="T46" fmla="*/ 12 w 1682"/>
                <a:gd name="T47" fmla="*/ 135 h 135"/>
                <a:gd name="T48" fmla="*/ 0 w 1682"/>
                <a:gd name="T49" fmla="*/ 125 h 135"/>
                <a:gd name="T50" fmla="*/ 11 w 1682"/>
                <a:gd name="T51" fmla="*/ 114 h 135"/>
                <a:gd name="T52" fmla="*/ 11 w 1682"/>
                <a:gd name="T53" fmla="*/ 114 h 135"/>
                <a:gd name="T54" fmla="*/ 11 w 1682"/>
                <a:gd name="T55" fmla="*/ 11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82" h="135">
                  <a:moveTo>
                    <a:pt x="11" y="114"/>
                  </a:moveTo>
                  <a:lnTo>
                    <a:pt x="155" y="99"/>
                  </a:lnTo>
                  <a:lnTo>
                    <a:pt x="299" y="84"/>
                  </a:lnTo>
                  <a:lnTo>
                    <a:pt x="488" y="64"/>
                  </a:lnTo>
                  <a:lnTo>
                    <a:pt x="577" y="47"/>
                  </a:lnTo>
                  <a:lnTo>
                    <a:pt x="677" y="26"/>
                  </a:lnTo>
                  <a:lnTo>
                    <a:pt x="847" y="13"/>
                  </a:lnTo>
                  <a:lnTo>
                    <a:pt x="1161" y="0"/>
                  </a:lnTo>
                  <a:lnTo>
                    <a:pt x="1476" y="4"/>
                  </a:lnTo>
                  <a:lnTo>
                    <a:pt x="1541" y="4"/>
                  </a:lnTo>
                  <a:lnTo>
                    <a:pt x="1660" y="11"/>
                  </a:lnTo>
                  <a:lnTo>
                    <a:pt x="1677" y="21"/>
                  </a:lnTo>
                  <a:lnTo>
                    <a:pt x="1682" y="39"/>
                  </a:lnTo>
                  <a:lnTo>
                    <a:pt x="1674" y="54"/>
                  </a:lnTo>
                  <a:lnTo>
                    <a:pt x="1654" y="60"/>
                  </a:lnTo>
                  <a:lnTo>
                    <a:pt x="1541" y="52"/>
                  </a:lnTo>
                  <a:lnTo>
                    <a:pt x="1476" y="52"/>
                  </a:lnTo>
                  <a:lnTo>
                    <a:pt x="1164" y="47"/>
                  </a:lnTo>
                  <a:lnTo>
                    <a:pt x="850" y="60"/>
                  </a:lnTo>
                  <a:lnTo>
                    <a:pt x="686" y="71"/>
                  </a:lnTo>
                  <a:lnTo>
                    <a:pt x="585" y="91"/>
                  </a:lnTo>
                  <a:lnTo>
                    <a:pt x="493" y="104"/>
                  </a:lnTo>
                  <a:lnTo>
                    <a:pt x="302" y="120"/>
                  </a:lnTo>
                  <a:lnTo>
                    <a:pt x="12" y="135"/>
                  </a:lnTo>
                  <a:lnTo>
                    <a:pt x="0" y="12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34">
              <a:extLst>
                <a:ext uri="{FF2B5EF4-FFF2-40B4-BE49-F238E27FC236}">
                  <a16:creationId xmlns:a16="http://schemas.microsoft.com/office/drawing/2014/main" id="{22F0D1AA-75F4-43E1-9FE6-9DFCB83A0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" y="2107"/>
              <a:ext cx="62" cy="288"/>
            </a:xfrm>
            <a:custGeom>
              <a:avLst/>
              <a:gdLst>
                <a:gd name="T0" fmla="*/ 107 w 107"/>
                <a:gd name="T1" fmla="*/ 24 h 514"/>
                <a:gd name="T2" fmla="*/ 95 w 107"/>
                <a:gd name="T3" fmla="*/ 167 h 514"/>
                <a:gd name="T4" fmla="*/ 73 w 107"/>
                <a:gd name="T5" fmla="*/ 310 h 514"/>
                <a:gd name="T6" fmla="*/ 59 w 107"/>
                <a:gd name="T7" fmla="*/ 401 h 514"/>
                <a:gd name="T8" fmla="*/ 42 w 107"/>
                <a:gd name="T9" fmla="*/ 514 h 514"/>
                <a:gd name="T10" fmla="*/ 0 w 107"/>
                <a:gd name="T11" fmla="*/ 441 h 514"/>
                <a:gd name="T12" fmla="*/ 12 w 107"/>
                <a:gd name="T13" fmla="*/ 380 h 514"/>
                <a:gd name="T14" fmla="*/ 34 w 107"/>
                <a:gd name="T15" fmla="*/ 303 h 514"/>
                <a:gd name="T16" fmla="*/ 58 w 107"/>
                <a:gd name="T17" fmla="*/ 24 h 514"/>
                <a:gd name="T18" fmla="*/ 65 w 107"/>
                <a:gd name="T19" fmla="*/ 5 h 514"/>
                <a:gd name="T20" fmla="*/ 82 w 107"/>
                <a:gd name="T21" fmla="*/ 0 h 514"/>
                <a:gd name="T22" fmla="*/ 107 w 107"/>
                <a:gd name="T23" fmla="*/ 24 h 514"/>
                <a:gd name="T24" fmla="*/ 107 w 107"/>
                <a:gd name="T25" fmla="*/ 2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514">
                  <a:moveTo>
                    <a:pt x="107" y="24"/>
                  </a:moveTo>
                  <a:lnTo>
                    <a:pt x="95" y="167"/>
                  </a:lnTo>
                  <a:lnTo>
                    <a:pt x="73" y="310"/>
                  </a:lnTo>
                  <a:lnTo>
                    <a:pt x="59" y="401"/>
                  </a:lnTo>
                  <a:lnTo>
                    <a:pt x="42" y="514"/>
                  </a:lnTo>
                  <a:lnTo>
                    <a:pt x="0" y="441"/>
                  </a:lnTo>
                  <a:lnTo>
                    <a:pt x="12" y="380"/>
                  </a:lnTo>
                  <a:lnTo>
                    <a:pt x="34" y="303"/>
                  </a:lnTo>
                  <a:lnTo>
                    <a:pt x="58" y="24"/>
                  </a:lnTo>
                  <a:lnTo>
                    <a:pt x="65" y="5"/>
                  </a:lnTo>
                  <a:lnTo>
                    <a:pt x="82" y="0"/>
                  </a:lnTo>
                  <a:lnTo>
                    <a:pt x="107" y="24"/>
                  </a:lnTo>
                  <a:lnTo>
                    <a:pt x="10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35">
              <a:extLst>
                <a:ext uri="{FF2B5EF4-FFF2-40B4-BE49-F238E27FC236}">
                  <a16:creationId xmlns:a16="http://schemas.microsoft.com/office/drawing/2014/main" id="{848B9B10-78C8-439D-88DE-A0F51730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" y="2185"/>
              <a:ext cx="28" cy="96"/>
            </a:xfrm>
            <a:custGeom>
              <a:avLst/>
              <a:gdLst>
                <a:gd name="T0" fmla="*/ 48 w 48"/>
                <a:gd name="T1" fmla="*/ 21 h 173"/>
                <a:gd name="T2" fmla="*/ 35 w 48"/>
                <a:gd name="T3" fmla="*/ 66 h 173"/>
                <a:gd name="T4" fmla="*/ 22 w 48"/>
                <a:gd name="T5" fmla="*/ 164 h 173"/>
                <a:gd name="T6" fmla="*/ 12 w 48"/>
                <a:gd name="T7" fmla="*/ 173 h 173"/>
                <a:gd name="T8" fmla="*/ 2 w 48"/>
                <a:gd name="T9" fmla="*/ 163 h 173"/>
                <a:gd name="T10" fmla="*/ 0 w 48"/>
                <a:gd name="T11" fmla="*/ 64 h 173"/>
                <a:gd name="T12" fmla="*/ 18 w 48"/>
                <a:gd name="T13" fmla="*/ 9 h 173"/>
                <a:gd name="T14" fmla="*/ 27 w 48"/>
                <a:gd name="T15" fmla="*/ 0 h 173"/>
                <a:gd name="T16" fmla="*/ 39 w 48"/>
                <a:gd name="T17" fmla="*/ 0 h 173"/>
                <a:gd name="T18" fmla="*/ 48 w 48"/>
                <a:gd name="T19" fmla="*/ 21 h 173"/>
                <a:gd name="T20" fmla="*/ 48 w 48"/>
                <a:gd name="T21" fmla="*/ 21 h 173"/>
                <a:gd name="T22" fmla="*/ 48 w 48"/>
                <a:gd name="T23" fmla="*/ 2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73">
                  <a:moveTo>
                    <a:pt x="48" y="21"/>
                  </a:moveTo>
                  <a:lnTo>
                    <a:pt x="35" y="66"/>
                  </a:lnTo>
                  <a:lnTo>
                    <a:pt x="22" y="164"/>
                  </a:lnTo>
                  <a:lnTo>
                    <a:pt x="12" y="173"/>
                  </a:lnTo>
                  <a:lnTo>
                    <a:pt x="2" y="163"/>
                  </a:lnTo>
                  <a:lnTo>
                    <a:pt x="0" y="64"/>
                  </a:lnTo>
                  <a:lnTo>
                    <a:pt x="18" y="9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8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36">
              <a:extLst>
                <a:ext uri="{FF2B5EF4-FFF2-40B4-BE49-F238E27FC236}">
                  <a16:creationId xmlns:a16="http://schemas.microsoft.com/office/drawing/2014/main" id="{6E270F85-548A-478C-91B2-846125CA1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171"/>
              <a:ext cx="308" cy="25"/>
            </a:xfrm>
            <a:custGeom>
              <a:avLst/>
              <a:gdLst>
                <a:gd name="T0" fmla="*/ 15 w 526"/>
                <a:gd name="T1" fmla="*/ 13 h 44"/>
                <a:gd name="T2" fmla="*/ 188 w 526"/>
                <a:gd name="T3" fmla="*/ 0 h 44"/>
                <a:gd name="T4" fmla="*/ 361 w 526"/>
                <a:gd name="T5" fmla="*/ 5 h 44"/>
                <a:gd name="T6" fmla="*/ 517 w 526"/>
                <a:gd name="T7" fmla="*/ 24 h 44"/>
                <a:gd name="T8" fmla="*/ 526 w 526"/>
                <a:gd name="T9" fmla="*/ 35 h 44"/>
                <a:gd name="T10" fmla="*/ 516 w 526"/>
                <a:gd name="T11" fmla="*/ 44 h 44"/>
                <a:gd name="T12" fmla="*/ 360 w 526"/>
                <a:gd name="T13" fmla="*/ 44 h 44"/>
                <a:gd name="T14" fmla="*/ 189 w 526"/>
                <a:gd name="T15" fmla="*/ 35 h 44"/>
                <a:gd name="T16" fmla="*/ 20 w 526"/>
                <a:gd name="T17" fmla="*/ 44 h 44"/>
                <a:gd name="T18" fmla="*/ 0 w 526"/>
                <a:gd name="T19" fmla="*/ 31 h 44"/>
                <a:gd name="T20" fmla="*/ 3 w 526"/>
                <a:gd name="T21" fmla="*/ 19 h 44"/>
                <a:gd name="T22" fmla="*/ 15 w 526"/>
                <a:gd name="T23" fmla="*/ 13 h 44"/>
                <a:gd name="T24" fmla="*/ 15 w 526"/>
                <a:gd name="T25" fmla="*/ 13 h 44"/>
                <a:gd name="T26" fmla="*/ 15 w 526"/>
                <a:gd name="T27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44">
                  <a:moveTo>
                    <a:pt x="15" y="13"/>
                  </a:moveTo>
                  <a:lnTo>
                    <a:pt x="188" y="0"/>
                  </a:lnTo>
                  <a:lnTo>
                    <a:pt x="361" y="5"/>
                  </a:lnTo>
                  <a:lnTo>
                    <a:pt x="517" y="24"/>
                  </a:lnTo>
                  <a:lnTo>
                    <a:pt x="526" y="35"/>
                  </a:lnTo>
                  <a:lnTo>
                    <a:pt x="516" y="44"/>
                  </a:lnTo>
                  <a:lnTo>
                    <a:pt x="360" y="44"/>
                  </a:lnTo>
                  <a:lnTo>
                    <a:pt x="189" y="35"/>
                  </a:lnTo>
                  <a:lnTo>
                    <a:pt x="20" y="44"/>
                  </a:lnTo>
                  <a:lnTo>
                    <a:pt x="0" y="31"/>
                  </a:lnTo>
                  <a:lnTo>
                    <a:pt x="3" y="19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37">
              <a:extLst>
                <a:ext uri="{FF2B5EF4-FFF2-40B4-BE49-F238E27FC236}">
                  <a16:creationId xmlns:a16="http://schemas.microsoft.com/office/drawing/2014/main" id="{8400B313-FF2C-4F00-9752-E00AA0BEC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4" y="2224"/>
              <a:ext cx="174" cy="48"/>
            </a:xfrm>
            <a:custGeom>
              <a:avLst/>
              <a:gdLst>
                <a:gd name="T0" fmla="*/ 27 w 298"/>
                <a:gd name="T1" fmla="*/ 21 h 86"/>
                <a:gd name="T2" fmla="*/ 20 w 298"/>
                <a:gd name="T3" fmla="*/ 63 h 86"/>
                <a:gd name="T4" fmla="*/ 49 w 298"/>
                <a:gd name="T5" fmla="*/ 48 h 86"/>
                <a:gd name="T6" fmla="*/ 63 w 298"/>
                <a:gd name="T7" fmla="*/ 21 h 86"/>
                <a:gd name="T8" fmla="*/ 69 w 298"/>
                <a:gd name="T9" fmla="*/ 7 h 86"/>
                <a:gd name="T10" fmla="*/ 83 w 298"/>
                <a:gd name="T11" fmla="*/ 2 h 86"/>
                <a:gd name="T12" fmla="*/ 134 w 298"/>
                <a:gd name="T13" fmla="*/ 0 h 86"/>
                <a:gd name="T14" fmla="*/ 235 w 298"/>
                <a:gd name="T15" fmla="*/ 0 h 86"/>
                <a:gd name="T16" fmla="*/ 287 w 298"/>
                <a:gd name="T17" fmla="*/ 12 h 86"/>
                <a:gd name="T18" fmla="*/ 298 w 298"/>
                <a:gd name="T19" fmla="*/ 21 h 86"/>
                <a:gd name="T20" fmla="*/ 287 w 298"/>
                <a:gd name="T21" fmla="*/ 30 h 86"/>
                <a:gd name="T22" fmla="*/ 235 w 298"/>
                <a:gd name="T23" fmla="*/ 46 h 86"/>
                <a:gd name="T24" fmla="*/ 134 w 298"/>
                <a:gd name="T25" fmla="*/ 46 h 86"/>
                <a:gd name="T26" fmla="*/ 98 w 298"/>
                <a:gd name="T27" fmla="*/ 45 h 86"/>
                <a:gd name="T28" fmla="*/ 84 w 298"/>
                <a:gd name="T29" fmla="*/ 63 h 86"/>
                <a:gd name="T30" fmla="*/ 62 w 298"/>
                <a:gd name="T31" fmla="*/ 76 h 86"/>
                <a:gd name="T32" fmla="*/ 10 w 298"/>
                <a:gd name="T33" fmla="*/ 86 h 86"/>
                <a:gd name="T34" fmla="*/ 0 w 298"/>
                <a:gd name="T35" fmla="*/ 77 h 86"/>
                <a:gd name="T36" fmla="*/ 9 w 298"/>
                <a:gd name="T37" fmla="*/ 13 h 86"/>
                <a:gd name="T38" fmla="*/ 22 w 298"/>
                <a:gd name="T39" fmla="*/ 8 h 86"/>
                <a:gd name="T40" fmla="*/ 27 w 298"/>
                <a:gd name="T41" fmla="*/ 21 h 86"/>
                <a:gd name="T42" fmla="*/ 27 w 298"/>
                <a:gd name="T43" fmla="*/ 21 h 86"/>
                <a:gd name="T44" fmla="*/ 27 w 298"/>
                <a:gd name="T45" fmla="*/ 2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8" h="86">
                  <a:moveTo>
                    <a:pt x="27" y="21"/>
                  </a:moveTo>
                  <a:lnTo>
                    <a:pt x="20" y="63"/>
                  </a:lnTo>
                  <a:lnTo>
                    <a:pt x="49" y="48"/>
                  </a:lnTo>
                  <a:lnTo>
                    <a:pt x="63" y="21"/>
                  </a:lnTo>
                  <a:lnTo>
                    <a:pt x="69" y="7"/>
                  </a:lnTo>
                  <a:lnTo>
                    <a:pt x="83" y="2"/>
                  </a:lnTo>
                  <a:lnTo>
                    <a:pt x="134" y="0"/>
                  </a:lnTo>
                  <a:lnTo>
                    <a:pt x="235" y="0"/>
                  </a:lnTo>
                  <a:lnTo>
                    <a:pt x="287" y="12"/>
                  </a:lnTo>
                  <a:lnTo>
                    <a:pt x="298" y="21"/>
                  </a:lnTo>
                  <a:lnTo>
                    <a:pt x="287" y="30"/>
                  </a:lnTo>
                  <a:lnTo>
                    <a:pt x="235" y="46"/>
                  </a:lnTo>
                  <a:lnTo>
                    <a:pt x="134" y="46"/>
                  </a:lnTo>
                  <a:lnTo>
                    <a:pt x="98" y="45"/>
                  </a:lnTo>
                  <a:lnTo>
                    <a:pt x="84" y="63"/>
                  </a:lnTo>
                  <a:lnTo>
                    <a:pt x="62" y="76"/>
                  </a:lnTo>
                  <a:lnTo>
                    <a:pt x="10" y="86"/>
                  </a:lnTo>
                  <a:lnTo>
                    <a:pt x="0" y="77"/>
                  </a:lnTo>
                  <a:lnTo>
                    <a:pt x="9" y="13"/>
                  </a:lnTo>
                  <a:lnTo>
                    <a:pt x="22" y="8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38">
              <a:extLst>
                <a:ext uri="{FF2B5EF4-FFF2-40B4-BE49-F238E27FC236}">
                  <a16:creationId xmlns:a16="http://schemas.microsoft.com/office/drawing/2014/main" id="{1B636989-CA13-401D-9CE4-E6B576ED9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" y="2253"/>
              <a:ext cx="939" cy="63"/>
            </a:xfrm>
            <a:custGeom>
              <a:avLst/>
              <a:gdLst>
                <a:gd name="T0" fmla="*/ 11 w 1606"/>
                <a:gd name="T1" fmla="*/ 0 h 114"/>
                <a:gd name="T2" fmla="*/ 408 w 1606"/>
                <a:gd name="T3" fmla="*/ 13 h 114"/>
                <a:gd name="T4" fmla="*/ 1167 w 1606"/>
                <a:gd name="T5" fmla="*/ 45 h 114"/>
                <a:gd name="T6" fmla="*/ 1386 w 1606"/>
                <a:gd name="T7" fmla="*/ 52 h 114"/>
                <a:gd name="T8" fmla="*/ 1583 w 1606"/>
                <a:gd name="T9" fmla="*/ 65 h 114"/>
                <a:gd name="T10" fmla="*/ 1601 w 1606"/>
                <a:gd name="T11" fmla="*/ 72 h 114"/>
                <a:gd name="T12" fmla="*/ 1606 w 1606"/>
                <a:gd name="T13" fmla="*/ 89 h 114"/>
                <a:gd name="T14" fmla="*/ 1601 w 1606"/>
                <a:gd name="T15" fmla="*/ 106 h 114"/>
                <a:gd name="T16" fmla="*/ 1583 w 1606"/>
                <a:gd name="T17" fmla="*/ 114 h 114"/>
                <a:gd name="T18" fmla="*/ 1383 w 1606"/>
                <a:gd name="T19" fmla="*/ 101 h 114"/>
                <a:gd name="T20" fmla="*/ 1163 w 1606"/>
                <a:gd name="T21" fmla="*/ 93 h 114"/>
                <a:gd name="T22" fmla="*/ 405 w 1606"/>
                <a:gd name="T23" fmla="*/ 49 h 114"/>
                <a:gd name="T24" fmla="*/ 207 w 1606"/>
                <a:gd name="T25" fmla="*/ 30 h 114"/>
                <a:gd name="T26" fmla="*/ 11 w 1606"/>
                <a:gd name="T27" fmla="*/ 20 h 114"/>
                <a:gd name="T28" fmla="*/ 0 w 1606"/>
                <a:gd name="T29" fmla="*/ 9 h 114"/>
                <a:gd name="T30" fmla="*/ 11 w 1606"/>
                <a:gd name="T31" fmla="*/ 0 h 114"/>
                <a:gd name="T32" fmla="*/ 11 w 1606"/>
                <a:gd name="T33" fmla="*/ 0 h 114"/>
                <a:gd name="T34" fmla="*/ 11 w 1606"/>
                <a:gd name="T3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6" h="114">
                  <a:moveTo>
                    <a:pt x="11" y="0"/>
                  </a:moveTo>
                  <a:lnTo>
                    <a:pt x="408" y="13"/>
                  </a:lnTo>
                  <a:lnTo>
                    <a:pt x="1167" y="45"/>
                  </a:lnTo>
                  <a:lnTo>
                    <a:pt x="1386" y="52"/>
                  </a:lnTo>
                  <a:lnTo>
                    <a:pt x="1583" y="65"/>
                  </a:lnTo>
                  <a:lnTo>
                    <a:pt x="1601" y="72"/>
                  </a:lnTo>
                  <a:lnTo>
                    <a:pt x="1606" y="89"/>
                  </a:lnTo>
                  <a:lnTo>
                    <a:pt x="1601" y="106"/>
                  </a:lnTo>
                  <a:lnTo>
                    <a:pt x="1583" y="114"/>
                  </a:lnTo>
                  <a:lnTo>
                    <a:pt x="1383" y="101"/>
                  </a:lnTo>
                  <a:lnTo>
                    <a:pt x="1163" y="93"/>
                  </a:lnTo>
                  <a:lnTo>
                    <a:pt x="405" y="49"/>
                  </a:lnTo>
                  <a:lnTo>
                    <a:pt x="207" y="30"/>
                  </a:lnTo>
                  <a:lnTo>
                    <a:pt x="11" y="20"/>
                  </a:lnTo>
                  <a:lnTo>
                    <a:pt x="0" y="9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Freeform 39">
              <a:extLst>
                <a:ext uri="{FF2B5EF4-FFF2-40B4-BE49-F238E27FC236}">
                  <a16:creationId xmlns:a16="http://schemas.microsoft.com/office/drawing/2014/main" id="{0D452321-B5B6-4F7F-9CF6-EF20EB497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1" y="2445"/>
              <a:ext cx="856" cy="48"/>
            </a:xfrm>
            <a:custGeom>
              <a:avLst/>
              <a:gdLst>
                <a:gd name="T0" fmla="*/ 15 w 1463"/>
                <a:gd name="T1" fmla="*/ 4 h 87"/>
                <a:gd name="T2" fmla="*/ 280 w 1463"/>
                <a:gd name="T3" fmla="*/ 0 h 87"/>
                <a:gd name="T4" fmla="*/ 717 w 1463"/>
                <a:gd name="T5" fmla="*/ 15 h 87"/>
                <a:gd name="T6" fmla="*/ 921 w 1463"/>
                <a:gd name="T7" fmla="*/ 27 h 87"/>
                <a:gd name="T8" fmla="*/ 1153 w 1463"/>
                <a:gd name="T9" fmla="*/ 37 h 87"/>
                <a:gd name="T10" fmla="*/ 1304 w 1463"/>
                <a:gd name="T11" fmla="*/ 48 h 87"/>
                <a:gd name="T12" fmla="*/ 1454 w 1463"/>
                <a:gd name="T13" fmla="*/ 56 h 87"/>
                <a:gd name="T14" fmla="*/ 1463 w 1463"/>
                <a:gd name="T15" fmla="*/ 65 h 87"/>
                <a:gd name="T16" fmla="*/ 1454 w 1463"/>
                <a:gd name="T17" fmla="*/ 75 h 87"/>
                <a:gd name="T18" fmla="*/ 1303 w 1463"/>
                <a:gd name="T19" fmla="*/ 82 h 87"/>
                <a:gd name="T20" fmla="*/ 1152 w 1463"/>
                <a:gd name="T21" fmla="*/ 87 h 87"/>
                <a:gd name="T22" fmla="*/ 716 w 1463"/>
                <a:gd name="T23" fmla="*/ 65 h 87"/>
                <a:gd name="T24" fmla="*/ 511 w 1463"/>
                <a:gd name="T25" fmla="*/ 54 h 87"/>
                <a:gd name="T26" fmla="*/ 280 w 1463"/>
                <a:gd name="T27" fmla="*/ 50 h 87"/>
                <a:gd name="T28" fmla="*/ 17 w 1463"/>
                <a:gd name="T29" fmla="*/ 37 h 87"/>
                <a:gd name="T30" fmla="*/ 0 w 1463"/>
                <a:gd name="T31" fmla="*/ 20 h 87"/>
                <a:gd name="T32" fmla="*/ 4 w 1463"/>
                <a:gd name="T33" fmla="*/ 9 h 87"/>
                <a:gd name="T34" fmla="*/ 15 w 1463"/>
                <a:gd name="T35" fmla="*/ 4 h 87"/>
                <a:gd name="T36" fmla="*/ 15 w 1463"/>
                <a:gd name="T37" fmla="*/ 4 h 87"/>
                <a:gd name="T38" fmla="*/ 15 w 1463"/>
                <a:gd name="T39" fmla="*/ 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63" h="87">
                  <a:moveTo>
                    <a:pt x="15" y="4"/>
                  </a:moveTo>
                  <a:lnTo>
                    <a:pt x="280" y="0"/>
                  </a:lnTo>
                  <a:lnTo>
                    <a:pt x="717" y="15"/>
                  </a:lnTo>
                  <a:lnTo>
                    <a:pt x="921" y="27"/>
                  </a:lnTo>
                  <a:lnTo>
                    <a:pt x="1153" y="37"/>
                  </a:lnTo>
                  <a:lnTo>
                    <a:pt x="1304" y="48"/>
                  </a:lnTo>
                  <a:lnTo>
                    <a:pt x="1454" y="56"/>
                  </a:lnTo>
                  <a:lnTo>
                    <a:pt x="1463" y="65"/>
                  </a:lnTo>
                  <a:lnTo>
                    <a:pt x="1454" y="75"/>
                  </a:lnTo>
                  <a:lnTo>
                    <a:pt x="1303" y="82"/>
                  </a:lnTo>
                  <a:lnTo>
                    <a:pt x="1152" y="87"/>
                  </a:lnTo>
                  <a:lnTo>
                    <a:pt x="716" y="65"/>
                  </a:lnTo>
                  <a:lnTo>
                    <a:pt x="511" y="54"/>
                  </a:lnTo>
                  <a:lnTo>
                    <a:pt x="280" y="50"/>
                  </a:lnTo>
                  <a:lnTo>
                    <a:pt x="17" y="37"/>
                  </a:lnTo>
                  <a:lnTo>
                    <a:pt x="0" y="20"/>
                  </a:lnTo>
                  <a:lnTo>
                    <a:pt x="4" y="9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Freeform 40">
              <a:extLst>
                <a:ext uri="{FF2B5EF4-FFF2-40B4-BE49-F238E27FC236}">
                  <a16:creationId xmlns:a16="http://schemas.microsoft.com/office/drawing/2014/main" id="{07AB6AB8-F1F7-4276-B24F-7F66AD14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6" y="2306"/>
              <a:ext cx="113" cy="162"/>
            </a:xfrm>
            <a:custGeom>
              <a:avLst/>
              <a:gdLst>
                <a:gd name="T0" fmla="*/ 17 w 196"/>
                <a:gd name="T1" fmla="*/ 6 h 289"/>
                <a:gd name="T2" fmla="*/ 37 w 196"/>
                <a:gd name="T3" fmla="*/ 47 h 289"/>
                <a:gd name="T4" fmla="*/ 56 w 196"/>
                <a:gd name="T5" fmla="*/ 82 h 289"/>
                <a:gd name="T6" fmla="*/ 80 w 196"/>
                <a:gd name="T7" fmla="*/ 116 h 289"/>
                <a:gd name="T8" fmla="*/ 110 w 196"/>
                <a:gd name="T9" fmla="*/ 153 h 289"/>
                <a:gd name="T10" fmla="*/ 196 w 196"/>
                <a:gd name="T11" fmla="*/ 267 h 289"/>
                <a:gd name="T12" fmla="*/ 190 w 196"/>
                <a:gd name="T13" fmla="*/ 284 h 289"/>
                <a:gd name="T14" fmla="*/ 176 w 196"/>
                <a:gd name="T15" fmla="*/ 289 h 289"/>
                <a:gd name="T16" fmla="*/ 154 w 196"/>
                <a:gd name="T17" fmla="*/ 270 h 289"/>
                <a:gd name="T18" fmla="*/ 146 w 196"/>
                <a:gd name="T19" fmla="*/ 240 h 289"/>
                <a:gd name="T20" fmla="*/ 129 w 196"/>
                <a:gd name="T21" fmla="*/ 216 h 289"/>
                <a:gd name="T22" fmla="*/ 85 w 196"/>
                <a:gd name="T23" fmla="*/ 172 h 289"/>
                <a:gd name="T24" fmla="*/ 36 w 196"/>
                <a:gd name="T25" fmla="*/ 97 h 289"/>
                <a:gd name="T26" fmla="*/ 0 w 196"/>
                <a:gd name="T27" fmla="*/ 13 h 289"/>
                <a:gd name="T28" fmla="*/ 6 w 196"/>
                <a:gd name="T29" fmla="*/ 0 h 289"/>
                <a:gd name="T30" fmla="*/ 17 w 196"/>
                <a:gd name="T31" fmla="*/ 6 h 289"/>
                <a:gd name="T32" fmla="*/ 17 w 196"/>
                <a:gd name="T33" fmla="*/ 6 h 289"/>
                <a:gd name="T34" fmla="*/ 17 w 196"/>
                <a:gd name="T35" fmla="*/ 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289">
                  <a:moveTo>
                    <a:pt x="17" y="6"/>
                  </a:moveTo>
                  <a:lnTo>
                    <a:pt x="37" y="47"/>
                  </a:lnTo>
                  <a:lnTo>
                    <a:pt x="56" y="82"/>
                  </a:lnTo>
                  <a:lnTo>
                    <a:pt x="80" y="116"/>
                  </a:lnTo>
                  <a:lnTo>
                    <a:pt x="110" y="153"/>
                  </a:lnTo>
                  <a:lnTo>
                    <a:pt x="196" y="267"/>
                  </a:lnTo>
                  <a:lnTo>
                    <a:pt x="190" y="284"/>
                  </a:lnTo>
                  <a:lnTo>
                    <a:pt x="176" y="289"/>
                  </a:lnTo>
                  <a:lnTo>
                    <a:pt x="154" y="270"/>
                  </a:lnTo>
                  <a:lnTo>
                    <a:pt x="146" y="240"/>
                  </a:lnTo>
                  <a:lnTo>
                    <a:pt x="129" y="216"/>
                  </a:lnTo>
                  <a:lnTo>
                    <a:pt x="85" y="172"/>
                  </a:lnTo>
                  <a:lnTo>
                    <a:pt x="36" y="97"/>
                  </a:lnTo>
                  <a:lnTo>
                    <a:pt x="0" y="13"/>
                  </a:lnTo>
                  <a:lnTo>
                    <a:pt x="6" y="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Freeform 41">
              <a:extLst>
                <a:ext uri="{FF2B5EF4-FFF2-40B4-BE49-F238E27FC236}">
                  <a16:creationId xmlns:a16="http://schemas.microsoft.com/office/drawing/2014/main" id="{2510A2DF-18FB-4DE4-8BA6-9CF46D369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" y="2483"/>
              <a:ext cx="66" cy="63"/>
            </a:xfrm>
            <a:custGeom>
              <a:avLst/>
              <a:gdLst>
                <a:gd name="T0" fmla="*/ 112 w 112"/>
                <a:gd name="T1" fmla="*/ 14 h 110"/>
                <a:gd name="T2" fmla="*/ 93 w 112"/>
                <a:gd name="T3" fmla="*/ 41 h 110"/>
                <a:gd name="T4" fmla="*/ 73 w 112"/>
                <a:gd name="T5" fmla="*/ 65 h 110"/>
                <a:gd name="T6" fmla="*/ 29 w 112"/>
                <a:gd name="T7" fmla="*/ 110 h 110"/>
                <a:gd name="T8" fmla="*/ 4 w 112"/>
                <a:gd name="T9" fmla="*/ 110 h 110"/>
                <a:gd name="T10" fmla="*/ 0 w 112"/>
                <a:gd name="T11" fmla="*/ 100 h 110"/>
                <a:gd name="T12" fmla="*/ 4 w 112"/>
                <a:gd name="T13" fmla="*/ 87 h 110"/>
                <a:gd name="T14" fmla="*/ 95 w 112"/>
                <a:gd name="T15" fmla="*/ 2 h 110"/>
                <a:gd name="T16" fmla="*/ 110 w 112"/>
                <a:gd name="T17" fmla="*/ 0 h 110"/>
                <a:gd name="T18" fmla="*/ 112 w 112"/>
                <a:gd name="T19" fmla="*/ 14 h 110"/>
                <a:gd name="T20" fmla="*/ 112 w 112"/>
                <a:gd name="T21" fmla="*/ 14 h 110"/>
                <a:gd name="T22" fmla="*/ 112 w 112"/>
                <a:gd name="T23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" h="110">
                  <a:moveTo>
                    <a:pt x="112" y="14"/>
                  </a:moveTo>
                  <a:lnTo>
                    <a:pt x="93" y="41"/>
                  </a:lnTo>
                  <a:lnTo>
                    <a:pt x="73" y="65"/>
                  </a:lnTo>
                  <a:lnTo>
                    <a:pt x="29" y="110"/>
                  </a:lnTo>
                  <a:lnTo>
                    <a:pt x="4" y="110"/>
                  </a:lnTo>
                  <a:lnTo>
                    <a:pt x="0" y="100"/>
                  </a:lnTo>
                  <a:lnTo>
                    <a:pt x="4" y="87"/>
                  </a:lnTo>
                  <a:lnTo>
                    <a:pt x="95" y="2"/>
                  </a:lnTo>
                  <a:lnTo>
                    <a:pt x="110" y="0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Freeform 42">
              <a:extLst>
                <a:ext uri="{FF2B5EF4-FFF2-40B4-BE49-F238E27FC236}">
                  <a16:creationId xmlns:a16="http://schemas.microsoft.com/office/drawing/2014/main" id="{3779A217-8722-478B-841F-7AF64A50C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" y="2506"/>
              <a:ext cx="1200" cy="47"/>
            </a:xfrm>
            <a:custGeom>
              <a:avLst/>
              <a:gdLst>
                <a:gd name="T0" fmla="*/ 17 w 2054"/>
                <a:gd name="T1" fmla="*/ 15 h 84"/>
                <a:gd name="T2" fmla="*/ 130 w 2054"/>
                <a:gd name="T3" fmla="*/ 24 h 84"/>
                <a:gd name="T4" fmla="*/ 221 w 2054"/>
                <a:gd name="T5" fmla="*/ 11 h 84"/>
                <a:gd name="T6" fmla="*/ 300 w 2054"/>
                <a:gd name="T7" fmla="*/ 3 h 84"/>
                <a:gd name="T8" fmla="*/ 471 w 2054"/>
                <a:gd name="T9" fmla="*/ 0 h 84"/>
                <a:gd name="T10" fmla="*/ 543 w 2054"/>
                <a:gd name="T11" fmla="*/ 0 h 84"/>
                <a:gd name="T12" fmla="*/ 1295 w 2054"/>
                <a:gd name="T13" fmla="*/ 15 h 84"/>
                <a:gd name="T14" fmla="*/ 1357 w 2054"/>
                <a:gd name="T15" fmla="*/ 16 h 84"/>
                <a:gd name="T16" fmla="*/ 1390 w 2054"/>
                <a:gd name="T17" fmla="*/ 17 h 84"/>
                <a:gd name="T18" fmla="*/ 1575 w 2054"/>
                <a:gd name="T19" fmla="*/ 22 h 84"/>
                <a:gd name="T20" fmla="*/ 1606 w 2054"/>
                <a:gd name="T21" fmla="*/ 28 h 84"/>
                <a:gd name="T22" fmla="*/ 2004 w 2054"/>
                <a:gd name="T23" fmla="*/ 42 h 84"/>
                <a:gd name="T24" fmla="*/ 2054 w 2054"/>
                <a:gd name="T25" fmla="*/ 42 h 84"/>
                <a:gd name="T26" fmla="*/ 2035 w 2054"/>
                <a:gd name="T27" fmla="*/ 77 h 84"/>
                <a:gd name="T28" fmla="*/ 2004 w 2054"/>
                <a:gd name="T29" fmla="*/ 84 h 84"/>
                <a:gd name="T30" fmla="*/ 1804 w 2054"/>
                <a:gd name="T31" fmla="*/ 73 h 84"/>
                <a:gd name="T32" fmla="*/ 1605 w 2054"/>
                <a:gd name="T33" fmla="*/ 63 h 84"/>
                <a:gd name="T34" fmla="*/ 1572 w 2054"/>
                <a:gd name="T35" fmla="*/ 61 h 84"/>
                <a:gd name="T36" fmla="*/ 1387 w 2054"/>
                <a:gd name="T37" fmla="*/ 56 h 84"/>
                <a:gd name="T38" fmla="*/ 1356 w 2054"/>
                <a:gd name="T39" fmla="*/ 51 h 84"/>
                <a:gd name="T40" fmla="*/ 1295 w 2054"/>
                <a:gd name="T41" fmla="*/ 54 h 84"/>
                <a:gd name="T42" fmla="*/ 543 w 2054"/>
                <a:gd name="T43" fmla="*/ 38 h 84"/>
                <a:gd name="T44" fmla="*/ 471 w 2054"/>
                <a:gd name="T45" fmla="*/ 38 h 84"/>
                <a:gd name="T46" fmla="*/ 302 w 2054"/>
                <a:gd name="T47" fmla="*/ 32 h 84"/>
                <a:gd name="T48" fmla="*/ 133 w 2054"/>
                <a:gd name="T49" fmla="*/ 43 h 84"/>
                <a:gd name="T50" fmla="*/ 11 w 2054"/>
                <a:gd name="T51" fmla="*/ 43 h 84"/>
                <a:gd name="T52" fmla="*/ 0 w 2054"/>
                <a:gd name="T53" fmla="*/ 26 h 84"/>
                <a:gd name="T54" fmla="*/ 5 w 2054"/>
                <a:gd name="T55" fmla="*/ 17 h 84"/>
                <a:gd name="T56" fmla="*/ 17 w 2054"/>
                <a:gd name="T57" fmla="*/ 15 h 84"/>
                <a:gd name="T58" fmla="*/ 17 w 2054"/>
                <a:gd name="T59" fmla="*/ 15 h 84"/>
                <a:gd name="T60" fmla="*/ 17 w 2054"/>
                <a:gd name="T6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54" h="84">
                  <a:moveTo>
                    <a:pt x="17" y="15"/>
                  </a:moveTo>
                  <a:lnTo>
                    <a:pt x="130" y="24"/>
                  </a:lnTo>
                  <a:lnTo>
                    <a:pt x="221" y="11"/>
                  </a:lnTo>
                  <a:lnTo>
                    <a:pt x="300" y="3"/>
                  </a:lnTo>
                  <a:lnTo>
                    <a:pt x="471" y="0"/>
                  </a:lnTo>
                  <a:lnTo>
                    <a:pt x="543" y="0"/>
                  </a:lnTo>
                  <a:lnTo>
                    <a:pt x="1295" y="15"/>
                  </a:lnTo>
                  <a:lnTo>
                    <a:pt x="1357" y="16"/>
                  </a:lnTo>
                  <a:lnTo>
                    <a:pt x="1390" y="17"/>
                  </a:lnTo>
                  <a:lnTo>
                    <a:pt x="1575" y="22"/>
                  </a:lnTo>
                  <a:lnTo>
                    <a:pt x="1606" y="28"/>
                  </a:lnTo>
                  <a:lnTo>
                    <a:pt x="2004" y="42"/>
                  </a:lnTo>
                  <a:lnTo>
                    <a:pt x="2054" y="42"/>
                  </a:lnTo>
                  <a:lnTo>
                    <a:pt x="2035" y="77"/>
                  </a:lnTo>
                  <a:lnTo>
                    <a:pt x="2004" y="84"/>
                  </a:lnTo>
                  <a:lnTo>
                    <a:pt x="1804" y="73"/>
                  </a:lnTo>
                  <a:lnTo>
                    <a:pt x="1605" y="63"/>
                  </a:lnTo>
                  <a:lnTo>
                    <a:pt x="1572" y="61"/>
                  </a:lnTo>
                  <a:lnTo>
                    <a:pt x="1387" y="56"/>
                  </a:lnTo>
                  <a:lnTo>
                    <a:pt x="1356" y="51"/>
                  </a:lnTo>
                  <a:lnTo>
                    <a:pt x="1295" y="54"/>
                  </a:lnTo>
                  <a:lnTo>
                    <a:pt x="543" y="38"/>
                  </a:lnTo>
                  <a:lnTo>
                    <a:pt x="471" y="38"/>
                  </a:lnTo>
                  <a:lnTo>
                    <a:pt x="302" y="32"/>
                  </a:lnTo>
                  <a:lnTo>
                    <a:pt x="133" y="43"/>
                  </a:lnTo>
                  <a:lnTo>
                    <a:pt x="11" y="43"/>
                  </a:lnTo>
                  <a:lnTo>
                    <a:pt x="0" y="26"/>
                  </a:lnTo>
                  <a:lnTo>
                    <a:pt x="5" y="17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Freeform 43">
              <a:extLst>
                <a:ext uri="{FF2B5EF4-FFF2-40B4-BE49-F238E27FC236}">
                  <a16:creationId xmlns:a16="http://schemas.microsoft.com/office/drawing/2014/main" id="{012AC550-EE30-45A9-8F09-3E62C4601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" y="2314"/>
              <a:ext cx="639" cy="65"/>
            </a:xfrm>
            <a:custGeom>
              <a:avLst/>
              <a:gdLst>
                <a:gd name="T0" fmla="*/ 20 w 1095"/>
                <a:gd name="T1" fmla="*/ 0 h 114"/>
                <a:gd name="T2" fmla="*/ 274 w 1095"/>
                <a:gd name="T3" fmla="*/ 10 h 114"/>
                <a:gd name="T4" fmla="*/ 440 w 1095"/>
                <a:gd name="T5" fmla="*/ 27 h 114"/>
                <a:gd name="T6" fmla="*/ 586 w 1095"/>
                <a:gd name="T7" fmla="*/ 40 h 114"/>
                <a:gd name="T8" fmla="*/ 900 w 1095"/>
                <a:gd name="T9" fmla="*/ 67 h 114"/>
                <a:gd name="T10" fmla="*/ 992 w 1095"/>
                <a:gd name="T11" fmla="*/ 82 h 114"/>
                <a:gd name="T12" fmla="*/ 1086 w 1095"/>
                <a:gd name="T13" fmla="*/ 93 h 114"/>
                <a:gd name="T14" fmla="*/ 1095 w 1095"/>
                <a:gd name="T15" fmla="*/ 104 h 114"/>
                <a:gd name="T16" fmla="*/ 1086 w 1095"/>
                <a:gd name="T17" fmla="*/ 113 h 114"/>
                <a:gd name="T18" fmla="*/ 896 w 1095"/>
                <a:gd name="T19" fmla="*/ 114 h 114"/>
                <a:gd name="T20" fmla="*/ 268 w 1095"/>
                <a:gd name="T21" fmla="*/ 56 h 114"/>
                <a:gd name="T22" fmla="*/ 16 w 1095"/>
                <a:gd name="T23" fmla="*/ 35 h 114"/>
                <a:gd name="T24" fmla="*/ 0 w 1095"/>
                <a:gd name="T25" fmla="*/ 15 h 114"/>
                <a:gd name="T26" fmla="*/ 7 w 1095"/>
                <a:gd name="T27" fmla="*/ 2 h 114"/>
                <a:gd name="T28" fmla="*/ 20 w 1095"/>
                <a:gd name="T29" fmla="*/ 0 h 114"/>
                <a:gd name="T30" fmla="*/ 20 w 1095"/>
                <a:gd name="T31" fmla="*/ 0 h 114"/>
                <a:gd name="T32" fmla="*/ 20 w 1095"/>
                <a:gd name="T3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5" h="114">
                  <a:moveTo>
                    <a:pt x="20" y="0"/>
                  </a:moveTo>
                  <a:lnTo>
                    <a:pt x="274" y="10"/>
                  </a:lnTo>
                  <a:lnTo>
                    <a:pt x="440" y="27"/>
                  </a:lnTo>
                  <a:lnTo>
                    <a:pt x="586" y="40"/>
                  </a:lnTo>
                  <a:lnTo>
                    <a:pt x="900" y="67"/>
                  </a:lnTo>
                  <a:lnTo>
                    <a:pt x="992" y="82"/>
                  </a:lnTo>
                  <a:lnTo>
                    <a:pt x="1086" y="93"/>
                  </a:lnTo>
                  <a:lnTo>
                    <a:pt x="1095" y="104"/>
                  </a:lnTo>
                  <a:lnTo>
                    <a:pt x="1086" y="113"/>
                  </a:lnTo>
                  <a:lnTo>
                    <a:pt x="896" y="114"/>
                  </a:lnTo>
                  <a:lnTo>
                    <a:pt x="268" y="56"/>
                  </a:lnTo>
                  <a:lnTo>
                    <a:pt x="16" y="35"/>
                  </a:lnTo>
                  <a:lnTo>
                    <a:pt x="0" y="15"/>
                  </a:lnTo>
                  <a:lnTo>
                    <a:pt x="7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Freeform 44">
              <a:extLst>
                <a:ext uri="{FF2B5EF4-FFF2-40B4-BE49-F238E27FC236}">
                  <a16:creationId xmlns:a16="http://schemas.microsoft.com/office/drawing/2014/main" id="{E1E7B8A2-EC17-487D-9DB5-7DAEFE8D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" y="2372"/>
              <a:ext cx="465" cy="48"/>
            </a:xfrm>
            <a:custGeom>
              <a:avLst/>
              <a:gdLst>
                <a:gd name="T0" fmla="*/ 10 w 796"/>
                <a:gd name="T1" fmla="*/ 0 h 84"/>
                <a:gd name="T2" fmla="*/ 251 w 796"/>
                <a:gd name="T3" fmla="*/ 10 h 84"/>
                <a:gd name="T4" fmla="*/ 398 w 796"/>
                <a:gd name="T5" fmla="*/ 22 h 84"/>
                <a:gd name="T6" fmla="*/ 593 w 796"/>
                <a:gd name="T7" fmla="*/ 41 h 84"/>
                <a:gd name="T8" fmla="*/ 683 w 796"/>
                <a:gd name="T9" fmla="*/ 54 h 84"/>
                <a:gd name="T10" fmla="*/ 787 w 796"/>
                <a:gd name="T11" fmla="*/ 66 h 84"/>
                <a:gd name="T12" fmla="*/ 796 w 796"/>
                <a:gd name="T13" fmla="*/ 77 h 84"/>
                <a:gd name="T14" fmla="*/ 786 w 796"/>
                <a:gd name="T15" fmla="*/ 84 h 84"/>
                <a:gd name="T16" fmla="*/ 397 w 796"/>
                <a:gd name="T17" fmla="*/ 64 h 84"/>
                <a:gd name="T18" fmla="*/ 247 w 796"/>
                <a:gd name="T19" fmla="*/ 52 h 84"/>
                <a:gd name="T20" fmla="*/ 129 w 796"/>
                <a:gd name="T21" fmla="*/ 31 h 84"/>
                <a:gd name="T22" fmla="*/ 10 w 796"/>
                <a:gd name="T23" fmla="*/ 19 h 84"/>
                <a:gd name="T24" fmla="*/ 0 w 796"/>
                <a:gd name="T25" fmla="*/ 9 h 84"/>
                <a:gd name="T26" fmla="*/ 10 w 796"/>
                <a:gd name="T27" fmla="*/ 0 h 84"/>
                <a:gd name="T28" fmla="*/ 10 w 796"/>
                <a:gd name="T29" fmla="*/ 0 h 84"/>
                <a:gd name="T30" fmla="*/ 10 w 796"/>
                <a:gd name="T3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6" h="84">
                  <a:moveTo>
                    <a:pt x="10" y="0"/>
                  </a:moveTo>
                  <a:lnTo>
                    <a:pt x="251" y="10"/>
                  </a:lnTo>
                  <a:lnTo>
                    <a:pt x="398" y="22"/>
                  </a:lnTo>
                  <a:lnTo>
                    <a:pt x="593" y="41"/>
                  </a:lnTo>
                  <a:lnTo>
                    <a:pt x="683" y="54"/>
                  </a:lnTo>
                  <a:lnTo>
                    <a:pt x="787" y="66"/>
                  </a:lnTo>
                  <a:lnTo>
                    <a:pt x="796" y="77"/>
                  </a:lnTo>
                  <a:lnTo>
                    <a:pt x="786" y="84"/>
                  </a:lnTo>
                  <a:lnTo>
                    <a:pt x="397" y="64"/>
                  </a:lnTo>
                  <a:lnTo>
                    <a:pt x="247" y="52"/>
                  </a:lnTo>
                  <a:lnTo>
                    <a:pt x="129" y="31"/>
                  </a:ln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Freeform 45">
              <a:extLst>
                <a:ext uri="{FF2B5EF4-FFF2-40B4-BE49-F238E27FC236}">
                  <a16:creationId xmlns:a16="http://schemas.microsoft.com/office/drawing/2014/main" id="{31F1F162-D095-49D2-99FF-0FE4CD280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" y="2358"/>
              <a:ext cx="140" cy="26"/>
            </a:xfrm>
            <a:custGeom>
              <a:avLst/>
              <a:gdLst>
                <a:gd name="T0" fmla="*/ 10 w 241"/>
                <a:gd name="T1" fmla="*/ 0 h 47"/>
                <a:gd name="T2" fmla="*/ 220 w 241"/>
                <a:gd name="T3" fmla="*/ 5 h 47"/>
                <a:gd name="T4" fmla="*/ 241 w 241"/>
                <a:gd name="T5" fmla="*/ 26 h 47"/>
                <a:gd name="T6" fmla="*/ 235 w 241"/>
                <a:gd name="T7" fmla="*/ 40 h 47"/>
                <a:gd name="T8" fmla="*/ 220 w 241"/>
                <a:gd name="T9" fmla="*/ 47 h 47"/>
                <a:gd name="T10" fmla="*/ 113 w 241"/>
                <a:gd name="T11" fmla="*/ 37 h 47"/>
                <a:gd name="T12" fmla="*/ 8 w 241"/>
                <a:gd name="T13" fmla="*/ 20 h 47"/>
                <a:gd name="T14" fmla="*/ 0 w 241"/>
                <a:gd name="T15" fmla="*/ 9 h 47"/>
                <a:gd name="T16" fmla="*/ 10 w 241"/>
                <a:gd name="T17" fmla="*/ 0 h 47"/>
                <a:gd name="T18" fmla="*/ 10 w 241"/>
                <a:gd name="T19" fmla="*/ 0 h 47"/>
                <a:gd name="T20" fmla="*/ 10 w 241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47">
                  <a:moveTo>
                    <a:pt x="10" y="0"/>
                  </a:moveTo>
                  <a:lnTo>
                    <a:pt x="220" y="5"/>
                  </a:lnTo>
                  <a:lnTo>
                    <a:pt x="241" y="26"/>
                  </a:lnTo>
                  <a:lnTo>
                    <a:pt x="235" y="40"/>
                  </a:lnTo>
                  <a:lnTo>
                    <a:pt x="220" y="47"/>
                  </a:lnTo>
                  <a:lnTo>
                    <a:pt x="113" y="37"/>
                  </a:lnTo>
                  <a:lnTo>
                    <a:pt x="8" y="20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Freeform 46">
              <a:extLst>
                <a:ext uri="{FF2B5EF4-FFF2-40B4-BE49-F238E27FC236}">
                  <a16:creationId xmlns:a16="http://schemas.microsoft.com/office/drawing/2014/main" id="{472122ED-460B-410C-9C21-4BBC021B1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2393"/>
              <a:ext cx="142" cy="23"/>
            </a:xfrm>
            <a:custGeom>
              <a:avLst/>
              <a:gdLst>
                <a:gd name="T0" fmla="*/ 11 w 245"/>
                <a:gd name="T1" fmla="*/ 13 h 42"/>
                <a:gd name="T2" fmla="*/ 116 w 245"/>
                <a:gd name="T3" fmla="*/ 12 h 42"/>
                <a:gd name="T4" fmla="*/ 223 w 245"/>
                <a:gd name="T5" fmla="*/ 0 h 42"/>
                <a:gd name="T6" fmla="*/ 245 w 245"/>
                <a:gd name="T7" fmla="*/ 20 h 42"/>
                <a:gd name="T8" fmla="*/ 241 w 245"/>
                <a:gd name="T9" fmla="*/ 34 h 42"/>
                <a:gd name="T10" fmla="*/ 227 w 245"/>
                <a:gd name="T11" fmla="*/ 42 h 42"/>
                <a:gd name="T12" fmla="*/ 117 w 245"/>
                <a:gd name="T13" fmla="*/ 42 h 42"/>
                <a:gd name="T14" fmla="*/ 8 w 245"/>
                <a:gd name="T15" fmla="*/ 33 h 42"/>
                <a:gd name="T16" fmla="*/ 0 w 245"/>
                <a:gd name="T17" fmla="*/ 22 h 42"/>
                <a:gd name="T18" fmla="*/ 11 w 245"/>
                <a:gd name="T19" fmla="*/ 13 h 42"/>
                <a:gd name="T20" fmla="*/ 11 w 245"/>
                <a:gd name="T21" fmla="*/ 13 h 42"/>
                <a:gd name="T22" fmla="*/ 11 w 245"/>
                <a:gd name="T23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42">
                  <a:moveTo>
                    <a:pt x="11" y="13"/>
                  </a:moveTo>
                  <a:lnTo>
                    <a:pt x="116" y="12"/>
                  </a:lnTo>
                  <a:lnTo>
                    <a:pt x="223" y="0"/>
                  </a:lnTo>
                  <a:lnTo>
                    <a:pt x="245" y="20"/>
                  </a:lnTo>
                  <a:lnTo>
                    <a:pt x="241" y="34"/>
                  </a:lnTo>
                  <a:lnTo>
                    <a:pt x="227" y="42"/>
                  </a:lnTo>
                  <a:lnTo>
                    <a:pt x="117" y="42"/>
                  </a:lnTo>
                  <a:lnTo>
                    <a:pt x="8" y="33"/>
                  </a:lnTo>
                  <a:lnTo>
                    <a:pt x="0" y="2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Freeform 47">
              <a:extLst>
                <a:ext uri="{FF2B5EF4-FFF2-40B4-BE49-F238E27FC236}">
                  <a16:creationId xmlns:a16="http://schemas.microsoft.com/office/drawing/2014/main" id="{EC6AAD13-15C4-4B4D-8687-FE0665C6B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" y="2432"/>
              <a:ext cx="165" cy="28"/>
            </a:xfrm>
            <a:custGeom>
              <a:avLst/>
              <a:gdLst>
                <a:gd name="T0" fmla="*/ 17 w 281"/>
                <a:gd name="T1" fmla="*/ 12 h 49"/>
                <a:gd name="T2" fmla="*/ 224 w 281"/>
                <a:gd name="T3" fmla="*/ 9 h 49"/>
                <a:gd name="T4" fmla="*/ 269 w 281"/>
                <a:gd name="T5" fmla="*/ 0 h 49"/>
                <a:gd name="T6" fmla="*/ 281 w 281"/>
                <a:gd name="T7" fmla="*/ 6 h 49"/>
                <a:gd name="T8" fmla="*/ 276 w 281"/>
                <a:gd name="T9" fmla="*/ 18 h 49"/>
                <a:gd name="T10" fmla="*/ 254 w 281"/>
                <a:gd name="T11" fmla="*/ 32 h 49"/>
                <a:gd name="T12" fmla="*/ 230 w 281"/>
                <a:gd name="T13" fmla="*/ 47 h 49"/>
                <a:gd name="T14" fmla="*/ 124 w 281"/>
                <a:gd name="T15" fmla="*/ 49 h 49"/>
                <a:gd name="T16" fmla="*/ 17 w 281"/>
                <a:gd name="T17" fmla="*/ 45 h 49"/>
                <a:gd name="T18" fmla="*/ 0 w 281"/>
                <a:gd name="T19" fmla="*/ 28 h 49"/>
                <a:gd name="T20" fmla="*/ 4 w 281"/>
                <a:gd name="T21" fmla="*/ 17 h 49"/>
                <a:gd name="T22" fmla="*/ 17 w 281"/>
                <a:gd name="T23" fmla="*/ 12 h 49"/>
                <a:gd name="T24" fmla="*/ 17 w 281"/>
                <a:gd name="T25" fmla="*/ 12 h 49"/>
                <a:gd name="T26" fmla="*/ 17 w 281"/>
                <a:gd name="T2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49">
                  <a:moveTo>
                    <a:pt x="17" y="12"/>
                  </a:moveTo>
                  <a:lnTo>
                    <a:pt x="224" y="9"/>
                  </a:lnTo>
                  <a:lnTo>
                    <a:pt x="269" y="0"/>
                  </a:lnTo>
                  <a:lnTo>
                    <a:pt x="281" y="6"/>
                  </a:lnTo>
                  <a:lnTo>
                    <a:pt x="276" y="18"/>
                  </a:lnTo>
                  <a:lnTo>
                    <a:pt x="254" y="32"/>
                  </a:lnTo>
                  <a:lnTo>
                    <a:pt x="230" y="47"/>
                  </a:lnTo>
                  <a:lnTo>
                    <a:pt x="124" y="49"/>
                  </a:lnTo>
                  <a:lnTo>
                    <a:pt x="17" y="45"/>
                  </a:lnTo>
                  <a:lnTo>
                    <a:pt x="0" y="28"/>
                  </a:lnTo>
                  <a:lnTo>
                    <a:pt x="4" y="17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Freeform 48">
              <a:extLst>
                <a:ext uri="{FF2B5EF4-FFF2-40B4-BE49-F238E27FC236}">
                  <a16:creationId xmlns:a16="http://schemas.microsoft.com/office/drawing/2014/main" id="{C7DF1B62-E51F-496E-8281-EDF24AE35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2" y="1105"/>
              <a:ext cx="873" cy="229"/>
            </a:xfrm>
            <a:custGeom>
              <a:avLst/>
              <a:gdLst>
                <a:gd name="T0" fmla="*/ 3 w 1496"/>
                <a:gd name="T1" fmla="*/ 391 h 408"/>
                <a:gd name="T2" fmla="*/ 56 w 1496"/>
                <a:gd name="T3" fmla="*/ 353 h 408"/>
                <a:gd name="T4" fmla="*/ 107 w 1496"/>
                <a:gd name="T5" fmla="*/ 320 h 408"/>
                <a:gd name="T6" fmla="*/ 205 w 1496"/>
                <a:gd name="T7" fmla="*/ 270 h 408"/>
                <a:gd name="T8" fmla="*/ 309 w 1496"/>
                <a:gd name="T9" fmla="*/ 229 h 408"/>
                <a:gd name="T10" fmla="*/ 430 w 1496"/>
                <a:gd name="T11" fmla="*/ 194 h 408"/>
                <a:gd name="T12" fmla="*/ 512 w 1496"/>
                <a:gd name="T13" fmla="*/ 171 h 408"/>
                <a:gd name="T14" fmla="*/ 582 w 1496"/>
                <a:gd name="T15" fmla="*/ 147 h 408"/>
                <a:gd name="T16" fmla="*/ 654 w 1496"/>
                <a:gd name="T17" fmla="*/ 125 h 408"/>
                <a:gd name="T18" fmla="*/ 736 w 1496"/>
                <a:gd name="T19" fmla="*/ 107 h 408"/>
                <a:gd name="T20" fmla="*/ 853 w 1496"/>
                <a:gd name="T21" fmla="*/ 78 h 408"/>
                <a:gd name="T22" fmla="*/ 973 w 1496"/>
                <a:gd name="T23" fmla="*/ 44 h 408"/>
                <a:gd name="T24" fmla="*/ 1107 w 1496"/>
                <a:gd name="T25" fmla="*/ 18 h 408"/>
                <a:gd name="T26" fmla="*/ 1226 w 1496"/>
                <a:gd name="T27" fmla="*/ 5 h 408"/>
                <a:gd name="T28" fmla="*/ 1485 w 1496"/>
                <a:gd name="T29" fmla="*/ 0 h 408"/>
                <a:gd name="T30" fmla="*/ 1496 w 1496"/>
                <a:gd name="T31" fmla="*/ 11 h 408"/>
                <a:gd name="T32" fmla="*/ 1485 w 1496"/>
                <a:gd name="T33" fmla="*/ 21 h 408"/>
                <a:gd name="T34" fmla="*/ 1233 w 1496"/>
                <a:gd name="T35" fmla="*/ 41 h 408"/>
                <a:gd name="T36" fmla="*/ 1116 w 1496"/>
                <a:gd name="T37" fmla="*/ 65 h 408"/>
                <a:gd name="T38" fmla="*/ 984 w 1496"/>
                <a:gd name="T39" fmla="*/ 97 h 408"/>
                <a:gd name="T40" fmla="*/ 865 w 1496"/>
                <a:gd name="T41" fmla="*/ 129 h 408"/>
                <a:gd name="T42" fmla="*/ 745 w 1496"/>
                <a:gd name="T43" fmla="*/ 156 h 408"/>
                <a:gd name="T44" fmla="*/ 594 w 1496"/>
                <a:gd name="T45" fmla="*/ 197 h 408"/>
                <a:gd name="T46" fmla="*/ 524 w 1496"/>
                <a:gd name="T47" fmla="*/ 219 h 408"/>
                <a:gd name="T48" fmla="*/ 442 w 1496"/>
                <a:gd name="T49" fmla="*/ 242 h 408"/>
                <a:gd name="T50" fmla="*/ 322 w 1496"/>
                <a:gd name="T51" fmla="*/ 272 h 408"/>
                <a:gd name="T52" fmla="*/ 218 w 1496"/>
                <a:gd name="T53" fmla="*/ 302 h 408"/>
                <a:gd name="T54" fmla="*/ 117 w 1496"/>
                <a:gd name="T55" fmla="*/ 344 h 408"/>
                <a:gd name="T56" fmla="*/ 68 w 1496"/>
                <a:gd name="T57" fmla="*/ 372 h 408"/>
                <a:gd name="T58" fmla="*/ 15 w 1496"/>
                <a:gd name="T59" fmla="*/ 408 h 408"/>
                <a:gd name="T60" fmla="*/ 0 w 1496"/>
                <a:gd name="T61" fmla="*/ 405 h 408"/>
                <a:gd name="T62" fmla="*/ 3 w 1496"/>
                <a:gd name="T63" fmla="*/ 391 h 408"/>
                <a:gd name="T64" fmla="*/ 3 w 1496"/>
                <a:gd name="T65" fmla="*/ 39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96" h="408">
                  <a:moveTo>
                    <a:pt x="3" y="391"/>
                  </a:moveTo>
                  <a:lnTo>
                    <a:pt x="56" y="353"/>
                  </a:lnTo>
                  <a:lnTo>
                    <a:pt x="107" y="320"/>
                  </a:lnTo>
                  <a:lnTo>
                    <a:pt x="205" y="270"/>
                  </a:lnTo>
                  <a:lnTo>
                    <a:pt x="309" y="229"/>
                  </a:lnTo>
                  <a:lnTo>
                    <a:pt x="430" y="194"/>
                  </a:lnTo>
                  <a:lnTo>
                    <a:pt x="512" y="171"/>
                  </a:lnTo>
                  <a:lnTo>
                    <a:pt x="582" y="147"/>
                  </a:lnTo>
                  <a:lnTo>
                    <a:pt x="654" y="125"/>
                  </a:lnTo>
                  <a:lnTo>
                    <a:pt x="736" y="107"/>
                  </a:lnTo>
                  <a:lnTo>
                    <a:pt x="853" y="78"/>
                  </a:lnTo>
                  <a:lnTo>
                    <a:pt x="973" y="44"/>
                  </a:lnTo>
                  <a:lnTo>
                    <a:pt x="1107" y="18"/>
                  </a:lnTo>
                  <a:lnTo>
                    <a:pt x="1226" y="5"/>
                  </a:lnTo>
                  <a:lnTo>
                    <a:pt x="1485" y="0"/>
                  </a:lnTo>
                  <a:lnTo>
                    <a:pt x="1496" y="11"/>
                  </a:lnTo>
                  <a:lnTo>
                    <a:pt x="1485" y="21"/>
                  </a:lnTo>
                  <a:lnTo>
                    <a:pt x="1233" y="41"/>
                  </a:lnTo>
                  <a:lnTo>
                    <a:pt x="1116" y="65"/>
                  </a:lnTo>
                  <a:lnTo>
                    <a:pt x="984" y="97"/>
                  </a:lnTo>
                  <a:lnTo>
                    <a:pt x="865" y="129"/>
                  </a:lnTo>
                  <a:lnTo>
                    <a:pt x="745" y="156"/>
                  </a:lnTo>
                  <a:lnTo>
                    <a:pt x="594" y="197"/>
                  </a:lnTo>
                  <a:lnTo>
                    <a:pt x="524" y="219"/>
                  </a:lnTo>
                  <a:lnTo>
                    <a:pt x="442" y="242"/>
                  </a:lnTo>
                  <a:lnTo>
                    <a:pt x="322" y="272"/>
                  </a:lnTo>
                  <a:lnTo>
                    <a:pt x="218" y="302"/>
                  </a:lnTo>
                  <a:lnTo>
                    <a:pt x="117" y="344"/>
                  </a:lnTo>
                  <a:lnTo>
                    <a:pt x="68" y="372"/>
                  </a:lnTo>
                  <a:lnTo>
                    <a:pt x="15" y="408"/>
                  </a:lnTo>
                  <a:lnTo>
                    <a:pt x="0" y="405"/>
                  </a:lnTo>
                  <a:lnTo>
                    <a:pt x="3" y="391"/>
                  </a:lnTo>
                  <a:lnTo>
                    <a:pt x="3" y="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Freeform 49">
              <a:extLst>
                <a:ext uri="{FF2B5EF4-FFF2-40B4-BE49-F238E27FC236}">
                  <a16:creationId xmlns:a16="http://schemas.microsoft.com/office/drawing/2014/main" id="{DDDE828C-5F1C-48FA-AD12-CCDAFBB3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" y="1123"/>
              <a:ext cx="90" cy="130"/>
            </a:xfrm>
            <a:custGeom>
              <a:avLst/>
              <a:gdLst>
                <a:gd name="T0" fmla="*/ 16 w 153"/>
                <a:gd name="T1" fmla="*/ 0 h 231"/>
                <a:gd name="T2" fmla="*/ 62 w 153"/>
                <a:gd name="T3" fmla="*/ 47 h 231"/>
                <a:gd name="T4" fmla="*/ 98 w 153"/>
                <a:gd name="T5" fmla="*/ 91 h 231"/>
                <a:gd name="T6" fmla="*/ 153 w 153"/>
                <a:gd name="T7" fmla="*/ 199 h 231"/>
                <a:gd name="T8" fmla="*/ 152 w 153"/>
                <a:gd name="T9" fmla="*/ 220 h 231"/>
                <a:gd name="T10" fmla="*/ 138 w 153"/>
                <a:gd name="T11" fmla="*/ 231 h 231"/>
                <a:gd name="T12" fmla="*/ 118 w 153"/>
                <a:gd name="T13" fmla="*/ 231 h 231"/>
                <a:gd name="T14" fmla="*/ 105 w 153"/>
                <a:gd name="T15" fmla="*/ 216 h 231"/>
                <a:gd name="T16" fmla="*/ 84 w 153"/>
                <a:gd name="T17" fmla="*/ 159 h 231"/>
                <a:gd name="T18" fmla="*/ 66 w 153"/>
                <a:gd name="T19" fmla="*/ 108 h 231"/>
                <a:gd name="T20" fmla="*/ 40 w 153"/>
                <a:gd name="T21" fmla="*/ 61 h 231"/>
                <a:gd name="T22" fmla="*/ 23 w 153"/>
                <a:gd name="T23" fmla="*/ 37 h 231"/>
                <a:gd name="T24" fmla="*/ 2 w 153"/>
                <a:gd name="T25" fmla="*/ 14 h 231"/>
                <a:gd name="T26" fmla="*/ 0 w 153"/>
                <a:gd name="T27" fmla="*/ 6 h 231"/>
                <a:gd name="T28" fmla="*/ 2 w 153"/>
                <a:gd name="T29" fmla="*/ 0 h 231"/>
                <a:gd name="T30" fmla="*/ 16 w 153"/>
                <a:gd name="T31" fmla="*/ 0 h 231"/>
                <a:gd name="T32" fmla="*/ 16 w 153"/>
                <a:gd name="T33" fmla="*/ 0 h 231"/>
                <a:gd name="T34" fmla="*/ 16 w 153"/>
                <a:gd name="T3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231">
                  <a:moveTo>
                    <a:pt x="16" y="0"/>
                  </a:moveTo>
                  <a:lnTo>
                    <a:pt x="62" y="47"/>
                  </a:lnTo>
                  <a:lnTo>
                    <a:pt x="98" y="91"/>
                  </a:lnTo>
                  <a:lnTo>
                    <a:pt x="153" y="199"/>
                  </a:lnTo>
                  <a:lnTo>
                    <a:pt x="152" y="220"/>
                  </a:lnTo>
                  <a:lnTo>
                    <a:pt x="138" y="231"/>
                  </a:lnTo>
                  <a:lnTo>
                    <a:pt x="118" y="231"/>
                  </a:lnTo>
                  <a:lnTo>
                    <a:pt x="105" y="216"/>
                  </a:lnTo>
                  <a:lnTo>
                    <a:pt x="84" y="159"/>
                  </a:lnTo>
                  <a:lnTo>
                    <a:pt x="66" y="108"/>
                  </a:lnTo>
                  <a:lnTo>
                    <a:pt x="40" y="61"/>
                  </a:lnTo>
                  <a:lnTo>
                    <a:pt x="23" y="37"/>
                  </a:lnTo>
                  <a:lnTo>
                    <a:pt x="2" y="14"/>
                  </a:lnTo>
                  <a:lnTo>
                    <a:pt x="0" y="6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6" name="Freeform 50">
              <a:extLst>
                <a:ext uri="{FF2B5EF4-FFF2-40B4-BE49-F238E27FC236}">
                  <a16:creationId xmlns:a16="http://schemas.microsoft.com/office/drawing/2014/main" id="{8A36600F-F4CB-4A7F-824B-6A62BB06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1234"/>
              <a:ext cx="152" cy="761"/>
            </a:xfrm>
            <a:custGeom>
              <a:avLst/>
              <a:gdLst>
                <a:gd name="T0" fmla="*/ 259 w 259"/>
                <a:gd name="T1" fmla="*/ 24 h 1357"/>
                <a:gd name="T2" fmla="*/ 219 w 259"/>
                <a:gd name="T3" fmla="*/ 337 h 1357"/>
                <a:gd name="T4" fmla="*/ 200 w 259"/>
                <a:gd name="T5" fmla="*/ 436 h 1357"/>
                <a:gd name="T6" fmla="*/ 181 w 259"/>
                <a:gd name="T7" fmla="*/ 533 h 1357"/>
                <a:gd name="T8" fmla="*/ 164 w 259"/>
                <a:gd name="T9" fmla="*/ 614 h 1357"/>
                <a:gd name="T10" fmla="*/ 150 w 259"/>
                <a:gd name="T11" fmla="*/ 687 h 1357"/>
                <a:gd name="T12" fmla="*/ 122 w 259"/>
                <a:gd name="T13" fmla="*/ 821 h 1357"/>
                <a:gd name="T14" fmla="*/ 81 w 259"/>
                <a:gd name="T15" fmla="*/ 1112 h 1357"/>
                <a:gd name="T16" fmla="*/ 51 w 259"/>
                <a:gd name="T17" fmla="*/ 1332 h 1357"/>
                <a:gd name="T18" fmla="*/ 42 w 259"/>
                <a:gd name="T19" fmla="*/ 1352 h 1357"/>
                <a:gd name="T20" fmla="*/ 23 w 259"/>
                <a:gd name="T21" fmla="*/ 1357 h 1357"/>
                <a:gd name="T22" fmla="*/ 0 w 259"/>
                <a:gd name="T23" fmla="*/ 1331 h 1357"/>
                <a:gd name="T24" fmla="*/ 13 w 259"/>
                <a:gd name="T25" fmla="*/ 1219 h 1357"/>
                <a:gd name="T26" fmla="*/ 31 w 259"/>
                <a:gd name="T27" fmla="*/ 1107 h 1357"/>
                <a:gd name="T28" fmla="*/ 51 w 259"/>
                <a:gd name="T29" fmla="*/ 951 h 1357"/>
                <a:gd name="T30" fmla="*/ 76 w 259"/>
                <a:gd name="T31" fmla="*/ 814 h 1357"/>
                <a:gd name="T32" fmla="*/ 105 w 259"/>
                <a:gd name="T33" fmla="*/ 679 h 1357"/>
                <a:gd name="T34" fmla="*/ 121 w 259"/>
                <a:gd name="T35" fmla="*/ 606 h 1357"/>
                <a:gd name="T36" fmla="*/ 138 w 259"/>
                <a:gd name="T37" fmla="*/ 525 h 1357"/>
                <a:gd name="T38" fmla="*/ 178 w 259"/>
                <a:gd name="T39" fmla="*/ 330 h 1357"/>
                <a:gd name="T40" fmla="*/ 216 w 259"/>
                <a:gd name="T41" fmla="*/ 16 h 1357"/>
                <a:gd name="T42" fmla="*/ 225 w 259"/>
                <a:gd name="T43" fmla="*/ 2 h 1357"/>
                <a:gd name="T44" fmla="*/ 241 w 259"/>
                <a:gd name="T45" fmla="*/ 0 h 1357"/>
                <a:gd name="T46" fmla="*/ 259 w 259"/>
                <a:gd name="T47" fmla="*/ 24 h 1357"/>
                <a:gd name="T48" fmla="*/ 259 w 259"/>
                <a:gd name="T49" fmla="*/ 24 h 1357"/>
                <a:gd name="T50" fmla="*/ 259 w 259"/>
                <a:gd name="T51" fmla="*/ 24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9" h="1357">
                  <a:moveTo>
                    <a:pt x="259" y="24"/>
                  </a:moveTo>
                  <a:lnTo>
                    <a:pt x="219" y="337"/>
                  </a:lnTo>
                  <a:lnTo>
                    <a:pt x="200" y="436"/>
                  </a:lnTo>
                  <a:lnTo>
                    <a:pt x="181" y="533"/>
                  </a:lnTo>
                  <a:lnTo>
                    <a:pt x="164" y="614"/>
                  </a:lnTo>
                  <a:lnTo>
                    <a:pt x="150" y="687"/>
                  </a:lnTo>
                  <a:lnTo>
                    <a:pt x="122" y="821"/>
                  </a:lnTo>
                  <a:lnTo>
                    <a:pt x="81" y="1112"/>
                  </a:lnTo>
                  <a:lnTo>
                    <a:pt x="51" y="1332"/>
                  </a:lnTo>
                  <a:lnTo>
                    <a:pt x="42" y="1352"/>
                  </a:lnTo>
                  <a:lnTo>
                    <a:pt x="23" y="1357"/>
                  </a:lnTo>
                  <a:lnTo>
                    <a:pt x="0" y="1331"/>
                  </a:lnTo>
                  <a:lnTo>
                    <a:pt x="13" y="1219"/>
                  </a:lnTo>
                  <a:lnTo>
                    <a:pt x="31" y="1107"/>
                  </a:lnTo>
                  <a:lnTo>
                    <a:pt x="51" y="951"/>
                  </a:lnTo>
                  <a:lnTo>
                    <a:pt x="76" y="814"/>
                  </a:lnTo>
                  <a:lnTo>
                    <a:pt x="105" y="679"/>
                  </a:lnTo>
                  <a:lnTo>
                    <a:pt x="121" y="606"/>
                  </a:lnTo>
                  <a:lnTo>
                    <a:pt x="138" y="525"/>
                  </a:lnTo>
                  <a:lnTo>
                    <a:pt x="178" y="330"/>
                  </a:lnTo>
                  <a:lnTo>
                    <a:pt x="216" y="16"/>
                  </a:lnTo>
                  <a:lnTo>
                    <a:pt x="225" y="2"/>
                  </a:lnTo>
                  <a:lnTo>
                    <a:pt x="241" y="0"/>
                  </a:lnTo>
                  <a:lnTo>
                    <a:pt x="259" y="24"/>
                  </a:lnTo>
                  <a:lnTo>
                    <a:pt x="259" y="24"/>
                  </a:lnTo>
                  <a:lnTo>
                    <a:pt x="25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Freeform 51">
              <a:extLst>
                <a:ext uri="{FF2B5EF4-FFF2-40B4-BE49-F238E27FC236}">
                  <a16:creationId xmlns:a16="http://schemas.microsoft.com/office/drawing/2014/main" id="{808EC351-ECE1-49D0-A27B-54E67ACB2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174"/>
              <a:ext cx="97" cy="689"/>
            </a:xfrm>
            <a:custGeom>
              <a:avLst/>
              <a:gdLst>
                <a:gd name="T0" fmla="*/ 167 w 167"/>
                <a:gd name="T1" fmla="*/ 17 h 1230"/>
                <a:gd name="T2" fmla="*/ 166 w 167"/>
                <a:gd name="T3" fmla="*/ 169 h 1230"/>
                <a:gd name="T4" fmla="*/ 159 w 167"/>
                <a:gd name="T5" fmla="*/ 228 h 1230"/>
                <a:gd name="T6" fmla="*/ 149 w 167"/>
                <a:gd name="T7" fmla="*/ 417 h 1230"/>
                <a:gd name="T8" fmla="*/ 140 w 167"/>
                <a:gd name="T9" fmla="*/ 605 h 1230"/>
                <a:gd name="T10" fmla="*/ 116 w 167"/>
                <a:gd name="T11" fmla="*/ 767 h 1230"/>
                <a:gd name="T12" fmla="*/ 89 w 167"/>
                <a:gd name="T13" fmla="*/ 929 h 1230"/>
                <a:gd name="T14" fmla="*/ 72 w 167"/>
                <a:gd name="T15" fmla="*/ 1008 h 1230"/>
                <a:gd name="T16" fmla="*/ 54 w 167"/>
                <a:gd name="T17" fmla="*/ 1075 h 1230"/>
                <a:gd name="T18" fmla="*/ 20 w 167"/>
                <a:gd name="T19" fmla="*/ 1221 h 1230"/>
                <a:gd name="T20" fmla="*/ 8 w 167"/>
                <a:gd name="T21" fmla="*/ 1230 h 1230"/>
                <a:gd name="T22" fmla="*/ 0 w 167"/>
                <a:gd name="T23" fmla="*/ 1217 h 1230"/>
                <a:gd name="T24" fmla="*/ 37 w 167"/>
                <a:gd name="T25" fmla="*/ 920 h 1230"/>
                <a:gd name="T26" fmla="*/ 88 w 167"/>
                <a:gd name="T27" fmla="*/ 602 h 1230"/>
                <a:gd name="T28" fmla="*/ 101 w 167"/>
                <a:gd name="T29" fmla="*/ 414 h 1230"/>
                <a:gd name="T30" fmla="*/ 112 w 167"/>
                <a:gd name="T31" fmla="*/ 225 h 1230"/>
                <a:gd name="T32" fmla="*/ 116 w 167"/>
                <a:gd name="T33" fmla="*/ 169 h 1230"/>
                <a:gd name="T34" fmla="*/ 133 w 167"/>
                <a:gd name="T35" fmla="*/ 18 h 1230"/>
                <a:gd name="T36" fmla="*/ 137 w 167"/>
                <a:gd name="T37" fmla="*/ 5 h 1230"/>
                <a:gd name="T38" fmla="*/ 149 w 167"/>
                <a:gd name="T39" fmla="*/ 0 h 1230"/>
                <a:gd name="T40" fmla="*/ 167 w 167"/>
                <a:gd name="T41" fmla="*/ 17 h 1230"/>
                <a:gd name="T42" fmla="*/ 167 w 167"/>
                <a:gd name="T43" fmla="*/ 17 h 1230"/>
                <a:gd name="T44" fmla="*/ 167 w 167"/>
                <a:gd name="T45" fmla="*/ 17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1230">
                  <a:moveTo>
                    <a:pt x="167" y="17"/>
                  </a:moveTo>
                  <a:lnTo>
                    <a:pt x="166" y="169"/>
                  </a:lnTo>
                  <a:lnTo>
                    <a:pt x="159" y="228"/>
                  </a:lnTo>
                  <a:lnTo>
                    <a:pt x="149" y="417"/>
                  </a:lnTo>
                  <a:lnTo>
                    <a:pt x="140" y="605"/>
                  </a:lnTo>
                  <a:lnTo>
                    <a:pt x="116" y="767"/>
                  </a:lnTo>
                  <a:lnTo>
                    <a:pt x="89" y="929"/>
                  </a:lnTo>
                  <a:lnTo>
                    <a:pt x="72" y="1008"/>
                  </a:lnTo>
                  <a:lnTo>
                    <a:pt x="54" y="1075"/>
                  </a:lnTo>
                  <a:lnTo>
                    <a:pt x="20" y="1221"/>
                  </a:lnTo>
                  <a:lnTo>
                    <a:pt x="8" y="1230"/>
                  </a:lnTo>
                  <a:lnTo>
                    <a:pt x="0" y="1217"/>
                  </a:lnTo>
                  <a:lnTo>
                    <a:pt x="37" y="920"/>
                  </a:lnTo>
                  <a:lnTo>
                    <a:pt x="88" y="602"/>
                  </a:lnTo>
                  <a:lnTo>
                    <a:pt x="101" y="414"/>
                  </a:lnTo>
                  <a:lnTo>
                    <a:pt x="112" y="225"/>
                  </a:lnTo>
                  <a:lnTo>
                    <a:pt x="116" y="169"/>
                  </a:lnTo>
                  <a:lnTo>
                    <a:pt x="133" y="18"/>
                  </a:lnTo>
                  <a:lnTo>
                    <a:pt x="137" y="5"/>
                  </a:lnTo>
                  <a:lnTo>
                    <a:pt x="149" y="0"/>
                  </a:lnTo>
                  <a:lnTo>
                    <a:pt x="167" y="17"/>
                  </a:lnTo>
                  <a:lnTo>
                    <a:pt x="167" y="17"/>
                  </a:lnTo>
                  <a:lnTo>
                    <a:pt x="16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Freeform 52">
              <a:extLst>
                <a:ext uri="{FF2B5EF4-FFF2-40B4-BE49-F238E27FC236}">
                  <a16:creationId xmlns:a16="http://schemas.microsoft.com/office/drawing/2014/main" id="{858E75EA-6C02-44D9-9F8E-82FA28D4E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" y="1353"/>
              <a:ext cx="169" cy="641"/>
            </a:xfrm>
            <a:custGeom>
              <a:avLst/>
              <a:gdLst>
                <a:gd name="T0" fmla="*/ 21 w 288"/>
                <a:gd name="T1" fmla="*/ 10 h 1146"/>
                <a:gd name="T2" fmla="*/ 38 w 288"/>
                <a:gd name="T3" fmla="*/ 160 h 1146"/>
                <a:gd name="T4" fmla="*/ 51 w 288"/>
                <a:gd name="T5" fmla="*/ 227 h 1146"/>
                <a:gd name="T6" fmla="*/ 66 w 288"/>
                <a:gd name="T7" fmla="*/ 291 h 1146"/>
                <a:gd name="T8" fmla="*/ 86 w 288"/>
                <a:gd name="T9" fmla="*/ 354 h 1146"/>
                <a:gd name="T10" fmla="*/ 107 w 288"/>
                <a:gd name="T11" fmla="*/ 421 h 1146"/>
                <a:gd name="T12" fmla="*/ 129 w 288"/>
                <a:gd name="T13" fmla="*/ 490 h 1146"/>
                <a:gd name="T14" fmla="*/ 154 w 288"/>
                <a:gd name="T15" fmla="*/ 565 h 1146"/>
                <a:gd name="T16" fmla="*/ 228 w 288"/>
                <a:gd name="T17" fmla="*/ 878 h 1146"/>
                <a:gd name="T18" fmla="*/ 285 w 288"/>
                <a:gd name="T19" fmla="*/ 1107 h 1146"/>
                <a:gd name="T20" fmla="*/ 288 w 288"/>
                <a:gd name="T21" fmla="*/ 1122 h 1146"/>
                <a:gd name="T22" fmla="*/ 279 w 288"/>
                <a:gd name="T23" fmla="*/ 1146 h 1146"/>
                <a:gd name="T24" fmla="*/ 256 w 288"/>
                <a:gd name="T25" fmla="*/ 1138 h 1146"/>
                <a:gd name="T26" fmla="*/ 242 w 288"/>
                <a:gd name="T27" fmla="*/ 1120 h 1146"/>
                <a:gd name="T28" fmla="*/ 232 w 288"/>
                <a:gd name="T29" fmla="*/ 1057 h 1146"/>
                <a:gd name="T30" fmla="*/ 219 w 288"/>
                <a:gd name="T31" fmla="*/ 1003 h 1146"/>
                <a:gd name="T32" fmla="*/ 204 w 288"/>
                <a:gd name="T33" fmla="*/ 949 h 1146"/>
                <a:gd name="T34" fmla="*/ 186 w 288"/>
                <a:gd name="T35" fmla="*/ 889 h 1146"/>
                <a:gd name="T36" fmla="*/ 122 w 288"/>
                <a:gd name="T37" fmla="*/ 576 h 1146"/>
                <a:gd name="T38" fmla="*/ 98 w 288"/>
                <a:gd name="T39" fmla="*/ 499 h 1146"/>
                <a:gd name="T40" fmla="*/ 77 w 288"/>
                <a:gd name="T41" fmla="*/ 427 h 1146"/>
                <a:gd name="T42" fmla="*/ 42 w 288"/>
                <a:gd name="T43" fmla="*/ 297 h 1146"/>
                <a:gd name="T44" fmla="*/ 0 w 288"/>
                <a:gd name="T45" fmla="*/ 11 h 1146"/>
                <a:gd name="T46" fmla="*/ 9 w 288"/>
                <a:gd name="T47" fmla="*/ 0 h 1146"/>
                <a:gd name="T48" fmla="*/ 21 w 288"/>
                <a:gd name="T49" fmla="*/ 10 h 1146"/>
                <a:gd name="T50" fmla="*/ 21 w 288"/>
                <a:gd name="T51" fmla="*/ 10 h 1146"/>
                <a:gd name="T52" fmla="*/ 21 w 288"/>
                <a:gd name="T53" fmla="*/ 1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1146">
                  <a:moveTo>
                    <a:pt x="21" y="10"/>
                  </a:moveTo>
                  <a:lnTo>
                    <a:pt x="38" y="160"/>
                  </a:lnTo>
                  <a:lnTo>
                    <a:pt x="51" y="227"/>
                  </a:lnTo>
                  <a:lnTo>
                    <a:pt x="66" y="291"/>
                  </a:lnTo>
                  <a:lnTo>
                    <a:pt x="86" y="354"/>
                  </a:lnTo>
                  <a:lnTo>
                    <a:pt x="107" y="421"/>
                  </a:lnTo>
                  <a:lnTo>
                    <a:pt x="129" y="490"/>
                  </a:lnTo>
                  <a:lnTo>
                    <a:pt x="154" y="565"/>
                  </a:lnTo>
                  <a:lnTo>
                    <a:pt x="228" y="878"/>
                  </a:lnTo>
                  <a:lnTo>
                    <a:pt x="285" y="1107"/>
                  </a:lnTo>
                  <a:lnTo>
                    <a:pt x="288" y="1122"/>
                  </a:lnTo>
                  <a:lnTo>
                    <a:pt x="279" y="1146"/>
                  </a:lnTo>
                  <a:lnTo>
                    <a:pt x="256" y="1138"/>
                  </a:lnTo>
                  <a:lnTo>
                    <a:pt x="242" y="1120"/>
                  </a:lnTo>
                  <a:lnTo>
                    <a:pt x="232" y="1057"/>
                  </a:lnTo>
                  <a:lnTo>
                    <a:pt x="219" y="1003"/>
                  </a:lnTo>
                  <a:lnTo>
                    <a:pt x="204" y="949"/>
                  </a:lnTo>
                  <a:lnTo>
                    <a:pt x="186" y="889"/>
                  </a:lnTo>
                  <a:lnTo>
                    <a:pt x="122" y="576"/>
                  </a:lnTo>
                  <a:lnTo>
                    <a:pt x="98" y="499"/>
                  </a:lnTo>
                  <a:lnTo>
                    <a:pt x="77" y="427"/>
                  </a:lnTo>
                  <a:lnTo>
                    <a:pt x="42" y="297"/>
                  </a:lnTo>
                  <a:lnTo>
                    <a:pt x="0" y="11"/>
                  </a:lnTo>
                  <a:lnTo>
                    <a:pt x="9" y="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Freeform 53">
              <a:extLst>
                <a:ext uri="{FF2B5EF4-FFF2-40B4-BE49-F238E27FC236}">
                  <a16:creationId xmlns:a16="http://schemas.microsoft.com/office/drawing/2014/main" id="{8A451CA0-60A7-400C-A69C-61AA9B10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" y="1999"/>
              <a:ext cx="550" cy="33"/>
            </a:xfrm>
            <a:custGeom>
              <a:avLst/>
              <a:gdLst>
                <a:gd name="T0" fmla="*/ 12 w 941"/>
                <a:gd name="T1" fmla="*/ 7 h 60"/>
                <a:gd name="T2" fmla="*/ 136 w 941"/>
                <a:gd name="T3" fmla="*/ 11 h 60"/>
                <a:gd name="T4" fmla="*/ 261 w 941"/>
                <a:gd name="T5" fmla="*/ 0 h 60"/>
                <a:gd name="T6" fmla="*/ 915 w 941"/>
                <a:gd name="T7" fmla="*/ 8 h 60"/>
                <a:gd name="T8" fmla="*/ 935 w 941"/>
                <a:gd name="T9" fmla="*/ 16 h 60"/>
                <a:gd name="T10" fmla="*/ 941 w 941"/>
                <a:gd name="T11" fmla="*/ 34 h 60"/>
                <a:gd name="T12" fmla="*/ 935 w 941"/>
                <a:gd name="T13" fmla="*/ 52 h 60"/>
                <a:gd name="T14" fmla="*/ 915 w 941"/>
                <a:gd name="T15" fmla="*/ 60 h 60"/>
                <a:gd name="T16" fmla="*/ 589 w 941"/>
                <a:gd name="T17" fmla="*/ 52 h 60"/>
                <a:gd name="T18" fmla="*/ 261 w 941"/>
                <a:gd name="T19" fmla="*/ 44 h 60"/>
                <a:gd name="T20" fmla="*/ 133 w 941"/>
                <a:gd name="T21" fmla="*/ 43 h 60"/>
                <a:gd name="T22" fmla="*/ 8 w 941"/>
                <a:gd name="T23" fmla="*/ 28 h 60"/>
                <a:gd name="T24" fmla="*/ 0 w 941"/>
                <a:gd name="T25" fmla="*/ 14 h 60"/>
                <a:gd name="T26" fmla="*/ 12 w 941"/>
                <a:gd name="T27" fmla="*/ 7 h 60"/>
                <a:gd name="T28" fmla="*/ 12 w 941"/>
                <a:gd name="T29" fmla="*/ 7 h 60"/>
                <a:gd name="T30" fmla="*/ 12 w 941"/>
                <a:gd name="T31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1" h="60">
                  <a:moveTo>
                    <a:pt x="12" y="7"/>
                  </a:moveTo>
                  <a:lnTo>
                    <a:pt x="136" y="11"/>
                  </a:lnTo>
                  <a:lnTo>
                    <a:pt x="261" y="0"/>
                  </a:lnTo>
                  <a:lnTo>
                    <a:pt x="915" y="8"/>
                  </a:lnTo>
                  <a:lnTo>
                    <a:pt x="935" y="16"/>
                  </a:lnTo>
                  <a:lnTo>
                    <a:pt x="941" y="34"/>
                  </a:lnTo>
                  <a:lnTo>
                    <a:pt x="935" y="52"/>
                  </a:lnTo>
                  <a:lnTo>
                    <a:pt x="915" y="60"/>
                  </a:lnTo>
                  <a:lnTo>
                    <a:pt x="589" y="52"/>
                  </a:lnTo>
                  <a:lnTo>
                    <a:pt x="261" y="44"/>
                  </a:lnTo>
                  <a:lnTo>
                    <a:pt x="133" y="43"/>
                  </a:lnTo>
                  <a:lnTo>
                    <a:pt x="8" y="28"/>
                  </a:lnTo>
                  <a:lnTo>
                    <a:pt x="0" y="14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Freeform 54">
              <a:extLst>
                <a:ext uri="{FF2B5EF4-FFF2-40B4-BE49-F238E27FC236}">
                  <a16:creationId xmlns:a16="http://schemas.microsoft.com/office/drawing/2014/main" id="{EDC2A247-6FEC-4672-9892-58B6CF020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7" y="2000"/>
              <a:ext cx="105" cy="36"/>
            </a:xfrm>
            <a:custGeom>
              <a:avLst/>
              <a:gdLst>
                <a:gd name="T0" fmla="*/ 18 w 178"/>
                <a:gd name="T1" fmla="*/ 27 h 65"/>
                <a:gd name="T2" fmla="*/ 70 w 178"/>
                <a:gd name="T3" fmla="*/ 17 h 65"/>
                <a:gd name="T4" fmla="*/ 165 w 178"/>
                <a:gd name="T5" fmla="*/ 0 h 65"/>
                <a:gd name="T6" fmla="*/ 178 w 178"/>
                <a:gd name="T7" fmla="*/ 5 h 65"/>
                <a:gd name="T8" fmla="*/ 172 w 178"/>
                <a:gd name="T9" fmla="*/ 19 h 65"/>
                <a:gd name="T10" fmla="*/ 126 w 178"/>
                <a:gd name="T11" fmla="*/ 40 h 65"/>
                <a:gd name="T12" fmla="*/ 82 w 178"/>
                <a:gd name="T13" fmla="*/ 62 h 65"/>
                <a:gd name="T14" fmla="*/ 18 w 178"/>
                <a:gd name="T15" fmla="*/ 65 h 65"/>
                <a:gd name="T16" fmla="*/ 0 w 178"/>
                <a:gd name="T17" fmla="*/ 47 h 65"/>
                <a:gd name="T18" fmla="*/ 4 w 178"/>
                <a:gd name="T19" fmla="*/ 34 h 65"/>
                <a:gd name="T20" fmla="*/ 18 w 178"/>
                <a:gd name="T21" fmla="*/ 27 h 65"/>
                <a:gd name="T22" fmla="*/ 18 w 178"/>
                <a:gd name="T23" fmla="*/ 27 h 65"/>
                <a:gd name="T24" fmla="*/ 18 w 178"/>
                <a:gd name="T25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65">
                  <a:moveTo>
                    <a:pt x="18" y="27"/>
                  </a:moveTo>
                  <a:lnTo>
                    <a:pt x="70" y="17"/>
                  </a:lnTo>
                  <a:lnTo>
                    <a:pt x="165" y="0"/>
                  </a:lnTo>
                  <a:lnTo>
                    <a:pt x="178" y="5"/>
                  </a:lnTo>
                  <a:lnTo>
                    <a:pt x="172" y="19"/>
                  </a:lnTo>
                  <a:lnTo>
                    <a:pt x="126" y="40"/>
                  </a:lnTo>
                  <a:lnTo>
                    <a:pt x="82" y="62"/>
                  </a:lnTo>
                  <a:lnTo>
                    <a:pt x="18" y="65"/>
                  </a:lnTo>
                  <a:lnTo>
                    <a:pt x="0" y="47"/>
                  </a:lnTo>
                  <a:lnTo>
                    <a:pt x="4" y="34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Freeform 55">
              <a:extLst>
                <a:ext uri="{FF2B5EF4-FFF2-40B4-BE49-F238E27FC236}">
                  <a16:creationId xmlns:a16="http://schemas.microsoft.com/office/drawing/2014/main" id="{0323DEEA-785E-43B4-AA01-65D223E2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" y="2006"/>
              <a:ext cx="83" cy="109"/>
            </a:xfrm>
            <a:custGeom>
              <a:avLst/>
              <a:gdLst>
                <a:gd name="T0" fmla="*/ 116 w 143"/>
                <a:gd name="T1" fmla="*/ 13 h 194"/>
                <a:gd name="T2" fmla="*/ 143 w 143"/>
                <a:gd name="T3" fmla="*/ 67 h 194"/>
                <a:gd name="T4" fmla="*/ 142 w 143"/>
                <a:gd name="T5" fmla="*/ 84 h 194"/>
                <a:gd name="T6" fmla="*/ 120 w 143"/>
                <a:gd name="T7" fmla="*/ 126 h 194"/>
                <a:gd name="T8" fmla="*/ 91 w 143"/>
                <a:gd name="T9" fmla="*/ 155 h 194"/>
                <a:gd name="T10" fmla="*/ 55 w 143"/>
                <a:gd name="T11" fmla="*/ 175 h 194"/>
                <a:gd name="T12" fmla="*/ 15 w 143"/>
                <a:gd name="T13" fmla="*/ 194 h 194"/>
                <a:gd name="T14" fmla="*/ 0 w 143"/>
                <a:gd name="T15" fmla="*/ 189 h 194"/>
                <a:gd name="T16" fmla="*/ 5 w 143"/>
                <a:gd name="T17" fmla="*/ 175 h 194"/>
                <a:gd name="T18" fmla="*/ 58 w 143"/>
                <a:gd name="T19" fmla="*/ 135 h 194"/>
                <a:gd name="T20" fmla="*/ 89 w 143"/>
                <a:gd name="T21" fmla="*/ 75 h 194"/>
                <a:gd name="T22" fmla="*/ 71 w 143"/>
                <a:gd name="T23" fmla="*/ 32 h 194"/>
                <a:gd name="T24" fmla="*/ 71 w 143"/>
                <a:gd name="T25" fmla="*/ 13 h 194"/>
                <a:gd name="T26" fmla="*/ 84 w 143"/>
                <a:gd name="T27" fmla="*/ 0 h 194"/>
                <a:gd name="T28" fmla="*/ 116 w 143"/>
                <a:gd name="T29" fmla="*/ 13 h 194"/>
                <a:gd name="T30" fmla="*/ 116 w 143"/>
                <a:gd name="T31" fmla="*/ 13 h 194"/>
                <a:gd name="T32" fmla="*/ 116 w 143"/>
                <a:gd name="T33" fmla="*/ 1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3" h="194">
                  <a:moveTo>
                    <a:pt x="116" y="13"/>
                  </a:moveTo>
                  <a:lnTo>
                    <a:pt x="143" y="67"/>
                  </a:lnTo>
                  <a:lnTo>
                    <a:pt x="142" y="84"/>
                  </a:lnTo>
                  <a:lnTo>
                    <a:pt x="120" y="126"/>
                  </a:lnTo>
                  <a:lnTo>
                    <a:pt x="91" y="155"/>
                  </a:lnTo>
                  <a:lnTo>
                    <a:pt x="55" y="175"/>
                  </a:lnTo>
                  <a:lnTo>
                    <a:pt x="15" y="194"/>
                  </a:lnTo>
                  <a:lnTo>
                    <a:pt x="0" y="189"/>
                  </a:lnTo>
                  <a:lnTo>
                    <a:pt x="5" y="175"/>
                  </a:lnTo>
                  <a:lnTo>
                    <a:pt x="58" y="135"/>
                  </a:lnTo>
                  <a:lnTo>
                    <a:pt x="89" y="75"/>
                  </a:lnTo>
                  <a:lnTo>
                    <a:pt x="71" y="32"/>
                  </a:lnTo>
                  <a:lnTo>
                    <a:pt x="71" y="13"/>
                  </a:lnTo>
                  <a:lnTo>
                    <a:pt x="84" y="0"/>
                  </a:lnTo>
                  <a:lnTo>
                    <a:pt x="116" y="13"/>
                  </a:lnTo>
                  <a:lnTo>
                    <a:pt x="116" y="13"/>
                  </a:lnTo>
                  <a:lnTo>
                    <a:pt x="11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Freeform 56">
              <a:extLst>
                <a:ext uri="{FF2B5EF4-FFF2-40B4-BE49-F238E27FC236}">
                  <a16:creationId xmlns:a16="http://schemas.microsoft.com/office/drawing/2014/main" id="{D96879E6-F8A9-4F1B-A8B0-62A466A1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" y="2107"/>
              <a:ext cx="40" cy="50"/>
            </a:xfrm>
            <a:custGeom>
              <a:avLst/>
              <a:gdLst>
                <a:gd name="T0" fmla="*/ 20 w 69"/>
                <a:gd name="T1" fmla="*/ 83 h 89"/>
                <a:gd name="T2" fmla="*/ 0 w 69"/>
                <a:gd name="T3" fmla="*/ 55 h 89"/>
                <a:gd name="T4" fmla="*/ 3 w 69"/>
                <a:gd name="T5" fmla="*/ 39 h 89"/>
                <a:gd name="T6" fmla="*/ 26 w 69"/>
                <a:gd name="T7" fmla="*/ 17 h 89"/>
                <a:gd name="T8" fmla="*/ 54 w 69"/>
                <a:gd name="T9" fmla="*/ 0 h 89"/>
                <a:gd name="T10" fmla="*/ 69 w 69"/>
                <a:gd name="T11" fmla="*/ 4 h 89"/>
                <a:gd name="T12" fmla="*/ 65 w 69"/>
                <a:gd name="T13" fmla="*/ 20 h 89"/>
                <a:gd name="T14" fmla="*/ 37 w 69"/>
                <a:gd name="T15" fmla="*/ 52 h 89"/>
                <a:gd name="T16" fmla="*/ 42 w 69"/>
                <a:gd name="T17" fmla="*/ 72 h 89"/>
                <a:gd name="T18" fmla="*/ 37 w 69"/>
                <a:gd name="T19" fmla="*/ 89 h 89"/>
                <a:gd name="T20" fmla="*/ 20 w 69"/>
                <a:gd name="T21" fmla="*/ 83 h 89"/>
                <a:gd name="T22" fmla="*/ 20 w 69"/>
                <a:gd name="T23" fmla="*/ 83 h 89"/>
                <a:gd name="T24" fmla="*/ 20 w 69"/>
                <a:gd name="T2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89">
                  <a:moveTo>
                    <a:pt x="20" y="83"/>
                  </a:moveTo>
                  <a:lnTo>
                    <a:pt x="0" y="55"/>
                  </a:lnTo>
                  <a:lnTo>
                    <a:pt x="3" y="39"/>
                  </a:lnTo>
                  <a:lnTo>
                    <a:pt x="26" y="17"/>
                  </a:lnTo>
                  <a:lnTo>
                    <a:pt x="54" y="0"/>
                  </a:lnTo>
                  <a:lnTo>
                    <a:pt x="69" y="4"/>
                  </a:lnTo>
                  <a:lnTo>
                    <a:pt x="65" y="20"/>
                  </a:lnTo>
                  <a:lnTo>
                    <a:pt x="37" y="52"/>
                  </a:lnTo>
                  <a:lnTo>
                    <a:pt x="42" y="72"/>
                  </a:lnTo>
                  <a:lnTo>
                    <a:pt x="37" y="89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Freeform 57">
              <a:extLst>
                <a:ext uri="{FF2B5EF4-FFF2-40B4-BE49-F238E27FC236}">
                  <a16:creationId xmlns:a16="http://schemas.microsoft.com/office/drawing/2014/main" id="{B1E5D8FD-5E17-4063-9AD3-57FEEECE3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" y="2004"/>
              <a:ext cx="122" cy="72"/>
            </a:xfrm>
            <a:custGeom>
              <a:avLst/>
              <a:gdLst>
                <a:gd name="T0" fmla="*/ 46 w 208"/>
                <a:gd name="T1" fmla="*/ 19 h 127"/>
                <a:gd name="T2" fmla="*/ 52 w 208"/>
                <a:gd name="T3" fmla="*/ 43 h 127"/>
                <a:gd name="T4" fmla="*/ 65 w 208"/>
                <a:gd name="T5" fmla="*/ 60 h 127"/>
                <a:gd name="T6" fmla="*/ 83 w 208"/>
                <a:gd name="T7" fmla="*/ 73 h 127"/>
                <a:gd name="T8" fmla="*/ 104 w 208"/>
                <a:gd name="T9" fmla="*/ 84 h 127"/>
                <a:gd name="T10" fmla="*/ 197 w 208"/>
                <a:gd name="T11" fmla="*/ 87 h 127"/>
                <a:gd name="T12" fmla="*/ 208 w 208"/>
                <a:gd name="T13" fmla="*/ 96 h 127"/>
                <a:gd name="T14" fmla="*/ 201 w 208"/>
                <a:gd name="T15" fmla="*/ 107 h 127"/>
                <a:gd name="T16" fmla="*/ 147 w 208"/>
                <a:gd name="T17" fmla="*/ 120 h 127"/>
                <a:gd name="T18" fmla="*/ 95 w 208"/>
                <a:gd name="T19" fmla="*/ 127 h 127"/>
                <a:gd name="T20" fmla="*/ 33 w 208"/>
                <a:gd name="T21" fmla="*/ 88 h 127"/>
                <a:gd name="T22" fmla="*/ 0 w 208"/>
                <a:gd name="T23" fmla="*/ 25 h 127"/>
                <a:gd name="T24" fmla="*/ 5 w 208"/>
                <a:gd name="T25" fmla="*/ 6 h 127"/>
                <a:gd name="T26" fmla="*/ 21 w 208"/>
                <a:gd name="T27" fmla="*/ 0 h 127"/>
                <a:gd name="T28" fmla="*/ 46 w 208"/>
                <a:gd name="T29" fmla="*/ 19 h 127"/>
                <a:gd name="T30" fmla="*/ 46 w 208"/>
                <a:gd name="T31" fmla="*/ 19 h 127"/>
                <a:gd name="T32" fmla="*/ 46 w 208"/>
                <a:gd name="T33" fmla="*/ 1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8" h="127">
                  <a:moveTo>
                    <a:pt x="46" y="19"/>
                  </a:moveTo>
                  <a:lnTo>
                    <a:pt x="52" y="43"/>
                  </a:lnTo>
                  <a:lnTo>
                    <a:pt x="65" y="60"/>
                  </a:lnTo>
                  <a:lnTo>
                    <a:pt x="83" y="73"/>
                  </a:lnTo>
                  <a:lnTo>
                    <a:pt x="104" y="84"/>
                  </a:lnTo>
                  <a:lnTo>
                    <a:pt x="197" y="87"/>
                  </a:lnTo>
                  <a:lnTo>
                    <a:pt x="208" y="96"/>
                  </a:lnTo>
                  <a:lnTo>
                    <a:pt x="201" y="107"/>
                  </a:lnTo>
                  <a:lnTo>
                    <a:pt x="147" y="120"/>
                  </a:lnTo>
                  <a:lnTo>
                    <a:pt x="95" y="127"/>
                  </a:lnTo>
                  <a:lnTo>
                    <a:pt x="33" y="88"/>
                  </a:lnTo>
                  <a:lnTo>
                    <a:pt x="0" y="25"/>
                  </a:lnTo>
                  <a:lnTo>
                    <a:pt x="5" y="6"/>
                  </a:lnTo>
                  <a:lnTo>
                    <a:pt x="21" y="0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Freeform 58">
              <a:extLst>
                <a:ext uri="{FF2B5EF4-FFF2-40B4-BE49-F238E27FC236}">
                  <a16:creationId xmlns:a16="http://schemas.microsoft.com/office/drawing/2014/main" id="{C6DE21F1-2F7D-42D5-9DB4-116D856C6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" y="2057"/>
              <a:ext cx="19" cy="65"/>
            </a:xfrm>
            <a:custGeom>
              <a:avLst/>
              <a:gdLst>
                <a:gd name="T0" fmla="*/ 30 w 34"/>
                <a:gd name="T1" fmla="*/ 11 h 114"/>
                <a:gd name="T2" fmla="*/ 34 w 34"/>
                <a:gd name="T3" fmla="*/ 48 h 114"/>
                <a:gd name="T4" fmla="*/ 27 w 34"/>
                <a:gd name="T5" fmla="*/ 104 h 114"/>
                <a:gd name="T6" fmla="*/ 17 w 34"/>
                <a:gd name="T7" fmla="*/ 114 h 114"/>
                <a:gd name="T8" fmla="*/ 7 w 34"/>
                <a:gd name="T9" fmla="*/ 104 h 114"/>
                <a:gd name="T10" fmla="*/ 0 w 34"/>
                <a:gd name="T11" fmla="*/ 48 h 114"/>
                <a:gd name="T12" fmla="*/ 4 w 34"/>
                <a:gd name="T13" fmla="*/ 11 h 114"/>
                <a:gd name="T14" fmla="*/ 17 w 34"/>
                <a:gd name="T15" fmla="*/ 0 h 114"/>
                <a:gd name="T16" fmla="*/ 30 w 34"/>
                <a:gd name="T17" fmla="*/ 11 h 114"/>
                <a:gd name="T18" fmla="*/ 30 w 34"/>
                <a:gd name="T19" fmla="*/ 11 h 114"/>
                <a:gd name="T20" fmla="*/ 30 w 34"/>
                <a:gd name="T21" fmla="*/ 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114">
                  <a:moveTo>
                    <a:pt x="30" y="11"/>
                  </a:moveTo>
                  <a:lnTo>
                    <a:pt x="34" y="48"/>
                  </a:lnTo>
                  <a:lnTo>
                    <a:pt x="27" y="104"/>
                  </a:lnTo>
                  <a:lnTo>
                    <a:pt x="17" y="114"/>
                  </a:lnTo>
                  <a:lnTo>
                    <a:pt x="7" y="104"/>
                  </a:lnTo>
                  <a:lnTo>
                    <a:pt x="0" y="48"/>
                  </a:lnTo>
                  <a:lnTo>
                    <a:pt x="4" y="11"/>
                  </a:lnTo>
                  <a:lnTo>
                    <a:pt x="17" y="0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Freeform 59">
              <a:extLst>
                <a:ext uri="{FF2B5EF4-FFF2-40B4-BE49-F238E27FC236}">
                  <a16:creationId xmlns:a16="http://schemas.microsoft.com/office/drawing/2014/main" id="{82A893C8-BBF3-4B18-8AD9-B96665970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" y="1925"/>
              <a:ext cx="26" cy="53"/>
            </a:xfrm>
            <a:custGeom>
              <a:avLst/>
              <a:gdLst>
                <a:gd name="T0" fmla="*/ 35 w 46"/>
                <a:gd name="T1" fmla="*/ 18 h 96"/>
                <a:gd name="T2" fmla="*/ 46 w 46"/>
                <a:gd name="T3" fmla="*/ 83 h 96"/>
                <a:gd name="T4" fmla="*/ 39 w 46"/>
                <a:gd name="T5" fmla="*/ 96 h 96"/>
                <a:gd name="T6" fmla="*/ 26 w 46"/>
                <a:gd name="T7" fmla="*/ 91 h 96"/>
                <a:gd name="T8" fmla="*/ 0 w 46"/>
                <a:gd name="T9" fmla="*/ 21 h 96"/>
                <a:gd name="T10" fmla="*/ 4 w 46"/>
                <a:gd name="T11" fmla="*/ 5 h 96"/>
                <a:gd name="T12" fmla="*/ 14 w 46"/>
                <a:gd name="T13" fmla="*/ 0 h 96"/>
                <a:gd name="T14" fmla="*/ 35 w 46"/>
                <a:gd name="T15" fmla="*/ 18 h 96"/>
                <a:gd name="T16" fmla="*/ 35 w 46"/>
                <a:gd name="T17" fmla="*/ 18 h 96"/>
                <a:gd name="T18" fmla="*/ 35 w 46"/>
                <a:gd name="T1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6">
                  <a:moveTo>
                    <a:pt x="35" y="18"/>
                  </a:moveTo>
                  <a:lnTo>
                    <a:pt x="46" y="83"/>
                  </a:lnTo>
                  <a:lnTo>
                    <a:pt x="39" y="96"/>
                  </a:lnTo>
                  <a:lnTo>
                    <a:pt x="26" y="91"/>
                  </a:lnTo>
                  <a:lnTo>
                    <a:pt x="0" y="21"/>
                  </a:lnTo>
                  <a:lnTo>
                    <a:pt x="4" y="5"/>
                  </a:lnTo>
                  <a:lnTo>
                    <a:pt x="14" y="0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6" name="Freeform 60">
              <a:extLst>
                <a:ext uri="{FF2B5EF4-FFF2-40B4-BE49-F238E27FC236}">
                  <a16:creationId xmlns:a16="http://schemas.microsoft.com/office/drawing/2014/main" id="{312C2323-5300-4F82-967E-1CA0A8C1D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" y="1892"/>
              <a:ext cx="486" cy="46"/>
            </a:xfrm>
            <a:custGeom>
              <a:avLst/>
              <a:gdLst>
                <a:gd name="T0" fmla="*/ 1 w 830"/>
                <a:gd name="T1" fmla="*/ 60 h 82"/>
                <a:gd name="T2" fmla="*/ 83 w 830"/>
                <a:gd name="T3" fmla="*/ 51 h 82"/>
                <a:gd name="T4" fmla="*/ 422 w 830"/>
                <a:gd name="T5" fmla="*/ 13 h 82"/>
                <a:gd name="T6" fmla="*/ 622 w 830"/>
                <a:gd name="T7" fmla="*/ 0 h 82"/>
                <a:gd name="T8" fmla="*/ 821 w 830"/>
                <a:gd name="T9" fmla="*/ 4 h 82"/>
                <a:gd name="T10" fmla="*/ 830 w 830"/>
                <a:gd name="T11" fmla="*/ 14 h 82"/>
                <a:gd name="T12" fmla="*/ 821 w 830"/>
                <a:gd name="T13" fmla="*/ 25 h 82"/>
                <a:gd name="T14" fmla="*/ 406 w 830"/>
                <a:gd name="T15" fmla="*/ 48 h 82"/>
                <a:gd name="T16" fmla="*/ 85 w 830"/>
                <a:gd name="T17" fmla="*/ 78 h 82"/>
                <a:gd name="T18" fmla="*/ 17 w 830"/>
                <a:gd name="T19" fmla="*/ 82 h 82"/>
                <a:gd name="T20" fmla="*/ 0 w 830"/>
                <a:gd name="T21" fmla="*/ 73 h 82"/>
                <a:gd name="T22" fmla="*/ 1 w 830"/>
                <a:gd name="T23" fmla="*/ 60 h 82"/>
                <a:gd name="T24" fmla="*/ 1 w 830"/>
                <a:gd name="T25" fmla="*/ 60 h 82"/>
                <a:gd name="T26" fmla="*/ 1 w 830"/>
                <a:gd name="T27" fmla="*/ 6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0" h="82">
                  <a:moveTo>
                    <a:pt x="1" y="60"/>
                  </a:moveTo>
                  <a:lnTo>
                    <a:pt x="83" y="51"/>
                  </a:lnTo>
                  <a:lnTo>
                    <a:pt x="422" y="13"/>
                  </a:lnTo>
                  <a:lnTo>
                    <a:pt x="622" y="0"/>
                  </a:lnTo>
                  <a:lnTo>
                    <a:pt x="821" y="4"/>
                  </a:lnTo>
                  <a:lnTo>
                    <a:pt x="830" y="14"/>
                  </a:lnTo>
                  <a:lnTo>
                    <a:pt x="821" y="25"/>
                  </a:lnTo>
                  <a:lnTo>
                    <a:pt x="406" y="48"/>
                  </a:lnTo>
                  <a:lnTo>
                    <a:pt x="85" y="78"/>
                  </a:lnTo>
                  <a:lnTo>
                    <a:pt x="17" y="82"/>
                  </a:lnTo>
                  <a:lnTo>
                    <a:pt x="0" y="73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Freeform 61">
              <a:extLst>
                <a:ext uri="{FF2B5EF4-FFF2-40B4-BE49-F238E27FC236}">
                  <a16:creationId xmlns:a16="http://schemas.microsoft.com/office/drawing/2014/main" id="{87185F7C-F54D-4BB6-BACC-FED9C22A6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" y="1894"/>
              <a:ext cx="18" cy="61"/>
            </a:xfrm>
            <a:custGeom>
              <a:avLst/>
              <a:gdLst>
                <a:gd name="T0" fmla="*/ 32 w 32"/>
                <a:gd name="T1" fmla="*/ 17 h 109"/>
                <a:gd name="T2" fmla="*/ 26 w 32"/>
                <a:gd name="T3" fmla="*/ 100 h 109"/>
                <a:gd name="T4" fmla="*/ 16 w 32"/>
                <a:gd name="T5" fmla="*/ 109 h 109"/>
                <a:gd name="T6" fmla="*/ 5 w 32"/>
                <a:gd name="T7" fmla="*/ 100 h 109"/>
                <a:gd name="T8" fmla="*/ 0 w 32"/>
                <a:gd name="T9" fmla="*/ 17 h 109"/>
                <a:gd name="T10" fmla="*/ 5 w 32"/>
                <a:gd name="T11" fmla="*/ 4 h 109"/>
                <a:gd name="T12" fmla="*/ 16 w 32"/>
                <a:gd name="T13" fmla="*/ 0 h 109"/>
                <a:gd name="T14" fmla="*/ 32 w 32"/>
                <a:gd name="T15" fmla="*/ 17 h 109"/>
                <a:gd name="T16" fmla="*/ 32 w 32"/>
                <a:gd name="T17" fmla="*/ 17 h 109"/>
                <a:gd name="T18" fmla="*/ 32 w 32"/>
                <a:gd name="T19" fmla="*/ 1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09">
                  <a:moveTo>
                    <a:pt x="32" y="17"/>
                  </a:moveTo>
                  <a:lnTo>
                    <a:pt x="26" y="100"/>
                  </a:lnTo>
                  <a:lnTo>
                    <a:pt x="16" y="109"/>
                  </a:lnTo>
                  <a:lnTo>
                    <a:pt x="5" y="100"/>
                  </a:lnTo>
                  <a:lnTo>
                    <a:pt x="0" y="17"/>
                  </a:lnTo>
                  <a:lnTo>
                    <a:pt x="5" y="4"/>
                  </a:lnTo>
                  <a:lnTo>
                    <a:pt x="16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Freeform 62">
              <a:extLst>
                <a:ext uri="{FF2B5EF4-FFF2-40B4-BE49-F238E27FC236}">
                  <a16:creationId xmlns:a16="http://schemas.microsoft.com/office/drawing/2014/main" id="{EBAF04BC-86DF-4C72-8717-85C82A542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" y="1918"/>
              <a:ext cx="18" cy="47"/>
            </a:xfrm>
            <a:custGeom>
              <a:avLst/>
              <a:gdLst>
                <a:gd name="T0" fmla="*/ 32 w 32"/>
                <a:gd name="T1" fmla="*/ 16 h 83"/>
                <a:gd name="T2" fmla="*/ 26 w 32"/>
                <a:gd name="T3" fmla="*/ 74 h 83"/>
                <a:gd name="T4" fmla="*/ 16 w 32"/>
                <a:gd name="T5" fmla="*/ 83 h 83"/>
                <a:gd name="T6" fmla="*/ 7 w 32"/>
                <a:gd name="T7" fmla="*/ 72 h 83"/>
                <a:gd name="T8" fmla="*/ 0 w 32"/>
                <a:gd name="T9" fmla="*/ 16 h 83"/>
                <a:gd name="T10" fmla="*/ 6 w 32"/>
                <a:gd name="T11" fmla="*/ 4 h 83"/>
                <a:gd name="T12" fmla="*/ 16 w 32"/>
                <a:gd name="T13" fmla="*/ 0 h 83"/>
                <a:gd name="T14" fmla="*/ 32 w 32"/>
                <a:gd name="T15" fmla="*/ 16 h 83"/>
                <a:gd name="T16" fmla="*/ 32 w 32"/>
                <a:gd name="T17" fmla="*/ 16 h 83"/>
                <a:gd name="T18" fmla="*/ 32 w 32"/>
                <a:gd name="T19" fmla="*/ 1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83">
                  <a:moveTo>
                    <a:pt x="32" y="16"/>
                  </a:moveTo>
                  <a:lnTo>
                    <a:pt x="26" y="74"/>
                  </a:lnTo>
                  <a:lnTo>
                    <a:pt x="16" y="83"/>
                  </a:lnTo>
                  <a:lnTo>
                    <a:pt x="7" y="72"/>
                  </a:lnTo>
                  <a:lnTo>
                    <a:pt x="0" y="16"/>
                  </a:lnTo>
                  <a:lnTo>
                    <a:pt x="6" y="4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Freeform 63">
              <a:extLst>
                <a:ext uri="{FF2B5EF4-FFF2-40B4-BE49-F238E27FC236}">
                  <a16:creationId xmlns:a16="http://schemas.microsoft.com/office/drawing/2014/main" id="{92A2CDE4-083B-44ED-90B4-55088CB78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" y="1917"/>
              <a:ext cx="22" cy="47"/>
            </a:xfrm>
            <a:custGeom>
              <a:avLst/>
              <a:gdLst>
                <a:gd name="T0" fmla="*/ 39 w 39"/>
                <a:gd name="T1" fmla="*/ 11 h 83"/>
                <a:gd name="T2" fmla="*/ 33 w 39"/>
                <a:gd name="T3" fmla="*/ 66 h 83"/>
                <a:gd name="T4" fmla="*/ 22 w 39"/>
                <a:gd name="T5" fmla="*/ 83 h 83"/>
                <a:gd name="T6" fmla="*/ 12 w 39"/>
                <a:gd name="T7" fmla="*/ 70 h 83"/>
                <a:gd name="T8" fmla="*/ 0 w 39"/>
                <a:gd name="T9" fmla="*/ 10 h 83"/>
                <a:gd name="T10" fmla="*/ 7 w 39"/>
                <a:gd name="T11" fmla="*/ 1 h 83"/>
                <a:gd name="T12" fmla="*/ 20 w 39"/>
                <a:gd name="T13" fmla="*/ 0 h 83"/>
                <a:gd name="T14" fmla="*/ 39 w 39"/>
                <a:gd name="T15" fmla="*/ 11 h 83"/>
                <a:gd name="T16" fmla="*/ 39 w 39"/>
                <a:gd name="T17" fmla="*/ 11 h 83"/>
                <a:gd name="T18" fmla="*/ 39 w 39"/>
                <a:gd name="T19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39" y="11"/>
                  </a:moveTo>
                  <a:lnTo>
                    <a:pt x="33" y="66"/>
                  </a:lnTo>
                  <a:lnTo>
                    <a:pt x="22" y="83"/>
                  </a:lnTo>
                  <a:lnTo>
                    <a:pt x="12" y="70"/>
                  </a:lnTo>
                  <a:lnTo>
                    <a:pt x="0" y="10"/>
                  </a:lnTo>
                  <a:lnTo>
                    <a:pt x="7" y="1"/>
                  </a:lnTo>
                  <a:lnTo>
                    <a:pt x="20" y="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Freeform 64">
              <a:extLst>
                <a:ext uri="{FF2B5EF4-FFF2-40B4-BE49-F238E27FC236}">
                  <a16:creationId xmlns:a16="http://schemas.microsoft.com/office/drawing/2014/main" id="{DB3ADA70-211C-464A-9587-562E45033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" y="1914"/>
              <a:ext cx="21" cy="49"/>
            </a:xfrm>
            <a:custGeom>
              <a:avLst/>
              <a:gdLst>
                <a:gd name="T0" fmla="*/ 36 w 36"/>
                <a:gd name="T1" fmla="*/ 16 h 87"/>
                <a:gd name="T2" fmla="*/ 32 w 36"/>
                <a:gd name="T3" fmla="*/ 71 h 87"/>
                <a:gd name="T4" fmla="*/ 20 w 36"/>
                <a:gd name="T5" fmla="*/ 87 h 87"/>
                <a:gd name="T6" fmla="*/ 7 w 36"/>
                <a:gd name="T7" fmla="*/ 74 h 87"/>
                <a:gd name="T8" fmla="*/ 0 w 36"/>
                <a:gd name="T9" fmla="*/ 16 h 87"/>
                <a:gd name="T10" fmla="*/ 5 w 36"/>
                <a:gd name="T11" fmla="*/ 5 h 87"/>
                <a:gd name="T12" fmla="*/ 18 w 36"/>
                <a:gd name="T13" fmla="*/ 0 h 87"/>
                <a:gd name="T14" fmla="*/ 36 w 36"/>
                <a:gd name="T15" fmla="*/ 16 h 87"/>
                <a:gd name="T16" fmla="*/ 36 w 36"/>
                <a:gd name="T17" fmla="*/ 16 h 87"/>
                <a:gd name="T18" fmla="*/ 36 w 36"/>
                <a:gd name="T1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87">
                  <a:moveTo>
                    <a:pt x="36" y="16"/>
                  </a:moveTo>
                  <a:lnTo>
                    <a:pt x="32" y="71"/>
                  </a:lnTo>
                  <a:lnTo>
                    <a:pt x="20" y="87"/>
                  </a:lnTo>
                  <a:lnTo>
                    <a:pt x="7" y="74"/>
                  </a:lnTo>
                  <a:lnTo>
                    <a:pt x="0" y="16"/>
                  </a:lnTo>
                  <a:lnTo>
                    <a:pt x="5" y="5"/>
                  </a:lnTo>
                  <a:lnTo>
                    <a:pt x="18" y="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Freeform 65">
              <a:extLst>
                <a:ext uri="{FF2B5EF4-FFF2-40B4-BE49-F238E27FC236}">
                  <a16:creationId xmlns:a16="http://schemas.microsoft.com/office/drawing/2014/main" id="{C83DEA7B-BFC2-4259-A30C-CA23B8434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" y="1919"/>
              <a:ext cx="22" cy="53"/>
            </a:xfrm>
            <a:custGeom>
              <a:avLst/>
              <a:gdLst>
                <a:gd name="T0" fmla="*/ 39 w 39"/>
                <a:gd name="T1" fmla="*/ 14 h 93"/>
                <a:gd name="T2" fmla="*/ 37 w 39"/>
                <a:gd name="T3" fmla="*/ 40 h 93"/>
                <a:gd name="T4" fmla="*/ 37 w 39"/>
                <a:gd name="T5" fmla="*/ 83 h 93"/>
                <a:gd name="T6" fmla="*/ 26 w 39"/>
                <a:gd name="T7" fmla="*/ 93 h 93"/>
                <a:gd name="T8" fmla="*/ 16 w 39"/>
                <a:gd name="T9" fmla="*/ 83 h 93"/>
                <a:gd name="T10" fmla="*/ 6 w 39"/>
                <a:gd name="T11" fmla="*/ 43 h 93"/>
                <a:gd name="T12" fmla="*/ 0 w 39"/>
                <a:gd name="T13" fmla="*/ 13 h 93"/>
                <a:gd name="T14" fmla="*/ 6 w 39"/>
                <a:gd name="T15" fmla="*/ 2 h 93"/>
                <a:gd name="T16" fmla="*/ 20 w 39"/>
                <a:gd name="T17" fmla="*/ 0 h 93"/>
                <a:gd name="T18" fmla="*/ 39 w 39"/>
                <a:gd name="T19" fmla="*/ 14 h 93"/>
                <a:gd name="T20" fmla="*/ 39 w 39"/>
                <a:gd name="T21" fmla="*/ 14 h 93"/>
                <a:gd name="T22" fmla="*/ 39 w 39"/>
                <a:gd name="T23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93">
                  <a:moveTo>
                    <a:pt x="39" y="14"/>
                  </a:moveTo>
                  <a:lnTo>
                    <a:pt x="37" y="40"/>
                  </a:lnTo>
                  <a:lnTo>
                    <a:pt x="37" y="83"/>
                  </a:lnTo>
                  <a:lnTo>
                    <a:pt x="26" y="93"/>
                  </a:lnTo>
                  <a:lnTo>
                    <a:pt x="16" y="83"/>
                  </a:lnTo>
                  <a:lnTo>
                    <a:pt x="6" y="43"/>
                  </a:lnTo>
                  <a:lnTo>
                    <a:pt x="0" y="13"/>
                  </a:lnTo>
                  <a:lnTo>
                    <a:pt x="6" y="2"/>
                  </a:lnTo>
                  <a:lnTo>
                    <a:pt x="20" y="0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Freeform 66">
              <a:extLst>
                <a:ext uri="{FF2B5EF4-FFF2-40B4-BE49-F238E27FC236}">
                  <a16:creationId xmlns:a16="http://schemas.microsoft.com/office/drawing/2014/main" id="{EDC4BAA5-6C36-4324-85C2-C5D220F6F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" y="1265"/>
              <a:ext cx="176" cy="71"/>
            </a:xfrm>
            <a:custGeom>
              <a:avLst/>
              <a:gdLst>
                <a:gd name="T0" fmla="*/ 12 w 300"/>
                <a:gd name="T1" fmla="*/ 0 h 126"/>
                <a:gd name="T2" fmla="*/ 168 w 300"/>
                <a:gd name="T3" fmla="*/ 6 h 126"/>
                <a:gd name="T4" fmla="*/ 235 w 300"/>
                <a:gd name="T5" fmla="*/ 29 h 126"/>
                <a:gd name="T6" fmla="*/ 288 w 300"/>
                <a:gd name="T7" fmla="*/ 79 h 126"/>
                <a:gd name="T8" fmla="*/ 296 w 300"/>
                <a:gd name="T9" fmla="*/ 95 h 126"/>
                <a:gd name="T10" fmla="*/ 300 w 300"/>
                <a:gd name="T11" fmla="*/ 113 h 126"/>
                <a:gd name="T12" fmla="*/ 289 w 300"/>
                <a:gd name="T13" fmla="*/ 126 h 126"/>
                <a:gd name="T14" fmla="*/ 258 w 300"/>
                <a:gd name="T15" fmla="*/ 118 h 126"/>
                <a:gd name="T16" fmla="*/ 248 w 300"/>
                <a:gd name="T17" fmla="*/ 105 h 126"/>
                <a:gd name="T18" fmla="*/ 227 w 300"/>
                <a:gd name="T19" fmla="*/ 79 h 126"/>
                <a:gd name="T20" fmla="*/ 202 w 300"/>
                <a:gd name="T21" fmla="*/ 58 h 126"/>
                <a:gd name="T22" fmla="*/ 175 w 300"/>
                <a:gd name="T23" fmla="*/ 44 h 126"/>
                <a:gd name="T24" fmla="*/ 146 w 300"/>
                <a:gd name="T25" fmla="*/ 33 h 126"/>
                <a:gd name="T26" fmla="*/ 12 w 300"/>
                <a:gd name="T27" fmla="*/ 20 h 126"/>
                <a:gd name="T28" fmla="*/ 0 w 300"/>
                <a:gd name="T29" fmla="*/ 10 h 126"/>
                <a:gd name="T30" fmla="*/ 12 w 300"/>
                <a:gd name="T31" fmla="*/ 0 h 126"/>
                <a:gd name="T32" fmla="*/ 12 w 300"/>
                <a:gd name="T33" fmla="*/ 0 h 126"/>
                <a:gd name="T34" fmla="*/ 12 w 300"/>
                <a:gd name="T3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0" h="126">
                  <a:moveTo>
                    <a:pt x="12" y="0"/>
                  </a:moveTo>
                  <a:lnTo>
                    <a:pt x="168" y="6"/>
                  </a:lnTo>
                  <a:lnTo>
                    <a:pt x="235" y="29"/>
                  </a:lnTo>
                  <a:lnTo>
                    <a:pt x="288" y="79"/>
                  </a:lnTo>
                  <a:lnTo>
                    <a:pt x="296" y="95"/>
                  </a:lnTo>
                  <a:lnTo>
                    <a:pt x="300" y="113"/>
                  </a:lnTo>
                  <a:lnTo>
                    <a:pt x="289" y="126"/>
                  </a:lnTo>
                  <a:lnTo>
                    <a:pt x="258" y="118"/>
                  </a:lnTo>
                  <a:lnTo>
                    <a:pt x="248" y="105"/>
                  </a:lnTo>
                  <a:lnTo>
                    <a:pt x="227" y="79"/>
                  </a:lnTo>
                  <a:lnTo>
                    <a:pt x="202" y="58"/>
                  </a:lnTo>
                  <a:lnTo>
                    <a:pt x="175" y="44"/>
                  </a:lnTo>
                  <a:lnTo>
                    <a:pt x="146" y="33"/>
                  </a:lnTo>
                  <a:lnTo>
                    <a:pt x="12" y="20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Freeform 67">
              <a:extLst>
                <a:ext uri="{FF2B5EF4-FFF2-40B4-BE49-F238E27FC236}">
                  <a16:creationId xmlns:a16="http://schemas.microsoft.com/office/drawing/2014/main" id="{FB994A2A-85CD-4159-BBC8-F36706850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" y="1484"/>
              <a:ext cx="141" cy="381"/>
            </a:xfrm>
            <a:custGeom>
              <a:avLst/>
              <a:gdLst>
                <a:gd name="T0" fmla="*/ 45 w 239"/>
                <a:gd name="T1" fmla="*/ 21 h 679"/>
                <a:gd name="T2" fmla="*/ 55 w 239"/>
                <a:gd name="T3" fmla="*/ 104 h 679"/>
                <a:gd name="T4" fmla="*/ 69 w 239"/>
                <a:gd name="T5" fmla="*/ 189 h 679"/>
                <a:gd name="T6" fmla="*/ 96 w 239"/>
                <a:gd name="T7" fmla="*/ 251 h 679"/>
                <a:gd name="T8" fmla="*/ 161 w 239"/>
                <a:gd name="T9" fmla="*/ 414 h 679"/>
                <a:gd name="T10" fmla="*/ 198 w 239"/>
                <a:gd name="T11" fmla="*/ 522 h 679"/>
                <a:gd name="T12" fmla="*/ 239 w 239"/>
                <a:gd name="T13" fmla="*/ 645 h 679"/>
                <a:gd name="T14" fmla="*/ 238 w 239"/>
                <a:gd name="T15" fmla="*/ 668 h 679"/>
                <a:gd name="T16" fmla="*/ 221 w 239"/>
                <a:gd name="T17" fmla="*/ 679 h 679"/>
                <a:gd name="T18" fmla="*/ 202 w 239"/>
                <a:gd name="T19" fmla="*/ 679 h 679"/>
                <a:gd name="T20" fmla="*/ 187 w 239"/>
                <a:gd name="T21" fmla="*/ 662 h 679"/>
                <a:gd name="T22" fmla="*/ 150 w 239"/>
                <a:gd name="T23" fmla="*/ 537 h 679"/>
                <a:gd name="T24" fmla="*/ 124 w 239"/>
                <a:gd name="T25" fmla="*/ 426 h 679"/>
                <a:gd name="T26" fmla="*/ 48 w 239"/>
                <a:gd name="T27" fmla="*/ 194 h 679"/>
                <a:gd name="T28" fmla="*/ 21 w 239"/>
                <a:gd name="T29" fmla="*/ 108 h 679"/>
                <a:gd name="T30" fmla="*/ 0 w 239"/>
                <a:gd name="T31" fmla="*/ 22 h 679"/>
                <a:gd name="T32" fmla="*/ 6 w 239"/>
                <a:gd name="T33" fmla="*/ 5 h 679"/>
                <a:gd name="T34" fmla="*/ 22 w 239"/>
                <a:gd name="T35" fmla="*/ 0 h 679"/>
                <a:gd name="T36" fmla="*/ 45 w 239"/>
                <a:gd name="T37" fmla="*/ 21 h 679"/>
                <a:gd name="T38" fmla="*/ 45 w 239"/>
                <a:gd name="T39" fmla="*/ 2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9" h="679">
                  <a:moveTo>
                    <a:pt x="45" y="21"/>
                  </a:moveTo>
                  <a:lnTo>
                    <a:pt x="55" y="104"/>
                  </a:lnTo>
                  <a:lnTo>
                    <a:pt x="69" y="189"/>
                  </a:lnTo>
                  <a:lnTo>
                    <a:pt x="96" y="251"/>
                  </a:lnTo>
                  <a:lnTo>
                    <a:pt x="161" y="414"/>
                  </a:lnTo>
                  <a:lnTo>
                    <a:pt x="198" y="522"/>
                  </a:lnTo>
                  <a:lnTo>
                    <a:pt x="239" y="645"/>
                  </a:lnTo>
                  <a:lnTo>
                    <a:pt x="238" y="668"/>
                  </a:lnTo>
                  <a:lnTo>
                    <a:pt x="221" y="679"/>
                  </a:lnTo>
                  <a:lnTo>
                    <a:pt x="202" y="679"/>
                  </a:lnTo>
                  <a:lnTo>
                    <a:pt x="187" y="662"/>
                  </a:lnTo>
                  <a:lnTo>
                    <a:pt x="150" y="537"/>
                  </a:lnTo>
                  <a:lnTo>
                    <a:pt x="124" y="426"/>
                  </a:lnTo>
                  <a:lnTo>
                    <a:pt x="48" y="194"/>
                  </a:lnTo>
                  <a:lnTo>
                    <a:pt x="21" y="108"/>
                  </a:lnTo>
                  <a:lnTo>
                    <a:pt x="0" y="22"/>
                  </a:lnTo>
                  <a:lnTo>
                    <a:pt x="6" y="5"/>
                  </a:lnTo>
                  <a:lnTo>
                    <a:pt x="22" y="0"/>
                  </a:lnTo>
                  <a:lnTo>
                    <a:pt x="45" y="21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Freeform 68">
              <a:extLst>
                <a:ext uri="{FF2B5EF4-FFF2-40B4-BE49-F238E27FC236}">
                  <a16:creationId xmlns:a16="http://schemas.microsoft.com/office/drawing/2014/main" id="{26AF884A-DC38-4A32-91AF-839EC6CE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" y="1810"/>
              <a:ext cx="499" cy="70"/>
            </a:xfrm>
            <a:custGeom>
              <a:avLst/>
              <a:gdLst>
                <a:gd name="T0" fmla="*/ 26 w 854"/>
                <a:gd name="T1" fmla="*/ 92 h 125"/>
                <a:gd name="T2" fmla="*/ 181 w 854"/>
                <a:gd name="T3" fmla="*/ 71 h 125"/>
                <a:gd name="T4" fmla="*/ 326 w 854"/>
                <a:gd name="T5" fmla="*/ 58 h 125"/>
                <a:gd name="T6" fmla="*/ 576 w 854"/>
                <a:gd name="T7" fmla="*/ 24 h 125"/>
                <a:gd name="T8" fmla="*/ 694 w 854"/>
                <a:gd name="T9" fmla="*/ 8 h 125"/>
                <a:gd name="T10" fmla="*/ 826 w 854"/>
                <a:gd name="T11" fmla="*/ 0 h 125"/>
                <a:gd name="T12" fmla="*/ 847 w 854"/>
                <a:gd name="T13" fmla="*/ 10 h 125"/>
                <a:gd name="T14" fmla="*/ 854 w 854"/>
                <a:gd name="T15" fmla="*/ 26 h 125"/>
                <a:gd name="T16" fmla="*/ 847 w 854"/>
                <a:gd name="T17" fmla="*/ 45 h 125"/>
                <a:gd name="T18" fmla="*/ 826 w 854"/>
                <a:gd name="T19" fmla="*/ 52 h 125"/>
                <a:gd name="T20" fmla="*/ 579 w 854"/>
                <a:gd name="T21" fmla="*/ 72 h 125"/>
                <a:gd name="T22" fmla="*/ 463 w 854"/>
                <a:gd name="T23" fmla="*/ 89 h 125"/>
                <a:gd name="T24" fmla="*/ 330 w 854"/>
                <a:gd name="T25" fmla="*/ 102 h 125"/>
                <a:gd name="T26" fmla="*/ 0 w 854"/>
                <a:gd name="T27" fmla="*/ 125 h 125"/>
                <a:gd name="T28" fmla="*/ 2 w 854"/>
                <a:gd name="T29" fmla="*/ 111 h 125"/>
                <a:gd name="T30" fmla="*/ 26 w 854"/>
                <a:gd name="T31" fmla="*/ 92 h 125"/>
                <a:gd name="T32" fmla="*/ 26 w 854"/>
                <a:gd name="T33" fmla="*/ 92 h 125"/>
                <a:gd name="T34" fmla="*/ 26 w 854"/>
                <a:gd name="T35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4" h="125">
                  <a:moveTo>
                    <a:pt x="26" y="92"/>
                  </a:moveTo>
                  <a:lnTo>
                    <a:pt x="181" y="71"/>
                  </a:lnTo>
                  <a:lnTo>
                    <a:pt x="326" y="58"/>
                  </a:lnTo>
                  <a:lnTo>
                    <a:pt x="576" y="24"/>
                  </a:lnTo>
                  <a:lnTo>
                    <a:pt x="694" y="8"/>
                  </a:lnTo>
                  <a:lnTo>
                    <a:pt x="826" y="0"/>
                  </a:lnTo>
                  <a:lnTo>
                    <a:pt x="847" y="10"/>
                  </a:lnTo>
                  <a:lnTo>
                    <a:pt x="854" y="26"/>
                  </a:lnTo>
                  <a:lnTo>
                    <a:pt x="847" y="45"/>
                  </a:lnTo>
                  <a:lnTo>
                    <a:pt x="826" y="52"/>
                  </a:lnTo>
                  <a:lnTo>
                    <a:pt x="579" y="72"/>
                  </a:lnTo>
                  <a:lnTo>
                    <a:pt x="463" y="89"/>
                  </a:lnTo>
                  <a:lnTo>
                    <a:pt x="330" y="102"/>
                  </a:lnTo>
                  <a:lnTo>
                    <a:pt x="0" y="125"/>
                  </a:lnTo>
                  <a:lnTo>
                    <a:pt x="2" y="111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6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Freeform 69">
              <a:extLst>
                <a:ext uri="{FF2B5EF4-FFF2-40B4-BE49-F238E27FC236}">
                  <a16:creationId xmlns:a16="http://schemas.microsoft.com/office/drawing/2014/main" id="{ADAD97AC-C449-44A6-991C-495BB7F0D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1246"/>
              <a:ext cx="104" cy="593"/>
            </a:xfrm>
            <a:custGeom>
              <a:avLst/>
              <a:gdLst>
                <a:gd name="T0" fmla="*/ 166 w 177"/>
                <a:gd name="T1" fmla="*/ 14 h 1058"/>
                <a:gd name="T2" fmla="*/ 177 w 177"/>
                <a:gd name="T3" fmla="*/ 113 h 1058"/>
                <a:gd name="T4" fmla="*/ 169 w 177"/>
                <a:gd name="T5" fmla="*/ 272 h 1058"/>
                <a:gd name="T6" fmla="*/ 149 w 177"/>
                <a:gd name="T7" fmla="*/ 408 h 1058"/>
                <a:gd name="T8" fmla="*/ 123 w 177"/>
                <a:gd name="T9" fmla="*/ 545 h 1058"/>
                <a:gd name="T10" fmla="*/ 95 w 177"/>
                <a:gd name="T11" fmla="*/ 705 h 1058"/>
                <a:gd name="T12" fmla="*/ 74 w 177"/>
                <a:gd name="T13" fmla="*/ 874 h 1058"/>
                <a:gd name="T14" fmla="*/ 66 w 177"/>
                <a:gd name="T15" fmla="*/ 955 h 1058"/>
                <a:gd name="T16" fmla="*/ 52 w 177"/>
                <a:gd name="T17" fmla="*/ 1036 h 1058"/>
                <a:gd name="T18" fmla="*/ 41 w 177"/>
                <a:gd name="T19" fmla="*/ 1054 h 1058"/>
                <a:gd name="T20" fmla="*/ 22 w 177"/>
                <a:gd name="T21" fmla="*/ 1058 h 1058"/>
                <a:gd name="T22" fmla="*/ 0 w 177"/>
                <a:gd name="T23" fmla="*/ 1028 h 1058"/>
                <a:gd name="T24" fmla="*/ 18 w 177"/>
                <a:gd name="T25" fmla="*/ 872 h 1058"/>
                <a:gd name="T26" fmla="*/ 41 w 177"/>
                <a:gd name="T27" fmla="*/ 696 h 1058"/>
                <a:gd name="T28" fmla="*/ 57 w 177"/>
                <a:gd name="T29" fmla="*/ 613 h 1058"/>
                <a:gd name="T30" fmla="*/ 73 w 177"/>
                <a:gd name="T31" fmla="*/ 537 h 1058"/>
                <a:gd name="T32" fmla="*/ 104 w 177"/>
                <a:gd name="T33" fmla="*/ 399 h 1058"/>
                <a:gd name="T34" fmla="*/ 138 w 177"/>
                <a:gd name="T35" fmla="*/ 103 h 1058"/>
                <a:gd name="T36" fmla="*/ 126 w 177"/>
                <a:gd name="T37" fmla="*/ 44 h 1058"/>
                <a:gd name="T38" fmla="*/ 132 w 177"/>
                <a:gd name="T39" fmla="*/ 21 h 1058"/>
                <a:gd name="T40" fmla="*/ 147 w 177"/>
                <a:gd name="T41" fmla="*/ 4 h 1058"/>
                <a:gd name="T42" fmla="*/ 160 w 177"/>
                <a:gd name="T43" fmla="*/ 0 h 1058"/>
                <a:gd name="T44" fmla="*/ 166 w 177"/>
                <a:gd name="T45" fmla="*/ 14 h 1058"/>
                <a:gd name="T46" fmla="*/ 166 w 177"/>
                <a:gd name="T47" fmla="*/ 14 h 1058"/>
                <a:gd name="T48" fmla="*/ 166 w 177"/>
                <a:gd name="T49" fmla="*/ 14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" h="1058">
                  <a:moveTo>
                    <a:pt x="166" y="14"/>
                  </a:moveTo>
                  <a:lnTo>
                    <a:pt x="177" y="113"/>
                  </a:lnTo>
                  <a:lnTo>
                    <a:pt x="169" y="272"/>
                  </a:lnTo>
                  <a:lnTo>
                    <a:pt x="149" y="408"/>
                  </a:lnTo>
                  <a:lnTo>
                    <a:pt x="123" y="545"/>
                  </a:lnTo>
                  <a:lnTo>
                    <a:pt x="95" y="705"/>
                  </a:lnTo>
                  <a:lnTo>
                    <a:pt x="74" y="874"/>
                  </a:lnTo>
                  <a:lnTo>
                    <a:pt x="66" y="955"/>
                  </a:lnTo>
                  <a:lnTo>
                    <a:pt x="52" y="1036"/>
                  </a:lnTo>
                  <a:lnTo>
                    <a:pt x="41" y="1054"/>
                  </a:lnTo>
                  <a:lnTo>
                    <a:pt x="22" y="1058"/>
                  </a:lnTo>
                  <a:lnTo>
                    <a:pt x="0" y="1028"/>
                  </a:lnTo>
                  <a:lnTo>
                    <a:pt x="18" y="872"/>
                  </a:lnTo>
                  <a:lnTo>
                    <a:pt x="41" y="696"/>
                  </a:lnTo>
                  <a:lnTo>
                    <a:pt x="57" y="613"/>
                  </a:lnTo>
                  <a:lnTo>
                    <a:pt x="73" y="537"/>
                  </a:lnTo>
                  <a:lnTo>
                    <a:pt x="104" y="399"/>
                  </a:lnTo>
                  <a:lnTo>
                    <a:pt x="138" y="103"/>
                  </a:lnTo>
                  <a:lnTo>
                    <a:pt x="126" y="44"/>
                  </a:lnTo>
                  <a:lnTo>
                    <a:pt x="132" y="21"/>
                  </a:lnTo>
                  <a:lnTo>
                    <a:pt x="147" y="4"/>
                  </a:lnTo>
                  <a:lnTo>
                    <a:pt x="160" y="0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6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6" name="Freeform 70">
              <a:extLst>
                <a:ext uri="{FF2B5EF4-FFF2-40B4-BE49-F238E27FC236}">
                  <a16:creationId xmlns:a16="http://schemas.microsoft.com/office/drawing/2014/main" id="{EDFF280C-93F8-4ED4-88AA-9E9422188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7" y="2456"/>
              <a:ext cx="52" cy="68"/>
            </a:xfrm>
            <a:custGeom>
              <a:avLst/>
              <a:gdLst>
                <a:gd name="T0" fmla="*/ 45 w 88"/>
                <a:gd name="T1" fmla="*/ 11 h 123"/>
                <a:gd name="T2" fmla="*/ 85 w 88"/>
                <a:gd name="T3" fmla="*/ 93 h 123"/>
                <a:gd name="T4" fmla="*/ 88 w 88"/>
                <a:gd name="T5" fmla="*/ 111 h 123"/>
                <a:gd name="T6" fmla="*/ 77 w 88"/>
                <a:gd name="T7" fmla="*/ 123 h 123"/>
                <a:gd name="T8" fmla="*/ 47 w 88"/>
                <a:gd name="T9" fmla="*/ 115 h 123"/>
                <a:gd name="T10" fmla="*/ 2 w 88"/>
                <a:gd name="T11" fmla="*/ 33 h 123"/>
                <a:gd name="T12" fmla="*/ 0 w 88"/>
                <a:gd name="T13" fmla="*/ 13 h 123"/>
                <a:gd name="T14" fmla="*/ 12 w 88"/>
                <a:gd name="T15" fmla="*/ 0 h 123"/>
                <a:gd name="T16" fmla="*/ 45 w 88"/>
                <a:gd name="T17" fmla="*/ 11 h 123"/>
                <a:gd name="T18" fmla="*/ 45 w 88"/>
                <a:gd name="T19" fmla="*/ 11 h 123"/>
                <a:gd name="T20" fmla="*/ 45 w 88"/>
                <a:gd name="T2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123">
                  <a:moveTo>
                    <a:pt x="45" y="11"/>
                  </a:moveTo>
                  <a:lnTo>
                    <a:pt x="85" y="93"/>
                  </a:lnTo>
                  <a:lnTo>
                    <a:pt x="88" y="111"/>
                  </a:lnTo>
                  <a:lnTo>
                    <a:pt x="77" y="123"/>
                  </a:lnTo>
                  <a:lnTo>
                    <a:pt x="47" y="115"/>
                  </a:lnTo>
                  <a:lnTo>
                    <a:pt x="2" y="33"/>
                  </a:lnTo>
                  <a:lnTo>
                    <a:pt x="0" y="13"/>
                  </a:lnTo>
                  <a:lnTo>
                    <a:pt x="12" y="0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7" name="Freeform 71">
              <a:extLst>
                <a:ext uri="{FF2B5EF4-FFF2-40B4-BE49-F238E27FC236}">
                  <a16:creationId xmlns:a16="http://schemas.microsoft.com/office/drawing/2014/main" id="{BA757D85-EBAF-4F8A-94D1-9F518E025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" y="1241"/>
              <a:ext cx="683" cy="179"/>
            </a:xfrm>
            <a:custGeom>
              <a:avLst/>
              <a:gdLst>
                <a:gd name="T0" fmla="*/ 1158 w 1167"/>
                <a:gd name="T1" fmla="*/ 21 h 320"/>
                <a:gd name="T2" fmla="*/ 1015 w 1167"/>
                <a:gd name="T3" fmla="*/ 42 h 320"/>
                <a:gd name="T4" fmla="*/ 890 w 1167"/>
                <a:gd name="T5" fmla="*/ 59 h 320"/>
                <a:gd name="T6" fmla="*/ 624 w 1167"/>
                <a:gd name="T7" fmla="*/ 99 h 320"/>
                <a:gd name="T8" fmla="*/ 482 w 1167"/>
                <a:gd name="T9" fmla="*/ 136 h 320"/>
                <a:gd name="T10" fmla="*/ 345 w 1167"/>
                <a:gd name="T11" fmla="*/ 179 h 320"/>
                <a:gd name="T12" fmla="*/ 256 w 1167"/>
                <a:gd name="T13" fmla="*/ 202 h 320"/>
                <a:gd name="T14" fmla="*/ 179 w 1167"/>
                <a:gd name="T15" fmla="*/ 225 h 320"/>
                <a:gd name="T16" fmla="*/ 109 w 1167"/>
                <a:gd name="T17" fmla="*/ 259 h 320"/>
                <a:gd name="T18" fmla="*/ 39 w 1167"/>
                <a:gd name="T19" fmla="*/ 313 h 320"/>
                <a:gd name="T20" fmla="*/ 22 w 1167"/>
                <a:gd name="T21" fmla="*/ 320 h 320"/>
                <a:gd name="T22" fmla="*/ 6 w 1167"/>
                <a:gd name="T23" fmla="*/ 313 h 320"/>
                <a:gd name="T24" fmla="*/ 0 w 1167"/>
                <a:gd name="T25" fmla="*/ 298 h 320"/>
                <a:gd name="T26" fmla="*/ 6 w 1167"/>
                <a:gd name="T27" fmla="*/ 281 h 320"/>
                <a:gd name="T28" fmla="*/ 44 w 1167"/>
                <a:gd name="T29" fmla="*/ 249 h 320"/>
                <a:gd name="T30" fmla="*/ 80 w 1167"/>
                <a:gd name="T31" fmla="*/ 223 h 320"/>
                <a:gd name="T32" fmla="*/ 156 w 1167"/>
                <a:gd name="T33" fmla="*/ 186 h 320"/>
                <a:gd name="T34" fmla="*/ 238 w 1167"/>
                <a:gd name="T35" fmla="*/ 160 h 320"/>
                <a:gd name="T36" fmla="*/ 331 w 1167"/>
                <a:gd name="T37" fmla="*/ 136 h 320"/>
                <a:gd name="T38" fmla="*/ 472 w 1167"/>
                <a:gd name="T39" fmla="*/ 93 h 320"/>
                <a:gd name="T40" fmla="*/ 615 w 1167"/>
                <a:gd name="T41" fmla="*/ 58 h 320"/>
                <a:gd name="T42" fmla="*/ 878 w 1167"/>
                <a:gd name="T43" fmla="*/ 15 h 320"/>
                <a:gd name="T44" fmla="*/ 1004 w 1167"/>
                <a:gd name="T45" fmla="*/ 4 h 320"/>
                <a:gd name="T46" fmla="*/ 1154 w 1167"/>
                <a:gd name="T47" fmla="*/ 0 h 320"/>
                <a:gd name="T48" fmla="*/ 1167 w 1167"/>
                <a:gd name="T49" fmla="*/ 9 h 320"/>
                <a:gd name="T50" fmla="*/ 1158 w 1167"/>
                <a:gd name="T51" fmla="*/ 21 h 320"/>
                <a:gd name="T52" fmla="*/ 1158 w 1167"/>
                <a:gd name="T53" fmla="*/ 2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67" h="320">
                  <a:moveTo>
                    <a:pt x="1158" y="21"/>
                  </a:moveTo>
                  <a:lnTo>
                    <a:pt x="1015" y="42"/>
                  </a:lnTo>
                  <a:lnTo>
                    <a:pt x="890" y="59"/>
                  </a:lnTo>
                  <a:lnTo>
                    <a:pt x="624" y="99"/>
                  </a:lnTo>
                  <a:lnTo>
                    <a:pt x="482" y="136"/>
                  </a:lnTo>
                  <a:lnTo>
                    <a:pt x="345" y="179"/>
                  </a:lnTo>
                  <a:lnTo>
                    <a:pt x="256" y="202"/>
                  </a:lnTo>
                  <a:lnTo>
                    <a:pt x="179" y="225"/>
                  </a:lnTo>
                  <a:lnTo>
                    <a:pt x="109" y="259"/>
                  </a:lnTo>
                  <a:lnTo>
                    <a:pt x="39" y="313"/>
                  </a:lnTo>
                  <a:lnTo>
                    <a:pt x="22" y="320"/>
                  </a:lnTo>
                  <a:lnTo>
                    <a:pt x="6" y="313"/>
                  </a:lnTo>
                  <a:lnTo>
                    <a:pt x="0" y="298"/>
                  </a:lnTo>
                  <a:lnTo>
                    <a:pt x="6" y="281"/>
                  </a:lnTo>
                  <a:lnTo>
                    <a:pt x="44" y="249"/>
                  </a:lnTo>
                  <a:lnTo>
                    <a:pt x="80" y="223"/>
                  </a:lnTo>
                  <a:lnTo>
                    <a:pt x="156" y="186"/>
                  </a:lnTo>
                  <a:lnTo>
                    <a:pt x="238" y="160"/>
                  </a:lnTo>
                  <a:lnTo>
                    <a:pt x="331" y="136"/>
                  </a:lnTo>
                  <a:lnTo>
                    <a:pt x="472" y="93"/>
                  </a:lnTo>
                  <a:lnTo>
                    <a:pt x="615" y="58"/>
                  </a:lnTo>
                  <a:lnTo>
                    <a:pt x="878" y="15"/>
                  </a:lnTo>
                  <a:lnTo>
                    <a:pt x="1004" y="4"/>
                  </a:lnTo>
                  <a:lnTo>
                    <a:pt x="1154" y="0"/>
                  </a:lnTo>
                  <a:lnTo>
                    <a:pt x="1167" y="9"/>
                  </a:lnTo>
                  <a:lnTo>
                    <a:pt x="1158" y="21"/>
                  </a:lnTo>
                  <a:lnTo>
                    <a:pt x="1158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8" name="Freeform 72">
              <a:extLst>
                <a:ext uri="{FF2B5EF4-FFF2-40B4-BE49-F238E27FC236}">
                  <a16:creationId xmlns:a16="http://schemas.microsoft.com/office/drawing/2014/main" id="{3E50E2C1-43A4-420B-A90C-22CA2CE21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" y="1293"/>
              <a:ext cx="279" cy="300"/>
            </a:xfrm>
            <a:custGeom>
              <a:avLst/>
              <a:gdLst>
                <a:gd name="T0" fmla="*/ 31 w 478"/>
                <a:gd name="T1" fmla="*/ 527 h 535"/>
                <a:gd name="T2" fmla="*/ 0 w 478"/>
                <a:gd name="T3" fmla="*/ 315 h 535"/>
                <a:gd name="T4" fmla="*/ 5 w 478"/>
                <a:gd name="T5" fmla="*/ 268 h 535"/>
                <a:gd name="T6" fmla="*/ 20 w 478"/>
                <a:gd name="T7" fmla="*/ 221 h 535"/>
                <a:gd name="T8" fmla="*/ 43 w 478"/>
                <a:gd name="T9" fmla="*/ 178 h 535"/>
                <a:gd name="T10" fmla="*/ 77 w 478"/>
                <a:gd name="T11" fmla="*/ 135 h 535"/>
                <a:gd name="T12" fmla="*/ 146 w 478"/>
                <a:gd name="T13" fmla="*/ 95 h 535"/>
                <a:gd name="T14" fmla="*/ 228 w 478"/>
                <a:gd name="T15" fmla="*/ 64 h 535"/>
                <a:gd name="T16" fmla="*/ 302 w 478"/>
                <a:gd name="T17" fmla="*/ 42 h 535"/>
                <a:gd name="T18" fmla="*/ 378 w 478"/>
                <a:gd name="T19" fmla="*/ 22 h 535"/>
                <a:gd name="T20" fmla="*/ 465 w 478"/>
                <a:gd name="T21" fmla="*/ 0 h 535"/>
                <a:gd name="T22" fmla="*/ 478 w 478"/>
                <a:gd name="T23" fmla="*/ 6 h 535"/>
                <a:gd name="T24" fmla="*/ 471 w 478"/>
                <a:gd name="T25" fmla="*/ 20 h 535"/>
                <a:gd name="T26" fmla="*/ 387 w 478"/>
                <a:gd name="T27" fmla="*/ 47 h 535"/>
                <a:gd name="T28" fmla="*/ 316 w 478"/>
                <a:gd name="T29" fmla="*/ 75 h 535"/>
                <a:gd name="T30" fmla="*/ 246 w 478"/>
                <a:gd name="T31" fmla="*/ 107 h 535"/>
                <a:gd name="T32" fmla="*/ 167 w 478"/>
                <a:gd name="T33" fmla="*/ 142 h 535"/>
                <a:gd name="T34" fmla="*/ 113 w 478"/>
                <a:gd name="T35" fmla="*/ 173 h 535"/>
                <a:gd name="T36" fmla="*/ 81 w 478"/>
                <a:gd name="T37" fmla="*/ 212 h 535"/>
                <a:gd name="T38" fmla="*/ 57 w 478"/>
                <a:gd name="T39" fmla="*/ 251 h 535"/>
                <a:gd name="T40" fmla="*/ 34 w 478"/>
                <a:gd name="T41" fmla="*/ 334 h 535"/>
                <a:gd name="T42" fmla="*/ 35 w 478"/>
                <a:gd name="T43" fmla="*/ 423 h 535"/>
                <a:gd name="T44" fmla="*/ 52 w 478"/>
                <a:gd name="T45" fmla="*/ 522 h 535"/>
                <a:gd name="T46" fmla="*/ 44 w 478"/>
                <a:gd name="T47" fmla="*/ 535 h 535"/>
                <a:gd name="T48" fmla="*/ 31 w 478"/>
                <a:gd name="T49" fmla="*/ 527 h 535"/>
                <a:gd name="T50" fmla="*/ 31 w 478"/>
                <a:gd name="T51" fmla="*/ 527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8" h="535">
                  <a:moveTo>
                    <a:pt x="31" y="527"/>
                  </a:moveTo>
                  <a:lnTo>
                    <a:pt x="0" y="315"/>
                  </a:lnTo>
                  <a:lnTo>
                    <a:pt x="5" y="268"/>
                  </a:lnTo>
                  <a:lnTo>
                    <a:pt x="20" y="221"/>
                  </a:lnTo>
                  <a:lnTo>
                    <a:pt x="43" y="178"/>
                  </a:lnTo>
                  <a:lnTo>
                    <a:pt x="77" y="135"/>
                  </a:lnTo>
                  <a:lnTo>
                    <a:pt x="146" y="95"/>
                  </a:lnTo>
                  <a:lnTo>
                    <a:pt x="228" y="64"/>
                  </a:lnTo>
                  <a:lnTo>
                    <a:pt x="302" y="42"/>
                  </a:lnTo>
                  <a:lnTo>
                    <a:pt x="378" y="22"/>
                  </a:lnTo>
                  <a:lnTo>
                    <a:pt x="465" y="0"/>
                  </a:lnTo>
                  <a:lnTo>
                    <a:pt x="478" y="6"/>
                  </a:lnTo>
                  <a:lnTo>
                    <a:pt x="471" y="20"/>
                  </a:lnTo>
                  <a:lnTo>
                    <a:pt x="387" y="47"/>
                  </a:lnTo>
                  <a:lnTo>
                    <a:pt x="316" y="75"/>
                  </a:lnTo>
                  <a:lnTo>
                    <a:pt x="246" y="107"/>
                  </a:lnTo>
                  <a:lnTo>
                    <a:pt x="167" y="142"/>
                  </a:lnTo>
                  <a:lnTo>
                    <a:pt x="113" y="173"/>
                  </a:lnTo>
                  <a:lnTo>
                    <a:pt x="81" y="212"/>
                  </a:lnTo>
                  <a:lnTo>
                    <a:pt x="57" y="251"/>
                  </a:lnTo>
                  <a:lnTo>
                    <a:pt x="34" y="334"/>
                  </a:lnTo>
                  <a:lnTo>
                    <a:pt x="35" y="423"/>
                  </a:lnTo>
                  <a:lnTo>
                    <a:pt x="52" y="522"/>
                  </a:lnTo>
                  <a:lnTo>
                    <a:pt x="44" y="535"/>
                  </a:lnTo>
                  <a:lnTo>
                    <a:pt x="31" y="527"/>
                  </a:lnTo>
                  <a:lnTo>
                    <a:pt x="31" y="5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9" name="Freeform 73">
              <a:extLst>
                <a:ext uri="{FF2B5EF4-FFF2-40B4-BE49-F238E27FC236}">
                  <a16:creationId xmlns:a16="http://schemas.microsoft.com/office/drawing/2014/main" id="{8EB964C6-942E-42DC-976B-2FA9D4005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" y="2161"/>
              <a:ext cx="25" cy="101"/>
            </a:xfrm>
            <a:custGeom>
              <a:avLst/>
              <a:gdLst>
                <a:gd name="T0" fmla="*/ 30 w 43"/>
                <a:gd name="T1" fmla="*/ 58 h 179"/>
                <a:gd name="T2" fmla="*/ 30 w 43"/>
                <a:gd name="T3" fmla="*/ 95 h 179"/>
                <a:gd name="T4" fmla="*/ 43 w 43"/>
                <a:gd name="T5" fmla="*/ 179 h 179"/>
                <a:gd name="T6" fmla="*/ 2 w 43"/>
                <a:gd name="T7" fmla="*/ 179 h 179"/>
                <a:gd name="T8" fmla="*/ 0 w 43"/>
                <a:gd name="T9" fmla="*/ 6 h 179"/>
                <a:gd name="T10" fmla="*/ 28 w 43"/>
                <a:gd name="T11" fmla="*/ 0 h 179"/>
                <a:gd name="T12" fmla="*/ 37 w 43"/>
                <a:gd name="T13" fmla="*/ 17 h 179"/>
                <a:gd name="T14" fmla="*/ 30 w 43"/>
                <a:gd name="T15" fmla="*/ 58 h 179"/>
                <a:gd name="T16" fmla="*/ 30 w 43"/>
                <a:gd name="T17" fmla="*/ 5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79">
                  <a:moveTo>
                    <a:pt x="30" y="58"/>
                  </a:moveTo>
                  <a:lnTo>
                    <a:pt x="30" y="95"/>
                  </a:lnTo>
                  <a:lnTo>
                    <a:pt x="43" y="179"/>
                  </a:lnTo>
                  <a:lnTo>
                    <a:pt x="2" y="179"/>
                  </a:lnTo>
                  <a:lnTo>
                    <a:pt x="0" y="6"/>
                  </a:lnTo>
                  <a:lnTo>
                    <a:pt x="28" y="0"/>
                  </a:lnTo>
                  <a:lnTo>
                    <a:pt x="37" y="17"/>
                  </a:lnTo>
                  <a:lnTo>
                    <a:pt x="30" y="58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12" name="AutoShape 76">
            <a:extLst>
              <a:ext uri="{FF2B5EF4-FFF2-40B4-BE49-F238E27FC236}">
                <a16:creationId xmlns:a16="http://schemas.microsoft.com/office/drawing/2014/main" id="{8AA99F02-D707-4171-B9F1-C7357189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124200"/>
            <a:ext cx="703263" cy="762000"/>
          </a:xfrm>
          <a:prstGeom prst="smileyFace">
            <a:avLst>
              <a:gd name="adj" fmla="val 4653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3" name="Text Box 77">
            <a:extLst>
              <a:ext uri="{FF2B5EF4-FFF2-40B4-BE49-F238E27FC236}">
                <a16:creationId xmlns:a16="http://schemas.microsoft.com/office/drawing/2014/main" id="{5B96F30E-7B0E-4396-949F-FFF5AFF18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200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</a:rPr>
              <a:t>DONE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6037E-6 C 0.00174 -0.06326 0.06129 -0.15666 0.1441 -0.18354 C 0.22691 -0.21043 0.41563 -0.20625 0.49671 -0.16106 C 0.57778 -0.11587 0.64462 0.0146 0.63056 0.0883 C 0.6165 0.162 0.4948 0.26258 0.41198 0.28065 C 0.32917 0.29873 0.20209 0.24427 0.13403 0.19676 C 0.06598 0.14925 -0.00815 0.06999 -4.72222E-6 -3.36037E-6 Z " pathEditMode="relative" rAng="0" ptsTypes="aaaaaaa">
                                      <p:cBhvr>
                                        <p:cTn id="6" dur="1000" fill="hold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4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67F3E79-36CE-407A-A2BB-F15FC4091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5" y="76200"/>
            <a:ext cx="8467725" cy="79533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Closed </a:t>
            </a:r>
            <a:r>
              <a:rPr lang="en-US" altLang="en-US" b="1" dirty="0" err="1">
                <a:solidFill>
                  <a:srgbClr val="0070C0"/>
                </a:solidFill>
              </a:rPr>
              <a:t>Timelike</a:t>
            </a:r>
            <a:r>
              <a:rPr lang="en-US" altLang="en-US" b="1" dirty="0">
                <a:solidFill>
                  <a:srgbClr val="0070C0"/>
                </a:solidFill>
              </a:rPr>
              <a:t> Curves!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8E93962-620C-46DC-A420-743C4B5E068C}"/>
              </a:ext>
            </a:extLst>
          </p:cNvPr>
          <p:cNvSpPr txBox="1">
            <a:spLocks/>
          </p:cNvSpPr>
          <p:nvPr/>
        </p:nvSpPr>
        <p:spPr bwMode="auto">
          <a:xfrm>
            <a:off x="4704521" y="1148877"/>
            <a:ext cx="43058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these existed, wouldn’t they let us reuse the same time over and over?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33C3890C-E8CD-45D7-AF9B-FD34EB102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37118"/>
            <a:ext cx="2124484" cy="159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Kurt Gödel - Geniuses">
            <a:extLst>
              <a:ext uri="{FF2B5EF4-FFF2-40B4-BE49-F238E27FC236}">
                <a16:creationId xmlns:a16="http://schemas.microsoft.com/office/drawing/2014/main" id="{7F6313F7-214A-4B2B-8A27-C36ADA69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47558"/>
            <a:ext cx="1772482" cy="17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95BFC2AE-4B3F-43E1-829A-40AAD6C103A4}"/>
              </a:ext>
            </a:extLst>
          </p:cNvPr>
          <p:cNvSpPr txBox="1">
            <a:spLocks/>
          </p:cNvSpPr>
          <p:nvPr/>
        </p:nvSpPr>
        <p:spPr bwMode="auto">
          <a:xfrm>
            <a:off x="513125" y="2791328"/>
            <a:ext cx="82917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quite, because we’ve ignored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need for causal consistency (e.g. the Grandfather Paradox)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18AA6175-A772-4EBF-864D-E60CC8BC7DA5}"/>
              </a:ext>
            </a:extLst>
          </p:cNvPr>
          <p:cNvSpPr txBox="1">
            <a:spLocks/>
          </p:cNvSpPr>
          <p:nvPr/>
        </p:nvSpPr>
        <p:spPr bwMode="auto">
          <a:xfrm>
            <a:off x="513126" y="3811019"/>
            <a:ext cx="687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Deutsch 1991: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Quantum-mechanical solution 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to the Grandfather Paradox (fixed points)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482" name="Picture 2" descr="David Deutsch | Edge.org">
            <a:extLst>
              <a:ext uri="{FF2B5EF4-FFF2-40B4-BE49-F238E27FC236}">
                <a16:creationId xmlns:a16="http://schemas.microsoft.com/office/drawing/2014/main" id="{94D05E37-8596-41CF-B386-3B709157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63" y="3811019"/>
            <a:ext cx="114300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4">
            <a:extLst>
              <a:ext uri="{FF2B5EF4-FFF2-40B4-BE49-F238E27FC236}">
                <a16:creationId xmlns:a16="http://schemas.microsoft.com/office/drawing/2014/main" id="{D21AEBB4-4057-4682-B188-A7578143C7D1}"/>
              </a:ext>
            </a:extLst>
          </p:cNvPr>
          <p:cNvSpPr txBox="1">
            <a:spLocks/>
          </p:cNvSpPr>
          <p:nvPr/>
        </p:nvSpPr>
        <p:spPr bwMode="auto">
          <a:xfrm>
            <a:off x="492551" y="4760769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 in finding a fixed point,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Nature can 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again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 forced to solve a hard problem!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8EBCDCDC-25C7-46DA-9DE2-E11A0201A292}"/>
              </a:ext>
            </a:extLst>
          </p:cNvPr>
          <p:cNvSpPr txBox="1">
            <a:spLocks/>
          </p:cNvSpPr>
          <p:nvPr/>
        </p:nvSpPr>
        <p:spPr bwMode="auto">
          <a:xfrm>
            <a:off x="457200" y="5822632"/>
            <a:ext cx="82295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A.-Watrous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2009: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Specifically, a PSPACE-complete problem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(A et al. 2024: Or the halting problem with unbounded CTCs!)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67F3E79-36CE-407A-A2BB-F15FC4091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6" y="311256"/>
            <a:ext cx="8467725" cy="79533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Quantum Gravity</a:t>
            </a:r>
          </a:p>
        </p:txBody>
      </p:sp>
      <p:sp>
        <p:nvSpPr>
          <p:cNvPr id="19461" name="Subtitle 4">
            <a:extLst>
              <a:ext uri="{FF2B5EF4-FFF2-40B4-BE49-F238E27FC236}">
                <a16:creationId xmlns:a16="http://schemas.microsoft.com/office/drawing/2014/main" id="{20214098-A756-4A3B-BED3-B0B78291674B}"/>
              </a:ext>
            </a:extLst>
          </p:cNvPr>
          <p:cNvSpPr txBox="1">
            <a:spLocks/>
          </p:cNvSpPr>
          <p:nvPr/>
        </p:nvSpPr>
        <p:spPr bwMode="auto">
          <a:xfrm>
            <a:off x="380999" y="1176337"/>
            <a:ext cx="6324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Penrose believes the union of QM and gravity will lead to Turing-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uncomputability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(also that follows from 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Gödelian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argument, and underpins human consciousness)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EEBE78BE-EF7D-455E-93A1-4AD780380FB6}"/>
              </a:ext>
            </a:extLst>
          </p:cNvPr>
          <p:cNvSpPr txBox="1">
            <a:spLocks/>
          </p:cNvSpPr>
          <p:nvPr/>
        </p:nvSpPr>
        <p:spPr bwMode="auto">
          <a:xfrm>
            <a:off x="368773" y="2967939"/>
            <a:ext cx="6019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Modern work in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/CFT hints at the opposite: that even quantum gravity in a “bulk” spacetime can be mapped to an ordinary, presumably-computable quantum field theory on </a:t>
            </a:r>
            <a:r>
              <a:rPr lang="en-US" altLang="en-US" sz="2800" noProof="0" dirty="0">
                <a:solidFill>
                  <a:prstClr val="black"/>
                </a:solidFill>
                <a:cs typeface="Calibri" panose="020F0502020204030204" pitchFamily="34" charset="0"/>
              </a:rPr>
              <a:t>its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boundary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9CA38269-D7A9-4CC6-B497-D2337F264C51}"/>
              </a:ext>
            </a:extLst>
          </p:cNvPr>
          <p:cNvSpPr txBox="1">
            <a:spLocks/>
          </p:cNvSpPr>
          <p:nvPr/>
        </p:nvSpPr>
        <p:spPr bwMode="auto">
          <a:xfrm>
            <a:off x="311978" y="53340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However, the “dictionary” between bulk and boundary seems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be intractable even for quantum computers!</a:t>
            </a:r>
            <a:b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Bouland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Fefferman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-Vazirani 2019)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266" name="Picture 2" descr="Roger Penrose - Wikiquote">
            <a:extLst>
              <a:ext uri="{FF2B5EF4-FFF2-40B4-BE49-F238E27FC236}">
                <a16:creationId xmlns:a16="http://schemas.microsoft.com/office/drawing/2014/main" id="{B0946D32-F113-4994-B496-771FF8BE5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2255"/>
          <a:stretch/>
        </p:blipFill>
        <p:spPr bwMode="auto">
          <a:xfrm>
            <a:off x="6858000" y="1198700"/>
            <a:ext cx="1487340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he AdS/CFT correspondence - Philosophy of Cosmology">
            <a:extLst>
              <a:ext uri="{FF2B5EF4-FFF2-40B4-BE49-F238E27FC236}">
                <a16:creationId xmlns:a16="http://schemas.microsoft.com/office/drawing/2014/main" id="{999C8FA3-C928-4DA1-9016-AE5447B9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10070"/>
            <a:ext cx="2152650" cy="20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67F3E79-36CE-407A-A2BB-F15FC4091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6" y="217259"/>
            <a:ext cx="8467725" cy="79533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19461" name="Subtitle 4">
            <a:extLst>
              <a:ext uri="{FF2B5EF4-FFF2-40B4-BE49-F238E27FC236}">
                <a16:creationId xmlns:a16="http://schemas.microsoft.com/office/drawing/2014/main" id="{20214098-A756-4A3B-BED3-B0B78291674B}"/>
              </a:ext>
            </a:extLst>
          </p:cNvPr>
          <p:cNvSpPr txBox="1">
            <a:spLocks/>
          </p:cNvSpPr>
          <p:nvPr/>
        </p:nvSpPr>
        <p:spPr bwMode="auto">
          <a:xfrm>
            <a:off x="380999" y="1176337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math, we are finite beings trying to apprehend the infinite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EEBE78BE-EF7D-455E-93A1-4AD780380FB6}"/>
              </a:ext>
            </a:extLst>
          </p:cNvPr>
          <p:cNvSpPr txBox="1">
            <a:spLocks/>
          </p:cNvSpPr>
          <p:nvPr/>
        </p:nvSpPr>
        <p:spPr bwMode="auto">
          <a:xfrm>
            <a:off x="356646" y="2151618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Busy Beaver function actually quantifies that (!)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8E93962-620C-46DC-A420-743C4B5E068C}"/>
              </a:ext>
            </a:extLst>
          </p:cNvPr>
          <p:cNvSpPr txBox="1">
            <a:spLocks/>
          </p:cNvSpPr>
          <p:nvPr/>
        </p:nvSpPr>
        <p:spPr bwMode="auto">
          <a:xfrm>
            <a:off x="381914" y="54102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we know even more than that?  Depends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what the ultimate laws of physics are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939E8AB6-08AF-4BF0-99A0-6E5AE27BF7A8}"/>
              </a:ext>
            </a:extLst>
          </p:cNvPr>
          <p:cNvSpPr txBox="1">
            <a:spLocks/>
          </p:cNvSpPr>
          <p:nvPr/>
        </p:nvSpPr>
        <p:spPr bwMode="auto">
          <a:xfrm>
            <a:off x="338136" y="2806805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 the finite can exceed the scope of the 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cosmos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That’s where we need physics and complexity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theory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9CA38269-D7A9-4CC6-B497-D2337F264C51}"/>
              </a:ext>
            </a:extLst>
          </p:cNvPr>
          <p:cNvSpPr txBox="1">
            <a:spLocks/>
          </p:cNvSpPr>
          <p:nvPr/>
        </p:nvSpPr>
        <p:spPr bwMode="auto">
          <a:xfrm>
            <a:off x="363717" y="3919193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Quantum computers look like they’re already 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slightly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expanding the scope of what mathematical statements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we can know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>
            <a:extLst>
              <a:ext uri="{FF2B5EF4-FFF2-40B4-BE49-F238E27FC236}">
                <a16:creationId xmlns:a16="http://schemas.microsoft.com/office/drawing/2014/main" id="{267DE0D8-C30B-4FA2-9C64-A869122EC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Rectangle 22">
            <a:extLst>
              <a:ext uri="{FF2B5EF4-FFF2-40B4-BE49-F238E27FC236}">
                <a16:creationId xmlns:a16="http://schemas.microsoft.com/office/drawing/2014/main" id="{B22704A6-75EE-4E63-84D0-F50037762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482837"/>
            <a:ext cx="8458200" cy="9366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Proofs—For Finite Beings Like Us!</a:t>
            </a:r>
            <a:b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Frege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Hilbert, Russell, </a:t>
            </a:r>
            <a:r>
              <a:rPr lang="en-US" alt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Peano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Zermelo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showed how purported proofs can even be checked mechanically</a:t>
            </a:r>
            <a:endParaRPr lang="en-US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3" name="Text Box 37">
            <a:extLst>
              <a:ext uri="{FF2B5EF4-FFF2-40B4-BE49-F238E27FC236}">
                <a16:creationId xmlns:a16="http://schemas.microsoft.com/office/drawing/2014/main" id="{74F7E627-F340-4280-9F62-E0082EA9D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941195"/>
            <a:ext cx="3581400" cy="1323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CA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Proof that all Robbins algebras are Boolean.  Discovered by the computer program EQP in 1996, solving a 63-year-old 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8A9499-DEE3-4B6F-B1B4-DD4B2C5B4BF0}"/>
              </a:ext>
            </a:extLst>
          </p:cNvPr>
          <p:cNvGrpSpPr/>
          <p:nvPr/>
        </p:nvGrpSpPr>
        <p:grpSpPr>
          <a:xfrm>
            <a:off x="38100" y="1981200"/>
            <a:ext cx="4457903" cy="3675399"/>
            <a:chOff x="3771900" y="1610856"/>
            <a:chExt cx="5372100" cy="4429125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A1ADAC07-6E2E-4CF7-9625-36277F3B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1610856"/>
              <a:ext cx="5372100" cy="442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D6808A-7F51-4F51-990A-3C7082A25012}"/>
                </a:ext>
              </a:extLst>
            </p:cNvPr>
            <p:cNvSpPr/>
            <p:nvPr/>
          </p:nvSpPr>
          <p:spPr>
            <a:xfrm>
              <a:off x="4610100" y="4354056"/>
              <a:ext cx="990600" cy="304800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E35F28-5724-4CEE-8F49-813B6542BEE8}"/>
                </a:ext>
              </a:extLst>
            </p:cNvPr>
            <p:cNvSpPr/>
            <p:nvPr/>
          </p:nvSpPr>
          <p:spPr>
            <a:xfrm>
              <a:off x="4076700" y="5497056"/>
              <a:ext cx="3200400" cy="304800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099" name="TextBox 17">
            <a:extLst>
              <a:ext uri="{FF2B5EF4-FFF2-40B4-BE49-F238E27FC236}">
                <a16:creationId xmlns:a16="http://schemas.microsoft.com/office/drawing/2014/main" id="{A5290966-69E7-40FF-A3F5-20B6D7A23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265170"/>
            <a:ext cx="6172200" cy="3416320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-(n(x+y)=n(x)).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n(n(n(x)+y)+n(x+y))=y.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n(n(n(x+y)+n(x)+y)+y)=n(x+y).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n(n(n(n(x)+y)+x+y)+y)=n(n(x)+y).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n(n(n(n(x)+y)+x+y+y)+n(n(x)+y))=y.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n(n(n(n(n(x)+y)+x+y+y)+n(n(x)+y)+z)+n(y+z))=z.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n(n(n(n(x)+y)+n(n(x)+y)+x+y+y)+y)=n(n(x)+y).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n(n(n(n(x)+y)+n(n(x)+y)+x+y+y+y)+n(n(x)+y))=y.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n(n(n(n(n(x)+y)+x+y+y)+n(n(x)+y)+n(y+z)+z)+z)=n(y+z).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n(n(n(n(n(n(x)+y)+x+y+y)+n(n(x)+y)+n(y+z)+z)+z+u)+n(n(y+z)+u))=u.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n(n(n(n(x)+x)+x+x+x)+x)=n(n(x)+x).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n(n(n(n(n(x)+x)+x+x+x)+x+y)+n(n(n(x)+x)+y))=y.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n(n(n(n(x)+x)+x+x+x+x)+n(n(x)+x))=x.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n(n(n(n(x)+x)+n(n(x)+x)+x+x+x+x)+x)=n(n(x)+x).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n(n(n(n(n(x)+x)+n(n(x)+x)+x+x+x+x)+x+y)+n(n(n(x)+x)+y))=y.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n(n(n(n(n(x)+x)+n(n(x)+x)+x+x+x+x)+n(n(n(x)+x)+x+x+x)+x)+x)=</a:t>
            </a:r>
            <a:b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n(n(n(x)+x)+n(n(x)+x)+x+x+x+x).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n(n(n(x)+x)+n(n(x)+x)+x+x+x+x)=n(n(n(x)+x)+x+x+x).</a:t>
            </a:r>
            <a:endParaRPr lang="en-US" alt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nimBg="1"/>
      <p:bldP spid="40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77343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Gödel’s Theorem!</a:t>
            </a:r>
            <a:r>
              <a:rPr lang="en-US" altLang="en-US" sz="2800" b="1" dirty="0">
                <a:solidFill>
                  <a:srgbClr val="0070C0"/>
                </a:solidFill>
              </a:rPr>
              <a:t>  (Proved In One Slide)</a:t>
            </a:r>
          </a:p>
        </p:txBody>
      </p:sp>
      <p:pic>
        <p:nvPicPr>
          <p:cNvPr id="2068" name="Picture 20" descr="Kurt Gödel - Geniuses">
            <a:extLst>
              <a:ext uri="{FF2B5EF4-FFF2-40B4-BE49-F238E27FC236}">
                <a16:creationId xmlns:a16="http://schemas.microsoft.com/office/drawing/2014/main" id="{4B32BC94-D2D1-464D-90B4-20E4BB91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26" y="385295"/>
            <a:ext cx="1478634" cy="147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F359A67-7351-4576-B416-92CD2B2FA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46" y="25146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Let 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1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(n), 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(n), … be a list of all sentences in F, each taking one integer variable n (e.g. 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42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(n) might be “for all 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x,y,z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n-US" altLang="en-US" sz="3000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+y</a:t>
            </a:r>
            <a:r>
              <a:rPr lang="en-US" altLang="en-US" sz="3000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=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z</a:t>
            </a:r>
            <a:r>
              <a:rPr lang="en-US" altLang="en-US" sz="3000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implies 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xyz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=0”)</a:t>
            </a:r>
          </a:p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Let 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(n) = “S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(n) has no proof in F”</a:t>
            </a:r>
          </a:p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Let G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 = “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(#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)” = “This sentence has no proof in F”</a:t>
            </a:r>
          </a:p>
          <a:p>
            <a:pPr algn="l" eaLnBrk="1" hangingPunct="1"/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If G</a:t>
            </a:r>
            <a:r>
              <a:rPr lang="en-US" altLang="en-US" sz="3000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 is false, then F is unsound.  If G</a:t>
            </a:r>
            <a:r>
              <a:rPr lang="en-US" altLang="en-US" sz="3000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 is true, then F is incomplete.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F80D195-41E9-4253-9DD0-F51F2D35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66" y="1404103"/>
            <a:ext cx="696503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Given any formal system F meant to capture arithmetic (like ZFC set theory):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B487412-AF84-4C3C-9CD4-90A137460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46" y="6096000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Gödel’s 2</a:t>
            </a:r>
            <a:r>
              <a:rPr lang="en-US" altLang="en-US" b="1" baseline="30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nd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Incompleteness Theorem: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G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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altLang="en-US" baseline="-25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04800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How Pervasive Is Incompleteness?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1F64D2-0889-47BC-A7A0-60D3FD7E72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3984789"/>
                <a:ext cx="85344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eaLnBrk="1" hangingPunct="1"/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Strongest examples come from set theory.  E.g., the 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Continuum Hypothesis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(Gödel 1939, Cohen 1963)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sSub>
                            <m:sSubPr>
                              <m:ctrlPr>
                                <a:rPr lang="en-US" alt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ℵ</m:t>
                              </m:r>
                            </m:e>
                            <m:sub>
                              <m:r>
                                <a:rPr lang="en-US" alt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n-US" alt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ℵ</m:t>
                          </m:r>
                        </m:e>
                        <m:sub>
                          <m:r>
                            <a:rPr lang="en-US" alt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altLang="en-US" sz="3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1F64D2-0889-47BC-A7A0-60D3FD7E7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3984789"/>
                <a:ext cx="8534400" cy="685800"/>
              </a:xfrm>
              <a:prstGeom prst="rect">
                <a:avLst/>
              </a:prstGeom>
              <a:blipFill>
                <a:blip r:embed="rId3"/>
                <a:stretch>
                  <a:fillRect l="-1429" t="-8929" b="-1098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 descr="Andrew Wiles - Geniuses">
            <a:extLst>
              <a:ext uri="{FF2B5EF4-FFF2-40B4-BE49-F238E27FC236}">
                <a16:creationId xmlns:a16="http://schemas.microsoft.com/office/drawing/2014/main" id="{AB6EB964-6986-4C30-8B2A-F39AC55F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5069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rigory Perelman, the maths genius who said no to $1m | World news | The  Guardian">
            <a:extLst>
              <a:ext uri="{FF2B5EF4-FFF2-40B4-BE49-F238E27FC236}">
                <a16:creationId xmlns:a16="http://schemas.microsoft.com/office/drawing/2014/main" id="{370F834B-3378-444C-A188-580DBAB70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7183"/>
          <a:stretch/>
        </p:blipFill>
        <p:spPr bwMode="auto">
          <a:xfrm>
            <a:off x="6096000" y="2250695"/>
            <a:ext cx="1828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18057ED-8631-4DC8-A399-F068F1C2B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99666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Since 1931, independence from strong formal systems has arisen way less often than you might’ve feared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76CCA9E-D782-4AF7-A3FB-CF3D82D8E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18866"/>
            <a:ext cx="297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“Lucky for us!”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7B15777-40E4-414B-8F27-57331353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75" y="5607318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But is this a “real” example of an unknowable truth—or is the truth simply that there’s a multiverse of set theories?</a:t>
            </a:r>
          </a:p>
        </p:txBody>
      </p:sp>
    </p:spTree>
    <p:extLst>
      <p:ext uri="{BB962C8B-B14F-4D97-AF65-F5344CB8AC3E}">
        <p14:creationId xmlns:p14="http://schemas.microsoft.com/office/powerpoint/2010/main" val="17923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7886700" cy="894866"/>
          </a:xfrm>
        </p:spPr>
        <p:txBody>
          <a:bodyPr/>
          <a:lstStyle/>
          <a:p>
            <a:pPr eaLnBrk="1" hangingPunct="1"/>
            <a:r>
              <a:rPr lang="en-US" altLang="en-US" sz="4200" b="1" dirty="0">
                <a:solidFill>
                  <a:srgbClr val="0070C0"/>
                </a:solidFill>
              </a:rPr>
              <a:t>Turing’s Theorem! </a:t>
            </a:r>
            <a:r>
              <a:rPr lang="en-US" altLang="en-US" sz="2800" b="1" dirty="0">
                <a:solidFill>
                  <a:srgbClr val="0070C0"/>
                </a:solidFill>
              </a:rPr>
              <a:t>(Proved In One Slide)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Theorem: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No program can decide whether an arbitrary other program halts.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64B5B7-CCF3-4C60-A41D-26BDD1B86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06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Turing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Gödel: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If we had a complete, sound proof system for arithmetic, we could compute whether any program halted by just listing all possible proofs!</a:t>
            </a:r>
          </a:p>
        </p:txBody>
      </p:sp>
      <p:pic>
        <p:nvPicPr>
          <p:cNvPr id="2" name="Picture 2" descr="Alan Turing - a computer scientist, philosopher and cryptologist ...">
            <a:extLst>
              <a:ext uri="{FF2B5EF4-FFF2-40B4-BE49-F238E27FC236}">
                <a16:creationId xmlns:a16="http://schemas.microsoft.com/office/drawing/2014/main" id="{A459271F-4C51-4AC3-BD60-1A520550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43" y="124068"/>
            <a:ext cx="126045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 have exploding head syndrome'">
            <a:extLst>
              <a:ext uri="{FF2B5EF4-FFF2-40B4-BE49-F238E27FC236}">
                <a16:creationId xmlns:a16="http://schemas.microsoft.com/office/drawing/2014/main" id="{2A9EB724-BEA2-4B85-978F-6155AC3F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984"/>
            <a:ext cx="1431300" cy="80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F784F29-8C8C-4439-AA9B-771CF8B8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69247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Proof: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Let P(M) decide whether M() halts.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Use P to make a new program, Q(M), which halts if M(M) runs forever, or runs forever if M(M) halts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F1442E6-69F5-4108-AA3F-94DA49486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94121"/>
            <a:ext cx="2590800" cy="60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Consider Q(Q):</a:t>
            </a:r>
          </a:p>
        </p:txBody>
      </p:sp>
    </p:spTree>
    <p:extLst>
      <p:ext uri="{BB962C8B-B14F-4D97-AF65-F5344CB8AC3E}">
        <p14:creationId xmlns:p14="http://schemas.microsoft.com/office/powerpoint/2010/main" val="319787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14" y="443018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Busy Beaver Function (</a:t>
            </a:r>
            <a:r>
              <a:rPr lang="en-US" sz="44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Radó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1962): </a:t>
            </a:r>
            <a:r>
              <a:rPr lang="en-US" sz="44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Uncomputability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Made Concrete!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69246-DE01-4A9C-8334-9AAFFDE7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95" y="50292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BB(n) = the maximum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finite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number of steps made by any n-state Turing machine (before halting), on an initially blank input tape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alting">
            <a:hlinkClick r:id="" action="ppaction://media"/>
            <a:extLst>
              <a:ext uri="{FF2B5EF4-FFF2-40B4-BE49-F238E27FC236}">
                <a16:creationId xmlns:a16="http://schemas.microsoft.com/office/drawing/2014/main" id="{90B9732B-B02A-42D7-A2DE-9FBE8CA16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801504"/>
            <a:ext cx="5181600" cy="2914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06DD2-D213-4AEA-A172-B9DF19E9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57400"/>
            <a:ext cx="259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Turing machine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(from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Quanta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726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65" y="4572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BB grows faster than any computable function!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69246-DE01-4A9C-8334-9AAFFDE7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65" y="17526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1: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Suppose f(n)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BB(n) was computable.  Then we could solve the halting problem, by running an n-state TM for f(n) steps.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74188-7061-476D-AC4B-E125649B3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446794"/>
            <a:ext cx="830579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2:</a:t>
            </a:r>
            <a:r>
              <a:rPr lang="en-US" alt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Let f(n) be computable by a program P(n).  Then we can build a Turing machine with |P|+log(n)+O(1) states—so less than n, for large n—that computes f(n), then runs for (say) f(n)</a:t>
            </a:r>
            <a:r>
              <a:rPr lang="en-US" altLang="en-US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steps, then halts.  Hence BB(n)&gt;f(n).</a:t>
            </a:r>
          </a:p>
        </p:txBody>
      </p:sp>
    </p:spTree>
    <p:extLst>
      <p:ext uri="{BB962C8B-B14F-4D97-AF65-F5344CB8AC3E}">
        <p14:creationId xmlns:p14="http://schemas.microsoft.com/office/powerpoint/2010/main" val="39353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04800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Actual Values of BB(n)…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94677-6485-4980-88DC-5ED7ECEC7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1300398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BB(1) = 1			(Trivial)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57C46-8AA7-49E9-BB5F-48B83D13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93904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BB(2) = 6			(Lin 1963)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756EE-EEB0-4D8D-8E34-CED687FE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260901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BB(3) = 21			(Lin 1963)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498D0-5440-4CBA-8B15-5304168FE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297574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BB(4) = 107			(Brady 1983)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09563-7768-45F8-9BC6-DC2AC6E70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3991273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BB(5)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47,176,870	(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Marxen-Buntrock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1990)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484BB-D9FC-45C3-8702-053F9A6F44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848" y="4800600"/>
                <a:ext cx="8077200" cy="163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BB(6)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sSup>
                          <m:sSupPr>
                            <m:ctrlPr>
                              <a:rPr lang="en-US" altLang="en-US" sz="3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altLang="en-US" sz="30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10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US" altLang="en-US" sz="300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3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altLang="en-US" sz="300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en-US" sz="30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lang="en-US" altLang="en-US" sz="300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en-US" sz="3000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10</m:t>
                                            </m:r>
                                          </m:e>
                                          <m:sup>
                                            <m:sSup>
                                              <m:sSupPr>
                                                <m:ctrlPr>
                                                  <a:rPr lang="en-US" altLang="en-US" sz="300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altLang="en-US" sz="3000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sSup>
                                                  <m:sSupPr>
                                                    <m:ctrlPr>
                                                      <a:rPr lang="en-US" altLang="en-US" sz="3000" i="1" smtClean="0">
                                                        <a:latin typeface="Cambria Math" panose="02040503050406030204" pitchFamily="18" charset="0"/>
                                                        <a:cs typeface="Calibri" panose="020F0502020204030204" pitchFamily="34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altLang="en-US" sz="3000" b="0" i="1" smtClean="0">
                                                        <a:latin typeface="Cambria Math" panose="02040503050406030204" pitchFamily="18" charset="0"/>
                                                        <a:cs typeface="Calibri" panose="020F0502020204030204" pitchFamily="34" charset="0"/>
                                                      </a:rPr>
                                                      <m:t>10</m:t>
                                                    </m:r>
                                                  </m:e>
                                                  <m:sup>
                                                    <m:sSup>
                                                      <m:sSupPr>
                                                        <m:ctrlPr>
                                                          <a:rPr lang="en-US" altLang="en-US" sz="3000" i="1" smtClean="0">
                                                            <a:latin typeface="Cambria Math" panose="02040503050406030204" pitchFamily="18" charset="0"/>
                                                            <a:cs typeface="Calibri" panose="020F0502020204030204" pitchFamily="34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altLang="en-US" sz="3000" b="0" i="1" smtClean="0">
                                                            <a:latin typeface="Cambria Math" panose="02040503050406030204" pitchFamily="18" charset="0"/>
                                                            <a:cs typeface="Calibri" panose="020F0502020204030204" pitchFamily="34" charset="0"/>
                                                          </a:rPr>
                                                          <m:t>10</m:t>
                                                        </m:r>
                                                      </m:e>
                                                      <m:sup>
                                                        <m:sSup>
                                                          <m:sSupPr>
                                                            <m:ctrlPr>
                                                              <a:rPr lang="en-US" altLang="en-US" sz="3000" i="1" smtClean="0">
                                                                <a:latin typeface="Cambria Math" panose="02040503050406030204" pitchFamily="18" charset="0"/>
                                                                <a:cs typeface="Calibri" panose="020F0502020204030204" pitchFamily="34" charset="0"/>
                                                              </a:rPr>
                                                            </m:ctrlPr>
                                                          </m:sSupPr>
                                                          <m:e>
                                                            <m:r>
                                                              <a:rPr lang="en-US" altLang="en-US" sz="3000" b="0" i="1" smtClean="0">
                                                                <a:latin typeface="Cambria Math" panose="02040503050406030204" pitchFamily="18" charset="0"/>
                                                                <a:cs typeface="Calibri" panose="020F0502020204030204" pitchFamily="34" charset="0"/>
                                                              </a:rPr>
                                                              <m:t>10</m:t>
                                                            </m:r>
                                                          </m:e>
                                                          <m:sup>
                                                            <m:sSup>
                                                              <m:sSupPr>
                                                                <m:ctrlPr>
                                                                  <a:rPr lang="en-US" altLang="en-US" sz="3000" i="1" smtClean="0">
                                                                    <a:latin typeface="Cambria Math" panose="02040503050406030204" pitchFamily="18" charset="0"/>
                                                                    <a:cs typeface="Calibri" panose="020F0502020204030204" pitchFamily="34" charset="0"/>
                                                                  </a:rPr>
                                                                </m:ctrlPr>
                                                              </m:sSupPr>
                                                              <m:e>
                                                                <m:r>
                                                                  <a:rPr lang="en-US" altLang="en-US" sz="3000" b="0" i="1" smtClean="0">
                                                                    <a:latin typeface="Cambria Math" panose="02040503050406030204" pitchFamily="18" charset="0"/>
                                                                    <a:cs typeface="Calibri" panose="020F0502020204030204" pitchFamily="34" charset="0"/>
                                                                  </a:rPr>
                                                                  <m:t>10</m:t>
                                                                </m:r>
                                                              </m:e>
                                                              <m:sup>
                                                                <m:sSup>
                                                                  <m:sSupPr>
                                                                    <m:ctrlPr>
                                                                      <a:rPr lang="en-US" altLang="en-US" sz="3000" i="1" smtClean="0">
                                                                        <a:latin typeface="Cambria Math" panose="02040503050406030204" pitchFamily="18" charset="0"/>
                                                                        <a:cs typeface="Calibri" panose="020F0502020204030204" pitchFamily="34" charset="0"/>
                                                                      </a:rPr>
                                                                    </m:ctrlPr>
                                                                  </m:sSupPr>
                                                                  <m:e>
                                                                    <m:r>
                                                                      <a:rPr lang="en-US" altLang="en-US" sz="3000" b="0" i="1" smtClean="0">
                                                                        <a:latin typeface="Cambria Math" panose="02040503050406030204" pitchFamily="18" charset="0"/>
                                                                        <a:cs typeface="Calibri" panose="020F0502020204030204" pitchFamily="34" charset="0"/>
                                                                      </a:rPr>
                                                                      <m:t>10</m:t>
                                                                    </m:r>
                                                                  </m:e>
                                                                  <m:sup>
                                                                    <m:sSup>
                                                                      <m:sSupPr>
                                                                        <m:ctrlPr>
                                                                          <a:rPr lang="en-US" altLang="en-US" sz="3000" i="1" smtClean="0">
                                                                            <a:latin typeface="Cambria Math" panose="02040503050406030204" pitchFamily="18" charset="0"/>
                                                                            <a:cs typeface="Calibri" panose="020F0502020204030204" pitchFamily="34" charset="0"/>
                                                                          </a:rPr>
                                                                        </m:ctrlPr>
                                                                      </m:sSupPr>
                                                                      <m:e>
                                                                        <m:r>
                                                                          <a:rPr lang="en-US" altLang="en-US" sz="3000" b="0" i="1" smtClean="0">
                                                                            <a:latin typeface="Cambria Math" panose="02040503050406030204" pitchFamily="18" charset="0"/>
                                                                            <a:cs typeface="Calibri" panose="020F0502020204030204" pitchFamily="34" charset="0"/>
                                                                          </a:rPr>
                                                                          <m:t>10</m:t>
                                                                        </m:r>
                                                                      </m:e>
                                                                      <m:sup>
                                                                        <m:sSup>
                                                                          <m:sSupPr>
                                                                            <m:ctrlPr>
                                                                              <a:rPr lang="en-US" altLang="en-US" sz="300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</m:ctrlPr>
                                                                          </m:sSupPr>
                                                                          <m:e>
                                                                            <m:r>
                                                                              <a:rPr lang="en-US" altLang="en-US" sz="3000" b="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  <m:t>10</m:t>
                                                                            </m:r>
                                                                          </m:e>
                                                                          <m:sup>
                                                                            <m:r>
                                                                              <a:rPr lang="en-US" altLang="en-US" sz="3000" b="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  <m:t>10</m:t>
                                                                            </m:r>
                                                                          </m:sup>
                                                                        </m:sSup>
                                                                      </m:sup>
                                                                    </m:sSup>
                                                                  </m:sup>
                                                                </m:sSup>
                                                              </m:sup>
                                                            </m:sSup>
                                                          </m:sup>
                                                        </m:sSup>
                                                      </m:sup>
                                                    </m:sSup>
                                                  </m:sup>
                                                </m:sSup>
                                              </m:sup>
                                            </m:sSup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</m:sup>
                            </m:sSup>
                          </m:sup>
                        </m:sSup>
                      </m:sup>
                    </m:sSup>
                  </m:oMath>
                </a14:m>
                <a:endParaRPr lang="en-US" altLang="en-US" sz="3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484BB-D9FC-45C3-8702-053F9A6F4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848" y="4800600"/>
                <a:ext cx="8077200" cy="1631537"/>
              </a:xfrm>
              <a:prstGeom prst="rect">
                <a:avLst/>
              </a:prstGeom>
              <a:blipFill>
                <a:blip r:embed="rId3"/>
                <a:stretch>
                  <a:fillRect l="-1811" b="-108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6114CD6-566C-4174-BD54-2FEB34C3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98612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BB(5) 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47,176,870	(</a:t>
            </a:r>
            <a:r>
              <a:rPr lang="en-US" altLang="en-US" sz="30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BBchallenge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Team 2024)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A7D4C-BD66-4C83-A396-3E075F8EF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846426"/>
            <a:ext cx="44581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Kropitz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</p:txBody>
      </p:sp>
    </p:spTree>
    <p:extLst>
      <p:ext uri="{BB962C8B-B14F-4D97-AF65-F5344CB8AC3E}">
        <p14:creationId xmlns:p14="http://schemas.microsoft.com/office/powerpoint/2010/main" val="761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9" grpId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248392</TotalTime>
  <Words>2345</Words>
  <Application>Microsoft Office PowerPoint</Application>
  <PresentationFormat>On-screen Show (4:3)</PresentationFormat>
  <Paragraphs>157</Paragraphs>
  <Slides>25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 Math</vt:lpstr>
      <vt:lpstr>Courier New</vt:lpstr>
      <vt:lpstr>Symbol</vt:lpstr>
      <vt:lpstr>Wingdings</vt:lpstr>
      <vt:lpstr>Default Design</vt:lpstr>
      <vt:lpstr>Office Theme</vt:lpstr>
      <vt:lpstr>Equation</vt:lpstr>
      <vt:lpstr>How Much Math Is Knowable?</vt:lpstr>
      <vt:lpstr>Observation bridging math, CS, physics, philosophy: Even if mathematical truth is timeless, our ability to know it is limited by our nature as finite, temporal beings</vt:lpstr>
      <vt:lpstr>Proofs—For Finite Beings Like Us! Frege, Hilbert, Russell, Peano, Zermelo … showed how purported proofs can even be checked mechanically</vt:lpstr>
      <vt:lpstr>Gödel’s Theorem!  (Proved In One Slide)</vt:lpstr>
      <vt:lpstr>How Pervasive Is Incompleteness?</vt:lpstr>
      <vt:lpstr>Turing’s Theorem! (Proved In One Slide)</vt:lpstr>
      <vt:lpstr>PowerPoint Presentation</vt:lpstr>
      <vt:lpstr>PowerPoint Presentation</vt:lpstr>
      <vt:lpstr>The Actual Values of BB(n)…</vt:lpstr>
      <vt:lpstr>PowerPoint Presentation</vt:lpstr>
      <vt:lpstr>PowerPoint Presentation</vt:lpstr>
      <vt:lpstr>Collatz Conjecture: “Most Elementary of All Open Math Problems?”</vt:lpstr>
      <vt:lpstr>Will BB(6) ever be known?</vt:lpstr>
      <vt:lpstr>Ultimate Limit of BB Knowability?</vt:lpstr>
      <vt:lpstr>Complexity Theory</vt:lpstr>
      <vt:lpstr>P versus NP The greatest open math problem?</vt:lpstr>
      <vt:lpstr>The Importance of P vs. NP</vt:lpstr>
      <vt:lpstr>Quantum Computing!</vt:lpstr>
      <vt:lpstr>PowerPoint Presentation</vt:lpstr>
      <vt:lpstr>“Quantum Supremacy”: Where We Are Now</vt:lpstr>
      <vt:lpstr>Beyond Quantum Computing?</vt:lpstr>
      <vt:lpstr>“Relativity Computing”</vt:lpstr>
      <vt:lpstr>Closed Timelike Curves!</vt:lpstr>
      <vt:lpstr>Quantum Gravity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Learnability of Quantum States</dc:title>
  <dc:creator>Scott Aaronson</dc:creator>
  <cp:lastModifiedBy>Scott Aaronson</cp:lastModifiedBy>
  <cp:revision>279</cp:revision>
  <dcterms:created xsi:type="dcterms:W3CDTF">2006-04-29T20:46:23Z</dcterms:created>
  <dcterms:modified xsi:type="dcterms:W3CDTF">2025-04-27T00:06:21Z</dcterms:modified>
</cp:coreProperties>
</file>