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496" r:id="rId4"/>
    <p:sldId id="531" r:id="rId5"/>
    <p:sldId id="316" r:id="rId6"/>
    <p:sldId id="524" r:id="rId7"/>
    <p:sldId id="506" r:id="rId8"/>
    <p:sldId id="517" r:id="rId9"/>
    <p:sldId id="532" r:id="rId10"/>
    <p:sldId id="528" r:id="rId11"/>
    <p:sldId id="529" r:id="rId12"/>
    <p:sldId id="534" r:id="rId13"/>
    <p:sldId id="537" r:id="rId14"/>
    <p:sldId id="538" r:id="rId15"/>
    <p:sldId id="533" r:id="rId16"/>
    <p:sldId id="525" r:id="rId17"/>
    <p:sldId id="535" r:id="rId18"/>
    <p:sldId id="526" r:id="rId19"/>
    <p:sldId id="527" r:id="rId20"/>
    <p:sldId id="539" r:id="rId21"/>
    <p:sldId id="521" r:id="rId22"/>
    <p:sldId id="540" r:id="rId23"/>
    <p:sldId id="53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FFBB"/>
    <a:srgbClr val="CEEAB0"/>
    <a:srgbClr val="008000"/>
    <a:srgbClr val="FF0000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102" d="100"/>
          <a:sy n="102" d="100"/>
        </p:scale>
        <p:origin x="58" y="-10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51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89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841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900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926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82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87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59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3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27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92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07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7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33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2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0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42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4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548" y="381000"/>
            <a:ext cx="8839200" cy="1470025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Quantum Versions of the Karp-Lipton Theorem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4572000"/>
            <a:ext cx="8839200" cy="1371600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(University of Texas at Austin)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Simons Quantum Reunion Workshop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UC Berkeley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May 29, 2025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EE63B3-A9B3-4AA1-8DF3-C293E69B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48" y="2286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0000" kern="0" dirty="0">
                <a:latin typeface="Calibri" panose="020F0502020204030204" pitchFamily="34" charset="0"/>
              </a:rPr>
              <a:t>|     </a:t>
            </a:r>
            <a:r>
              <a:rPr lang="en-US" altLang="en-US" sz="10000" kern="0" dirty="0">
                <a:latin typeface="Calibri" panose="020F0502020204030204" pitchFamily="34" charset="0"/>
                <a:sym typeface="Symbol" panose="05050102010706020507" pitchFamily="18" charset="2"/>
              </a:rPr>
              <a:t> + </a:t>
            </a:r>
            <a:r>
              <a:rPr lang="en-US" altLang="en-US" sz="10000" kern="0" dirty="0">
                <a:latin typeface="Calibri" panose="020F0502020204030204" pitchFamily="34" charset="0"/>
              </a:rPr>
              <a:t>|     </a:t>
            </a:r>
            <a:r>
              <a:rPr lang="en-US" altLang="en-US" sz="10000" kern="0" dirty="0">
                <a:latin typeface="Calibri" panose="020F0502020204030204" pitchFamily="34" charset="0"/>
                <a:sym typeface="Symbol" panose="05050102010706020507" pitchFamily="18" charset="2"/>
              </a:rPr>
              <a:t></a:t>
            </a:r>
            <a:endParaRPr lang="en-US" altLang="en-US" sz="10000" kern="0" dirty="0">
              <a:latin typeface="Calibri" panose="020F0502020204030204" pitchFamily="34" charset="0"/>
            </a:endParaRPr>
          </a:p>
        </p:txBody>
      </p:sp>
      <p:pic>
        <p:nvPicPr>
          <p:cNvPr id="6146" name="Picture 2" descr="Richard M. Karp | EECS at UC Berkeley">
            <a:extLst>
              <a:ext uri="{FF2B5EF4-FFF2-40B4-BE49-F238E27FC236}">
                <a16:creationId xmlns:a16="http://schemas.microsoft.com/office/drawing/2014/main" id="{8C8CCD47-294D-4554-9EE3-14E807FD3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48" y="2176462"/>
            <a:ext cx="1250541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chard D. Lipton">
            <a:extLst>
              <a:ext uri="{FF2B5EF4-FFF2-40B4-BE49-F238E27FC236}">
                <a16:creationId xmlns:a16="http://schemas.microsoft.com/office/drawing/2014/main" id="{A19F5C6E-E2FA-4D33-86C5-DCF5ECF54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76462"/>
            <a:ext cx="1385782" cy="19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EEF651-B94D-4159-80BA-A469E2A0177D}"/>
              </a:ext>
            </a:extLst>
          </p:cNvPr>
          <p:cNvGrpSpPr/>
          <p:nvPr/>
        </p:nvGrpSpPr>
        <p:grpSpPr>
          <a:xfrm>
            <a:off x="-295828" y="1752600"/>
            <a:ext cx="9735655" cy="4005439"/>
            <a:chOff x="-3347935" y="1198807"/>
            <a:chExt cx="9735655" cy="4005439"/>
          </a:xfrm>
        </p:grpSpPr>
        <p:sp>
          <p:nvSpPr>
            <p:cNvPr id="2" name="Explosion: 14 Points 1">
              <a:extLst>
                <a:ext uri="{FF2B5EF4-FFF2-40B4-BE49-F238E27FC236}">
                  <a16:creationId xmlns:a16="http://schemas.microsoft.com/office/drawing/2014/main" id="{C8BB94EA-7DCF-4DCA-9F0C-7514556FEFAF}"/>
                </a:ext>
              </a:extLst>
            </p:cNvPr>
            <p:cNvSpPr/>
            <p:nvPr/>
          </p:nvSpPr>
          <p:spPr bwMode="auto">
            <a:xfrm rot="543648">
              <a:off x="-3347935" y="1198807"/>
              <a:ext cx="9735655" cy="4005439"/>
            </a:xfrm>
            <a:prstGeom prst="irregularSeal2">
              <a:avLst/>
            </a:prstGeom>
            <a:solidFill>
              <a:srgbClr val="CEEAB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DE69CD2F-11A7-47FC-9805-FC5BA4C48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96752" y="2611437"/>
              <a:ext cx="6055586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Will I shatter my own record for most quantum complexity classes in one talk??</a:t>
              </a: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6E3344B2-E2BD-42D8-8142-E21F2480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78" y="373306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My Idea To “Scale Down” That Quantum Circuit Lower Bound!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69246-DE01-4A9C-8334-9AAFFDE7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50" y="1510266"/>
            <a:ext cx="84483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Karp-Lipton Theorem (A. 2006):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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BQP/poly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 Then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QCMA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74188-7061-476D-AC4B-E125649B3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10" y="4061847"/>
            <a:ext cx="844837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Proof: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QCMA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guess a small quantum circuit C for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Turn C into a small circuit C’ for the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-complete Permanent.  Using self-correction, check that C’ works.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Then use C’ to simulate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which C’ can again simulate in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and so on for higher levels of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49E95-ECFA-427C-99A5-970B4FB1F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2611118"/>
            <a:ext cx="745777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Counting Hierarchy 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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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B4AC2-E24C-4614-99C0-B77D9E7E1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85" y="3363144"/>
            <a:ext cx="8448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We’ll Need (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Fortnow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-Rogers 1998):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66CF6D-0E53-4B5A-90C4-5DE0F583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11" y="990600"/>
            <a:ext cx="82861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Corollary (Quantum </a:t>
            </a:r>
            <a:r>
              <a:rPr lang="en-US" alt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Vinodchandran’s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Theorem):</a:t>
            </a:r>
            <a:br>
              <a:rPr lang="en-US" alt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 for every fixed 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8F610-91D9-419C-A482-0462FCED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11" y="2209800"/>
            <a:ext cx="8777139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Proof:</a:t>
            </a:r>
            <a:r>
              <a:rPr lang="en-US" alt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sym typeface="Symbol" panose="05050102010706020507" pitchFamily="18" charset="2"/>
              </a:rPr>
              <a:t>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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BQP/poly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Then by the last slide,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=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QCMA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So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30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#P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as well.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But we showed before that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30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#P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 as well.</a:t>
            </a:r>
          </a:p>
        </p:txBody>
      </p:sp>
    </p:spTree>
    <p:extLst>
      <p:ext uri="{BB962C8B-B14F-4D97-AF65-F5344CB8AC3E}">
        <p14:creationId xmlns:p14="http://schemas.microsoft.com/office/powerpoint/2010/main" val="13017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66CF6D-0E53-4B5A-90C4-5DE0F583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2861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Yet:</a:t>
            </a:r>
            <a:br>
              <a:rPr lang="en-US" alt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30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for every fixed 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8F610-91D9-419C-A482-0462FCED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30" y="2133600"/>
            <a:ext cx="87771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Proof:</a:t>
            </a:r>
            <a:r>
              <a:rPr lang="en-US" alt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30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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</a:t>
            </a:r>
            <a:r>
              <a:rPr lang="en-US" altLang="en-US" sz="30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qpoly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Then by self-checking of the Permanent,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30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=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QMA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But we showed before that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30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#P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30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QMA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and hence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are not in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30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either.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3F911-A720-4935-97C0-E5918331A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44" y="4308608"/>
            <a:ext cx="82861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“Look Ma, no Quantum Karp-Lipton!”</a:t>
            </a:r>
          </a:p>
        </p:txBody>
      </p:sp>
    </p:spTree>
    <p:extLst>
      <p:ext uri="{BB962C8B-B14F-4D97-AF65-F5344CB8AC3E}">
        <p14:creationId xmlns:p14="http://schemas.microsoft.com/office/powerpoint/2010/main" val="39542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66CF6D-0E53-4B5A-90C4-5DE0F583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90802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 (Proved While Preparing This Talk Yesterday):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PromiseQMA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for every fixed 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8F610-91D9-419C-A482-0462FCED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64134"/>
            <a:ext cx="8777139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Proof: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Similar to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PromiseMA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(Santhanam 2007).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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BQP/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qpoly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then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8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#P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QMA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  But we already showed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8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#P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is not in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so neither is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QMA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BQP/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qpoly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then there’s some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superpolynomial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function s (not necessarily time-constructible) such that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MAJSAT 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(s(n))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\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(s(n)-1)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/q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(s(n)-1).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Define a promise problem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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=(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</a:t>
            </a:r>
            <a:r>
              <a:rPr lang="en-US" altLang="en-US" sz="28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</a:t>
            </a:r>
            <a:r>
              <a:rPr lang="en-US" altLang="en-US" sz="28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</a:t>
            </a:r>
            <a:r>
              <a:rPr lang="en-US" altLang="en-US" sz="28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{ x1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s(n)^1/(2k)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: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xMAJSAT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},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</a:t>
            </a:r>
            <a:r>
              <a:rPr lang="en-US" altLang="en-US" sz="28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{ x1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s(n)^1/(2k)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: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xMAJSAT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}.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Then  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by construction.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But  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PromiseQMA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since we can guess the size-s(n) circuit for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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then verify it in s(n)poly(n) time using the self-checkability of the Permanent.</a:t>
            </a:r>
          </a:p>
        </p:txBody>
      </p:sp>
    </p:spTree>
    <p:extLst>
      <p:ext uri="{BB962C8B-B14F-4D97-AF65-F5344CB8AC3E}">
        <p14:creationId xmlns:p14="http://schemas.microsoft.com/office/powerpoint/2010/main" val="24054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6E3344B2-E2BD-42D8-8142-E21F2480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78" y="373306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Rumpelstiltskin Time!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69246-DE01-4A9C-8334-9AAFFDE7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1447800"/>
            <a:ext cx="84483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“Theorem” (A. 2006):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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</a:t>
            </a:r>
            <a:r>
              <a:rPr lang="en-US" altLang="en-US" sz="30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qpoly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  Then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74188-7061-476D-AC4B-E125649B3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98" y="2562001"/>
            <a:ext cx="844837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Proof:</a:t>
            </a:r>
            <a:r>
              <a:rPr lang="en-US" alt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guess small quantum advice |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  Turn |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into small advice |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’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-complete Permanent.  Using self-correction (LFKN), check that |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’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works.  Then use |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’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to simulate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which using |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’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we can again simulate in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and so on for all higher levels of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6CF6D-0E53-4B5A-90C4-5DE0F583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3" y="5715000"/>
            <a:ext cx="82861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Corollary:</a:t>
            </a:r>
            <a:r>
              <a:rPr lang="en-US" alt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BQSIZE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30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for every fixed k.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A5F355-C547-47F4-AD9D-26F9CB498D32}"/>
              </a:ext>
            </a:extLst>
          </p:cNvPr>
          <p:cNvGrpSpPr/>
          <p:nvPr/>
        </p:nvGrpSpPr>
        <p:grpSpPr>
          <a:xfrm>
            <a:off x="152400" y="2463463"/>
            <a:ext cx="8534400" cy="3022937"/>
            <a:chOff x="152400" y="2463463"/>
            <a:chExt cx="8534400" cy="302293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BC640DF-4F86-4F7B-BD0B-D49ED5722A31}"/>
                </a:ext>
              </a:extLst>
            </p:cNvPr>
            <p:cNvCxnSpPr/>
            <p:nvPr/>
          </p:nvCxnSpPr>
          <p:spPr>
            <a:xfrm>
              <a:off x="152400" y="2463463"/>
              <a:ext cx="8534400" cy="3022937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9429FDB-DA86-44FC-864D-292236F00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1" y="2692063"/>
              <a:ext cx="8267418" cy="2718137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2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04800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sz="4300" b="1" dirty="0">
                <a:solidFill>
                  <a:srgbClr val="0070C0"/>
                </a:solidFill>
              </a:rPr>
              <a:t>Key Result Needed To Fix This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8057ED-8631-4DC8-A399-F068F1C2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75" y="1162643"/>
            <a:ext cx="8798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A.-Drucker 2010: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BQP/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QMA/poly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altLang="en-US" sz="2500" b="1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Improved </a:t>
            </a:r>
            <a:r>
              <a:rPr lang="en-US" altLang="en-US" sz="2500" b="1" dirty="0">
                <a:solidFill>
                  <a:srgbClr val="990099"/>
                </a:solidFill>
                <a:latin typeface="Calibri" panose="020F0502020204030204" pitchFamily="34" charset="0"/>
              </a:rPr>
              <a:t>BQP/</a:t>
            </a:r>
            <a:r>
              <a:rPr lang="en-US" altLang="en-US" sz="25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r>
              <a:rPr lang="en-US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5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5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PostBQP</a:t>
            </a:r>
            <a:r>
              <a:rPr lang="en-US" altLang="en-US" sz="2500" b="1" dirty="0">
                <a:solidFill>
                  <a:srgbClr val="990099"/>
                </a:solidFill>
                <a:latin typeface="Calibri" panose="020F0502020204030204" pitchFamily="34" charset="0"/>
              </a:rPr>
              <a:t>/poly</a:t>
            </a:r>
            <a:r>
              <a:rPr lang="en-US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 = </a:t>
            </a:r>
            <a:r>
              <a:rPr lang="en-US" altLang="en-US" sz="2500" b="1" dirty="0">
                <a:solidFill>
                  <a:srgbClr val="990099"/>
                </a:solidFill>
                <a:latin typeface="Calibri" panose="020F0502020204030204" pitchFamily="34" charset="0"/>
              </a:rPr>
              <a:t>PP/poly</a:t>
            </a:r>
            <a:r>
              <a:rPr lang="en-US" altLang="en-US" sz="2500" dirty="0">
                <a:solidFill>
                  <a:schemeClr val="tx1"/>
                </a:solidFill>
                <a:latin typeface="Calibri" panose="020F0502020204030204" pitchFamily="34" charset="0"/>
              </a:rPr>
              <a:t> (A. 2004)</a:t>
            </a:r>
            <a:endParaRPr lang="en-US" altLang="en-US" sz="2500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AFAA777-0307-4784-B613-CAB6EAB6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49" y="2209691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Indeed,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BQP/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YQP*/poly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190BA92-2846-462E-A960-20601327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35" y="2858468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Here,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YP*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is the class of languages decided by a polytime algorithm A with the help of a poly-size advice string 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w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which depends only on the input length n and can be verified by another polytime algorithm B.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C882CB-BE42-4AC5-BBE6-02196FFEC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35" y="47244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YQP*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is the same except 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w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|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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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and both algorithms are quantum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B6D924A-2FBD-46FB-A9BB-3584C00A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35" y="5791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YQP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: Same except that algorithm to verify 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w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or |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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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can also depend on x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5DFA9ED-D295-4188-B838-8FD982A6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00400"/>
            <a:ext cx="7772400" cy="990600"/>
          </a:xfrm>
          <a:prstGeom prst="rect">
            <a:avLst/>
          </a:prstGeom>
          <a:solidFill>
            <a:srgbClr val="FFFFBB"/>
          </a:solidFill>
          <a:ln w="190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“Trusted quantum advice is equivalent to trusted classical advice plus untrusted quantum advice”</a:t>
            </a:r>
          </a:p>
        </p:txBody>
      </p:sp>
      <p:pic>
        <p:nvPicPr>
          <p:cNvPr id="8194" name="Picture 2" descr="What species is Yoda? Plus how is he related to Baby Yoda | Radio Times">
            <a:extLst>
              <a:ext uri="{FF2B5EF4-FFF2-40B4-BE49-F238E27FC236}">
                <a16:creationId xmlns:a16="http://schemas.microsoft.com/office/drawing/2014/main" id="{E6C91124-ED97-4F7B-B330-649C30D5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57959"/>
            <a:ext cx="1066800" cy="71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28600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BQP/</a:t>
            </a:r>
            <a:r>
              <a:rPr lang="en-US" altLang="en-US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r>
              <a:rPr lang="en-US" altLang="en-US" dirty="0">
                <a:latin typeface="Calibri" panose="020F0502020204030204" pitchFamily="34" charset="0"/>
              </a:rPr>
              <a:t> = </a:t>
            </a:r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YQP*/poly</a:t>
            </a:r>
            <a:r>
              <a:rPr lang="en-US" altLang="en-US" sz="4300" b="1" dirty="0">
                <a:solidFill>
                  <a:srgbClr val="0070C0"/>
                </a:solidFill>
              </a:rPr>
              <a:t> Proof Sketch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190BA92-2846-462E-A960-20601327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199666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“Majority-Certificates Lemma”: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Let S be a set of Boolean functions f:{0,1}</a:t>
            </a:r>
            <a:r>
              <a:rPr lang="en-US" altLang="en-US" sz="28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{0,1}.  Then any f*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 can be represented as MAJ(f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,…,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for m=O(n), where f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,…,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and each f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can be uniquely specified within S by listing its values f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(x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),…,f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x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on k=O(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log|S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|) points.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8B912A-6AFC-4BD1-89EA-39BF1118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5" y="35814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We proved a version of this where S={f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|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:|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} is a set of Boolean functions computable with quantum advice. 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4681EC3-981B-4853-8EFD-5F0036FD9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5" y="4629635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Then the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/poly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can uniquely specify functions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,…,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such that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MAJ(f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,…,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is the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BQP/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function that we want, while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YQP*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can supply verifiable quantum advice states |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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,…,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|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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m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 with which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,…,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can be computed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1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04800"/>
            <a:ext cx="8915400" cy="685800"/>
          </a:xfrm>
        </p:spPr>
        <p:txBody>
          <a:bodyPr/>
          <a:lstStyle/>
          <a:p>
            <a:pPr eaLnBrk="1" hangingPunct="1"/>
            <a:r>
              <a:rPr lang="en-US" altLang="en-US" sz="4300" b="1" dirty="0">
                <a:solidFill>
                  <a:srgbClr val="0070C0"/>
                </a:solidFill>
              </a:rPr>
              <a:t>Our 2010 Application!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8057ED-8631-4DC8-A399-F068F1C2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37" y="1143000"/>
            <a:ext cx="8684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A.-Drucker 2010 (Quantum Karp-Lipton v2):</a:t>
            </a:r>
            <a:b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Suppose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NP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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BQP/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  Then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coNP</a:t>
            </a:r>
            <a:r>
              <a:rPr lang="en-US" altLang="en-US" sz="2800" b="1" baseline="30000" dirty="0" err="1">
                <a:solidFill>
                  <a:srgbClr val="990099"/>
                </a:solidFill>
                <a:latin typeface="Calibri" panose="020F0502020204030204" pitchFamily="34" charset="0"/>
              </a:rPr>
              <a:t>NP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QMA</a:t>
            </a:r>
            <a:r>
              <a:rPr lang="en-US" altLang="en-US" sz="2800" b="1" baseline="30000" dirty="0" err="1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PromiseQMA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190BA92-2846-462E-A960-20601327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38" y="22860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Proof Sketch: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By hypothesis +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BQP/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YQP*/poly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</a:p>
          <a:p>
            <a:pPr algn="l" eaLnBrk="1" hangingPunct="1"/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	NP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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YQP*/poly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We need to decide a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coNP</a:t>
            </a:r>
            <a:r>
              <a:rPr lang="en-US" altLang="en-US" sz="2800" b="1" baseline="30000" dirty="0" err="1">
                <a:solidFill>
                  <a:srgbClr val="990099"/>
                </a:solidFill>
                <a:latin typeface="Calibri" panose="020F0502020204030204" pitchFamily="34" charset="0"/>
              </a:rPr>
              <a:t>NP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predicate, of the form</a:t>
            </a: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x y (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x,y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).</a:t>
            </a: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In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QMA</a:t>
            </a:r>
            <a:r>
              <a:rPr lang="en-US" altLang="en-US" sz="2800" b="1" baseline="30000" dirty="0" err="1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PromiseQMA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, we guess a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/p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advice string w, along with quantum advice | that passes the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YQP*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check given w, such that for all x and all |’ that (again) passes the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YQP*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check given w,</a:t>
            </a: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(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x,C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x,a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,|’)) holds (where C finds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NP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witnesses)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503881-DFFD-4740-8D4D-98A0BBBFC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3429000"/>
            <a:ext cx="7772400" cy="990600"/>
          </a:xfrm>
          <a:prstGeom prst="rect">
            <a:avLst/>
          </a:prstGeom>
          <a:solidFill>
            <a:srgbClr val="FFFFBB"/>
          </a:solidFill>
          <a:ln w="190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Key Point: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We never needed to pass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|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to the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PromiseQMA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oracle—we just re-guessed it given w!</a:t>
            </a:r>
          </a:p>
        </p:txBody>
      </p:sp>
    </p:spTree>
    <p:extLst>
      <p:ext uri="{BB962C8B-B14F-4D97-AF65-F5344CB8AC3E}">
        <p14:creationId xmlns:p14="http://schemas.microsoft.com/office/powerpoint/2010/main" val="29935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85756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</a:rPr>
              <a:t>Justin </a:t>
            </a:r>
            <a:r>
              <a:rPr lang="en-US" altLang="en-US" sz="3600" b="1" dirty="0" err="1">
                <a:solidFill>
                  <a:srgbClr val="0070C0"/>
                </a:solidFill>
              </a:rPr>
              <a:t>Yirka’s</a:t>
            </a:r>
            <a:r>
              <a:rPr lang="en-US" altLang="en-US" sz="3600" b="1" dirty="0">
                <a:solidFill>
                  <a:srgbClr val="0070C0"/>
                </a:solidFill>
              </a:rPr>
              <a:t> Use of </a:t>
            </a:r>
            <a:r>
              <a:rPr lang="en-US" altLang="en-US" sz="3600" b="1" dirty="0">
                <a:solidFill>
                  <a:srgbClr val="990099"/>
                </a:solidFill>
              </a:rPr>
              <a:t>BQP/</a:t>
            </a:r>
            <a:r>
              <a:rPr lang="en-US" altLang="en-US" sz="3600" b="1" dirty="0" err="1">
                <a:solidFill>
                  <a:srgbClr val="990099"/>
                </a:solidFill>
              </a:rPr>
              <a:t>qpoly</a:t>
            </a:r>
            <a:r>
              <a:rPr lang="en-US" altLang="en-US" sz="3600" b="1" dirty="0">
                <a:solidFill>
                  <a:srgbClr val="0070C0"/>
                </a:solidFill>
              </a:rPr>
              <a:t> = </a:t>
            </a:r>
            <a:r>
              <a:rPr lang="en-US" altLang="en-US" sz="3600" b="1" dirty="0">
                <a:solidFill>
                  <a:srgbClr val="990099"/>
                </a:solidFill>
              </a:rPr>
              <a:t>YQP*/poly</a:t>
            </a:r>
            <a:r>
              <a:rPr lang="en-US" altLang="en-US" sz="3600" b="1" dirty="0">
                <a:solidFill>
                  <a:srgbClr val="0070C0"/>
                </a:solidFill>
              </a:rPr>
              <a:t> to Fix My 2006 Quantum Karp-Lipton Proof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8057ED-8631-4DC8-A399-F068F1C2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34512"/>
            <a:ext cx="594425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Yirka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2024: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Suppose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BQP/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  Then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CH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YQP*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altLang="en-US" sz="2800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190BA92-2846-462E-A960-20601327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8194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Proof Sketch: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By the hypothesis,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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YQP*/poly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So, having guessed the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/poly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advice w—which we can do in the lowest level of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CH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—we can then pass w up the counting hierarchy to replace each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by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YQP*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But we need one more fact to </a:t>
            </a:r>
            <a:r>
              <a:rPr lang="en-US" altLang="en-US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collapse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the hierarchy: that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YQP*</a:t>
            </a:r>
            <a:r>
              <a:rPr lang="en-US" alt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To prove this, Justin shows that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YQP*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APP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where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APP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is a subclass of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for which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en-US" alt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is known (Li 1993).</a:t>
            </a:r>
          </a:p>
        </p:txBody>
      </p:sp>
      <p:pic>
        <p:nvPicPr>
          <p:cNvPr id="5122" name="Picture 2" descr="yirkajk (Justin Yirka) · GitHub">
            <a:extLst>
              <a:ext uri="{FF2B5EF4-FFF2-40B4-BE49-F238E27FC236}">
                <a16:creationId xmlns:a16="http://schemas.microsoft.com/office/drawing/2014/main" id="{9D29F6A9-E8AC-452D-9A64-ED9F9E57D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92998"/>
            <a:ext cx="1101112" cy="11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76200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Another New Result from Yesterday!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8057ED-8631-4DC8-A399-F068F1C2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23" y="981059"/>
            <a:ext cx="835149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Theorem: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If </a:t>
            </a:r>
            <a:r>
              <a:rPr lang="en-US" altLang="en-US" sz="2800" b="1" dirty="0" err="1">
                <a:solidFill>
                  <a:srgbClr val="990099"/>
                </a:solidFill>
                <a:cs typeface="Calibri" panose="020F0502020204030204" pitchFamily="34" charset="0"/>
              </a:rPr>
              <a:t>PromiseQCMA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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BQP/poly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, then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QCMA</a:t>
            </a:r>
            <a:r>
              <a:rPr lang="en-US" altLang="en-US" sz="2800" b="1" baseline="30000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QCMA…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  </a:t>
            </a:r>
            <a:r>
              <a:rPr lang="en-US" altLang="en-US" sz="2800" b="1" dirty="0" err="1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ZPP</a:t>
            </a:r>
            <a:r>
              <a:rPr lang="en-US" altLang="en-US" sz="2800" b="1" baseline="30000" dirty="0" err="1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PromiseQCMA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altLang="en-US" sz="2800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190BA92-2846-462E-A960-20601327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23" y="2057400"/>
            <a:ext cx="8496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Proof Sketch: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Follows the argument by 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Bshouty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et al. that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NP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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P/poly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implies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PH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=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ZPP</a:t>
            </a:r>
            <a:r>
              <a:rPr lang="en-US" altLang="en-US" sz="2800" b="1" baseline="30000" dirty="0">
                <a:solidFill>
                  <a:srgbClr val="990099"/>
                </a:solidFill>
                <a:latin typeface="Calibri" panose="020F0502020204030204" pitchFamily="34" charset="0"/>
              </a:rPr>
              <a:t>NP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In the first stage, our </a:t>
            </a:r>
            <a:r>
              <a:rPr lang="en-US" altLang="en-US" sz="2800" b="1" dirty="0" err="1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ZPP</a:t>
            </a:r>
            <a:r>
              <a:rPr lang="en-US" altLang="en-US" sz="2800" b="1" baseline="30000" dirty="0" err="1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PromiseQCMA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machine learns a small quantum circuit C for </a:t>
            </a:r>
            <a:r>
              <a:rPr lang="en-US" altLang="en-US" sz="2800" b="1" dirty="0" err="1">
                <a:solidFill>
                  <a:srgbClr val="990099"/>
                </a:solidFill>
                <a:cs typeface="Calibri" panose="020F0502020204030204" pitchFamily="34" charset="0"/>
              </a:rPr>
              <a:t>PromiseQCMA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, using boosting, plus random hash functions to sample inputs, plus the equivalence between search and decision for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QCMA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(to verify whether a circuit’s output is valid).</a:t>
            </a:r>
          </a:p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In the second stage, we use C to recursively unravel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QCMA</a:t>
            </a:r>
            <a:r>
              <a:rPr lang="en-US" altLang="en-US" sz="2800" b="1" baseline="30000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QCMA…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. By passing C upward in oracle calls, we can replace each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QCMA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by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BQP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, then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QCMA</a:t>
            </a:r>
            <a:r>
              <a:rPr lang="en-US" altLang="en-US" sz="2800" b="1" baseline="30000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BQP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=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QCMA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, etc.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174" y="5097439"/>
            <a:ext cx="3398421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The Setting…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B487412-AF84-4C3C-9CD4-90A137460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763" y="6275109"/>
            <a:ext cx="80045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51D22BE-17D3-47CA-97B4-6F6BE2FAB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895" y="5360709"/>
            <a:ext cx="93362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BPP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CCB2D3-9972-4A58-9F30-895010C43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308" y="4446309"/>
            <a:ext cx="93362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BQP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72E9F99-9455-4F48-A9FB-88E651DF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896" y="4757667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P/poly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2358EC5-6C94-416D-B9B9-EB07BD70A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108" y="3806705"/>
            <a:ext cx="2047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BQP/poly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DCD0EF1-AE8F-4D2D-BF72-9990DCB66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016" y="1779138"/>
            <a:ext cx="2047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QMA/poly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89E3CE-C2C0-4A61-AD36-DD10228B7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74" y="3263920"/>
            <a:ext cx="2047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BQP/</a:t>
            </a:r>
            <a:r>
              <a:rPr lang="en-US" altLang="en-US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endParaRPr lang="en-US" altLang="en-US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8551633-35D3-45C2-A69C-2EC1E7D7E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041182"/>
            <a:ext cx="25908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QMA/</a:t>
            </a:r>
            <a:r>
              <a:rPr lang="en-US" altLang="en-US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endParaRPr lang="en-US" altLang="en-US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4360538-E055-4392-8EDD-711332A52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5" y="2606100"/>
            <a:ext cx="136414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QMA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F28ABE4-B7F7-46F1-B214-D136C3D1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33" y="47836"/>
            <a:ext cx="569525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PSPACE/poly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=</a:t>
            </a:r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BQPSPACE/</a:t>
            </a:r>
            <a:r>
              <a:rPr lang="en-US" altLang="en-US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endParaRPr lang="en-US" altLang="en-US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1520C8C0-15EB-49FB-894D-2A9F96F22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58" y="107799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PSPACE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B58598-DE41-4833-9ED3-C2862E5F5FA3}"/>
              </a:ext>
            </a:extLst>
          </p:cNvPr>
          <p:cNvCxnSpPr>
            <a:cxnSpLocks/>
          </p:cNvCxnSpPr>
          <p:nvPr/>
        </p:nvCxnSpPr>
        <p:spPr>
          <a:xfrm>
            <a:off x="1614486" y="2301300"/>
            <a:ext cx="34543" cy="3897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5EB986-889C-4210-BD65-12BE3E44D492}"/>
              </a:ext>
            </a:extLst>
          </p:cNvPr>
          <p:cNvCxnSpPr>
            <a:cxnSpLocks/>
            <a:stCxn id="42" idx="2"/>
            <a:endCxn id="8" idx="0"/>
          </p:cNvCxnSpPr>
          <p:nvPr/>
        </p:nvCxnSpPr>
        <p:spPr>
          <a:xfrm>
            <a:off x="1589595" y="4150089"/>
            <a:ext cx="16527" cy="2962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B40BD1-04B6-45D9-B0EA-F6A1869F2025}"/>
              </a:ext>
            </a:extLst>
          </p:cNvPr>
          <p:cNvCxnSpPr>
            <a:cxnSpLocks/>
          </p:cNvCxnSpPr>
          <p:nvPr/>
        </p:nvCxnSpPr>
        <p:spPr>
          <a:xfrm>
            <a:off x="1606121" y="4838335"/>
            <a:ext cx="0" cy="5309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11AB36-71EE-4379-A37B-C02A22463BBB}"/>
              </a:ext>
            </a:extLst>
          </p:cNvPr>
          <p:cNvCxnSpPr>
            <a:cxnSpLocks/>
          </p:cNvCxnSpPr>
          <p:nvPr/>
        </p:nvCxnSpPr>
        <p:spPr>
          <a:xfrm>
            <a:off x="1642111" y="5864105"/>
            <a:ext cx="0" cy="5309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22E405-B04F-4D40-82F7-E47620CD7099}"/>
              </a:ext>
            </a:extLst>
          </p:cNvPr>
          <p:cNvCxnSpPr>
            <a:cxnSpLocks/>
          </p:cNvCxnSpPr>
          <p:nvPr/>
        </p:nvCxnSpPr>
        <p:spPr>
          <a:xfrm>
            <a:off x="3538320" y="4307381"/>
            <a:ext cx="0" cy="5309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BF44B9-1039-4A00-AA25-F779571405DD}"/>
              </a:ext>
            </a:extLst>
          </p:cNvPr>
          <p:cNvCxnSpPr>
            <a:cxnSpLocks/>
          </p:cNvCxnSpPr>
          <p:nvPr/>
        </p:nvCxnSpPr>
        <p:spPr>
          <a:xfrm flipH="1">
            <a:off x="4415908" y="3683020"/>
            <a:ext cx="915104" cy="3541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CFE4BB2-272E-4C22-AF7A-5156C612EA77}"/>
              </a:ext>
            </a:extLst>
          </p:cNvPr>
          <p:cNvCxnSpPr>
            <a:cxnSpLocks/>
          </p:cNvCxnSpPr>
          <p:nvPr/>
        </p:nvCxnSpPr>
        <p:spPr>
          <a:xfrm flipH="1">
            <a:off x="2177331" y="5177778"/>
            <a:ext cx="598637" cy="365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48D287-D3BD-4779-8FDF-26519CCB7B3C}"/>
              </a:ext>
            </a:extLst>
          </p:cNvPr>
          <p:cNvCxnSpPr>
            <a:cxnSpLocks/>
          </p:cNvCxnSpPr>
          <p:nvPr/>
        </p:nvCxnSpPr>
        <p:spPr>
          <a:xfrm flipH="1">
            <a:off x="2072935" y="4289543"/>
            <a:ext cx="598637" cy="365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7603BC-EFDF-4234-A028-EBE2606199EF}"/>
              </a:ext>
            </a:extLst>
          </p:cNvPr>
          <p:cNvCxnSpPr>
            <a:cxnSpLocks/>
          </p:cNvCxnSpPr>
          <p:nvPr/>
        </p:nvCxnSpPr>
        <p:spPr>
          <a:xfrm flipH="1">
            <a:off x="2146758" y="2349376"/>
            <a:ext cx="598637" cy="365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EB176D-421F-435B-824C-5A2E8AC703B4}"/>
              </a:ext>
            </a:extLst>
          </p:cNvPr>
          <p:cNvCxnSpPr>
            <a:cxnSpLocks/>
          </p:cNvCxnSpPr>
          <p:nvPr/>
        </p:nvCxnSpPr>
        <p:spPr>
          <a:xfrm flipH="1">
            <a:off x="1905000" y="576381"/>
            <a:ext cx="682109" cy="6073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CA8C3D-B952-44D4-B4D1-3A80D2DA6E54}"/>
              </a:ext>
            </a:extLst>
          </p:cNvPr>
          <p:cNvCxnSpPr>
            <a:cxnSpLocks/>
          </p:cNvCxnSpPr>
          <p:nvPr/>
        </p:nvCxnSpPr>
        <p:spPr>
          <a:xfrm flipH="1">
            <a:off x="4556967" y="1588897"/>
            <a:ext cx="598637" cy="365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C60D19-C6B4-4E59-9336-D2612BA3A0CA}"/>
              </a:ext>
            </a:extLst>
          </p:cNvPr>
          <p:cNvCxnSpPr>
            <a:cxnSpLocks/>
          </p:cNvCxnSpPr>
          <p:nvPr/>
        </p:nvCxnSpPr>
        <p:spPr>
          <a:xfrm>
            <a:off x="4606411" y="2214581"/>
            <a:ext cx="620588" cy="2298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35D96C-A7B2-40B0-8860-214A8B2AD3EE}"/>
              </a:ext>
            </a:extLst>
          </p:cNvPr>
          <p:cNvCxnSpPr>
            <a:cxnSpLocks/>
          </p:cNvCxnSpPr>
          <p:nvPr/>
        </p:nvCxnSpPr>
        <p:spPr>
          <a:xfrm>
            <a:off x="4824705" y="591749"/>
            <a:ext cx="396111" cy="5919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">
            <a:extLst>
              <a:ext uri="{FF2B5EF4-FFF2-40B4-BE49-F238E27FC236}">
                <a16:creationId xmlns:a16="http://schemas.microsoft.com/office/drawing/2014/main" id="{6A2FDB43-8C76-4553-BA15-AFA0CEF4F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21" y="3540489"/>
            <a:ext cx="136414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QCMA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82A4FFF7-7478-44DF-BD3E-C0A5DF4FB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889" y="2867287"/>
            <a:ext cx="228427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QCMA/poly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95906496-33C0-4E8D-B0B9-1E7277A2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712" y="2329527"/>
            <a:ext cx="244208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QCMA/</a:t>
            </a:r>
            <a:r>
              <a:rPr lang="en-US" altLang="en-US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endParaRPr lang="en-US" altLang="en-US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ECA133-EF82-4904-B647-456BAB6328A7}"/>
              </a:ext>
            </a:extLst>
          </p:cNvPr>
          <p:cNvCxnSpPr>
            <a:cxnSpLocks/>
          </p:cNvCxnSpPr>
          <p:nvPr/>
        </p:nvCxnSpPr>
        <p:spPr>
          <a:xfrm flipH="1">
            <a:off x="4669076" y="2747394"/>
            <a:ext cx="530998" cy="3541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28FC9D-C74F-4778-B25A-030C83ACAC4A}"/>
              </a:ext>
            </a:extLst>
          </p:cNvPr>
          <p:cNvCxnSpPr>
            <a:cxnSpLocks/>
          </p:cNvCxnSpPr>
          <p:nvPr/>
        </p:nvCxnSpPr>
        <p:spPr>
          <a:xfrm>
            <a:off x="3623314" y="3384643"/>
            <a:ext cx="0" cy="4888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E1F3A07-BFEF-4899-8D92-897A58230759}"/>
              </a:ext>
            </a:extLst>
          </p:cNvPr>
          <p:cNvCxnSpPr>
            <a:cxnSpLocks/>
          </p:cNvCxnSpPr>
          <p:nvPr/>
        </p:nvCxnSpPr>
        <p:spPr>
          <a:xfrm flipH="1">
            <a:off x="2138334" y="3284331"/>
            <a:ext cx="469875" cy="2699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65A67A4-238C-4254-9FC3-B1605A91AE1E}"/>
              </a:ext>
            </a:extLst>
          </p:cNvPr>
          <p:cNvCxnSpPr>
            <a:cxnSpLocks/>
          </p:cNvCxnSpPr>
          <p:nvPr/>
        </p:nvCxnSpPr>
        <p:spPr>
          <a:xfrm>
            <a:off x="1606121" y="3100252"/>
            <a:ext cx="16731" cy="4684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F9AD36-7098-484C-A8B8-652370737D2C}"/>
              </a:ext>
            </a:extLst>
          </p:cNvPr>
          <p:cNvCxnSpPr>
            <a:cxnSpLocks/>
          </p:cNvCxnSpPr>
          <p:nvPr/>
        </p:nvCxnSpPr>
        <p:spPr>
          <a:xfrm>
            <a:off x="6397108" y="2910900"/>
            <a:ext cx="0" cy="3674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3">
            <a:extLst>
              <a:ext uri="{FF2B5EF4-FFF2-40B4-BE49-F238E27FC236}">
                <a16:creationId xmlns:a16="http://schemas.microsoft.com/office/drawing/2014/main" id="{9D48AC52-2C4E-4FA6-A388-FDD3313F5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" y="1805560"/>
            <a:ext cx="241568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PP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=</a:t>
            </a:r>
            <a:r>
              <a:rPr lang="en-US" altLang="en-US" b="1" dirty="0" err="1">
                <a:solidFill>
                  <a:srgbClr val="990099"/>
                </a:solidFill>
                <a:latin typeface="Calibri" panose="020F0502020204030204" pitchFamily="34" charset="0"/>
              </a:rPr>
              <a:t>PostBQP</a:t>
            </a:r>
            <a:endParaRPr lang="en-US" altLang="en-US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408DFEC-26F5-468A-90D2-A8378D0BA608}"/>
              </a:ext>
            </a:extLst>
          </p:cNvPr>
          <p:cNvCxnSpPr>
            <a:cxnSpLocks/>
          </p:cNvCxnSpPr>
          <p:nvPr/>
        </p:nvCxnSpPr>
        <p:spPr>
          <a:xfrm>
            <a:off x="1622852" y="1562423"/>
            <a:ext cx="36530" cy="2915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DEE2FF96-0FF7-4631-9BA3-27645183E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894" y="965031"/>
            <a:ext cx="18250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PP/poly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CD21ACD-A018-4FB7-9C86-B08954BB73BF}"/>
              </a:ext>
            </a:extLst>
          </p:cNvPr>
          <p:cNvCxnSpPr>
            <a:cxnSpLocks/>
          </p:cNvCxnSpPr>
          <p:nvPr/>
        </p:nvCxnSpPr>
        <p:spPr>
          <a:xfrm flipH="1">
            <a:off x="2271669" y="1353445"/>
            <a:ext cx="603780" cy="500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62F420-9E2A-4013-A60B-71155A5B164F}"/>
              </a:ext>
            </a:extLst>
          </p:cNvPr>
          <p:cNvCxnSpPr>
            <a:cxnSpLocks/>
            <a:stCxn id="70" idx="2"/>
          </p:cNvCxnSpPr>
          <p:nvPr/>
        </p:nvCxnSpPr>
        <p:spPr>
          <a:xfrm flipH="1">
            <a:off x="3634027" y="1574631"/>
            <a:ext cx="10404" cy="3413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F564B36-2A3D-4D20-89DC-3108148C3FDC}"/>
              </a:ext>
            </a:extLst>
          </p:cNvPr>
          <p:cNvCxnSpPr>
            <a:cxnSpLocks/>
          </p:cNvCxnSpPr>
          <p:nvPr/>
        </p:nvCxnSpPr>
        <p:spPr>
          <a:xfrm>
            <a:off x="3623314" y="574941"/>
            <a:ext cx="11414" cy="4840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0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518" y="217825"/>
            <a:ext cx="8467725" cy="762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939E8AB6-08AF-4BF0-99A0-6E5AE27BF7A8}"/>
              </a:ext>
            </a:extLst>
          </p:cNvPr>
          <p:cNvSpPr txBox="1">
            <a:spLocks/>
          </p:cNvSpPr>
          <p:nvPr/>
        </p:nvSpPr>
        <p:spPr bwMode="auto">
          <a:xfrm>
            <a:off x="381000" y="1128477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Most of the story of the Karp-Lipton Theorem, and the associated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circuit lower bounds, can be ported to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Quantumland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successfully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5A34DE15-A60C-4D88-BB48-138CE5974BAA}"/>
              </a:ext>
            </a:extLst>
          </p:cNvPr>
          <p:cNvSpPr txBox="1">
            <a:spLocks/>
          </p:cNvSpPr>
          <p:nvPr/>
        </p:nvSpPr>
        <p:spPr bwMode="auto">
          <a:xfrm>
            <a:off x="349381" y="2750109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 repeated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difficulty is that quantum states can’t be passed to classical oracles.  But the 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BQP/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qpoly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YQP*/poly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theorem helps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with this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5B630EF9-8878-40BC-8F91-3409F75A8943}"/>
              </a:ext>
            </a:extLst>
          </p:cNvPr>
          <p:cNvSpPr txBox="1">
            <a:spLocks/>
          </p:cNvSpPr>
          <p:nvPr/>
        </p:nvSpPr>
        <p:spPr bwMode="auto">
          <a:xfrm>
            <a:off x="381000" y="4371741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separate difficulty is in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using a uniform quantum containment to unravel a hierarchy (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implies that 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collapses, but 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BQP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might not).  But it helps that 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PP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BQP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PP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YQP*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that 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QCMA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BQP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QCMA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30480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Open Problems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939E8AB6-08AF-4BF0-99A0-6E5AE27BF7A8}"/>
              </a:ext>
            </a:extLst>
          </p:cNvPr>
          <p:cNvSpPr txBox="1">
            <a:spLocks/>
          </p:cNvSpPr>
          <p:nvPr/>
        </p:nvSpPr>
        <p:spPr bwMode="auto">
          <a:xfrm>
            <a:off x="369756" y="1128477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Connections to the Quantum Polynomial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Hierarchy (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Gharibian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al. 2018)?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600" baseline="0" dirty="0">
                <a:solidFill>
                  <a:prstClr val="black"/>
                </a:solidFill>
                <a:cs typeface="Calibri" panose="020F0502020204030204" pitchFamily="34" charset="0"/>
              </a:rPr>
              <a:t>	They showed: </a:t>
            </a:r>
            <a:r>
              <a:rPr lang="en-US" altLang="en-US" sz="2600" b="1" baseline="0" dirty="0">
                <a:solidFill>
                  <a:srgbClr val="990099"/>
                </a:solidFill>
                <a:cs typeface="Calibri" panose="020F0502020204030204" pitchFamily="34" charset="0"/>
              </a:rPr>
              <a:t>PSPACE</a:t>
            </a:r>
            <a:r>
              <a:rPr lang="en-US" altLang="en-US" sz="2600" baseline="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600" baseline="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</a:t>
            </a:r>
            <a:r>
              <a:rPr lang="en-US" altLang="en-US" sz="2600" baseline="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600" b="1" baseline="0" dirty="0">
                <a:solidFill>
                  <a:srgbClr val="990099"/>
                </a:solidFill>
                <a:cs typeface="Calibri" panose="020F0502020204030204" pitchFamily="34" charset="0"/>
              </a:rPr>
              <a:t>BQP/</a:t>
            </a:r>
            <a:r>
              <a:rPr lang="en-US" altLang="en-US" sz="2600" b="1" baseline="0" dirty="0" err="1">
                <a:solidFill>
                  <a:srgbClr val="990099"/>
                </a:solidFill>
                <a:cs typeface="Calibri" panose="020F0502020204030204" pitchFamily="34" charset="0"/>
              </a:rPr>
              <a:t>qpoly</a:t>
            </a:r>
            <a:r>
              <a:rPr lang="en-US" altLang="en-US" sz="2600" baseline="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600" baseline="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altLang="en-US" sz="2600" b="1" baseline="0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QC</a:t>
            </a:r>
            <a:r>
              <a:rPr lang="en-US" altLang="en-US" sz="2600" b="1" baseline="-25000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600" baseline="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 = </a:t>
            </a:r>
            <a:r>
              <a:rPr lang="en-US" altLang="en-US" sz="2600" b="1" baseline="0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QC</a:t>
            </a:r>
            <a:r>
              <a:rPr lang="en-US" altLang="en-US" sz="2600" b="1" baseline="-25000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600" baseline="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kumimoji="0" lang="en-US" altLang="en-US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  <a:sym typeface="Symbol" panose="05050102010706020507" pitchFamily="18" charset="2"/>
              </a:rPr>
              <a:t>Also known: 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Calibri" panose="020F0502020204030204" pitchFamily="34" charset="0"/>
                <a:sym typeface="Symbol" panose="05050102010706020507" pitchFamily="18" charset="2"/>
              </a:rPr>
              <a:t>QCMA</a:t>
            </a:r>
            <a:r>
              <a:rPr kumimoji="0" lang="en-US" altLang="en-US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  <a:sym typeface="Symbol" panose="05050102010706020507" pitchFamily="18" charset="2"/>
              </a:rPr>
              <a:t>  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Calibri" panose="020F0502020204030204" pitchFamily="34" charset="0"/>
                <a:sym typeface="Symbol" panose="05050102010706020507" pitchFamily="18" charset="2"/>
              </a:rPr>
              <a:t>BQP/poly</a:t>
            </a:r>
            <a:r>
              <a:rPr kumimoji="0" lang="en-US" altLang="en-US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  <a:sym typeface="Symbol" panose="05050102010706020507" pitchFamily="18" charset="2"/>
              </a:rPr>
              <a:t> collapses 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Calibri" panose="020F0502020204030204" pitchFamily="34" charset="0"/>
                <a:sym typeface="Symbol" panose="05050102010706020507" pitchFamily="18" charset="2"/>
              </a:rPr>
              <a:t>QCPH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995272FF-C231-498D-8165-A0E582F8C96E}"/>
              </a:ext>
            </a:extLst>
          </p:cNvPr>
          <p:cNvSpPr txBox="1">
            <a:spLocks/>
          </p:cNvSpPr>
          <p:nvPr/>
        </p:nvSpPr>
        <p:spPr bwMode="auto">
          <a:xfrm>
            <a:off x="338526" y="3762140"/>
            <a:ext cx="86334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en-US" altLang="en-US" sz="2800" b="1" dirty="0" err="1">
                <a:solidFill>
                  <a:srgbClr val="990099"/>
                </a:solidFill>
                <a:cs typeface="Calibri" panose="020F0502020204030204" pitchFamily="34" charset="0"/>
              </a:rPr>
              <a:t>PromiseQMA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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BQP/</a:t>
            </a:r>
            <a:r>
              <a:rPr lang="en-US" altLang="en-US" sz="2800" b="1" dirty="0" err="1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qpoly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 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QMA</a:t>
            </a:r>
            <a:r>
              <a:rPr lang="en-US" altLang="en-US" sz="2800" b="1" baseline="30000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QMA…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 collapses?</a:t>
            </a:r>
            <a:b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</a:br>
            <a:r>
              <a:rPr lang="en-US" altLang="en-US" sz="26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	Difficulty: Lack of search/decision equivalence for </a:t>
            </a:r>
            <a:r>
              <a:rPr lang="en-US" altLang="en-US" sz="26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QMA</a:t>
            </a:r>
          </a:p>
          <a:p>
            <a:pPr lvl="0">
              <a:buNone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2600" dirty="0">
                <a:cs typeface="Calibri" panose="020F0502020204030204" pitchFamily="34" charset="0"/>
                <a:sym typeface="Symbol" panose="05050102010706020507" pitchFamily="18" charset="2"/>
              </a:rPr>
              <a:t>What if </a:t>
            </a:r>
            <a:r>
              <a:rPr lang="en-US" altLang="en-US" sz="26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BQP/</a:t>
            </a:r>
            <a:r>
              <a:rPr lang="en-US" altLang="en-US" sz="2600" b="1" dirty="0" err="1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qpoly</a:t>
            </a:r>
            <a:r>
              <a:rPr lang="en-US" altLang="en-US" sz="2600" dirty="0">
                <a:cs typeface="Calibri" panose="020F0502020204030204" pitchFamily="34" charset="0"/>
                <a:sym typeface="Symbol" panose="05050102010706020507" pitchFamily="18" charset="2"/>
              </a:rPr>
              <a:t> can prepare </a:t>
            </a:r>
            <a:r>
              <a:rPr lang="en-US" altLang="en-US" sz="26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QMA</a:t>
            </a:r>
            <a:r>
              <a:rPr lang="en-US" altLang="en-US" sz="2600" dirty="0">
                <a:cs typeface="Calibri" panose="020F0502020204030204" pitchFamily="34" charset="0"/>
                <a:sym typeface="Symbol" panose="05050102010706020507" pitchFamily="18" charset="2"/>
              </a:rPr>
              <a:t> witness states?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30047ECE-FCCB-4F17-B550-E134930696B0}"/>
              </a:ext>
            </a:extLst>
          </p:cNvPr>
          <p:cNvSpPr txBox="1">
            <a:spLocks/>
          </p:cNvSpPr>
          <p:nvPr/>
        </p:nvSpPr>
        <p:spPr bwMode="auto">
          <a:xfrm>
            <a:off x="338137" y="5329003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YP*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YQP*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YQP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A78AE9F7-A1D0-4D6F-927E-0F7973179F85}"/>
              </a:ext>
            </a:extLst>
          </p:cNvPr>
          <p:cNvSpPr txBox="1">
            <a:spLocks/>
          </p:cNvSpPr>
          <p:nvPr/>
        </p:nvSpPr>
        <p:spPr bwMode="auto">
          <a:xfrm>
            <a:off x="369756" y="6019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MA</a:t>
            </a:r>
            <a:r>
              <a:rPr lang="en-US" altLang="en-US" sz="2800" b="1" baseline="-25000" dirty="0">
                <a:solidFill>
                  <a:srgbClr val="990099"/>
                </a:solidFill>
                <a:cs typeface="Calibri" panose="020F0502020204030204" pitchFamily="34" charset="0"/>
              </a:rPr>
              <a:t>EXP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BQP/</a:t>
            </a:r>
            <a:r>
              <a:rPr lang="en-US" altLang="en-US" sz="2800" b="1" dirty="0" err="1">
                <a:solidFill>
                  <a:srgbClr val="990099"/>
                </a:solidFill>
                <a:cs typeface="Calibri" panose="020F0502020204030204" pitchFamily="34" charset="0"/>
              </a:rPr>
              <a:t>qpoly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PromiseMA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BQSIZE</a:t>
            </a:r>
            <a:r>
              <a:rPr lang="en-US" altLang="en-US" sz="2800" dirty="0">
                <a:cs typeface="Calibri" panose="020F0502020204030204" pitchFamily="34" charset="0"/>
              </a:rPr>
              <a:t>(</a:t>
            </a:r>
            <a:r>
              <a:rPr lang="en-US" altLang="en-US" sz="2800" dirty="0" err="1">
                <a:cs typeface="Calibri" panose="020F0502020204030204" pitchFamily="34" charset="0"/>
              </a:rPr>
              <a:t>n</a:t>
            </a:r>
            <a:r>
              <a:rPr lang="en-US" altLang="en-US" sz="2800" baseline="30000" dirty="0" err="1">
                <a:cs typeface="Calibri" panose="020F0502020204030204" pitchFamily="34" charset="0"/>
              </a:rPr>
              <a:t>k</a:t>
            </a:r>
            <a:r>
              <a:rPr lang="en-US" altLang="en-US" sz="2800" dirty="0">
                <a:cs typeface="Calibri" panose="020F0502020204030204" pitchFamily="34" charset="0"/>
              </a:rPr>
              <a:t>)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/</a:t>
            </a:r>
            <a:r>
              <a:rPr lang="en-US" altLang="en-US" sz="2800" b="1" dirty="0" err="1">
                <a:solidFill>
                  <a:srgbClr val="990099"/>
                </a:solidFill>
                <a:cs typeface="Calibri" panose="020F0502020204030204" pitchFamily="34" charset="0"/>
              </a:rPr>
              <a:t>q</a:t>
            </a:r>
            <a:r>
              <a:rPr lang="en-US" altLang="en-US" sz="2800" dirty="0" err="1">
                <a:cs typeface="Calibri" panose="020F0502020204030204" pitchFamily="34" charset="0"/>
              </a:rPr>
              <a:t>n</a:t>
            </a:r>
            <a:r>
              <a:rPr lang="en-US" altLang="en-US" sz="2800" baseline="30000" dirty="0" err="1">
                <a:cs typeface="Calibri" panose="020F0502020204030204" pitchFamily="34" charset="0"/>
              </a:rPr>
              <a:t>k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4FCC43C9-7204-4145-A43A-B52988C6B673}"/>
              </a:ext>
            </a:extLst>
          </p:cNvPr>
          <p:cNvSpPr txBox="1">
            <a:spLocks/>
          </p:cNvSpPr>
          <p:nvPr/>
        </p:nvSpPr>
        <p:spPr bwMode="auto">
          <a:xfrm>
            <a:off x="338137" y="3152540"/>
            <a:ext cx="86334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NP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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BQP/</a:t>
            </a:r>
            <a:r>
              <a:rPr lang="en-US" altLang="en-US" sz="2800" b="1" dirty="0" err="1">
                <a:solidFill>
                  <a:srgbClr val="990099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qpoly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  any hierarchies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collapse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?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060" y="53340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General Open Problems About Quantum Advice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92785" y="180227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Classical oracle A such that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BQP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/poly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BQP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qpoly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1" indent="0">
              <a:buNone/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Closely related to </a:t>
            </a:r>
            <a:r>
              <a:rPr lang="en-US" altLang="en-US" sz="2400" b="1" dirty="0">
                <a:solidFill>
                  <a:srgbClr val="990099"/>
                </a:solidFill>
                <a:cs typeface="Calibri" panose="020F0502020204030204" pitchFamily="34" charset="0"/>
              </a:rPr>
              <a:t>QMA</a:t>
            </a:r>
            <a:r>
              <a:rPr lang="en-US" altLang="en-US" sz="2400" dirty="0">
                <a:cs typeface="Calibri" panose="020F0502020204030204" pitchFamily="34" charset="0"/>
              </a:rPr>
              <a:t> vs. </a:t>
            </a:r>
            <a:r>
              <a:rPr lang="en-US" altLang="en-US" sz="2400" b="1" dirty="0">
                <a:solidFill>
                  <a:srgbClr val="990099"/>
                </a:solidFill>
                <a:cs typeface="Calibri" panose="020F0502020204030204" pitchFamily="34" charset="0"/>
              </a:rPr>
              <a:t>QCMA</a:t>
            </a:r>
            <a:r>
              <a:rPr lang="en-US" altLang="en-US" sz="2400" dirty="0">
                <a:cs typeface="Calibri" panose="020F0502020204030204" pitchFamily="34" charset="0"/>
              </a:rPr>
              <a:t>.  A.-Kuperberg 2006 gave </a:t>
            </a:r>
            <a:r>
              <a:rPr lang="en-US" alt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quantum</a:t>
            </a:r>
            <a:r>
              <a:rPr lang="en-US" altLang="en-US" sz="2400" dirty="0">
                <a:cs typeface="Calibri" panose="020F0502020204030204" pitchFamily="34" charset="0"/>
              </a:rPr>
              <a:t> oracle separations, but the classical oracle case has resisted recent attacks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09CEA5F2-E1A1-4B2E-A18C-3B84D808B2E6}"/>
              </a:ext>
            </a:extLst>
          </p:cNvPr>
          <p:cNvSpPr txBox="1">
            <a:spLocks/>
          </p:cNvSpPr>
          <p:nvPr/>
        </p:nvSpPr>
        <p:spPr bwMode="auto">
          <a:xfrm>
            <a:off x="369051" y="3733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Candidate problem in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BQP/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qpoly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\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BQP/poly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1" indent="0"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Group Membership Problem: </a:t>
            </a:r>
            <a:r>
              <a:rPr lang="en-US" altLang="en-US" sz="2400" dirty="0">
                <a:cs typeface="Calibri" panose="020F0502020204030204" pitchFamily="34" charset="0"/>
              </a:rPr>
              <a:t>Still a candidate, even after the recent breakthrough by Le Gall, Nishimura, and Thakkar, putting Group Order in </a:t>
            </a:r>
            <a:r>
              <a:rPr lang="en-US" altLang="en-US" sz="2400" b="1" dirty="0">
                <a:solidFill>
                  <a:srgbClr val="990099"/>
                </a:solidFill>
                <a:cs typeface="Calibri" panose="020F0502020204030204" pitchFamily="34" charset="0"/>
              </a:rPr>
              <a:t>QCMA </a:t>
            </a:r>
            <a:r>
              <a:rPr lang="en-US" altLang="en-US" sz="2400" dirty="0">
                <a:cs typeface="Calibri" panose="020F0502020204030204" pitchFamily="34" charset="0"/>
              </a:rPr>
              <a:t>(!)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01635C2-D9BE-4FB7-B273-766D5C5476FA}"/>
              </a:ext>
            </a:extLst>
          </p:cNvPr>
          <p:cNvSpPr txBox="1">
            <a:spLocks/>
          </p:cNvSpPr>
          <p:nvPr/>
        </p:nvSpPr>
        <p:spPr bwMode="auto">
          <a:xfrm>
            <a:off x="404570" y="5801193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QMA(2)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qpoly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,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QSZK/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qpoly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ALL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9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>
            <a:extLst>
              <a:ext uri="{FF2B5EF4-FFF2-40B4-BE49-F238E27FC236}">
                <a16:creationId xmlns:a16="http://schemas.microsoft.com/office/drawing/2014/main" id="{267DE0D8-C30B-4FA2-9C64-A869122EC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Rectangle 22">
            <a:extLst>
              <a:ext uri="{FF2B5EF4-FFF2-40B4-BE49-F238E27FC236}">
                <a16:creationId xmlns:a16="http://schemas.microsoft.com/office/drawing/2014/main" id="{B22704A6-75EE-4E63-84D0-F50037762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899" y="251381"/>
            <a:ext cx="8458200" cy="9366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Karp-Lipton Theorem (1982)</a:t>
            </a: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https://mail.google.com/mail/u/0?ui=2&amp;ik=7d192527e2&amp;attid=0.1&amp;permmsgid=msg-a:r8202704839071089582&amp;th=19714e49f19ff619&amp;view=fimg&amp;fur=ip&amp;permmsgid=msg-a:r8202704839071089582&amp;sz=s0-l75-ft&amp;attbid=ANGjdJ-GriUPQVjiiPusKIPPnX5xh1CYwJQisXVPZPcT0PV_ulNGSLtv9q810QQv2MGcoVZfZdS5Nl92U2z313s5q14eDx8B4RYRc5UF9lN8-5jcDnEjJybkPyeC1U8&amp;disp=emb&amp;realattid=ii_19714e48a9d1cc4edef1&amp;zw">
            <a:extLst>
              <a:ext uri="{FF2B5EF4-FFF2-40B4-BE49-F238E27FC236}">
                <a16:creationId xmlns:a16="http://schemas.microsoft.com/office/drawing/2014/main" id="{0639F0F0-AFB2-4235-A1D8-EA87ABC74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A6959-E01E-4710-8447-4D13BE7AF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1390649"/>
            <a:ext cx="6781801" cy="50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>
            <a:extLst>
              <a:ext uri="{FF2B5EF4-FFF2-40B4-BE49-F238E27FC236}">
                <a16:creationId xmlns:a16="http://schemas.microsoft.com/office/drawing/2014/main" id="{267DE0D8-C30B-4FA2-9C64-A869122EC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Rectangle 22">
            <a:extLst>
              <a:ext uri="{FF2B5EF4-FFF2-40B4-BE49-F238E27FC236}">
                <a16:creationId xmlns:a16="http://schemas.microsoft.com/office/drawing/2014/main" id="{B22704A6-75EE-4E63-84D0-F50037762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9366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 of the Karp-Lipton Theorem!</a:t>
            </a: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45595-5145-4546-8B0C-856DB2519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3889"/>
            <a:ext cx="7620000" cy="523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00535"/>
            <a:ext cx="8838846" cy="894866"/>
          </a:xfrm>
        </p:spPr>
        <p:txBody>
          <a:bodyPr/>
          <a:lstStyle/>
          <a:p>
            <a:pPr eaLnBrk="1" hangingPunct="1"/>
            <a:r>
              <a:rPr lang="en-US" altLang="en-US" sz="4200" b="1" dirty="0">
                <a:solidFill>
                  <a:srgbClr val="0070C0"/>
                </a:solidFill>
              </a:rPr>
              <a:t>KL’s Importance for Complexity Theory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F359A67-7351-4576-B416-92CD2B2FA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46" y="25146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Connects the uniform and nonuniform worlds</a:t>
            </a:r>
            <a:endParaRPr lang="en-US" altLang="en-US" sz="3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F80D195-41E9-4253-9DD0-F51F2D355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6" y="1404103"/>
            <a:ext cx="818423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Evidence that </a:t>
            </a:r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P/poly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isn’t “ridiculously” strong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B487412-AF84-4C3C-9CD4-90A137460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46" y="4833101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An ingredient in circuit lower bounds!</a:t>
            </a:r>
          </a:p>
          <a:p>
            <a:pPr algn="l" eaLnBrk="1" hangingPunct="1"/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Example: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The third level of </a:t>
            </a:r>
            <a:r>
              <a:rPr lang="en-US" altLang="en-US" sz="2400" b="1" dirty="0">
                <a:solidFill>
                  <a:srgbClr val="990099"/>
                </a:solidFill>
                <a:latin typeface="Calibri" panose="020F0502020204030204" pitchFamily="34" charset="0"/>
              </a:rPr>
              <a:t>PH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is known not to have circuits of size </a:t>
            </a:r>
            <a:r>
              <a:rPr lang="en-US" alt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400" baseline="30000" dirty="0" err="1">
                <a:solidFill>
                  <a:schemeClr val="tx1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for any fixed k.  But that means that the second level can’t either!  For if it did, it would equal the third level, by Karp-Lipton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95D730-B948-42FF-B40C-2A671FD9E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32" y="3657599"/>
            <a:ext cx="86069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Early example of </a:t>
            </a:r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as “yardstick of implausibility”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</a:br>
            <a:r>
              <a:rPr lang="en-US" altLang="en-US" sz="2400" b="1" dirty="0">
                <a:solidFill>
                  <a:srgbClr val="008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“If pigs could fly then donkeys could whistle”</a:t>
            </a:r>
            <a:endParaRPr lang="en-US" altLang="en-US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04800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sz="4300" b="1" dirty="0">
                <a:solidFill>
                  <a:srgbClr val="0070C0"/>
                </a:solidFill>
              </a:rPr>
              <a:t>Quantum Version: What Goes Wrong?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8057ED-8631-4DC8-A399-F068F1C2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1295400"/>
            <a:ext cx="8460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Suppose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</a:rPr>
              <a:t>NP</a:t>
            </a:r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</a:t>
            </a:r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</a:rPr>
              <a:t>BQP/</a:t>
            </a:r>
            <a:r>
              <a:rPr lang="en-US" altLang="en-US" sz="30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qpoly</a:t>
            </a:r>
            <a:endParaRPr lang="en-US" altLang="en-US" sz="3000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AFAA777-0307-4784-B613-CAB6EAB6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2076934"/>
            <a:ext cx="84463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Then in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</a:rPr>
              <a:t>QMA</a:t>
            </a:r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, we can guess a quantum advice state |</a:t>
            </a:r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</a:t>
            </a:r>
            <a:r>
              <a:rPr lang="en-US" altLang="en-US" sz="3000" baseline="-25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</a:t>
            </a:r>
            <a:endParaRPr lang="en-US" altLang="en-US" sz="3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190BA92-2846-462E-A960-20601327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3409467"/>
            <a:ext cx="84604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</a:rPr>
              <a:t>QMA</a:t>
            </a:r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 machine can then pass |</a:t>
            </a:r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</a:t>
            </a:r>
            <a:r>
              <a:rPr lang="en-US" altLang="en-US" sz="3000" baseline="-25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30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 to an oracle that … hey wait, you can’t pass a state to the oracle!</a:t>
            </a:r>
            <a:endParaRPr lang="en-US" altLang="en-US" sz="3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6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6E3344B2-E2BD-42D8-8142-E21F2480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65" y="4572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A. 2006: “Oracles Are Subtle But Not Malicious”</a:t>
            </a:r>
            <a:endParaRPr lang="en-US" sz="2800" b="1" kern="0" dirty="0">
              <a:solidFill>
                <a:srgbClr val="0070C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69246-DE01-4A9C-8334-9AAFFDE7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43" y="3473441"/>
            <a:ext cx="8581928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Vinodchandran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(2005) had shown that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has no circuits of size </a:t>
            </a:r>
            <a:r>
              <a:rPr lang="en-US" altLang="en-US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9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, for any fixed 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My result implied that </a:t>
            </a:r>
            <a:r>
              <a:rPr lang="en-US" altLang="en-US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Vinodchandran’s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evaded both the relativization </a:t>
            </a:r>
            <a:r>
              <a:rPr lang="en-US" altLang="en-US" sz="2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natural proofs barriers.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This set the stage for the </a:t>
            </a:r>
            <a:r>
              <a:rPr lang="en-US" altLang="en-US" sz="2900" i="1" dirty="0" err="1">
                <a:latin typeface="Calibri" panose="020F0502020204030204" pitchFamily="34" charset="0"/>
                <a:cs typeface="Calibri" panose="020F0502020204030204" pitchFamily="34" charset="0"/>
              </a:rPr>
              <a:t>algebrization</a:t>
            </a:r>
            <a:r>
              <a:rPr lang="en-US" altLang="en-US" sz="2900" i="1" dirty="0">
                <a:latin typeface="Calibri" panose="020F0502020204030204" pitchFamily="34" charset="0"/>
                <a:cs typeface="Calibri" panose="020F0502020204030204" pitchFamily="34" charset="0"/>
              </a:rPr>
              <a:t> barrier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(A.-</a:t>
            </a:r>
            <a:r>
              <a:rPr lang="en-US" altLang="en-US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Wigderson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2008)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74188-7061-476D-AC4B-E125649B3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28800"/>
            <a:ext cx="849630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Best-known result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(solving an old problem of </a:t>
            </a:r>
            <a:r>
              <a:rPr lang="en-US" altLang="en-US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Fortnow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b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There exists an oracle A relative to which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has linear-sized circuits.</a:t>
            </a:r>
          </a:p>
        </p:txBody>
      </p:sp>
    </p:spTree>
    <p:extLst>
      <p:ext uri="{BB962C8B-B14F-4D97-AF65-F5344CB8AC3E}">
        <p14:creationId xmlns:p14="http://schemas.microsoft.com/office/powerpoint/2010/main" val="39353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E69246-DE01-4A9C-8334-9AAFFDE7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43" y="428179"/>
            <a:ext cx="84617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Theorem in A. 2006: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altLang="en-US" sz="30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</a:t>
            </a:r>
            <a:r>
              <a:rPr lang="en-US" altLang="en-US" sz="30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qpoly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74188-7061-476D-AC4B-E125649B3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78" y="1143000"/>
            <a:ext cx="84963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Proof:</a:t>
            </a:r>
            <a:r>
              <a:rPr lang="en-US" alt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Guess the maximally mixed state I for the (amplified) advice to a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</a:t>
            </a:r>
            <a:r>
              <a:rPr lang="en-US" altLang="en-US" sz="30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qpoly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machine 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Then form the truth table of a Boolean function f:{0,1}</a:t>
            </a:r>
            <a:r>
              <a:rPr lang="en-US" alt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{0,1} by repeatedly choosing the output (0 or 1) that cuts M’s success probability by at least half, conditioned on success on all previous inputs.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requisite computations can all be done in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EXP</a:t>
            </a:r>
            <a:r>
              <a:rPr lang="en-US" altLang="en-US" sz="30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 can no longer be in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</a:t>
            </a:r>
            <a:r>
              <a:rPr lang="en-US" altLang="en-US" sz="30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qpoly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once the success probability drops below 2</a:t>
            </a:r>
            <a:r>
              <a:rPr lang="en-US" altLang="en-US" sz="3000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-poly(n)</a:t>
            </a: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6CF6D-0E53-4B5A-90C4-5DE0F583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78" y="5551140"/>
            <a:ext cx="83057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Similarly, </a:t>
            </a:r>
            <a:r>
              <a:rPr lang="en-US" altLang="en-US" sz="30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30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has no quantum circuits of size 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(even with 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-sized quantum advice) for any fixed k</a:t>
            </a:r>
          </a:p>
        </p:txBody>
      </p:sp>
    </p:spTree>
    <p:extLst>
      <p:ext uri="{BB962C8B-B14F-4D97-AF65-F5344CB8AC3E}">
        <p14:creationId xmlns:p14="http://schemas.microsoft.com/office/powerpoint/2010/main" val="30307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6E3344B2-E2BD-42D8-8142-E21F2480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69" y="388755"/>
            <a:ext cx="8650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Even Better Quantum Circuit Lower Bound!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69246-DE01-4A9C-8334-9AAFFDE7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6" y="1366390"/>
            <a:ext cx="846173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 (A. 2006):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</a:t>
            </a:r>
            <a:r>
              <a:rPr lang="en-US" altLang="en-US" sz="2900" b="1" baseline="-25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</a:t>
            </a:r>
            <a:r>
              <a:rPr lang="en-US" altLang="en-US" sz="29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qpoly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74188-7061-476D-AC4B-E125649B3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63" y="2031470"/>
            <a:ext cx="84963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Proof:</a:t>
            </a:r>
            <a:r>
              <a:rPr lang="en-US" alt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</a:t>
            </a:r>
            <a:r>
              <a:rPr lang="en-US" altLang="en-US" sz="2900" b="1" baseline="-25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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</a:t>
            </a:r>
            <a:r>
              <a:rPr lang="en-US" altLang="en-US" sz="29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qpoly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Then certainly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9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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</a:t>
            </a:r>
            <a:r>
              <a:rPr lang="en-US" altLang="en-US" sz="29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qpoly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as well.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-complete Permanent is self-checkable (LFKN).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So in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, we can guess quantum advice for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9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and check it ourselves, giving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9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</a:t>
            </a:r>
            <a:r>
              <a:rPr lang="en-US" altLang="en-US" sz="2900" b="1" baseline="-25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=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altLang="en-US" sz="29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by padding.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altLang="en-US" sz="2900" b="1" baseline="30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</a:t>
            </a:r>
            <a:r>
              <a:rPr lang="en-US" altLang="en-US" sz="29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qpoly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by the last slide.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</a:t>
            </a:r>
            <a:r>
              <a:rPr lang="en-US" altLang="en-US" sz="2900" b="1" baseline="-25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</a:t>
            </a:r>
            <a:r>
              <a:rPr lang="en-US" altLang="en-US" sz="29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qpoly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as well.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C49DB-3B5D-4518-B975-B5579F5B5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28" y="6019800"/>
            <a:ext cx="846173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Likewise: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QCMA</a:t>
            </a:r>
            <a:r>
              <a:rPr lang="en-US" altLang="en-US" sz="2900" b="1" baseline="-25000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9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BQP/poly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66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280701</TotalTime>
  <Words>2252</Words>
  <Application>Microsoft Office PowerPoint</Application>
  <PresentationFormat>On-screen Show (4:3)</PresentationFormat>
  <Paragraphs>151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Default Design</vt:lpstr>
      <vt:lpstr>Office Theme</vt:lpstr>
      <vt:lpstr>Quantum Versions of the Karp-Lipton Theorem</vt:lpstr>
      <vt:lpstr>The Setting…</vt:lpstr>
      <vt:lpstr>The Karp-Lipton Theorem (1982)</vt:lpstr>
      <vt:lpstr>Proof of the Karp-Lipton Theorem!</vt:lpstr>
      <vt:lpstr>KL’s Importance for Complexity Theory</vt:lpstr>
      <vt:lpstr>Quantum Version: What Goes Wrong?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Result Needed To Fix This</vt:lpstr>
      <vt:lpstr>BQP/qpoly = YQP*/poly Proof Sketch</vt:lpstr>
      <vt:lpstr>Our 2010 Application!</vt:lpstr>
      <vt:lpstr>Justin Yirka’s Use of BQP/qpoly = YQP*/poly to Fix My 2006 Quantum Karp-Lipton Proof</vt:lpstr>
      <vt:lpstr>Another New Result from Yesterday!</vt:lpstr>
      <vt:lpstr>Summary</vt:lpstr>
      <vt:lpstr>Open Problems</vt:lpstr>
      <vt:lpstr>General Open Problems About Quantum Advice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336</cp:revision>
  <dcterms:created xsi:type="dcterms:W3CDTF">2006-04-29T20:46:23Z</dcterms:created>
  <dcterms:modified xsi:type="dcterms:W3CDTF">2025-05-30T15:02:56Z</dcterms:modified>
</cp:coreProperties>
</file>