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24" r:id="rId3"/>
    <p:sldId id="335" r:id="rId4"/>
    <p:sldId id="311" r:id="rId5"/>
    <p:sldId id="294" r:id="rId6"/>
    <p:sldId id="288" r:id="rId7"/>
    <p:sldId id="330" r:id="rId8"/>
    <p:sldId id="336" r:id="rId9"/>
    <p:sldId id="318" r:id="rId10"/>
    <p:sldId id="316" r:id="rId11"/>
    <p:sldId id="338" r:id="rId12"/>
    <p:sldId id="337" r:id="rId13"/>
    <p:sldId id="314" r:id="rId14"/>
    <p:sldId id="334" r:id="rId15"/>
    <p:sldId id="34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29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008000"/>
    <a:srgbClr val="FF0000"/>
    <a:srgbClr val="FFFFBB"/>
    <a:srgbClr val="E4F2F4"/>
    <a:srgbClr val="FFD1D1"/>
    <a:srgbClr val="ECD9FF"/>
    <a:srgbClr val="D5E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5" autoAdjust="0"/>
    <p:restoredTop sz="94660"/>
  </p:normalViewPr>
  <p:slideViewPr>
    <p:cSldViewPr>
      <p:cViewPr varScale="1">
        <p:scale>
          <a:sx n="77" d="100"/>
          <a:sy n="77" d="100"/>
        </p:scale>
        <p:origin x="98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1502CDA-84DF-4E68-ABAB-FD70C4C9021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8AC9923-80C1-4198-82C0-8FCE073956F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C083B0D-190B-41C3-B8ED-6BBF4857DDBE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0A113F83-4152-4EC6-9B6F-E45D8609B2F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D8D870DB-8EE7-4C83-A75C-362E3B2B1EE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BBF32F05-CABF-4C32-9EFE-6DE1B81E2A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670AEE9-D029-4175-8EFC-17CDF686B0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44576B23-4822-4152-BC29-2120E8D2DC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B306C6-7DF3-4A99-975B-E931B6C82BB0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E6F4F95-FE08-40A4-B244-21157EEA9FE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97C04423-7016-4FCB-B8CA-55646B0B6B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D86A5783-10F7-4193-9D63-F77FDD66D8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4CA9C0-2DAC-4865-B596-892EC2289B3E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AEE14F95-B30E-4FAD-9473-DE5371EEF72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A1379188-EC8D-4227-814B-4222790A07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494797A1-5803-49A7-9393-203B441F1A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0BDD36-73C6-4725-847D-70299078A037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552E59F6-0DFB-4951-AD2A-1500C88A165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45D51D84-D0EE-4F61-ADDA-56753CEC88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5E8EFF2E-D844-4E98-A534-340DD40763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BF3574-F6E5-4B87-88D8-41FEFDCA8D55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3F93AEC7-7499-443C-BFB7-35AE82D3BBF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956AE508-C7A4-4B6B-A40B-F55D7502D5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83CC5AF1-F2C3-46F1-97C0-831A0B766D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A7F093-275E-451D-8ADE-97D256809D1A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C3603A60-F72B-4724-92C8-FBCB6D45B2C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B6DF8F3B-1B3D-46DD-B7E3-77DF526A84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B30E2125-73C2-4FAF-A27B-ED03793085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79A4FE-5FA4-4F28-BE42-1433F8E1C324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FDA0224F-E4C0-4F67-9366-E31CDE96934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3998FA87-FFCF-448A-977C-27590F4647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415283C7-0E25-4DA7-A8F3-C4BD3CB3F1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E8510E-F9BA-4F96-8C5B-2E161A4D1F25}" type="slidenum">
              <a:rPr lang="en-CA" altLang="en-US"/>
              <a:pPr>
                <a:spcBef>
                  <a:spcPct val="0"/>
                </a:spcBef>
              </a:pPr>
              <a:t>15</a:t>
            </a:fld>
            <a:endParaRPr lang="en-CA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AA807372-C008-41B5-85D6-08BA9E8A28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90190EF7-7300-48F6-A0B4-BF487C9846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BEE4BCAC-C2A7-4272-8DC1-FD21330E86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3F8F69-AC45-4690-8D0E-E9C470934C4F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74BE281B-A83E-4930-9D9D-F53845AEBF8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030B7214-7DB9-424B-BA03-675488321E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A64754FF-73E8-40C5-A97B-F968AC57B2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E160DE-D834-4898-B082-0D6349ECCCFD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D772E3D8-8E83-41D6-A388-87E05809A36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3588FB29-51EF-487A-B5BE-A51523999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05D9202F-2F4D-4F85-AB96-42ED260097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2E7150-6EF7-487A-B053-7BE2E6B32660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E8D8B778-7B50-4128-A26F-DDE8625CE58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8FA895C1-EFE5-4E7B-8C59-580D75FC36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00E4A6FF-C126-4B8A-9DB1-D2875C2C7B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A7848B-90BD-4289-838B-B11B3E230E2E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3CE91AB5-CC15-4D13-8215-B2DD645D11C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F7175BA5-7887-4897-80C4-A502826FB0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5B4C7457-DA6F-4B01-BC31-04E242D8A0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F2D908-E78D-4EC0-B50F-293D86407E10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B72A7022-A41F-4FBE-B20C-02663E3C464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487F480-ADA3-4C0C-A694-95AA9C85B3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5DEF1C52-38DD-45CA-A23B-0B92804584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A23F04-2261-45BD-9A95-AC893DD11122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7FA4F72A-8B81-4573-B8B4-D68DD8FE2C2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E970705B-AB9D-42BC-BCB5-B18F27FEB4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FFBB7FFA-513D-4433-BB29-4132990C61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BC5A05-70C7-4A6A-BF8A-065A4E2C02C4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25214FCC-054F-4149-98F3-4744C9C8609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55A2CCF0-A090-494F-BB82-D9929F6104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F879430E-A530-4087-AC26-F664C945D6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7656AC-19EA-42CD-A5BC-27A5A33ABF93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2F9FE73E-03F9-42D2-975C-FD5B4EE24CB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4242F375-A2D4-4136-BA3D-4439B120CD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B2D1350D-0D01-4965-B840-552C7773D4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429E0B-12E9-43E0-B158-E36714DE4380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F1F4DCCD-EDBB-4921-A4CF-B573DD65E15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8B4F04B3-188F-4596-84F6-1F393249BE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E12F73F7-E60D-4883-A39E-C93D9B202B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81F5B7-51EA-4F0B-A431-5D90062DD227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7E0D0EC7-87CA-4A08-8E20-09D95F1F748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D781DEFF-95B0-4F2A-BBEB-8F5F4365CF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B948E813-ABF2-41D5-9648-8AB6C76E04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E25E1D-F6A6-4F9C-9834-E6D0B5F31A7F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79D5157-313B-4221-904A-9C2FAA4A075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B3BC8095-9183-4478-9F3B-901A84A8F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EE0D0A9F-A5F9-4466-B8E0-2A84F6BD91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F8AA5A-02BA-42AA-B33C-442280D0F119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E399B5DD-C8A8-4076-AD48-2C6FFADEA96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A66D8953-CA0A-4F9B-A71C-A96171906E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5E8BD1BE-53F7-4E3B-9F01-E544345750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541708-CB71-4E6A-B2A9-EA0693063DD5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54D1133E-D15E-48A4-A759-9C489E9BA5A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A4DAA7C8-6471-4735-81CB-AE2C731B88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61BA9227-8499-41E2-A2AE-A17F47F076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3C904D-0E4C-4437-B3CB-53A4D1565EDE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A01810B7-0627-4912-A3FC-D5B7A1D05B2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CB764338-F109-4A4D-BEAF-F19743C50F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01130011-78F8-4420-9C34-58A4ADDDBC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169A82-1729-4EB9-A596-4B66626A3F7A}" type="slidenum">
              <a:rPr lang="en-CA" altLang="en-US" smtClean="0"/>
              <a:pPr>
                <a:spcBef>
                  <a:spcPct val="0"/>
                </a:spcBef>
              </a:pPr>
              <a:t>7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762A9A15-4D5E-4400-83AE-7EB6272A88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0148ADDC-BF2C-42E6-8574-30EF4EA624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DE0575F9-B26D-40AB-BE69-3121AD775D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B7C63E-DF0E-4BB4-97FD-530B8432FBF0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66BFB6A6-4552-471D-BD7A-D864DA9DE91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3D37960D-4212-47BF-9BD6-040D252D80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0492A42D-F01B-4B03-930F-9C627A7E40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23D6CE-0C8A-4A11-A532-47CC7F299005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F009A0B7-DAD8-4215-9053-784108D5D7C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95EC74B2-07B1-446D-A801-7F3C0AECCF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E45BF0-F4B3-4C7D-9101-07837FD573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1C06A5-1D85-4694-9E20-0FB62BA6FC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E9D6DD-6643-4404-8ECE-F917D5D021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1A91F-C110-49A6-9BF6-FA5D547D9A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8432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FBE9EA-EA6B-471A-ABEA-53658991AB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CAD96F-3968-4704-8142-01C7FC7113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A55785-47CD-4F76-A299-B808B8B23B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62E3E-7D02-42B3-8517-21E164D30D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64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99D0C4-DAD7-4B7B-84E9-8CA50F79A5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03FCCB-B071-446A-A0F0-4D36F89CAE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66DC2E-FAE7-4D80-8D46-FF6D15FFC8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DBFA1-79C1-4B22-A7D6-1993D3D724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636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EA2984-04B0-4BF6-960E-768760DB70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47F245-F488-4AE8-8D6A-05F5BF60C8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A77266-0064-4EE0-AD1B-D0A0F2FB32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CC31A-004F-4116-968D-275973F609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012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781774-95E4-44E5-A849-A251EE273C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C2D48F-8FFA-4A6E-806E-F1477C7DD4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868994-5DA3-4E81-B866-129D55B929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CD55E-DABC-4185-9301-EEC64159B7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57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4D0F50-DB49-43BD-A852-37FADA24EE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BE821C-C1CB-4900-9BE8-74306E01D8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93721B-9B30-4D4C-B6CA-C61B225B7E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C2484-5672-4D99-A529-99FF20BB28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29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01B3EBF-DEFE-4203-B6A0-B0C0462108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8785BB9-A4B5-49A7-858B-4286A97317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091DDA5-11CE-45A1-83C3-52F8948A92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43138-A201-45F2-9E0F-31D2BD62EB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53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BC13219-DE32-492E-8184-A0D67D149D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DBE451-F146-4BDA-BA03-3B24104BAA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2F28778-409E-4B13-AB56-7738F2ECB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1406A-53A6-4353-B598-3A4469EBBA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264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0F52573-3021-4145-AA34-DDC9015120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666FA3C-E60E-4BF1-9529-72032F707A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EE7219C-0047-430F-A9DF-FC34FD6801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FD8D6-94AE-48F3-A787-729734A612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68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5A5574-EC5D-48D9-8233-C9F5AB1BD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E46271-8FE8-4844-B357-1FEC2007BF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82C06D-CE96-4F69-AFA8-B0BB6F4618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58D3E-476C-4780-AAC4-EE5DCC2C9D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16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CEA4E3-B635-444E-86D0-EE0148DE17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832C9-13C1-4C5E-A19A-4394214172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600630-A966-4FFB-A17F-BE713C3D89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D5539-335E-4E1B-A6D4-5DD0EA3EA3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02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E3C78EF-8B56-4E5C-92CF-500C920473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6FCD9F4-B7FE-46D4-A20D-00898E8246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242F8F7-90F7-442F-A66B-551AAB8008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03ABB87-03D5-4348-A55D-15CA84D656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A5D42C6-AB0E-4310-8B41-B1FA2D4DFD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84D5E88-FFC9-4981-A542-0C7F453E09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E4F389A-A244-4A45-879C-584131B531A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4800">
                <a:solidFill>
                  <a:srgbClr val="CC3300"/>
                </a:solidFill>
                <a:latin typeface="Calibri" panose="020F0502020204030204" pitchFamily="34" charset="0"/>
              </a:rPr>
              <a:t>How Much Information Is In A Quantum State?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CB95680-8349-438D-AAC7-6DB4FD0D124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533400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Scott Aaronson (UT Austin / OpenAI)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Harvard CS Colloquium, March 9, 2023</a:t>
            </a: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9DED7F1A-6DD0-460D-89A4-1728F37B9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568450"/>
            <a:ext cx="3124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6000" i="1">
                <a:sym typeface="Symbol" panose="05050102010706020507" pitchFamily="18" charset="2"/>
              </a:rPr>
              <a:t>|</a:t>
            </a:r>
          </a:p>
        </p:txBody>
      </p:sp>
      <p:pic>
        <p:nvPicPr>
          <p:cNvPr id="3077" name="Picture 15" descr="C:\Users\od user\AppData\Local\Microsoft\Windows\Temporary Internet Files\Content.IE5\N7YD4WXK\MCj04412790000[1].png">
            <a:extLst>
              <a:ext uri="{FF2B5EF4-FFF2-40B4-BE49-F238E27FC236}">
                <a16:creationId xmlns:a16="http://schemas.microsoft.com/office/drawing/2014/main" id="{FA0ECF21-8375-4CCD-A7FF-34F6F465C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61567">
            <a:off x="458788" y="1614488"/>
            <a:ext cx="3822700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">
            <a:extLst>
              <a:ext uri="{FF2B5EF4-FFF2-40B4-BE49-F238E27FC236}">
                <a16:creationId xmlns:a16="http://schemas.microsoft.com/office/drawing/2014/main" id="{1B4B050D-CED4-4C5B-ADE0-839B00A0A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54213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5CB9AF54-ABDC-4F80-9269-352923B67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68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chemeClr val="accent2"/>
                </a:solidFill>
                <a:latin typeface="Calibri" panose="020F0502020204030204" pitchFamily="34" charset="0"/>
              </a:rPr>
              <a:t>How does the theorem work?</a:t>
            </a:r>
          </a:p>
        </p:txBody>
      </p:sp>
      <p:sp>
        <p:nvSpPr>
          <p:cNvPr id="66236" name="Text Box 700">
            <a:extLst>
              <a:ext uri="{FF2B5EF4-FFF2-40B4-BE49-F238E27FC236}">
                <a16:creationId xmlns:a16="http://schemas.microsoft.com/office/drawing/2014/main" id="{B2CB449E-CC2B-4F41-9C8A-44E5B9F26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200400"/>
            <a:ext cx="87630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>
                <a:latin typeface="Calibri" panose="020F0502020204030204" pitchFamily="34" charset="0"/>
              </a:rPr>
              <a:t>Alice is trying to describe the n-qubit state </a:t>
            </a:r>
            <a:r>
              <a:rPr lang="en-US" altLang="en-US" sz="2600">
                <a:latin typeface="Calibri" panose="020F0502020204030204" pitchFamily="34" charset="0"/>
                <a:sym typeface="Symbol" panose="05050102010706020507" pitchFamily="18" charset="2"/>
              </a:rPr>
              <a:t>| to Bob</a:t>
            </a:r>
            <a:endParaRPr lang="en-US" altLang="en-US" sz="2600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>
                <a:latin typeface="Calibri" panose="020F0502020204030204" pitchFamily="34" charset="0"/>
              </a:rPr>
              <a:t>In the beginning, Bob knows nothing about </a:t>
            </a:r>
            <a:r>
              <a:rPr lang="en-US" altLang="en-US" sz="2600">
                <a:latin typeface="Calibri" panose="020F0502020204030204" pitchFamily="34" charset="0"/>
                <a:sym typeface="Symbol" panose="05050102010706020507" pitchFamily="18" charset="2"/>
              </a:rPr>
              <a:t>|</a:t>
            </a:r>
            <a:r>
              <a:rPr lang="en-US" altLang="en-US" sz="2600">
                <a:latin typeface="Calibri" panose="020F0502020204030204" pitchFamily="34" charset="0"/>
              </a:rPr>
              <a:t>, so he guesses it’s the maximally mixed state </a:t>
            </a:r>
            <a:r>
              <a:rPr lang="en-US" altLang="en-US" sz="2600">
                <a:latin typeface="Calibri" panose="020F0502020204030204" pitchFamily="34" charset="0"/>
                <a:sym typeface="Symbol" panose="05050102010706020507" pitchFamily="18" charset="2"/>
              </a:rPr>
              <a:t></a:t>
            </a:r>
            <a:r>
              <a:rPr lang="en-US" altLang="en-US" sz="2600" baseline="-25000">
                <a:latin typeface="Calibri" panose="020F0502020204030204" pitchFamily="34" charset="0"/>
                <a:sym typeface="Symbol" panose="05050102010706020507" pitchFamily="18" charset="2"/>
              </a:rPr>
              <a:t>0</a:t>
            </a:r>
            <a:r>
              <a:rPr lang="en-US" altLang="en-US" sz="2600">
                <a:latin typeface="Calibri" panose="020F0502020204030204" pitchFamily="34" charset="0"/>
                <a:sym typeface="Symbol" panose="05050102010706020507" pitchFamily="18" charset="2"/>
              </a:rPr>
              <a:t>=</a:t>
            </a:r>
            <a:r>
              <a:rPr lang="en-US" altLang="en-US" sz="2600">
                <a:latin typeface="Calibri" panose="020F0502020204030204" pitchFamily="34" charset="0"/>
              </a:rPr>
              <a:t>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>
                <a:latin typeface="Calibri" panose="020F0502020204030204" pitchFamily="34" charset="0"/>
              </a:rPr>
              <a:t>Then Alice helps Bob </a:t>
            </a:r>
            <a:r>
              <a:rPr lang="en-US" altLang="en-US" sz="2600" b="1">
                <a:solidFill>
                  <a:srgbClr val="FF0000"/>
                </a:solidFill>
                <a:latin typeface="Calibri" panose="020F0502020204030204" pitchFamily="34" charset="0"/>
              </a:rPr>
              <a:t>improve</a:t>
            </a:r>
            <a:r>
              <a:rPr lang="en-US" altLang="en-US" sz="2600">
                <a:latin typeface="Calibri" panose="020F0502020204030204" pitchFamily="34" charset="0"/>
              </a:rPr>
              <a:t>, by repeatedly telling him a circuit C</a:t>
            </a:r>
            <a:r>
              <a:rPr lang="en-US" altLang="en-US" sz="2600" baseline="-25000">
                <a:latin typeface="Calibri" panose="020F0502020204030204" pitchFamily="34" charset="0"/>
              </a:rPr>
              <a:t>t</a:t>
            </a:r>
            <a:r>
              <a:rPr lang="en-US" altLang="en-US" sz="2600">
                <a:latin typeface="Calibri" panose="020F0502020204030204" pitchFamily="34" charset="0"/>
                <a:sym typeface="Symbol" panose="05050102010706020507" pitchFamily="18" charset="2"/>
              </a:rPr>
              <a:t></a:t>
            </a:r>
            <a:r>
              <a:rPr lang="en-US" altLang="en-US" sz="2600">
                <a:latin typeface="Calibri" panose="020F0502020204030204" pitchFamily="34" charset="0"/>
              </a:rPr>
              <a:t>S on which his current guess </a:t>
            </a:r>
            <a:r>
              <a:rPr lang="en-US" altLang="en-US" sz="2600">
                <a:latin typeface="Calibri" panose="020F0502020204030204" pitchFamily="34" charset="0"/>
                <a:sym typeface="Symbol" panose="05050102010706020507" pitchFamily="18" charset="2"/>
              </a:rPr>
              <a:t></a:t>
            </a:r>
            <a:r>
              <a:rPr lang="en-US" altLang="en-US" sz="2600" baseline="-25000">
                <a:latin typeface="Calibri" panose="020F0502020204030204" pitchFamily="34" charset="0"/>
                <a:sym typeface="Symbol" panose="05050102010706020507" pitchFamily="18" charset="2"/>
              </a:rPr>
              <a:t>t-1</a:t>
            </a:r>
            <a:r>
              <a:rPr lang="en-US" altLang="en-US" sz="2600">
                <a:latin typeface="Calibri" panose="020F0502020204030204" pitchFamily="34" charset="0"/>
              </a:rPr>
              <a:t> badly fails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>
                <a:latin typeface="Calibri" panose="020F0502020204030204" pitchFamily="34" charset="0"/>
              </a:rPr>
              <a:t>Bob lets </a:t>
            </a:r>
            <a:r>
              <a:rPr lang="en-US" altLang="en-US" sz="2600">
                <a:latin typeface="Calibri" panose="020F0502020204030204" pitchFamily="34" charset="0"/>
                <a:sym typeface="Symbol" panose="05050102010706020507" pitchFamily="18" charset="2"/>
              </a:rPr>
              <a:t></a:t>
            </a:r>
            <a:r>
              <a:rPr lang="en-US" altLang="en-US" sz="2600" baseline="-25000">
                <a:latin typeface="Calibri" panose="020F0502020204030204" pitchFamily="34" charset="0"/>
                <a:sym typeface="Symbol" panose="05050102010706020507" pitchFamily="18" charset="2"/>
              </a:rPr>
              <a:t>t</a:t>
            </a:r>
            <a:r>
              <a:rPr lang="en-US" altLang="en-US" sz="2600">
                <a:latin typeface="Calibri" panose="020F0502020204030204" pitchFamily="34" charset="0"/>
              </a:rPr>
              <a:t> be the state obtained by starting from </a:t>
            </a:r>
            <a:r>
              <a:rPr lang="en-US" altLang="en-US" sz="2600">
                <a:latin typeface="Calibri" panose="020F0502020204030204" pitchFamily="34" charset="0"/>
                <a:sym typeface="Symbol" panose="05050102010706020507" pitchFamily="18" charset="2"/>
              </a:rPr>
              <a:t></a:t>
            </a:r>
            <a:r>
              <a:rPr lang="en-US" altLang="en-US" sz="2600" baseline="-25000">
                <a:latin typeface="Calibri" panose="020F0502020204030204" pitchFamily="34" charset="0"/>
                <a:sym typeface="Symbol" panose="05050102010706020507" pitchFamily="18" charset="2"/>
              </a:rPr>
              <a:t>t-1</a:t>
            </a:r>
            <a:r>
              <a:rPr lang="en-US" altLang="en-US" sz="2600">
                <a:latin typeface="Calibri" panose="020F0502020204030204" pitchFamily="34" charset="0"/>
                <a:sym typeface="Symbol" panose="05050102010706020507" pitchFamily="18" charset="2"/>
              </a:rPr>
              <a:t>,</a:t>
            </a:r>
            <a:r>
              <a:rPr lang="en-US" altLang="en-US" sz="2600">
                <a:latin typeface="Calibri" panose="020F0502020204030204" pitchFamily="34" charset="0"/>
              </a:rPr>
              <a:t> then applying C</a:t>
            </a:r>
            <a:r>
              <a:rPr lang="en-US" altLang="en-US" sz="2600" baseline="-25000">
                <a:latin typeface="Calibri" panose="020F0502020204030204" pitchFamily="34" charset="0"/>
              </a:rPr>
              <a:t>t</a:t>
            </a:r>
            <a:r>
              <a:rPr lang="en-US" altLang="en-US" sz="2600">
                <a:latin typeface="Calibri" panose="020F0502020204030204" pitchFamily="34" charset="0"/>
              </a:rPr>
              <a:t> and </a:t>
            </a:r>
            <a:r>
              <a:rPr lang="en-US" altLang="en-US" sz="2600" b="1">
                <a:solidFill>
                  <a:srgbClr val="FF0000"/>
                </a:solidFill>
                <a:latin typeface="Calibri" panose="020F0502020204030204" pitchFamily="34" charset="0"/>
              </a:rPr>
              <a:t>postselecting</a:t>
            </a:r>
            <a:r>
              <a:rPr lang="en-US" altLang="en-US" sz="2600">
                <a:latin typeface="Calibri" panose="020F0502020204030204" pitchFamily="34" charset="0"/>
              </a:rPr>
              <a:t> on getting the right outcome</a:t>
            </a:r>
          </a:p>
        </p:txBody>
      </p:sp>
      <p:sp>
        <p:nvSpPr>
          <p:cNvPr id="21508" name="Cloud Callout 5">
            <a:extLst>
              <a:ext uri="{FF2B5EF4-FFF2-40B4-BE49-F238E27FC236}">
                <a16:creationId xmlns:a16="http://schemas.microsoft.com/office/drawing/2014/main" id="{A05FDCCA-5D87-44C3-83B0-30801CD05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143000"/>
            <a:ext cx="3429000" cy="1600200"/>
          </a:xfrm>
          <a:prstGeom prst="cloudCallout">
            <a:avLst>
              <a:gd name="adj1" fmla="val -74495"/>
              <a:gd name="adj2" fmla="val -2512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1509" name="Picture 6">
            <a:extLst>
              <a:ext uri="{FF2B5EF4-FFF2-40B4-BE49-F238E27FC236}">
                <a16:creationId xmlns:a16="http://schemas.microsoft.com/office/drawing/2014/main" id="{5C3D9EE5-3D1B-43F1-8C24-A7180579F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95400"/>
            <a:ext cx="167640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2">
            <a:extLst>
              <a:ext uri="{FF2B5EF4-FFF2-40B4-BE49-F238E27FC236}">
                <a16:creationId xmlns:a16="http://schemas.microsoft.com/office/drawing/2014/main" id="{80E66E8C-2B30-4A98-ADF5-D59E270C1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066800"/>
            <a:ext cx="1981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0000">
                <a:sym typeface="Symbol" panose="05050102010706020507" pitchFamily="18" charset="2"/>
              </a:rPr>
              <a:t>I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1D99F8F6-DE0B-4D7A-BF79-ADD381A96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685800"/>
            <a:ext cx="1981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0000">
                <a:sym typeface="Symbol" panose="05050102010706020507" pitchFamily="18" charset="2"/>
              </a:rPr>
              <a:t></a:t>
            </a:r>
            <a:r>
              <a:rPr lang="en-US" altLang="en-US" sz="10000" baseline="-25000">
                <a:sym typeface="Symbol" panose="05050102010706020507" pitchFamily="18" charset="2"/>
              </a:rPr>
              <a:t>1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B8E67799-7A7C-4948-8CA3-EC2BF2235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685800"/>
            <a:ext cx="1981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0000">
                <a:sym typeface="Symbol" panose="05050102010706020507" pitchFamily="18" charset="2"/>
              </a:rPr>
              <a:t></a:t>
            </a:r>
            <a:r>
              <a:rPr lang="en-US" altLang="en-US" sz="10000" baseline="-25000">
                <a:sym typeface="Symbol" panose="05050102010706020507" pitchFamily="18" charset="2"/>
              </a:rPr>
              <a:t>2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C9D233BC-AAA2-4090-9700-666FCBF88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685800"/>
            <a:ext cx="1981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0000">
                <a:sym typeface="Symbol" panose="05050102010706020507" pitchFamily="18" charset="2"/>
              </a:rPr>
              <a:t></a:t>
            </a:r>
            <a:r>
              <a:rPr lang="en-US" altLang="en-US" sz="10000" baseline="-25000">
                <a:sym typeface="Symbol" panose="05050102010706020507" pitchFamily="18" charset="2"/>
              </a:rPr>
              <a:t>3</a:t>
            </a:r>
          </a:p>
        </p:txBody>
      </p:sp>
      <p:pic>
        <p:nvPicPr>
          <p:cNvPr id="21514" name="Picture 5">
            <a:extLst>
              <a:ext uri="{FF2B5EF4-FFF2-40B4-BE49-F238E27FC236}">
                <a16:creationId xmlns:a16="http://schemas.microsoft.com/office/drawing/2014/main" id="{033441BD-8FF3-48B4-A69A-24A4D89B6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15621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236" grpId="0" build="p"/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36" name="Text Box 700">
            <a:extLst>
              <a:ext uri="{FF2B5EF4-FFF2-40B4-BE49-F238E27FC236}">
                <a16:creationId xmlns:a16="http://schemas.microsoft.com/office/drawing/2014/main" id="{A0D718A7-65F5-4A7C-9A7D-6E11112F5B7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80998" y="295166"/>
            <a:ext cx="8610601" cy="4156522"/>
          </a:xfrm>
          <a:prstGeom prst="rect">
            <a:avLst/>
          </a:prstGeom>
          <a:blipFill>
            <a:blip r:embed="rId3"/>
            <a:stretch>
              <a:fillRect l="-1415" t="-1320" b="-322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7D1FAAE-94FE-45CF-BA20-EA9CBDDCA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648200"/>
            <a:ext cx="8382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sym typeface="Symbol" panose="05050102010706020507" pitchFamily="18" charset="2"/>
              </a:rPr>
              <a:t>Solving, we find that t = O(n)—or O(n log n) accounting for amplification to push down error probability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sym typeface="Symbol" panose="05050102010706020507" pitchFamily="18" charset="2"/>
              </a:rPr>
              <a:t>So it’s enough for Alice to tell Bob about T=O(n log n) circuits C</a:t>
            </a:r>
            <a:r>
              <a:rPr lang="en-US" altLang="en-US" sz="2800" baseline="-25000">
                <a:latin typeface="Calibri" panose="020F0502020204030204" pitchFamily="34" charset="0"/>
                <a:sym typeface="Symbol" panose="05050102010706020507" pitchFamily="18" charset="2"/>
              </a:rPr>
              <a:t>i(1)</a:t>
            </a:r>
            <a:r>
              <a:rPr lang="en-US" altLang="en-US" sz="2800">
                <a:latin typeface="Calibri" panose="020F0502020204030204" pitchFamily="34" charset="0"/>
                <a:sym typeface="Symbol" panose="05050102010706020507" pitchFamily="18" charset="2"/>
              </a:rPr>
              <a:t>,…,C</a:t>
            </a:r>
            <a:r>
              <a:rPr lang="en-US" altLang="en-US" sz="2800" baseline="-25000">
                <a:latin typeface="Calibri" panose="020F0502020204030204" pitchFamily="34" charset="0"/>
                <a:sym typeface="Symbol" panose="05050102010706020507" pitchFamily="18" charset="2"/>
              </a:rPr>
              <a:t>i(T)</a:t>
            </a:r>
            <a:r>
              <a:rPr lang="en-US" altLang="en-US" sz="2800">
                <a:latin typeface="Calibri" panose="020F0502020204030204" pitchFamily="34" charset="0"/>
                <a:sym typeface="Symbol" panose="05050102010706020507" pitchFamily="18" charset="2"/>
              </a:rPr>
              <a:t>, using log(M) bits per circuit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36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36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36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236" grpId="0" build="p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D232DB36-962F-4C6F-87EA-EAB31D550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68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chemeClr val="accent2"/>
                </a:solidFill>
                <a:latin typeface="Calibri" panose="020F0502020204030204" pitchFamily="34" charset="0"/>
              </a:rPr>
              <a:t>In terms of complexity classes…</a:t>
            </a:r>
          </a:p>
        </p:txBody>
      </p:sp>
      <p:sp>
        <p:nvSpPr>
          <p:cNvPr id="66236" name="Text Box 700">
            <a:extLst>
              <a:ext uri="{FF2B5EF4-FFF2-40B4-BE49-F238E27FC236}">
                <a16:creationId xmlns:a16="http://schemas.microsoft.com/office/drawing/2014/main" id="{74607C25-2ABB-4F40-9298-F0CC1EE95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936625"/>
            <a:ext cx="876300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990099"/>
                </a:solidFill>
                <a:latin typeface="Calibri" panose="020F0502020204030204" pitchFamily="34" charset="0"/>
              </a:rPr>
              <a:t>BQP/qpoly </a:t>
            </a:r>
            <a:r>
              <a:rPr lang="en-US" altLang="en-US" sz="4400" b="1">
                <a:solidFill>
                  <a:srgbClr val="9900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</a:t>
            </a:r>
            <a:r>
              <a:rPr lang="en-US" altLang="en-US" sz="4400" b="1">
                <a:solidFill>
                  <a:srgbClr val="990099"/>
                </a:solidFill>
                <a:latin typeface="Calibri" panose="020F0502020204030204" pitchFamily="34" charset="0"/>
              </a:rPr>
              <a:t> PostBQP/poly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>
                <a:latin typeface="Calibri" panose="020F0502020204030204" pitchFamily="34" charset="0"/>
              </a:rPr>
              <a:t>BQP = Bounded-Error Quantum Polynomial-Time</a:t>
            </a:r>
            <a:br>
              <a:rPr lang="en-US" altLang="en-US" sz="2600">
                <a:latin typeface="Calibri" panose="020F0502020204030204" pitchFamily="34" charset="0"/>
              </a:rPr>
            </a:br>
            <a:r>
              <a:rPr lang="en-US" altLang="en-US" sz="2600">
                <a:latin typeface="Calibri" panose="020F0502020204030204" pitchFamily="34" charset="0"/>
              </a:rPr>
              <a:t>/qpoly = with polynomial-sized “quantum advice” |</a:t>
            </a:r>
            <a:r>
              <a:rPr lang="en-US" altLang="en-US" sz="2600">
                <a:latin typeface="Calibri" panose="020F0502020204030204" pitchFamily="34" charset="0"/>
                <a:sym typeface="Symbol" panose="05050102010706020507" pitchFamily="18" charset="2"/>
              </a:rPr>
              <a:t></a:t>
            </a:r>
            <a:r>
              <a:rPr lang="en-US" altLang="en-US" sz="2600" baseline="-25000">
                <a:latin typeface="Calibri" panose="020F0502020204030204" pitchFamily="34" charset="0"/>
                <a:sym typeface="Symbol" panose="05050102010706020507" pitchFamily="18" charset="2"/>
              </a:rPr>
              <a:t>n</a:t>
            </a:r>
            <a:r>
              <a:rPr lang="en-US" altLang="en-US" sz="2600">
                <a:latin typeface="Calibri" panose="020F0502020204030204" pitchFamily="34" charset="0"/>
                <a:sym typeface="Symbol" panose="05050102010706020507" pitchFamily="18" charset="2"/>
              </a:rPr>
              <a:t></a:t>
            </a:r>
            <a:br>
              <a:rPr lang="en-US" altLang="en-US" sz="2600">
                <a:latin typeface="Calibri" panose="020F0502020204030204" pitchFamily="34" charset="0"/>
              </a:rPr>
            </a:br>
            <a:r>
              <a:rPr lang="en-US" altLang="en-US" sz="2600">
                <a:latin typeface="Calibri" panose="020F0502020204030204" pitchFamily="34" charset="0"/>
              </a:rPr>
              <a:t>PostBQP = BQP where we allow postselected measurements</a:t>
            </a:r>
            <a:br>
              <a:rPr lang="en-US" altLang="en-US" sz="2600">
                <a:latin typeface="Calibri" panose="020F0502020204030204" pitchFamily="34" charset="0"/>
              </a:rPr>
            </a:br>
            <a:r>
              <a:rPr lang="en-US" altLang="en-US" sz="2600">
                <a:latin typeface="Calibri" panose="020F0502020204030204" pitchFamily="34" charset="0"/>
              </a:rPr>
              <a:t>/poly = with polynomial-sized classical advice</a:t>
            </a:r>
          </a:p>
        </p:txBody>
      </p:sp>
      <p:sp>
        <p:nvSpPr>
          <p:cNvPr id="12" name="Text Box 700">
            <a:extLst>
              <a:ext uri="{FF2B5EF4-FFF2-40B4-BE49-F238E27FC236}">
                <a16:creationId xmlns:a16="http://schemas.microsoft.com/office/drawing/2014/main" id="{E10DD6D6-DAD8-4450-870B-75A27A0D7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3657600"/>
            <a:ext cx="8763000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>
                <a:solidFill>
                  <a:srgbClr val="008000"/>
                </a:solidFill>
                <a:latin typeface="Calibri" panose="020F0502020204030204" pitchFamily="34" charset="0"/>
              </a:rPr>
              <a:t>[A.-Drucker 2010] </a:t>
            </a:r>
            <a:r>
              <a:rPr lang="en-US" altLang="en-US" sz="2600">
                <a:latin typeface="Calibri" panose="020F0502020204030204" pitchFamily="34" charset="0"/>
              </a:rPr>
              <a:t>strengthened this to</a:t>
            </a:r>
            <a:br>
              <a:rPr lang="en-US" altLang="en-US" sz="2600">
                <a:latin typeface="Calibri" panose="020F0502020204030204" pitchFamily="34" charset="0"/>
              </a:rPr>
            </a:br>
            <a:br>
              <a:rPr lang="en-US" altLang="en-US" sz="1200">
                <a:latin typeface="Calibri" panose="020F0502020204030204" pitchFamily="34" charset="0"/>
              </a:rPr>
            </a:br>
            <a:r>
              <a:rPr lang="en-US" altLang="en-US" sz="4400" b="1">
                <a:solidFill>
                  <a:srgbClr val="990099"/>
                </a:solidFill>
                <a:latin typeface="Calibri" panose="020F0502020204030204" pitchFamily="34" charset="0"/>
              </a:rPr>
              <a:t>BQP/qpoly </a:t>
            </a:r>
            <a:r>
              <a:rPr lang="en-US" altLang="en-US" sz="4400" b="1">
                <a:solidFill>
                  <a:srgbClr val="9900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</a:t>
            </a:r>
            <a:r>
              <a:rPr lang="en-US" altLang="en-US" sz="4400" b="1">
                <a:solidFill>
                  <a:srgbClr val="990099"/>
                </a:solidFill>
                <a:latin typeface="Calibri" panose="020F0502020204030204" pitchFamily="34" charset="0"/>
              </a:rPr>
              <a:t> QMA/poly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>
                <a:latin typeface="Calibri" panose="020F0502020204030204" pitchFamily="34" charset="0"/>
              </a:rPr>
              <a:t>QMA = Quantum Merlin Arthur (quantum version of NP)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>
                <a:latin typeface="Calibri" panose="020F0502020204030204" pitchFamily="34" charset="0"/>
              </a:rPr>
              <a:t>“Trusted quantum advice can always be replaced by trusted classical advice combined with </a:t>
            </a:r>
            <a:r>
              <a:rPr lang="en-US" altLang="en-US" sz="2600" i="1">
                <a:latin typeface="Calibri" panose="020F0502020204030204" pitchFamily="34" charset="0"/>
              </a:rPr>
              <a:t>untrusted</a:t>
            </a:r>
            <a:r>
              <a:rPr lang="en-US" altLang="en-US" sz="2600">
                <a:latin typeface="Calibri" panose="020F0502020204030204" pitchFamily="34" charset="0"/>
              </a:rPr>
              <a:t> quantum advice”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236" grpId="0" uiExpand="1" build="p"/>
      <p:bldP spid="1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xplosion 2 7">
            <a:extLst>
              <a:ext uri="{FF2B5EF4-FFF2-40B4-BE49-F238E27FC236}">
                <a16:creationId xmlns:a16="http://schemas.microsoft.com/office/drawing/2014/main" id="{68ECEB13-7601-49FC-A140-46CBB7B1CB5F}"/>
              </a:ext>
            </a:extLst>
          </p:cNvPr>
          <p:cNvSpPr>
            <a:spLocks noChangeArrowheads="1"/>
          </p:cNvSpPr>
          <p:nvPr/>
        </p:nvSpPr>
        <p:spPr bwMode="auto">
          <a:xfrm rot="698979">
            <a:off x="6178550" y="3773488"/>
            <a:ext cx="2232025" cy="1150937"/>
          </a:xfrm>
          <a:prstGeom prst="irregularSeal2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4187" name="Text Box 699">
            <a:extLst>
              <a:ext uri="{FF2B5EF4-FFF2-40B4-BE49-F238E27FC236}">
                <a16:creationId xmlns:a16="http://schemas.microsoft.com/office/drawing/2014/main" id="{787AB204-8D4B-450C-BD4E-DDC87AF99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947863"/>
            <a:ext cx="86106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700" dirty="0">
                <a:latin typeface="Calibri" pitchFamily="34" charset="0"/>
              </a:rPr>
              <a:t>Let </a:t>
            </a:r>
            <a:r>
              <a:rPr lang="en-US" sz="2700" dirty="0">
                <a:latin typeface="Calibri" pitchFamily="34" charset="0"/>
                <a:sym typeface="Symbol"/>
              </a:rPr>
              <a:t>| be an unknown entangled state of n particles</a:t>
            </a:r>
            <a:endParaRPr lang="en-US" sz="2700" dirty="0">
              <a:latin typeface="Calibri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700" dirty="0">
                <a:latin typeface="Calibri" pitchFamily="34" charset="0"/>
              </a:rPr>
              <a:t>Suppose you just want to be able to estimate the acceptance probabilities of </a:t>
            </a:r>
            <a:r>
              <a:rPr lang="en-US" sz="2700" b="1" dirty="0">
                <a:solidFill>
                  <a:srgbClr val="FF0000"/>
                </a:solidFill>
                <a:latin typeface="Calibri" pitchFamily="34" charset="0"/>
              </a:rPr>
              <a:t>most</a:t>
            </a:r>
            <a:r>
              <a:rPr lang="en-US" sz="2700" dirty="0">
                <a:latin typeface="Calibri" pitchFamily="34" charset="0"/>
              </a:rPr>
              <a:t> measurements E drawn from some probability distribution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</a:t>
            </a:r>
            <a:endParaRPr lang="en-US" sz="2800" dirty="0">
              <a:latin typeface="Calibri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700" dirty="0">
                <a:latin typeface="Calibri" pitchFamily="34" charset="0"/>
              </a:rPr>
              <a:t>Then it suffices to do the following, for some m=O(n):</a:t>
            </a:r>
          </a:p>
          <a:p>
            <a:pPr marL="514350" indent="-514350"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sz="2300" dirty="0">
                <a:latin typeface="Calibri" pitchFamily="34" charset="0"/>
              </a:rPr>
              <a:t>Choose m measurements independently from </a:t>
            </a:r>
            <a:r>
              <a:rPr lang="en-US" altLang="en-US" sz="2300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</a:t>
            </a:r>
            <a:endParaRPr lang="en-US" sz="2300" dirty="0">
              <a:latin typeface="Calibri" pitchFamily="34" charset="0"/>
            </a:endParaRPr>
          </a:p>
          <a:p>
            <a:pPr marL="514350" indent="-514350"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sz="2300" dirty="0">
                <a:latin typeface="Calibri" pitchFamily="34" charset="0"/>
              </a:rPr>
              <a:t>Go into your lab and estimate acceptance probabilities of all of them on |</a:t>
            </a:r>
            <a:r>
              <a:rPr lang="en-US" sz="2300" dirty="0">
                <a:latin typeface="Calibri" pitchFamily="34" charset="0"/>
                <a:sym typeface="Symbol"/>
              </a:rPr>
              <a:t></a:t>
            </a:r>
            <a:endParaRPr lang="en-US" sz="2300" dirty="0">
              <a:latin typeface="Calibri" pitchFamily="34" charset="0"/>
            </a:endParaRPr>
          </a:p>
          <a:p>
            <a:pPr marL="514350" indent="-514350"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sz="2300" dirty="0">
                <a:latin typeface="Calibri" pitchFamily="34" charset="0"/>
              </a:rPr>
              <a:t>Find </a:t>
            </a:r>
            <a:r>
              <a:rPr lang="en-US" sz="2300" b="1" dirty="0">
                <a:solidFill>
                  <a:srgbClr val="FF0000"/>
                </a:solidFill>
                <a:latin typeface="Calibri" pitchFamily="34" charset="0"/>
              </a:rPr>
              <a:t>any</a:t>
            </a:r>
            <a:r>
              <a:rPr lang="en-US" sz="2300" dirty="0">
                <a:latin typeface="Calibri" pitchFamily="34" charset="0"/>
              </a:rPr>
              <a:t> “hypothesis state” </a:t>
            </a:r>
            <a:r>
              <a:rPr lang="en-US" sz="2300" dirty="0">
                <a:latin typeface="Calibri" pitchFamily="34" charset="0"/>
                <a:sym typeface="Symbol"/>
              </a:rPr>
              <a:t>approximately consistent with all measurement outcomes</a:t>
            </a:r>
            <a:endParaRPr lang="en-US" sz="2300" dirty="0">
              <a:latin typeface="Calibri" pitchFamily="34" charset="0"/>
            </a:endParaRPr>
          </a:p>
        </p:txBody>
      </p:sp>
      <p:sp>
        <p:nvSpPr>
          <p:cNvPr id="27652" name="Text Box 728">
            <a:extLst>
              <a:ext uri="{FF2B5EF4-FFF2-40B4-BE49-F238E27FC236}">
                <a16:creationId xmlns:a16="http://schemas.microsoft.com/office/drawing/2014/main" id="{BE5B9BCB-0286-437E-BA37-BC8A63F78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57200"/>
            <a:ext cx="60198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100" b="1">
                <a:solidFill>
                  <a:schemeClr val="accent2"/>
                </a:solidFill>
                <a:latin typeface="Calibri" panose="020F0502020204030204" pitchFamily="34" charset="0"/>
              </a:rPr>
              <a:t>Quantum Occam’s Razor Theorem (A. 2006)</a:t>
            </a:r>
            <a:endParaRPr lang="en-US" altLang="en-US" sz="2600" b="1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pic>
        <p:nvPicPr>
          <p:cNvPr id="27653" name="Picture 729">
            <a:extLst>
              <a:ext uri="{FF2B5EF4-FFF2-40B4-BE49-F238E27FC236}">
                <a16:creationId xmlns:a16="http://schemas.microsoft.com/office/drawing/2014/main" id="{E4B6B6D3-B8D7-48A7-9D87-ADDE5C24A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10382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730" descr="razor">
            <a:extLst>
              <a:ext uri="{FF2B5EF4-FFF2-40B4-BE49-F238E27FC236}">
                <a16:creationId xmlns:a16="http://schemas.microsoft.com/office/drawing/2014/main" id="{251436D8-9007-48AB-8B6E-E33535CB4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 b="40486"/>
          <a:stretch>
            <a:fillRect/>
          </a:stretch>
        </p:blipFill>
        <p:spPr bwMode="auto">
          <a:xfrm>
            <a:off x="7680325" y="381000"/>
            <a:ext cx="1463675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2">
            <a:extLst>
              <a:ext uri="{FF2B5EF4-FFF2-40B4-BE49-F238E27FC236}">
                <a16:creationId xmlns:a16="http://schemas.microsoft.com/office/drawing/2014/main" id="{410AABB2-2348-4976-9DA0-D1C462C71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113" y="3228975"/>
            <a:ext cx="5029200" cy="1323975"/>
          </a:xfrm>
          <a:prstGeom prst="rect">
            <a:avLst/>
          </a:prstGeom>
          <a:solidFill>
            <a:srgbClr val="FFFFBB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70C0"/>
                </a:solidFill>
                <a:latin typeface="Calibri" panose="020F0502020204030204" pitchFamily="34" charset="0"/>
              </a:rPr>
              <a:t>“Quantum states are PAC-learnable”</a:t>
            </a:r>
            <a:endParaRPr lang="en-US" altLang="en-US" sz="4000" b="1">
              <a:solidFill>
                <a:srgbClr val="0070C0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27656" name="Slide Number Placeholder 1">
            <a:extLst>
              <a:ext uri="{FF2B5EF4-FFF2-40B4-BE49-F238E27FC236}">
                <a16:creationId xmlns:a16="http://schemas.microsoft.com/office/drawing/2014/main" id="{FCBDBA19-147D-4A0C-9F60-11FA4249A5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44D64F-BC45-4C8D-B9A2-F9F4219E8B5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708CBA78-830A-4993-8D5B-C5D3922D2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3" y="5040313"/>
            <a:ext cx="6858000" cy="1322387"/>
          </a:xfrm>
          <a:prstGeom prst="rect">
            <a:avLst/>
          </a:prstGeom>
          <a:solidFill>
            <a:srgbClr val="FFFFBB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70C0"/>
                </a:solidFill>
                <a:latin typeface="Calibri" panose="020F0502020204030204" pitchFamily="34" charset="0"/>
              </a:rPr>
              <a:t>Experimentally demonstrated in optics (Rocchetto et al. 2019)</a:t>
            </a:r>
            <a:endParaRPr lang="en-US" altLang="en-US" sz="4000" b="1">
              <a:solidFill>
                <a:srgbClr val="0070C0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64187" grpId="0" build="p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>
            <a:extLst>
              <a:ext uri="{FF2B5EF4-FFF2-40B4-BE49-F238E27FC236}">
                <a16:creationId xmlns:a16="http://schemas.microsoft.com/office/drawing/2014/main" id="{699F5A19-7595-4FBC-A5B7-97C1CB77B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628775"/>
            <a:ext cx="8485188" cy="447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Let </a:t>
            </a:r>
            <a:r>
              <a:rPr lang="en-US" altLang="en-US" sz="3000"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altLang="en-US" sz="300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</a:t>
            </a:r>
            <a:r>
              <a:rPr lang="en-US" altLang="en-US" sz="3000">
                <a:latin typeface="Calibri" panose="020F0502020204030204" pitchFamily="34" charset="0"/>
                <a:cs typeface="Calibri" panose="020F0502020204030204" pitchFamily="34" charset="0"/>
              </a:rPr>
              <a:t> be an unknown n-qubit mixed state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>
                <a:latin typeface="Calibri" panose="020F0502020204030204" pitchFamily="34" charset="0"/>
                <a:cs typeface="Calibri" panose="020F0502020204030204" pitchFamily="34" charset="0"/>
              </a:rPr>
              <a:t>Repeatedly, someone hands you a circuit C and challenges you to estimate Pr[C accepts |</a:t>
            </a:r>
            <a:r>
              <a:rPr lang="en-US" altLang="en-US" sz="300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</a:t>
            </a:r>
            <a:r>
              <a:rPr lang="en-US" altLang="en-US" sz="3000">
                <a:latin typeface="Calibri" panose="020F0502020204030204" pitchFamily="34" charset="0"/>
                <a:cs typeface="Calibri" panose="020F0502020204030204" pitchFamily="34" charset="0"/>
              </a:rPr>
              <a:t>] to within </a:t>
            </a:r>
            <a:r>
              <a:rPr lang="en-US" altLang="en-US" sz="300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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>
                <a:latin typeface="Calibri" panose="020F0502020204030204" pitchFamily="34" charset="0"/>
                <a:cs typeface="Calibri" panose="020F0502020204030204" pitchFamily="34" charset="0"/>
              </a:rPr>
              <a:t>If you fail, they give you an estimate themselves.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Theorem:</a:t>
            </a:r>
            <a:r>
              <a:rPr lang="en-US" altLang="en-US" sz="3000">
                <a:latin typeface="Calibri" panose="020F0502020204030204" pitchFamily="34" charset="0"/>
                <a:cs typeface="Calibri" panose="020F0502020204030204" pitchFamily="34" charset="0"/>
              </a:rPr>
              <a:t> There’s a strategy where you can fail at most ~n/</a:t>
            </a:r>
            <a:r>
              <a:rPr lang="en-US" altLang="en-US" sz="300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</a:t>
            </a:r>
            <a:r>
              <a:rPr lang="en-US" altLang="en-US" sz="3000" baseline="3000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3000">
                <a:latin typeface="Calibri" panose="020F0502020204030204" pitchFamily="34" charset="0"/>
                <a:cs typeface="Calibri" panose="020F0502020204030204" pitchFamily="34" charset="0"/>
              </a:rPr>
              <a:t> times.  Yes, even if the measurements are adaptively chosen to trip you up!</a:t>
            </a:r>
          </a:p>
        </p:txBody>
      </p:sp>
      <p:sp>
        <p:nvSpPr>
          <p:cNvPr id="29699" name="Text Box 7">
            <a:extLst>
              <a:ext uri="{FF2B5EF4-FFF2-40B4-BE49-F238E27FC236}">
                <a16:creationId xmlns:a16="http://schemas.microsoft.com/office/drawing/2014/main" id="{C5132013-633B-480B-9858-219B67CFC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39713"/>
            <a:ext cx="86868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</a:t>
            </a:r>
            <a:r>
              <a:rPr lang="en-US" altLang="en-US" sz="4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Learning of Quantum States</a:t>
            </a:r>
            <a:br>
              <a:rPr lang="en-US" altLang="en-US" sz="4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8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A.-Chen-Hazan-Kale-Nayak 2018</a:t>
            </a: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DD9FF73A-26F5-4DF0-BC4E-81F732F2EC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C63B8B-1E3A-4E3F-ADF9-EC81416234D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2">
            <a:extLst>
              <a:ext uri="{FF2B5EF4-FFF2-40B4-BE49-F238E27FC236}">
                <a16:creationId xmlns:a16="http://schemas.microsoft.com/office/drawing/2014/main" id="{CA38149E-3A78-49BD-935F-F2DFF0DF85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</a:rPr>
              <a:t>Shadow Tomography (A. 2018)</a:t>
            </a:r>
          </a:p>
        </p:txBody>
      </p:sp>
      <p:sp>
        <p:nvSpPr>
          <p:cNvPr id="10243" name="TextBox 3">
            <a:extLst>
              <a:ext uri="{FF2B5EF4-FFF2-40B4-BE49-F238E27FC236}">
                <a16:creationId xmlns:a16="http://schemas.microsoft.com/office/drawing/2014/main" id="{F948D844-B417-40DC-BC08-DCA9A7BDF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963613"/>
            <a:ext cx="82677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Suppose you’re given an n-qubit state </a:t>
            </a:r>
            <a:r>
              <a:rPr lang="en-US" altLang="en-US" sz="2800" dirty="0">
                <a:latin typeface="Calibri" panose="020F0502020204030204" pitchFamily="34" charset="0"/>
                <a:sym typeface="Symbol" panose="05050102010706020507" pitchFamily="18" charset="2"/>
              </a:rPr>
              <a:t>|, along with</a:t>
            </a:r>
            <a:r>
              <a:rPr lang="en-US" altLang="en-US" sz="2800" dirty="0">
                <a:latin typeface="Calibri" panose="020F0502020204030204" pitchFamily="34" charset="0"/>
              </a:rPr>
              <a:t> a list of circuits C</a:t>
            </a:r>
            <a:r>
              <a:rPr lang="en-US" altLang="en-US" sz="2800" baseline="-25000" dirty="0">
                <a:latin typeface="Calibri" panose="020F0502020204030204" pitchFamily="34" charset="0"/>
              </a:rPr>
              <a:t>1</a:t>
            </a:r>
            <a:r>
              <a:rPr lang="en-US" altLang="en-US" sz="2800" dirty="0">
                <a:latin typeface="Calibri" panose="020F0502020204030204" pitchFamily="34" charset="0"/>
              </a:rPr>
              <a:t>,…,C</a:t>
            </a:r>
            <a:r>
              <a:rPr lang="en-US" altLang="en-US" sz="2800" baseline="-25000" dirty="0">
                <a:latin typeface="Calibri" panose="020F0502020204030204" pitchFamily="34" charset="0"/>
              </a:rPr>
              <a:t>M</a:t>
            </a:r>
            <a:r>
              <a:rPr lang="en-US" altLang="en-US" sz="2800" dirty="0">
                <a:latin typeface="Calibri" panose="020F0502020204030204" pitchFamily="34" charset="0"/>
              </a:rPr>
              <a:t>.  You want to estimate </a:t>
            </a:r>
            <a:br>
              <a:rPr lang="en-US" altLang="en-US" sz="2800" dirty="0">
                <a:latin typeface="Calibri" panose="020F0502020204030204" pitchFamily="34" charset="0"/>
              </a:rPr>
            </a:br>
            <a:r>
              <a:rPr lang="en-US" altLang="en-US" sz="2800" dirty="0" err="1">
                <a:latin typeface="Calibri" panose="020F0502020204030204" pitchFamily="34" charset="0"/>
              </a:rPr>
              <a:t>Pr</a:t>
            </a:r>
            <a:r>
              <a:rPr lang="en-US" altLang="en-US" sz="2800" dirty="0">
                <a:latin typeface="Calibri" panose="020F0502020204030204" pitchFamily="34" charset="0"/>
              </a:rPr>
              <a:t>[C</a:t>
            </a:r>
            <a:r>
              <a:rPr lang="en-US" altLang="en-US" sz="2800" baseline="-25000" dirty="0">
                <a:latin typeface="Calibri" panose="020F0502020204030204" pitchFamily="34" charset="0"/>
              </a:rPr>
              <a:t>i</a:t>
            </a:r>
            <a:r>
              <a:rPr lang="en-US" altLang="en-US" sz="2800" dirty="0">
                <a:latin typeface="Calibri" panose="020F0502020204030204" pitchFamily="34" charset="0"/>
                <a:sym typeface="Symbol" panose="05050102010706020507" pitchFamily="18" charset="2"/>
              </a:rPr>
              <a:t> accepts |]</a:t>
            </a:r>
            <a:r>
              <a:rPr lang="en-US" altLang="en-US" sz="2800" dirty="0">
                <a:latin typeface="Calibri" panose="020F0502020204030204" pitchFamily="34" charset="0"/>
              </a:rPr>
              <a:t> to within </a:t>
            </a:r>
            <a:r>
              <a:rPr lang="en-US" altLang="en-US" sz="2800" dirty="0">
                <a:latin typeface="Calibri" panose="020F0502020204030204" pitchFamily="34" charset="0"/>
                <a:sym typeface="Symbol" panose="05050102010706020507" pitchFamily="18" charset="2"/>
              </a:rPr>
              <a:t></a:t>
            </a:r>
            <a:r>
              <a:rPr lang="en-US" altLang="en-US" sz="2800" dirty="0">
                <a:latin typeface="Calibri" panose="020F0502020204030204" pitchFamily="34" charset="0"/>
              </a:rPr>
              <a:t> for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every</a:t>
            </a: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</a:rPr>
              <a:t>i</a:t>
            </a:r>
            <a:r>
              <a:rPr lang="en-US" altLang="en-US" sz="2800" dirty="0">
                <a:latin typeface="Calibri" panose="020F0502020204030204" pitchFamily="34" charset="0"/>
                <a:sym typeface="Symbol" panose="05050102010706020507" pitchFamily="18" charset="2"/>
              </a:rPr>
              <a:t></a:t>
            </a:r>
            <a:r>
              <a:rPr lang="en-US" altLang="en-US" sz="2800" dirty="0">
                <a:latin typeface="Calibri" panose="020F0502020204030204" pitchFamily="34" charset="0"/>
              </a:rPr>
              <a:t>[M], with high success probability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How many physical copies of </a:t>
            </a:r>
            <a:r>
              <a:rPr lang="en-US" altLang="en-US" sz="2800" dirty="0">
                <a:latin typeface="Calibri" panose="020F0502020204030204" pitchFamily="34" charset="0"/>
                <a:sym typeface="Symbol" panose="05050102010706020507" pitchFamily="18" charset="2"/>
              </a:rPr>
              <a:t>| do you need for this</a:t>
            </a:r>
            <a:r>
              <a:rPr lang="en-US" altLang="en-US" sz="2800" dirty="0">
                <a:latin typeface="Calibri" panose="020F0502020204030204" pitchFamily="34" charset="0"/>
              </a:rPr>
              <a:t>?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Clearly Õ(2</a:t>
            </a:r>
            <a:r>
              <a:rPr lang="en-US" altLang="en-US" sz="2800" baseline="30000" dirty="0">
                <a:latin typeface="Calibri" panose="020F0502020204030204" pitchFamily="34" charset="0"/>
              </a:rPr>
              <a:t>n</a:t>
            </a:r>
            <a:r>
              <a:rPr lang="en-US" altLang="en-US" sz="2800" dirty="0">
                <a:latin typeface="Calibri" panose="020F0502020204030204" pitchFamily="34" charset="0"/>
              </a:rPr>
              <a:t>) copies suffice, and also Õ(M) copies.  But what if 2</a:t>
            </a:r>
            <a:r>
              <a:rPr lang="en-US" altLang="en-US" sz="2800" baseline="30000" dirty="0">
                <a:latin typeface="Calibri" panose="020F0502020204030204" pitchFamily="34" charset="0"/>
              </a:rPr>
              <a:t>n</a:t>
            </a:r>
            <a:r>
              <a:rPr lang="en-US" altLang="en-US" sz="2800" dirty="0">
                <a:latin typeface="Calibri" panose="020F0502020204030204" pitchFamily="34" charset="0"/>
              </a:rPr>
              <a:t> and M are both exponentially large?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3">
                <a:extLst>
                  <a:ext uri="{FF2B5EF4-FFF2-40B4-BE49-F238E27FC236}">
                    <a16:creationId xmlns:a16="http://schemas.microsoft.com/office/drawing/2014/main" id="{AC3CB97B-731C-4A4A-A6D4-148B001E24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900" y="4572000"/>
                <a:ext cx="8458200" cy="1788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A. 2018: </a:t>
                </a:r>
                <a:r>
                  <a:rPr lang="en-US" altLang="en-US" sz="2800" dirty="0">
                    <a:latin typeface="Calibri" panose="020F0502020204030204" pitchFamily="34" charset="0"/>
                  </a:rPr>
                  <a:t>It’s possible to do Shadow Tomography using only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lang="en-US" alt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alt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en-US" sz="2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altLang="en-US" sz="28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alt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altLang="en-US" sz="2800" dirty="0">
                    <a:latin typeface="Calibri" panose="020F0502020204030204" pitchFamily="34" charset="0"/>
                  </a:rPr>
                  <a:t> copies of </a:t>
                </a:r>
                <a:r>
                  <a:rPr lang="en-US" altLang="en-US" sz="2800" dirty="0">
                    <a:latin typeface="Calibri" panose="020F0502020204030204" pitchFamily="34" charset="0"/>
                    <a:sym typeface="Symbol" panose="05050102010706020507" pitchFamily="18" charset="2"/>
                  </a:rPr>
                  <a:t>|</a:t>
                </a:r>
                <a:endParaRPr lang="en-US" altLang="en-US" sz="1200" dirty="0">
                  <a:latin typeface="Calibri" panose="020F0502020204030204" pitchFamily="34" charset="0"/>
                </a:endParaRPr>
              </a:p>
              <a:p>
                <a:pPr eaLnBrk="1" hangingPunct="1"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dirty="0" err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Bădescu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-O’Donnell 2020: </a:t>
                </a:r>
                <a:r>
                  <a:rPr lang="en-US" altLang="en-US" sz="2800" dirty="0">
                    <a:latin typeface="Calibri" panose="020F0502020204030204" pitchFamily="34" charset="0"/>
                  </a:rPr>
                  <a:t>4</a:t>
                </a:r>
                <a:r>
                  <a:rPr lang="en-US" altLang="en-US" sz="2800" dirty="0">
                    <a:latin typeface="Calibri" panose="020F0502020204030204" pitchFamily="34" charset="0"/>
                    <a:sym typeface="Wingdings" panose="05000000000000000000" pitchFamily="2" charset="2"/>
                  </a:rPr>
                  <a:t>2 in the exponent</a:t>
                </a:r>
                <a:endParaRPr lang="en-US" altLang="en-US" sz="2800" dirty="0"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TextBox 3">
                <a:extLst>
                  <a:ext uri="{FF2B5EF4-FFF2-40B4-BE49-F238E27FC236}">
                    <a16:creationId xmlns:a16="http://schemas.microsoft.com/office/drawing/2014/main" id="{AC3CB97B-731C-4A4A-A6D4-148B001E2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900" y="4572000"/>
                <a:ext cx="8458200" cy="1788888"/>
              </a:xfrm>
              <a:prstGeom prst="rect">
                <a:avLst/>
              </a:prstGeom>
              <a:blipFill>
                <a:blip r:embed="rId3"/>
                <a:stretch>
                  <a:fillRect l="-1441" t="-3072" b="-92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>
            <a:extLst>
              <a:ext uri="{FF2B5EF4-FFF2-40B4-BE49-F238E27FC236}">
                <a16:creationId xmlns:a16="http://schemas.microsoft.com/office/drawing/2014/main" id="{9B4003CB-72B8-4854-AD79-603ED0AB7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365250"/>
            <a:ext cx="55626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Suppose you measure a quantum state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 in such a way that,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given knowledge of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,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the measurement outcome could be predicted with near-certainty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Then the measurement needs to damage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 only by a little!</a:t>
            </a:r>
          </a:p>
        </p:txBody>
      </p:sp>
      <p:sp>
        <p:nvSpPr>
          <p:cNvPr id="33795" name="Line 8">
            <a:extLst>
              <a:ext uri="{FF2B5EF4-FFF2-40B4-BE49-F238E27FC236}">
                <a16:creationId xmlns:a16="http://schemas.microsoft.com/office/drawing/2014/main" id="{CFE64DC0-B9B1-4687-93D0-CBD469A943FA}"/>
              </a:ext>
            </a:extLst>
          </p:cNvPr>
          <p:cNvSpPr>
            <a:spLocks noChangeShapeType="1"/>
          </p:cNvSpPr>
          <p:nvPr/>
        </p:nvSpPr>
        <p:spPr bwMode="auto">
          <a:xfrm rot="1016914">
            <a:off x="457200" y="4184650"/>
            <a:ext cx="2514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6" name="Line 11">
            <a:extLst>
              <a:ext uri="{FF2B5EF4-FFF2-40B4-BE49-F238E27FC236}">
                <a16:creationId xmlns:a16="http://schemas.microsoft.com/office/drawing/2014/main" id="{0303FF58-E3E2-42F4-A541-B66943C855E0}"/>
              </a:ext>
            </a:extLst>
          </p:cNvPr>
          <p:cNvSpPr>
            <a:spLocks noChangeShapeType="1"/>
          </p:cNvSpPr>
          <p:nvPr/>
        </p:nvSpPr>
        <p:spPr bwMode="auto">
          <a:xfrm rot="1016914" flipV="1">
            <a:off x="871538" y="1403350"/>
            <a:ext cx="304800" cy="2514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2">
            <a:extLst>
              <a:ext uri="{FF2B5EF4-FFF2-40B4-BE49-F238E27FC236}">
                <a16:creationId xmlns:a16="http://schemas.microsoft.com/office/drawing/2014/main" id="{7FED0632-7423-4E78-B305-B277C9339617}"/>
              </a:ext>
            </a:extLst>
          </p:cNvPr>
          <p:cNvSpPr>
            <a:spLocks noChangeShapeType="1"/>
          </p:cNvSpPr>
          <p:nvPr/>
        </p:nvSpPr>
        <p:spPr bwMode="auto">
          <a:xfrm rot="1016914" flipV="1">
            <a:off x="877888" y="1357313"/>
            <a:ext cx="0" cy="2514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Slide Number Placeholder 1">
            <a:extLst>
              <a:ext uri="{FF2B5EF4-FFF2-40B4-BE49-F238E27FC236}">
                <a16:creationId xmlns:a16="http://schemas.microsoft.com/office/drawing/2014/main" id="{EB0F9E1E-28BD-42DC-BF82-6A4382A9B3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EA9615-2D80-4FB5-B43B-C154D49FBC6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8" name="Rectangle 22">
            <a:extLst>
              <a:ext uri="{FF2B5EF4-FFF2-40B4-BE49-F238E27FC236}">
                <a16:creationId xmlns:a16="http://schemas.microsoft.com/office/drawing/2014/main" id="{B2D965C4-B126-417E-8D18-8B1281388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8839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kern="0" dirty="0">
                <a:solidFill>
                  <a:srgbClr val="0070C0"/>
                </a:solidFill>
                <a:latin typeface="Calibri" pitchFamily="34" charset="0"/>
              </a:rPr>
              <a:t>Key Idea: “Gentle Measurement”</a:t>
            </a:r>
          </a:p>
          <a:p>
            <a:pPr eaLnBrk="1" hangingPunct="1">
              <a:defRPr/>
            </a:pPr>
            <a:r>
              <a:rPr lang="en-US" altLang="en-US" sz="2800" kern="0" dirty="0">
                <a:solidFill>
                  <a:srgbClr val="008000"/>
                </a:solidFill>
                <a:latin typeface="Calibri" pitchFamily="34" charset="0"/>
              </a:rPr>
              <a:t>Winter 1999, A. 2004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7BEC2710-C868-492C-9813-63888D60D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4725988"/>
            <a:ext cx="8420100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A.-Rothblum 2019</a:t>
            </a:r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closely related gentle measurement to </a:t>
            </a:r>
            <a:r>
              <a:rPr lang="en-US" alt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differential privacy</a:t>
            </a:r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, a subfield of classical CS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We then used that connection to give an improved Shadow Tomography protocol!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1">
            <a:extLst>
              <a:ext uri="{FF2B5EF4-FFF2-40B4-BE49-F238E27FC236}">
                <a16:creationId xmlns:a16="http://schemas.microsoft.com/office/drawing/2014/main" id="{F9FFC728-03DE-44F4-B9AE-9D60FB1DF1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C7CFDD-0EDE-4132-AA9A-972F90A3456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8" name="Rectangle 22">
            <a:extLst>
              <a:ext uri="{FF2B5EF4-FFF2-40B4-BE49-F238E27FC236}">
                <a16:creationId xmlns:a16="http://schemas.microsoft.com/office/drawing/2014/main" id="{B2D965C4-B126-417E-8D18-8B1281388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1000"/>
            <a:ext cx="8839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kern="0" dirty="0">
                <a:solidFill>
                  <a:srgbClr val="0070C0"/>
                </a:solidFill>
                <a:latin typeface="Calibri" pitchFamily="34" charset="0"/>
              </a:rPr>
              <a:t>Classical Shadows</a:t>
            </a:r>
          </a:p>
          <a:p>
            <a:pPr eaLnBrk="1" hangingPunct="1">
              <a:defRPr/>
            </a:pPr>
            <a:r>
              <a:rPr lang="en-US" altLang="en-US" sz="2800" kern="0" dirty="0">
                <a:solidFill>
                  <a:srgbClr val="008000"/>
                </a:solidFill>
                <a:latin typeface="Calibri" pitchFamily="34" charset="0"/>
              </a:rPr>
              <a:t>Huang-</a:t>
            </a:r>
            <a:r>
              <a:rPr lang="en-US" altLang="en-US" sz="2800" kern="0" dirty="0" err="1">
                <a:solidFill>
                  <a:srgbClr val="008000"/>
                </a:solidFill>
                <a:latin typeface="Calibri" pitchFamily="34" charset="0"/>
              </a:rPr>
              <a:t>Kueng</a:t>
            </a:r>
            <a:r>
              <a:rPr lang="en-US" altLang="en-US" sz="2800" kern="0" dirty="0">
                <a:solidFill>
                  <a:srgbClr val="008000"/>
                </a:solidFill>
                <a:latin typeface="Calibri" pitchFamily="34" charset="0"/>
              </a:rPr>
              <a:t>-</a:t>
            </a:r>
            <a:r>
              <a:rPr lang="en-US" altLang="en-US" sz="2800" kern="0" dirty="0" err="1">
                <a:solidFill>
                  <a:srgbClr val="008000"/>
                </a:solidFill>
                <a:latin typeface="Calibri" pitchFamily="34" charset="0"/>
              </a:rPr>
              <a:t>Preskill</a:t>
            </a:r>
            <a:r>
              <a:rPr lang="en-US" altLang="en-US" sz="2800" kern="0" dirty="0">
                <a:solidFill>
                  <a:srgbClr val="008000"/>
                </a:solidFill>
                <a:latin typeface="Calibri" pitchFamily="34" charset="0"/>
              </a:rPr>
              <a:t> 2020</a:t>
            </a:r>
          </a:p>
        </p:txBody>
      </p:sp>
      <p:sp>
        <p:nvSpPr>
          <p:cNvPr id="35844" name="Text Box 3">
            <a:extLst>
              <a:ext uri="{FF2B5EF4-FFF2-40B4-BE49-F238E27FC236}">
                <a16:creationId xmlns:a16="http://schemas.microsoft.com/office/drawing/2014/main" id="{55BD2605-37AC-4F91-A72D-4401E781D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1752600"/>
            <a:ext cx="84201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An influential variant of Shadow Tomography that’s more specialized (good for estimating 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fidelities, entanglement entropies, two-point correlation functions, expectation values of local observables…</a:t>
            </a:r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), but also </a:t>
            </a:r>
            <a:r>
              <a:rPr lang="en-US" alt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much</a:t>
            </a:r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more amenable to experimental implementation, because it </a:t>
            </a:r>
            <a:r>
              <a:rPr lang="en-US" alt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doesn’t</a:t>
            </a:r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rely on gentle measurements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1">
            <a:extLst>
              <a:ext uri="{FF2B5EF4-FFF2-40B4-BE49-F238E27FC236}">
                <a16:creationId xmlns:a16="http://schemas.microsoft.com/office/drawing/2014/main" id="{0ADEC6A3-2F8A-4285-B7F1-00CCD5222E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0ACE74-C7C3-4BE6-8E3D-FDFD6B4CFA4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8" name="Rectangle 22">
            <a:extLst>
              <a:ext uri="{FF2B5EF4-FFF2-40B4-BE49-F238E27FC236}">
                <a16:creationId xmlns:a16="http://schemas.microsoft.com/office/drawing/2014/main" id="{B2D965C4-B126-417E-8D18-8B1281388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09900"/>
            <a:ext cx="82677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kern="0" dirty="0">
                <a:solidFill>
                  <a:srgbClr val="0070C0"/>
                </a:solidFill>
                <a:latin typeface="Calibri" pitchFamily="34" charset="0"/>
              </a:rPr>
              <a:t>Having spent the whole talk telling you why there’s “less information in an n-qubit quantum state than meets the eye,” let me now turn around and tell you why there’s exp(n) classical information there after all!</a:t>
            </a:r>
            <a:endParaRPr lang="en-US" altLang="en-US" sz="2800" kern="0" dirty="0">
              <a:solidFill>
                <a:srgbClr val="008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CD77367A-3B56-46A5-92A7-06D95924C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86868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chemeClr val="accent2"/>
                </a:solidFill>
                <a:latin typeface="Calibri" panose="020F0502020204030204" pitchFamily="34" charset="0"/>
              </a:rPr>
              <a:t>The Hidden Matching Problem</a:t>
            </a:r>
            <a:br>
              <a:rPr lang="en-US" altLang="en-US" sz="4000" b="1">
                <a:solidFill>
                  <a:schemeClr val="accent2"/>
                </a:solidFill>
                <a:latin typeface="Calibri" panose="020F0502020204030204" pitchFamily="34" charset="0"/>
              </a:rPr>
            </a:br>
            <a:r>
              <a:rPr lang="en-US" altLang="en-US" sz="2800" b="1">
                <a:solidFill>
                  <a:srgbClr val="008000"/>
                </a:solidFill>
                <a:latin typeface="Calibri" panose="020F0502020204030204" pitchFamily="34" charset="0"/>
              </a:rPr>
              <a:t>Bar-Yossef-Jayram-Kerenidis 2004</a:t>
            </a:r>
          </a:p>
        </p:txBody>
      </p:sp>
      <p:sp>
        <p:nvSpPr>
          <p:cNvPr id="39939" name="Text Box 700">
            <a:extLst>
              <a:ext uri="{FF2B5EF4-FFF2-40B4-BE49-F238E27FC236}">
                <a16:creationId xmlns:a16="http://schemas.microsoft.com/office/drawing/2014/main" id="{B594921C-4BD7-4AC3-BF04-092153A8A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09" y="2644499"/>
            <a:ext cx="4343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Calibri" panose="020F0502020204030204" pitchFamily="34" charset="0"/>
              </a:rPr>
              <a:t>Alice holds an n-bit string x</a:t>
            </a:r>
            <a:br>
              <a:rPr lang="en-US" altLang="en-US" sz="2600" dirty="0">
                <a:latin typeface="Calibri" panose="020F0502020204030204" pitchFamily="34" charset="0"/>
              </a:rPr>
            </a:br>
            <a:r>
              <a:rPr lang="en-US" altLang="en-US" sz="2000" dirty="0">
                <a:latin typeface="Calibri" panose="020F0502020204030204" pitchFamily="34" charset="0"/>
              </a:rPr>
              <a:t>(say, male/female for each of n people)</a:t>
            </a:r>
          </a:p>
        </p:txBody>
      </p:sp>
      <p:pic>
        <p:nvPicPr>
          <p:cNvPr id="39940" name="Picture 6">
            <a:extLst>
              <a:ext uri="{FF2B5EF4-FFF2-40B4-BE49-F238E27FC236}">
                <a16:creationId xmlns:a16="http://schemas.microsoft.com/office/drawing/2014/main" id="{B51D07B5-884F-45D3-BA59-F1974DD07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184" y="1458291"/>
            <a:ext cx="112395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>
            <a:extLst>
              <a:ext uri="{FF2B5EF4-FFF2-40B4-BE49-F238E27FC236}">
                <a16:creationId xmlns:a16="http://schemas.microsoft.com/office/drawing/2014/main" id="{A71934EA-DE1C-4FD1-80F6-11AEB05D5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034" y="1418604"/>
            <a:ext cx="112395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700">
            <a:extLst>
              <a:ext uri="{FF2B5EF4-FFF2-40B4-BE49-F238E27FC236}">
                <a16:creationId xmlns:a16="http://schemas.microsoft.com/office/drawing/2014/main" id="{38A0829C-61F5-4743-A7FB-CE9DA0288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47" y="3625229"/>
            <a:ext cx="8763000" cy="269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FF0000"/>
                </a:solidFill>
                <a:latin typeface="Calibri" panose="020F0502020204030204" pitchFamily="34" charset="0"/>
              </a:rPr>
              <a:t>Goal: </a:t>
            </a:r>
            <a:r>
              <a:rPr lang="en-US" altLang="en-US" sz="2600" dirty="0">
                <a:latin typeface="Calibri" panose="020F0502020204030204" pitchFamily="34" charset="0"/>
              </a:rPr>
              <a:t>Alice should send Bob a short message that lets him tell whether </a:t>
            </a:r>
            <a:r>
              <a:rPr lang="en-US" altLang="en-US" sz="2600" b="1" dirty="0">
                <a:solidFill>
                  <a:srgbClr val="FF0000"/>
                </a:solidFill>
                <a:latin typeface="Calibri" panose="020F0502020204030204" pitchFamily="34" charset="0"/>
              </a:rPr>
              <a:t>any one couple of his choice</a:t>
            </a:r>
            <a:r>
              <a:rPr lang="en-US" altLang="en-US" sz="2600" dirty="0">
                <a:latin typeface="Calibri" panose="020F0502020204030204" pitchFamily="34" charset="0"/>
              </a:rPr>
              <a:t> is same- or opposite-sex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Calibri" panose="020F0502020204030204" pitchFamily="34" charset="0"/>
              </a:rPr>
              <a:t>Classically, a ~</a:t>
            </a:r>
            <a:r>
              <a:rPr lang="en-US" altLang="en-US" sz="2600" dirty="0">
                <a:latin typeface="Calibri" panose="020F0502020204030204" pitchFamily="34" charset="0"/>
                <a:sym typeface="Symbol" panose="05050102010706020507" pitchFamily="18" charset="2"/>
              </a:rPr>
              <a:t>n</a:t>
            </a:r>
            <a:r>
              <a:rPr lang="en-US" altLang="en-US" sz="2600" dirty="0">
                <a:latin typeface="Calibri" panose="020F0502020204030204" pitchFamily="34" charset="0"/>
              </a:rPr>
              <a:t>-bit message is necessary and sufficient (why?)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Calibri" panose="020F0502020204030204" pitchFamily="34" charset="0"/>
              </a:rPr>
              <a:t>Quantumly, O(log n) qubits suffice!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Calibri" panose="020F0502020204030204" pitchFamily="34" charset="0"/>
              </a:rPr>
              <a:t>Measurement basis:</a:t>
            </a:r>
          </a:p>
        </p:txBody>
      </p:sp>
      <p:sp>
        <p:nvSpPr>
          <p:cNvPr id="39943" name="Text Box 700">
            <a:extLst>
              <a:ext uri="{FF2B5EF4-FFF2-40B4-BE49-F238E27FC236}">
                <a16:creationId xmlns:a16="http://schemas.microsoft.com/office/drawing/2014/main" id="{2A91131C-3541-4D51-B2DF-BCFE171CF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612404"/>
            <a:ext cx="489012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Calibri" panose="020F0502020204030204" pitchFamily="34" charset="0"/>
              </a:rPr>
              <a:t>Bob holds a matching E on {1,…,n}</a:t>
            </a:r>
            <a:br>
              <a:rPr lang="en-US" altLang="en-US" sz="2600" dirty="0">
                <a:latin typeface="Calibri" panose="020F0502020204030204" pitchFamily="34" charset="0"/>
              </a:rPr>
            </a:br>
            <a:r>
              <a:rPr lang="en-US" altLang="en-US" sz="2600" dirty="0">
                <a:latin typeface="Calibri" panose="020F0502020204030204" pitchFamily="34" charset="0"/>
              </a:rPr>
              <a:t>(say, who’s dating whom)</a:t>
            </a:r>
          </a:p>
        </p:txBody>
      </p:sp>
      <p:cxnSp>
        <p:nvCxnSpPr>
          <p:cNvPr id="39944" name="Straight Arrow Connector 3">
            <a:extLst>
              <a:ext uri="{FF2B5EF4-FFF2-40B4-BE49-F238E27FC236}">
                <a16:creationId xmlns:a16="http://schemas.microsoft.com/office/drawing/2014/main" id="{4453FB8C-AAF3-4A44-A39A-FCD6948B87C7}"/>
              </a:ext>
            </a:extLst>
          </p:cNvPr>
          <p:cNvCxnSpPr>
            <a:cxnSpLocks/>
            <a:stCxn id="39941" idx="3"/>
            <a:endCxn id="39940" idx="1"/>
          </p:cNvCxnSpPr>
          <p:nvPr/>
        </p:nvCxnSpPr>
        <p:spPr bwMode="auto">
          <a:xfrm flipV="1">
            <a:off x="2773984" y="2012329"/>
            <a:ext cx="3505200" cy="31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00FFCE4-108D-4A8C-ADD9-26920F828E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7843" y="5054393"/>
            <a:ext cx="3360394" cy="16213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 Box 700">
                <a:extLst>
                  <a:ext uri="{FF2B5EF4-FFF2-40B4-BE49-F238E27FC236}">
                    <a16:creationId xmlns:a16="http://schemas.microsoft.com/office/drawing/2014/main" id="{6FFA5C6A-2F15-48A7-B5D1-0E3581968D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4984" y="5720779"/>
                <a:ext cx="1552229" cy="1084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en-US" sz="2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en-US" sz="2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6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d>
                                    <m:dPr>
                                      <m:begChr m:val=""/>
                                      <m:endChr m:val="⟩"/>
                                      <m:ctrlPr>
                                        <a:rPr lang="en-US" altLang="en-US" sz="2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lang="en-US" alt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±</m:t>
                                  </m:r>
                                  <m:r>
                                    <a:rPr lang="en-US" altLang="en-US" sz="26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d>
                                    <m:dPr>
                                      <m:begChr m:val=""/>
                                      <m:endChr m:val="⟩"/>
                                      <m:ctrlPr>
                                        <a:rPr lang="en-US" altLang="en-US" sz="2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en-US" sz="2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en-US" sz="2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b>
                          <m:d>
                            <m:dPr>
                              <m:ctrlPr>
                                <a:rPr lang="en-US" altLang="en-US" sz="2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sz="2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sz="2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altLang="en-US" sz="2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altLang="en-US" sz="2600" dirty="0"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2" name="Text Box 700">
                <a:extLst>
                  <a:ext uri="{FF2B5EF4-FFF2-40B4-BE49-F238E27FC236}">
                    <a16:creationId xmlns:a16="http://schemas.microsoft.com/office/drawing/2014/main" id="{6FFA5C6A-2F15-48A7-B5D1-0E3581968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54984" y="5720779"/>
                <a:ext cx="1552229" cy="1084336"/>
              </a:xfrm>
              <a:prstGeom prst="rect">
                <a:avLst/>
              </a:prstGeom>
              <a:blipFill>
                <a:blip r:embed="rId6"/>
                <a:stretch>
                  <a:fillRect r="-460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3">
            <a:extLst>
              <a:ext uri="{FF2B5EF4-FFF2-40B4-BE49-F238E27FC236}">
                <a16:creationId xmlns:a16="http://schemas.microsoft.com/office/drawing/2014/main" id="{56FE89E2-06F0-4146-9F6D-BBB7CD06E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688" y="434975"/>
            <a:ext cx="54816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Calibri" panose="020F0502020204030204" pitchFamily="34" charset="0"/>
              </a:rPr>
              <a:t>In quantum mechanics, a state of n entangled particles requires at least </a:t>
            </a:r>
            <a:r>
              <a:rPr lang="en-US" altLang="en-US" sz="3600" b="1">
                <a:solidFill>
                  <a:srgbClr val="008000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3600" b="1" baseline="30000">
                <a:solidFill>
                  <a:srgbClr val="008000"/>
                </a:solidFill>
                <a:latin typeface="Calibri" panose="020F0502020204030204" pitchFamily="34" charset="0"/>
              </a:rPr>
              <a:t>n</a:t>
            </a:r>
            <a:r>
              <a:rPr lang="en-US" altLang="en-US" sz="3600">
                <a:latin typeface="Calibri" panose="020F0502020204030204" pitchFamily="34" charset="0"/>
              </a:rPr>
              <a:t> complex numbers to specify</a:t>
            </a:r>
          </a:p>
        </p:txBody>
      </p:sp>
      <p:graphicFrame>
        <p:nvGraphicFramePr>
          <p:cNvPr id="5123" name="Object 2">
            <a:extLst>
              <a:ext uri="{FF2B5EF4-FFF2-40B4-BE49-F238E27FC236}">
                <a16:creationId xmlns:a16="http://schemas.microsoft.com/office/drawing/2014/main" id="{1E479168-9013-4DD2-9012-99C165FC07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2971800"/>
          <a:ext cx="4341813" cy="161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5" name="Equation" r:id="rId4" imgW="990600" imgH="368300" progId="Equation.3">
                  <p:embed/>
                </p:oleObj>
              </mc:Choice>
              <mc:Fallback>
                <p:oleObj name="Equation" r:id="rId4" imgW="990600" imgH="368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971800"/>
                        <a:ext cx="4341813" cy="161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 Box 3">
            <a:extLst>
              <a:ext uri="{FF2B5EF4-FFF2-40B4-BE49-F238E27FC236}">
                <a16:creationId xmlns:a16="http://schemas.microsoft.com/office/drawing/2014/main" id="{9CEFD827-9C51-49AD-BD83-9DAEEAD2F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648200"/>
            <a:ext cx="8229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u="sng">
                <a:latin typeface="Calibri" panose="020F0502020204030204" pitchFamily="34" charset="0"/>
              </a:rPr>
              <a:t>To a computer scientist, this is probably </a:t>
            </a:r>
            <a:r>
              <a:rPr lang="en-US" altLang="en-US" b="1" u="sng">
                <a:solidFill>
                  <a:srgbClr val="FF0000"/>
                </a:solidFill>
                <a:latin typeface="Calibri" panose="020F0502020204030204" pitchFamily="34" charset="0"/>
              </a:rPr>
              <a:t>the</a:t>
            </a:r>
            <a:r>
              <a:rPr lang="en-US" altLang="en-US" u="sng">
                <a:latin typeface="Calibri" panose="020F0502020204030204" pitchFamily="34" charset="0"/>
              </a:rPr>
              <a:t> central fact about quantum mechanics</a:t>
            </a:r>
          </a:p>
        </p:txBody>
      </p:sp>
      <p:sp>
        <p:nvSpPr>
          <p:cNvPr id="50" name="Text Box 3">
            <a:extLst>
              <a:ext uri="{FF2B5EF4-FFF2-40B4-BE49-F238E27FC236}">
                <a16:creationId xmlns:a16="http://schemas.microsoft.com/office/drawing/2014/main" id="{CDA778D6-ED13-406C-B51B-9C30A9603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867400"/>
            <a:ext cx="822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Where does the fact rear its head?</a:t>
            </a:r>
          </a:p>
        </p:txBody>
      </p:sp>
      <p:grpSp>
        <p:nvGrpSpPr>
          <p:cNvPr id="5126" name="Group 4">
            <a:extLst>
              <a:ext uri="{FF2B5EF4-FFF2-40B4-BE49-F238E27FC236}">
                <a16:creationId xmlns:a16="http://schemas.microsoft.com/office/drawing/2014/main" id="{C057887F-D733-4DD3-9226-B03BD74ED45C}"/>
              </a:ext>
            </a:extLst>
          </p:cNvPr>
          <p:cNvGrpSpPr>
            <a:grpSpLocks/>
          </p:cNvGrpSpPr>
          <p:nvPr/>
        </p:nvGrpSpPr>
        <p:grpSpPr bwMode="auto">
          <a:xfrm>
            <a:off x="7329488" y="874713"/>
            <a:ext cx="909637" cy="1143000"/>
            <a:chOff x="432" y="2736"/>
            <a:chExt cx="830" cy="1044"/>
          </a:xfrm>
        </p:grpSpPr>
        <p:sp>
          <p:nvSpPr>
            <p:cNvPr id="5156" name="Line 5">
              <a:extLst>
                <a:ext uri="{FF2B5EF4-FFF2-40B4-BE49-F238E27FC236}">
                  <a16:creationId xmlns:a16="http://schemas.microsoft.com/office/drawing/2014/main" id="{49493FDE-91B0-40A3-8CF4-755330DF12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46" y="2759"/>
              <a:ext cx="435" cy="102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157" name="Picture 6" descr="MCED00214_0000[1]">
              <a:extLst>
                <a:ext uri="{FF2B5EF4-FFF2-40B4-BE49-F238E27FC236}">
                  <a16:creationId xmlns:a16="http://schemas.microsoft.com/office/drawing/2014/main" id="{7BDCD673-0C29-4ED0-B33A-D9225C4227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2" y="2759"/>
              <a:ext cx="830" cy="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8" name="AutoShape 7">
              <a:extLst>
                <a:ext uri="{FF2B5EF4-FFF2-40B4-BE49-F238E27FC236}">
                  <a16:creationId xmlns:a16="http://schemas.microsoft.com/office/drawing/2014/main" id="{83ACFCA0-442A-4013-B615-FC632C90A7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 flipH="1" flipV="1">
              <a:off x="768" y="3216"/>
              <a:ext cx="144" cy="336"/>
            </a:xfrm>
            <a:prstGeom prst="moon">
              <a:avLst>
                <a:gd name="adj" fmla="val 791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5159" name="Group 8">
              <a:extLst>
                <a:ext uri="{FF2B5EF4-FFF2-40B4-BE49-F238E27FC236}">
                  <a16:creationId xmlns:a16="http://schemas.microsoft.com/office/drawing/2014/main" id="{CFFE4E76-CF0D-4BA0-BC6D-7AF121354E8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68" y="2991"/>
              <a:ext cx="315" cy="195"/>
              <a:chOff x="4456" y="2823"/>
              <a:chExt cx="315" cy="195"/>
            </a:xfrm>
          </p:grpSpPr>
          <p:sp>
            <p:nvSpPr>
              <p:cNvPr id="5166" name="Freeform 9">
                <a:extLst>
                  <a:ext uri="{FF2B5EF4-FFF2-40B4-BE49-F238E27FC236}">
                    <a16:creationId xmlns:a16="http://schemas.microsoft.com/office/drawing/2014/main" id="{99F014B0-A267-4EBC-B63D-EC4A6A6F0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6" y="2823"/>
                <a:ext cx="315" cy="195"/>
              </a:xfrm>
              <a:custGeom>
                <a:avLst/>
                <a:gdLst>
                  <a:gd name="T0" fmla="*/ 1 w 817"/>
                  <a:gd name="T1" fmla="*/ 0 h 505"/>
                  <a:gd name="T2" fmla="*/ 1 w 817"/>
                  <a:gd name="T3" fmla="*/ 0 h 505"/>
                  <a:gd name="T4" fmla="*/ 1 w 817"/>
                  <a:gd name="T5" fmla="*/ 0 h 505"/>
                  <a:gd name="T6" fmla="*/ 1 w 817"/>
                  <a:gd name="T7" fmla="*/ 0 h 505"/>
                  <a:gd name="T8" fmla="*/ 1 w 817"/>
                  <a:gd name="T9" fmla="*/ 0 h 505"/>
                  <a:gd name="T10" fmla="*/ 1 w 817"/>
                  <a:gd name="T11" fmla="*/ 0 h 505"/>
                  <a:gd name="T12" fmla="*/ 1 w 817"/>
                  <a:gd name="T13" fmla="*/ 0 h 505"/>
                  <a:gd name="T14" fmla="*/ 1 w 817"/>
                  <a:gd name="T15" fmla="*/ 0 h 505"/>
                  <a:gd name="T16" fmla="*/ 0 w 817"/>
                  <a:gd name="T17" fmla="*/ 0 h 505"/>
                  <a:gd name="T18" fmla="*/ 0 w 817"/>
                  <a:gd name="T19" fmla="*/ 0 h 505"/>
                  <a:gd name="T20" fmla="*/ 0 w 817"/>
                  <a:gd name="T21" fmla="*/ 0 h 505"/>
                  <a:gd name="T22" fmla="*/ 0 w 817"/>
                  <a:gd name="T23" fmla="*/ 0 h 505"/>
                  <a:gd name="T24" fmla="*/ 0 w 817"/>
                  <a:gd name="T25" fmla="*/ 0 h 505"/>
                  <a:gd name="T26" fmla="*/ 0 w 817"/>
                  <a:gd name="T27" fmla="*/ 0 h 505"/>
                  <a:gd name="T28" fmla="*/ 0 w 817"/>
                  <a:gd name="T29" fmla="*/ 0 h 505"/>
                  <a:gd name="T30" fmla="*/ 0 w 817"/>
                  <a:gd name="T31" fmla="*/ 0 h 505"/>
                  <a:gd name="T32" fmla="*/ 0 w 817"/>
                  <a:gd name="T33" fmla="*/ 0 h 505"/>
                  <a:gd name="T34" fmla="*/ 0 w 817"/>
                  <a:gd name="T35" fmla="*/ 0 h 505"/>
                  <a:gd name="T36" fmla="*/ 0 w 817"/>
                  <a:gd name="T37" fmla="*/ 0 h 505"/>
                  <a:gd name="T38" fmla="*/ 0 w 817"/>
                  <a:gd name="T39" fmla="*/ 0 h 505"/>
                  <a:gd name="T40" fmla="*/ 0 w 817"/>
                  <a:gd name="T41" fmla="*/ 0 h 505"/>
                  <a:gd name="T42" fmla="*/ 0 w 817"/>
                  <a:gd name="T43" fmla="*/ 0 h 505"/>
                  <a:gd name="T44" fmla="*/ 0 w 817"/>
                  <a:gd name="T45" fmla="*/ 0 h 505"/>
                  <a:gd name="T46" fmla="*/ 0 w 817"/>
                  <a:gd name="T47" fmla="*/ 1 h 505"/>
                  <a:gd name="T48" fmla="*/ 0 w 817"/>
                  <a:gd name="T49" fmla="*/ 1 h 505"/>
                  <a:gd name="T50" fmla="*/ 0 w 817"/>
                  <a:gd name="T51" fmla="*/ 1 h 505"/>
                  <a:gd name="T52" fmla="*/ 0 w 817"/>
                  <a:gd name="T53" fmla="*/ 1 h 505"/>
                  <a:gd name="T54" fmla="*/ 1 w 817"/>
                  <a:gd name="T55" fmla="*/ 1 h 505"/>
                  <a:gd name="T56" fmla="*/ 1 w 817"/>
                  <a:gd name="T57" fmla="*/ 1 h 505"/>
                  <a:gd name="T58" fmla="*/ 1 w 817"/>
                  <a:gd name="T59" fmla="*/ 1 h 505"/>
                  <a:gd name="T60" fmla="*/ 1 w 817"/>
                  <a:gd name="T61" fmla="*/ 1 h 505"/>
                  <a:gd name="T62" fmla="*/ 1 w 817"/>
                  <a:gd name="T63" fmla="*/ 0 h 505"/>
                  <a:gd name="T64" fmla="*/ 1 w 817"/>
                  <a:gd name="T65" fmla="*/ 0 h 505"/>
                  <a:gd name="T66" fmla="*/ 1 w 817"/>
                  <a:gd name="T67" fmla="*/ 0 h 505"/>
                  <a:gd name="T68" fmla="*/ 1 w 817"/>
                  <a:gd name="T69" fmla="*/ 0 h 505"/>
                  <a:gd name="T70" fmla="*/ 1 w 817"/>
                  <a:gd name="T71" fmla="*/ 0 h 505"/>
                  <a:gd name="T72" fmla="*/ 1 w 817"/>
                  <a:gd name="T73" fmla="*/ 0 h 505"/>
                  <a:gd name="T74" fmla="*/ 1 w 817"/>
                  <a:gd name="T75" fmla="*/ 0 h 50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17"/>
                  <a:gd name="T115" fmla="*/ 0 h 505"/>
                  <a:gd name="T116" fmla="*/ 817 w 817"/>
                  <a:gd name="T117" fmla="*/ 505 h 50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17" h="505">
                    <a:moveTo>
                      <a:pt x="802" y="218"/>
                    </a:moveTo>
                    <a:lnTo>
                      <a:pt x="790" y="198"/>
                    </a:lnTo>
                    <a:lnTo>
                      <a:pt x="776" y="179"/>
                    </a:lnTo>
                    <a:lnTo>
                      <a:pt x="758" y="159"/>
                    </a:lnTo>
                    <a:lnTo>
                      <a:pt x="741" y="139"/>
                    </a:lnTo>
                    <a:lnTo>
                      <a:pt x="720" y="121"/>
                    </a:lnTo>
                    <a:lnTo>
                      <a:pt x="698" y="103"/>
                    </a:lnTo>
                    <a:lnTo>
                      <a:pt x="675" y="85"/>
                    </a:lnTo>
                    <a:lnTo>
                      <a:pt x="651" y="69"/>
                    </a:lnTo>
                    <a:lnTo>
                      <a:pt x="625" y="54"/>
                    </a:lnTo>
                    <a:lnTo>
                      <a:pt x="597" y="42"/>
                    </a:lnTo>
                    <a:lnTo>
                      <a:pt x="568" y="30"/>
                    </a:lnTo>
                    <a:lnTo>
                      <a:pt x="538" y="20"/>
                    </a:lnTo>
                    <a:lnTo>
                      <a:pt x="508" y="12"/>
                    </a:lnTo>
                    <a:lnTo>
                      <a:pt x="476" y="5"/>
                    </a:lnTo>
                    <a:lnTo>
                      <a:pt x="443" y="1"/>
                    </a:lnTo>
                    <a:lnTo>
                      <a:pt x="409" y="0"/>
                    </a:lnTo>
                    <a:lnTo>
                      <a:pt x="376" y="1"/>
                    </a:lnTo>
                    <a:lnTo>
                      <a:pt x="342" y="5"/>
                    </a:lnTo>
                    <a:lnTo>
                      <a:pt x="310" y="12"/>
                    </a:lnTo>
                    <a:lnTo>
                      <a:pt x="279" y="20"/>
                    </a:lnTo>
                    <a:lnTo>
                      <a:pt x="249" y="30"/>
                    </a:lnTo>
                    <a:lnTo>
                      <a:pt x="220" y="42"/>
                    </a:lnTo>
                    <a:lnTo>
                      <a:pt x="192" y="54"/>
                    </a:lnTo>
                    <a:lnTo>
                      <a:pt x="166" y="69"/>
                    </a:lnTo>
                    <a:lnTo>
                      <a:pt x="142" y="85"/>
                    </a:lnTo>
                    <a:lnTo>
                      <a:pt x="117" y="103"/>
                    </a:lnTo>
                    <a:lnTo>
                      <a:pt x="96" y="121"/>
                    </a:lnTo>
                    <a:lnTo>
                      <a:pt x="76" y="139"/>
                    </a:lnTo>
                    <a:lnTo>
                      <a:pt x="58" y="159"/>
                    </a:lnTo>
                    <a:lnTo>
                      <a:pt x="41" y="179"/>
                    </a:lnTo>
                    <a:lnTo>
                      <a:pt x="26" y="198"/>
                    </a:lnTo>
                    <a:lnTo>
                      <a:pt x="14" y="218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2" y="239"/>
                    </a:lnTo>
                    <a:lnTo>
                      <a:pt x="1" y="244"/>
                    </a:lnTo>
                    <a:lnTo>
                      <a:pt x="0" y="247"/>
                    </a:lnTo>
                    <a:lnTo>
                      <a:pt x="14" y="273"/>
                    </a:lnTo>
                    <a:lnTo>
                      <a:pt x="26" y="294"/>
                    </a:lnTo>
                    <a:lnTo>
                      <a:pt x="41" y="315"/>
                    </a:lnTo>
                    <a:lnTo>
                      <a:pt x="59" y="335"/>
                    </a:lnTo>
                    <a:lnTo>
                      <a:pt x="77" y="356"/>
                    </a:lnTo>
                    <a:lnTo>
                      <a:pt x="98" y="376"/>
                    </a:lnTo>
                    <a:lnTo>
                      <a:pt x="120" y="395"/>
                    </a:lnTo>
                    <a:lnTo>
                      <a:pt x="144" y="414"/>
                    </a:lnTo>
                    <a:lnTo>
                      <a:pt x="168" y="430"/>
                    </a:lnTo>
                    <a:lnTo>
                      <a:pt x="195" y="446"/>
                    </a:lnTo>
                    <a:lnTo>
                      <a:pt x="222" y="461"/>
                    </a:lnTo>
                    <a:lnTo>
                      <a:pt x="251" y="474"/>
                    </a:lnTo>
                    <a:lnTo>
                      <a:pt x="281" y="484"/>
                    </a:lnTo>
                    <a:lnTo>
                      <a:pt x="312" y="493"/>
                    </a:lnTo>
                    <a:lnTo>
                      <a:pt x="343" y="499"/>
                    </a:lnTo>
                    <a:lnTo>
                      <a:pt x="376" y="504"/>
                    </a:lnTo>
                    <a:lnTo>
                      <a:pt x="409" y="505"/>
                    </a:lnTo>
                    <a:lnTo>
                      <a:pt x="443" y="504"/>
                    </a:lnTo>
                    <a:lnTo>
                      <a:pt x="475" y="499"/>
                    </a:lnTo>
                    <a:lnTo>
                      <a:pt x="506" y="493"/>
                    </a:lnTo>
                    <a:lnTo>
                      <a:pt x="536" y="484"/>
                    </a:lnTo>
                    <a:lnTo>
                      <a:pt x="566" y="474"/>
                    </a:lnTo>
                    <a:lnTo>
                      <a:pt x="595" y="461"/>
                    </a:lnTo>
                    <a:lnTo>
                      <a:pt x="622" y="446"/>
                    </a:lnTo>
                    <a:lnTo>
                      <a:pt x="648" y="430"/>
                    </a:lnTo>
                    <a:lnTo>
                      <a:pt x="673" y="414"/>
                    </a:lnTo>
                    <a:lnTo>
                      <a:pt x="696" y="395"/>
                    </a:lnTo>
                    <a:lnTo>
                      <a:pt x="718" y="376"/>
                    </a:lnTo>
                    <a:lnTo>
                      <a:pt x="739" y="356"/>
                    </a:lnTo>
                    <a:lnTo>
                      <a:pt x="757" y="335"/>
                    </a:lnTo>
                    <a:lnTo>
                      <a:pt x="775" y="315"/>
                    </a:lnTo>
                    <a:lnTo>
                      <a:pt x="790" y="294"/>
                    </a:lnTo>
                    <a:lnTo>
                      <a:pt x="802" y="273"/>
                    </a:lnTo>
                    <a:lnTo>
                      <a:pt x="810" y="259"/>
                    </a:lnTo>
                    <a:lnTo>
                      <a:pt x="815" y="251"/>
                    </a:lnTo>
                    <a:lnTo>
                      <a:pt x="816" y="248"/>
                    </a:lnTo>
                    <a:lnTo>
                      <a:pt x="816" y="247"/>
                    </a:lnTo>
                    <a:lnTo>
                      <a:pt x="817" y="244"/>
                    </a:lnTo>
                    <a:lnTo>
                      <a:pt x="802" y="2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7" name="Freeform 10">
                <a:extLst>
                  <a:ext uri="{FF2B5EF4-FFF2-40B4-BE49-F238E27FC236}">
                    <a16:creationId xmlns:a16="http://schemas.microsoft.com/office/drawing/2014/main" id="{E97D85E1-0E53-4722-BA1F-A7D8F8755D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0" y="2845"/>
                <a:ext cx="267" cy="152"/>
              </a:xfrm>
              <a:custGeom>
                <a:avLst/>
                <a:gdLst>
                  <a:gd name="T0" fmla="*/ 0 w 695"/>
                  <a:gd name="T1" fmla="*/ 0 h 396"/>
                  <a:gd name="T2" fmla="*/ 0 w 695"/>
                  <a:gd name="T3" fmla="*/ 0 h 396"/>
                  <a:gd name="T4" fmla="*/ 0 w 695"/>
                  <a:gd name="T5" fmla="*/ 0 h 396"/>
                  <a:gd name="T6" fmla="*/ 0 w 695"/>
                  <a:gd name="T7" fmla="*/ 0 h 396"/>
                  <a:gd name="T8" fmla="*/ 0 w 695"/>
                  <a:gd name="T9" fmla="*/ 0 h 396"/>
                  <a:gd name="T10" fmla="*/ 0 w 695"/>
                  <a:gd name="T11" fmla="*/ 0 h 396"/>
                  <a:gd name="T12" fmla="*/ 0 w 695"/>
                  <a:gd name="T13" fmla="*/ 0 h 396"/>
                  <a:gd name="T14" fmla="*/ 0 w 695"/>
                  <a:gd name="T15" fmla="*/ 0 h 396"/>
                  <a:gd name="T16" fmla="*/ 0 w 695"/>
                  <a:gd name="T17" fmla="*/ 0 h 396"/>
                  <a:gd name="T18" fmla="*/ 0 w 695"/>
                  <a:gd name="T19" fmla="*/ 0 h 396"/>
                  <a:gd name="T20" fmla="*/ 0 w 695"/>
                  <a:gd name="T21" fmla="*/ 0 h 396"/>
                  <a:gd name="T22" fmla="*/ 0 w 695"/>
                  <a:gd name="T23" fmla="*/ 0 h 396"/>
                  <a:gd name="T24" fmla="*/ 0 w 695"/>
                  <a:gd name="T25" fmla="*/ 0 h 396"/>
                  <a:gd name="T26" fmla="*/ 0 w 695"/>
                  <a:gd name="T27" fmla="*/ 0 h 396"/>
                  <a:gd name="T28" fmla="*/ 0 w 695"/>
                  <a:gd name="T29" fmla="*/ 0 h 396"/>
                  <a:gd name="T30" fmla="*/ 0 w 695"/>
                  <a:gd name="T31" fmla="*/ 0 h 396"/>
                  <a:gd name="T32" fmla="*/ 0 w 695"/>
                  <a:gd name="T33" fmla="*/ 0 h 396"/>
                  <a:gd name="T34" fmla="*/ 1 w 695"/>
                  <a:gd name="T35" fmla="*/ 0 h 396"/>
                  <a:gd name="T36" fmla="*/ 1 w 695"/>
                  <a:gd name="T37" fmla="*/ 0 h 396"/>
                  <a:gd name="T38" fmla="*/ 1 w 695"/>
                  <a:gd name="T39" fmla="*/ 0 h 396"/>
                  <a:gd name="T40" fmla="*/ 1 w 695"/>
                  <a:gd name="T41" fmla="*/ 0 h 396"/>
                  <a:gd name="T42" fmla="*/ 1 w 695"/>
                  <a:gd name="T43" fmla="*/ 0 h 396"/>
                  <a:gd name="T44" fmla="*/ 1 w 695"/>
                  <a:gd name="T45" fmla="*/ 0 h 396"/>
                  <a:gd name="T46" fmla="*/ 1 w 695"/>
                  <a:gd name="T47" fmla="*/ 0 h 396"/>
                  <a:gd name="T48" fmla="*/ 1 w 695"/>
                  <a:gd name="T49" fmla="*/ 0 h 396"/>
                  <a:gd name="T50" fmla="*/ 1 w 695"/>
                  <a:gd name="T51" fmla="*/ 0 h 396"/>
                  <a:gd name="T52" fmla="*/ 1 w 695"/>
                  <a:gd name="T53" fmla="*/ 0 h 396"/>
                  <a:gd name="T54" fmla="*/ 1 w 695"/>
                  <a:gd name="T55" fmla="*/ 0 h 396"/>
                  <a:gd name="T56" fmla="*/ 1 w 695"/>
                  <a:gd name="T57" fmla="*/ 0 h 396"/>
                  <a:gd name="T58" fmla="*/ 1 w 695"/>
                  <a:gd name="T59" fmla="*/ 0 h 396"/>
                  <a:gd name="T60" fmla="*/ 1 w 695"/>
                  <a:gd name="T61" fmla="*/ 0 h 396"/>
                  <a:gd name="T62" fmla="*/ 0 w 695"/>
                  <a:gd name="T63" fmla="*/ 0 h 3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5"/>
                  <a:gd name="T97" fmla="*/ 0 h 396"/>
                  <a:gd name="T98" fmla="*/ 695 w 695"/>
                  <a:gd name="T99" fmla="*/ 396 h 3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5" h="396">
                    <a:moveTo>
                      <a:pt x="348" y="396"/>
                    </a:moveTo>
                    <a:lnTo>
                      <a:pt x="320" y="395"/>
                    </a:lnTo>
                    <a:lnTo>
                      <a:pt x="293" y="391"/>
                    </a:lnTo>
                    <a:lnTo>
                      <a:pt x="265" y="385"/>
                    </a:lnTo>
                    <a:lnTo>
                      <a:pt x="239" y="378"/>
                    </a:lnTo>
                    <a:lnTo>
                      <a:pt x="212" y="368"/>
                    </a:lnTo>
                    <a:lnTo>
                      <a:pt x="187" y="358"/>
                    </a:lnTo>
                    <a:lnTo>
                      <a:pt x="163" y="345"/>
                    </a:lnTo>
                    <a:lnTo>
                      <a:pt x="139" y="331"/>
                    </a:lnTo>
                    <a:lnTo>
                      <a:pt x="118" y="316"/>
                    </a:lnTo>
                    <a:lnTo>
                      <a:pt x="96" y="300"/>
                    </a:lnTo>
                    <a:lnTo>
                      <a:pt x="76" y="283"/>
                    </a:lnTo>
                    <a:lnTo>
                      <a:pt x="58" y="265"/>
                    </a:lnTo>
                    <a:lnTo>
                      <a:pt x="42" y="247"/>
                    </a:lnTo>
                    <a:lnTo>
                      <a:pt x="25" y="229"/>
                    </a:lnTo>
                    <a:lnTo>
                      <a:pt x="12" y="210"/>
                    </a:lnTo>
                    <a:lnTo>
                      <a:pt x="0" y="191"/>
                    </a:lnTo>
                    <a:lnTo>
                      <a:pt x="12" y="172"/>
                    </a:lnTo>
                    <a:lnTo>
                      <a:pt x="24" y="155"/>
                    </a:lnTo>
                    <a:lnTo>
                      <a:pt x="39" y="138"/>
                    </a:lnTo>
                    <a:lnTo>
                      <a:pt x="56" y="120"/>
                    </a:lnTo>
                    <a:lnTo>
                      <a:pt x="74" y="104"/>
                    </a:lnTo>
                    <a:lnTo>
                      <a:pt x="93" y="88"/>
                    </a:lnTo>
                    <a:lnTo>
                      <a:pt x="114" y="73"/>
                    </a:lnTo>
                    <a:lnTo>
                      <a:pt x="136" y="59"/>
                    </a:lnTo>
                    <a:lnTo>
                      <a:pt x="159" y="46"/>
                    </a:lnTo>
                    <a:lnTo>
                      <a:pt x="183" y="35"/>
                    </a:lnTo>
                    <a:lnTo>
                      <a:pt x="209" y="25"/>
                    </a:lnTo>
                    <a:lnTo>
                      <a:pt x="235" y="16"/>
                    </a:lnTo>
                    <a:lnTo>
                      <a:pt x="262" y="10"/>
                    </a:lnTo>
                    <a:lnTo>
                      <a:pt x="290" y="5"/>
                    </a:lnTo>
                    <a:lnTo>
                      <a:pt x="319" y="1"/>
                    </a:lnTo>
                    <a:lnTo>
                      <a:pt x="348" y="0"/>
                    </a:lnTo>
                    <a:lnTo>
                      <a:pt x="377" y="1"/>
                    </a:lnTo>
                    <a:lnTo>
                      <a:pt x="406" y="5"/>
                    </a:lnTo>
                    <a:lnTo>
                      <a:pt x="433" y="10"/>
                    </a:lnTo>
                    <a:lnTo>
                      <a:pt x="460" y="16"/>
                    </a:lnTo>
                    <a:lnTo>
                      <a:pt x="486" y="25"/>
                    </a:lnTo>
                    <a:lnTo>
                      <a:pt x="512" y="35"/>
                    </a:lnTo>
                    <a:lnTo>
                      <a:pt x="536" y="46"/>
                    </a:lnTo>
                    <a:lnTo>
                      <a:pt x="559" y="59"/>
                    </a:lnTo>
                    <a:lnTo>
                      <a:pt x="581" y="73"/>
                    </a:lnTo>
                    <a:lnTo>
                      <a:pt x="602" y="88"/>
                    </a:lnTo>
                    <a:lnTo>
                      <a:pt x="621" y="104"/>
                    </a:lnTo>
                    <a:lnTo>
                      <a:pt x="639" y="120"/>
                    </a:lnTo>
                    <a:lnTo>
                      <a:pt x="656" y="138"/>
                    </a:lnTo>
                    <a:lnTo>
                      <a:pt x="671" y="155"/>
                    </a:lnTo>
                    <a:lnTo>
                      <a:pt x="684" y="172"/>
                    </a:lnTo>
                    <a:lnTo>
                      <a:pt x="695" y="191"/>
                    </a:lnTo>
                    <a:lnTo>
                      <a:pt x="684" y="210"/>
                    </a:lnTo>
                    <a:lnTo>
                      <a:pt x="670" y="229"/>
                    </a:lnTo>
                    <a:lnTo>
                      <a:pt x="654" y="247"/>
                    </a:lnTo>
                    <a:lnTo>
                      <a:pt x="637" y="265"/>
                    </a:lnTo>
                    <a:lnTo>
                      <a:pt x="619" y="283"/>
                    </a:lnTo>
                    <a:lnTo>
                      <a:pt x="599" y="300"/>
                    </a:lnTo>
                    <a:lnTo>
                      <a:pt x="578" y="316"/>
                    </a:lnTo>
                    <a:lnTo>
                      <a:pt x="556" y="331"/>
                    </a:lnTo>
                    <a:lnTo>
                      <a:pt x="533" y="345"/>
                    </a:lnTo>
                    <a:lnTo>
                      <a:pt x="508" y="358"/>
                    </a:lnTo>
                    <a:lnTo>
                      <a:pt x="483" y="368"/>
                    </a:lnTo>
                    <a:lnTo>
                      <a:pt x="458" y="378"/>
                    </a:lnTo>
                    <a:lnTo>
                      <a:pt x="431" y="385"/>
                    </a:lnTo>
                    <a:lnTo>
                      <a:pt x="403" y="391"/>
                    </a:lnTo>
                    <a:lnTo>
                      <a:pt x="376" y="395"/>
                    </a:lnTo>
                    <a:lnTo>
                      <a:pt x="348" y="3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8" name="Freeform 11">
                <a:extLst>
                  <a:ext uri="{FF2B5EF4-FFF2-40B4-BE49-F238E27FC236}">
                    <a16:creationId xmlns:a16="http://schemas.microsoft.com/office/drawing/2014/main" id="{C2F93744-4C59-497D-96FD-7898D87CE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7" y="2857"/>
                <a:ext cx="129" cy="129"/>
              </a:xfrm>
              <a:custGeom>
                <a:avLst/>
                <a:gdLst>
                  <a:gd name="T0" fmla="*/ 0 w 335"/>
                  <a:gd name="T1" fmla="*/ 0 h 336"/>
                  <a:gd name="T2" fmla="*/ 0 w 335"/>
                  <a:gd name="T3" fmla="*/ 0 h 336"/>
                  <a:gd name="T4" fmla="*/ 0 w 335"/>
                  <a:gd name="T5" fmla="*/ 0 h 336"/>
                  <a:gd name="T6" fmla="*/ 0 w 335"/>
                  <a:gd name="T7" fmla="*/ 0 h 336"/>
                  <a:gd name="T8" fmla="*/ 0 w 335"/>
                  <a:gd name="T9" fmla="*/ 0 h 336"/>
                  <a:gd name="T10" fmla="*/ 0 w 335"/>
                  <a:gd name="T11" fmla="*/ 0 h 336"/>
                  <a:gd name="T12" fmla="*/ 0 w 335"/>
                  <a:gd name="T13" fmla="*/ 0 h 336"/>
                  <a:gd name="T14" fmla="*/ 0 w 335"/>
                  <a:gd name="T15" fmla="*/ 0 h 336"/>
                  <a:gd name="T16" fmla="*/ 0 w 335"/>
                  <a:gd name="T17" fmla="*/ 0 h 336"/>
                  <a:gd name="T18" fmla="*/ 0 w 335"/>
                  <a:gd name="T19" fmla="*/ 0 h 336"/>
                  <a:gd name="T20" fmla="*/ 0 w 335"/>
                  <a:gd name="T21" fmla="*/ 0 h 336"/>
                  <a:gd name="T22" fmla="*/ 0 w 335"/>
                  <a:gd name="T23" fmla="*/ 0 h 336"/>
                  <a:gd name="T24" fmla="*/ 0 w 335"/>
                  <a:gd name="T25" fmla="*/ 0 h 336"/>
                  <a:gd name="T26" fmla="*/ 0 w 335"/>
                  <a:gd name="T27" fmla="*/ 0 h 336"/>
                  <a:gd name="T28" fmla="*/ 0 w 335"/>
                  <a:gd name="T29" fmla="*/ 0 h 336"/>
                  <a:gd name="T30" fmla="*/ 0 w 335"/>
                  <a:gd name="T31" fmla="*/ 0 h 336"/>
                  <a:gd name="T32" fmla="*/ 0 w 335"/>
                  <a:gd name="T33" fmla="*/ 0 h 336"/>
                  <a:gd name="T34" fmla="*/ 0 w 335"/>
                  <a:gd name="T35" fmla="*/ 0 h 336"/>
                  <a:gd name="T36" fmla="*/ 0 w 335"/>
                  <a:gd name="T37" fmla="*/ 0 h 336"/>
                  <a:gd name="T38" fmla="*/ 0 w 335"/>
                  <a:gd name="T39" fmla="*/ 0 h 336"/>
                  <a:gd name="T40" fmla="*/ 0 w 335"/>
                  <a:gd name="T41" fmla="*/ 0 h 336"/>
                  <a:gd name="T42" fmla="*/ 0 w 335"/>
                  <a:gd name="T43" fmla="*/ 0 h 336"/>
                  <a:gd name="T44" fmla="*/ 0 w 335"/>
                  <a:gd name="T45" fmla="*/ 0 h 336"/>
                  <a:gd name="T46" fmla="*/ 0 w 335"/>
                  <a:gd name="T47" fmla="*/ 0 h 336"/>
                  <a:gd name="T48" fmla="*/ 0 w 335"/>
                  <a:gd name="T49" fmla="*/ 0 h 336"/>
                  <a:gd name="T50" fmla="*/ 0 w 335"/>
                  <a:gd name="T51" fmla="*/ 0 h 336"/>
                  <a:gd name="T52" fmla="*/ 0 w 335"/>
                  <a:gd name="T53" fmla="*/ 0 h 336"/>
                  <a:gd name="T54" fmla="*/ 0 w 335"/>
                  <a:gd name="T55" fmla="*/ 0 h 336"/>
                  <a:gd name="T56" fmla="*/ 0 w 335"/>
                  <a:gd name="T57" fmla="*/ 0 h 336"/>
                  <a:gd name="T58" fmla="*/ 0 w 335"/>
                  <a:gd name="T59" fmla="*/ 0 h 336"/>
                  <a:gd name="T60" fmla="*/ 0 w 335"/>
                  <a:gd name="T61" fmla="*/ 0 h 336"/>
                  <a:gd name="T62" fmla="*/ 0 w 335"/>
                  <a:gd name="T63" fmla="*/ 0 h 336"/>
                  <a:gd name="T64" fmla="*/ 0 w 335"/>
                  <a:gd name="T65" fmla="*/ 0 h 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5"/>
                  <a:gd name="T100" fmla="*/ 0 h 336"/>
                  <a:gd name="T101" fmla="*/ 335 w 335"/>
                  <a:gd name="T102" fmla="*/ 336 h 3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5" h="336">
                    <a:moveTo>
                      <a:pt x="168" y="336"/>
                    </a:moveTo>
                    <a:lnTo>
                      <a:pt x="202" y="332"/>
                    </a:lnTo>
                    <a:lnTo>
                      <a:pt x="233" y="323"/>
                    </a:lnTo>
                    <a:lnTo>
                      <a:pt x="262" y="307"/>
                    </a:lnTo>
                    <a:lnTo>
                      <a:pt x="286" y="286"/>
                    </a:lnTo>
                    <a:lnTo>
                      <a:pt x="307" y="262"/>
                    </a:lnTo>
                    <a:lnTo>
                      <a:pt x="322" y="233"/>
                    </a:lnTo>
                    <a:lnTo>
                      <a:pt x="332" y="202"/>
                    </a:lnTo>
                    <a:lnTo>
                      <a:pt x="335" y="169"/>
                    </a:lnTo>
                    <a:lnTo>
                      <a:pt x="332" y="134"/>
                    </a:lnTo>
                    <a:lnTo>
                      <a:pt x="322" y="103"/>
                    </a:lnTo>
                    <a:lnTo>
                      <a:pt x="307" y="74"/>
                    </a:lnTo>
                    <a:lnTo>
                      <a:pt x="286" y="50"/>
                    </a:lnTo>
                    <a:lnTo>
                      <a:pt x="262" y="29"/>
                    </a:lnTo>
                    <a:lnTo>
                      <a:pt x="233" y="13"/>
                    </a:lnTo>
                    <a:lnTo>
                      <a:pt x="202" y="4"/>
                    </a:lnTo>
                    <a:lnTo>
                      <a:pt x="168" y="0"/>
                    </a:lnTo>
                    <a:lnTo>
                      <a:pt x="134" y="4"/>
                    </a:lnTo>
                    <a:lnTo>
                      <a:pt x="103" y="13"/>
                    </a:lnTo>
                    <a:lnTo>
                      <a:pt x="74" y="29"/>
                    </a:lnTo>
                    <a:lnTo>
                      <a:pt x="50" y="50"/>
                    </a:lnTo>
                    <a:lnTo>
                      <a:pt x="29" y="74"/>
                    </a:lnTo>
                    <a:lnTo>
                      <a:pt x="13" y="103"/>
                    </a:lnTo>
                    <a:lnTo>
                      <a:pt x="4" y="134"/>
                    </a:lnTo>
                    <a:lnTo>
                      <a:pt x="0" y="169"/>
                    </a:lnTo>
                    <a:lnTo>
                      <a:pt x="4" y="202"/>
                    </a:lnTo>
                    <a:lnTo>
                      <a:pt x="13" y="233"/>
                    </a:lnTo>
                    <a:lnTo>
                      <a:pt x="29" y="262"/>
                    </a:lnTo>
                    <a:lnTo>
                      <a:pt x="50" y="286"/>
                    </a:lnTo>
                    <a:lnTo>
                      <a:pt x="74" y="307"/>
                    </a:lnTo>
                    <a:lnTo>
                      <a:pt x="103" y="323"/>
                    </a:lnTo>
                    <a:lnTo>
                      <a:pt x="134" y="332"/>
                    </a:lnTo>
                    <a:lnTo>
                      <a:pt x="168" y="3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9" name="Freeform 12">
                <a:extLst>
                  <a:ext uri="{FF2B5EF4-FFF2-40B4-BE49-F238E27FC236}">
                    <a16:creationId xmlns:a16="http://schemas.microsoft.com/office/drawing/2014/main" id="{57F64DE6-F782-4364-BC52-DB04240D50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895"/>
                <a:ext cx="21" cy="22"/>
              </a:xfrm>
              <a:custGeom>
                <a:avLst/>
                <a:gdLst>
                  <a:gd name="T0" fmla="*/ 0 w 54"/>
                  <a:gd name="T1" fmla="*/ 0 h 55"/>
                  <a:gd name="T2" fmla="*/ 0 w 54"/>
                  <a:gd name="T3" fmla="*/ 0 h 55"/>
                  <a:gd name="T4" fmla="*/ 0 w 54"/>
                  <a:gd name="T5" fmla="*/ 0 h 55"/>
                  <a:gd name="T6" fmla="*/ 0 w 54"/>
                  <a:gd name="T7" fmla="*/ 0 h 55"/>
                  <a:gd name="T8" fmla="*/ 0 w 54"/>
                  <a:gd name="T9" fmla="*/ 0 h 55"/>
                  <a:gd name="T10" fmla="*/ 0 w 54"/>
                  <a:gd name="T11" fmla="*/ 0 h 55"/>
                  <a:gd name="T12" fmla="*/ 0 w 54"/>
                  <a:gd name="T13" fmla="*/ 0 h 55"/>
                  <a:gd name="T14" fmla="*/ 0 w 54"/>
                  <a:gd name="T15" fmla="*/ 0 h 55"/>
                  <a:gd name="T16" fmla="*/ 0 w 54"/>
                  <a:gd name="T17" fmla="*/ 0 h 55"/>
                  <a:gd name="T18" fmla="*/ 0 w 54"/>
                  <a:gd name="T19" fmla="*/ 0 h 55"/>
                  <a:gd name="T20" fmla="*/ 0 w 54"/>
                  <a:gd name="T21" fmla="*/ 0 h 55"/>
                  <a:gd name="T22" fmla="*/ 0 w 54"/>
                  <a:gd name="T23" fmla="*/ 0 h 55"/>
                  <a:gd name="T24" fmla="*/ 0 w 54"/>
                  <a:gd name="T25" fmla="*/ 0 h 55"/>
                  <a:gd name="T26" fmla="*/ 0 w 54"/>
                  <a:gd name="T27" fmla="*/ 0 h 55"/>
                  <a:gd name="T28" fmla="*/ 0 w 54"/>
                  <a:gd name="T29" fmla="*/ 0 h 55"/>
                  <a:gd name="T30" fmla="*/ 0 w 54"/>
                  <a:gd name="T31" fmla="*/ 0 h 55"/>
                  <a:gd name="T32" fmla="*/ 0 w 54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55"/>
                  <a:gd name="T53" fmla="*/ 54 w 5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6" y="47"/>
                    </a:lnTo>
                    <a:lnTo>
                      <a:pt x="52" y="38"/>
                    </a:lnTo>
                    <a:lnTo>
                      <a:pt x="54" y="27"/>
                    </a:lnTo>
                    <a:lnTo>
                      <a:pt x="52" y="17"/>
                    </a:lnTo>
                    <a:lnTo>
                      <a:pt x="46" y="8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2" y="38"/>
                    </a:lnTo>
                    <a:lnTo>
                      <a:pt x="8" y="47"/>
                    </a:lnTo>
                    <a:lnTo>
                      <a:pt x="17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60" name="Group 13">
              <a:extLst>
                <a:ext uri="{FF2B5EF4-FFF2-40B4-BE49-F238E27FC236}">
                  <a16:creationId xmlns:a16="http://schemas.microsoft.com/office/drawing/2014/main" id="{BF4B2ED5-A8D6-43C3-A27F-2F1DC2C492A3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82" y="2991"/>
              <a:ext cx="315" cy="195"/>
              <a:chOff x="4842" y="2823"/>
              <a:chExt cx="315" cy="195"/>
            </a:xfrm>
          </p:grpSpPr>
          <p:sp>
            <p:nvSpPr>
              <p:cNvPr id="5162" name="Freeform 14">
                <a:extLst>
                  <a:ext uri="{FF2B5EF4-FFF2-40B4-BE49-F238E27FC236}">
                    <a16:creationId xmlns:a16="http://schemas.microsoft.com/office/drawing/2014/main" id="{78C8AE9B-0C81-4EE5-AE34-16F26DFE6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2" y="2823"/>
                <a:ext cx="315" cy="195"/>
              </a:xfrm>
              <a:custGeom>
                <a:avLst/>
                <a:gdLst>
                  <a:gd name="T0" fmla="*/ 1 w 817"/>
                  <a:gd name="T1" fmla="*/ 0 h 505"/>
                  <a:gd name="T2" fmla="*/ 1 w 817"/>
                  <a:gd name="T3" fmla="*/ 0 h 505"/>
                  <a:gd name="T4" fmla="*/ 1 w 817"/>
                  <a:gd name="T5" fmla="*/ 0 h 505"/>
                  <a:gd name="T6" fmla="*/ 1 w 817"/>
                  <a:gd name="T7" fmla="*/ 0 h 505"/>
                  <a:gd name="T8" fmla="*/ 1 w 817"/>
                  <a:gd name="T9" fmla="*/ 0 h 505"/>
                  <a:gd name="T10" fmla="*/ 1 w 817"/>
                  <a:gd name="T11" fmla="*/ 0 h 505"/>
                  <a:gd name="T12" fmla="*/ 1 w 817"/>
                  <a:gd name="T13" fmla="*/ 0 h 505"/>
                  <a:gd name="T14" fmla="*/ 1 w 817"/>
                  <a:gd name="T15" fmla="*/ 0 h 505"/>
                  <a:gd name="T16" fmla="*/ 0 w 817"/>
                  <a:gd name="T17" fmla="*/ 0 h 505"/>
                  <a:gd name="T18" fmla="*/ 0 w 817"/>
                  <a:gd name="T19" fmla="*/ 0 h 505"/>
                  <a:gd name="T20" fmla="*/ 0 w 817"/>
                  <a:gd name="T21" fmla="*/ 0 h 505"/>
                  <a:gd name="T22" fmla="*/ 0 w 817"/>
                  <a:gd name="T23" fmla="*/ 0 h 505"/>
                  <a:gd name="T24" fmla="*/ 0 w 817"/>
                  <a:gd name="T25" fmla="*/ 0 h 505"/>
                  <a:gd name="T26" fmla="*/ 0 w 817"/>
                  <a:gd name="T27" fmla="*/ 0 h 505"/>
                  <a:gd name="T28" fmla="*/ 0 w 817"/>
                  <a:gd name="T29" fmla="*/ 0 h 505"/>
                  <a:gd name="T30" fmla="*/ 0 w 817"/>
                  <a:gd name="T31" fmla="*/ 0 h 505"/>
                  <a:gd name="T32" fmla="*/ 0 w 817"/>
                  <a:gd name="T33" fmla="*/ 0 h 505"/>
                  <a:gd name="T34" fmla="*/ 0 w 817"/>
                  <a:gd name="T35" fmla="*/ 0 h 505"/>
                  <a:gd name="T36" fmla="*/ 0 w 817"/>
                  <a:gd name="T37" fmla="*/ 0 h 505"/>
                  <a:gd name="T38" fmla="*/ 0 w 817"/>
                  <a:gd name="T39" fmla="*/ 0 h 505"/>
                  <a:gd name="T40" fmla="*/ 0 w 817"/>
                  <a:gd name="T41" fmla="*/ 0 h 505"/>
                  <a:gd name="T42" fmla="*/ 0 w 817"/>
                  <a:gd name="T43" fmla="*/ 0 h 505"/>
                  <a:gd name="T44" fmla="*/ 0 w 817"/>
                  <a:gd name="T45" fmla="*/ 0 h 505"/>
                  <a:gd name="T46" fmla="*/ 0 w 817"/>
                  <a:gd name="T47" fmla="*/ 1 h 505"/>
                  <a:gd name="T48" fmla="*/ 0 w 817"/>
                  <a:gd name="T49" fmla="*/ 1 h 505"/>
                  <a:gd name="T50" fmla="*/ 0 w 817"/>
                  <a:gd name="T51" fmla="*/ 1 h 505"/>
                  <a:gd name="T52" fmla="*/ 0 w 817"/>
                  <a:gd name="T53" fmla="*/ 1 h 505"/>
                  <a:gd name="T54" fmla="*/ 1 w 817"/>
                  <a:gd name="T55" fmla="*/ 1 h 505"/>
                  <a:gd name="T56" fmla="*/ 1 w 817"/>
                  <a:gd name="T57" fmla="*/ 1 h 505"/>
                  <a:gd name="T58" fmla="*/ 1 w 817"/>
                  <a:gd name="T59" fmla="*/ 1 h 505"/>
                  <a:gd name="T60" fmla="*/ 1 w 817"/>
                  <a:gd name="T61" fmla="*/ 1 h 505"/>
                  <a:gd name="T62" fmla="*/ 1 w 817"/>
                  <a:gd name="T63" fmla="*/ 0 h 505"/>
                  <a:gd name="T64" fmla="*/ 1 w 817"/>
                  <a:gd name="T65" fmla="*/ 0 h 505"/>
                  <a:gd name="T66" fmla="*/ 1 w 817"/>
                  <a:gd name="T67" fmla="*/ 0 h 505"/>
                  <a:gd name="T68" fmla="*/ 1 w 817"/>
                  <a:gd name="T69" fmla="*/ 0 h 505"/>
                  <a:gd name="T70" fmla="*/ 1 w 817"/>
                  <a:gd name="T71" fmla="*/ 0 h 505"/>
                  <a:gd name="T72" fmla="*/ 1 w 817"/>
                  <a:gd name="T73" fmla="*/ 0 h 505"/>
                  <a:gd name="T74" fmla="*/ 1 w 817"/>
                  <a:gd name="T75" fmla="*/ 0 h 50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17"/>
                  <a:gd name="T115" fmla="*/ 0 h 505"/>
                  <a:gd name="T116" fmla="*/ 817 w 817"/>
                  <a:gd name="T117" fmla="*/ 505 h 50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17" h="505">
                    <a:moveTo>
                      <a:pt x="802" y="218"/>
                    </a:moveTo>
                    <a:lnTo>
                      <a:pt x="790" y="198"/>
                    </a:lnTo>
                    <a:lnTo>
                      <a:pt x="776" y="179"/>
                    </a:lnTo>
                    <a:lnTo>
                      <a:pt x="758" y="159"/>
                    </a:lnTo>
                    <a:lnTo>
                      <a:pt x="741" y="139"/>
                    </a:lnTo>
                    <a:lnTo>
                      <a:pt x="720" y="121"/>
                    </a:lnTo>
                    <a:lnTo>
                      <a:pt x="698" y="103"/>
                    </a:lnTo>
                    <a:lnTo>
                      <a:pt x="675" y="85"/>
                    </a:lnTo>
                    <a:lnTo>
                      <a:pt x="651" y="69"/>
                    </a:lnTo>
                    <a:lnTo>
                      <a:pt x="625" y="54"/>
                    </a:lnTo>
                    <a:lnTo>
                      <a:pt x="597" y="42"/>
                    </a:lnTo>
                    <a:lnTo>
                      <a:pt x="568" y="30"/>
                    </a:lnTo>
                    <a:lnTo>
                      <a:pt x="538" y="20"/>
                    </a:lnTo>
                    <a:lnTo>
                      <a:pt x="508" y="12"/>
                    </a:lnTo>
                    <a:lnTo>
                      <a:pt x="476" y="5"/>
                    </a:lnTo>
                    <a:lnTo>
                      <a:pt x="443" y="1"/>
                    </a:lnTo>
                    <a:lnTo>
                      <a:pt x="409" y="0"/>
                    </a:lnTo>
                    <a:lnTo>
                      <a:pt x="376" y="1"/>
                    </a:lnTo>
                    <a:lnTo>
                      <a:pt x="342" y="5"/>
                    </a:lnTo>
                    <a:lnTo>
                      <a:pt x="310" y="12"/>
                    </a:lnTo>
                    <a:lnTo>
                      <a:pt x="279" y="20"/>
                    </a:lnTo>
                    <a:lnTo>
                      <a:pt x="249" y="30"/>
                    </a:lnTo>
                    <a:lnTo>
                      <a:pt x="220" y="42"/>
                    </a:lnTo>
                    <a:lnTo>
                      <a:pt x="192" y="54"/>
                    </a:lnTo>
                    <a:lnTo>
                      <a:pt x="166" y="69"/>
                    </a:lnTo>
                    <a:lnTo>
                      <a:pt x="142" y="85"/>
                    </a:lnTo>
                    <a:lnTo>
                      <a:pt x="117" y="103"/>
                    </a:lnTo>
                    <a:lnTo>
                      <a:pt x="96" y="121"/>
                    </a:lnTo>
                    <a:lnTo>
                      <a:pt x="76" y="139"/>
                    </a:lnTo>
                    <a:lnTo>
                      <a:pt x="58" y="159"/>
                    </a:lnTo>
                    <a:lnTo>
                      <a:pt x="41" y="179"/>
                    </a:lnTo>
                    <a:lnTo>
                      <a:pt x="26" y="198"/>
                    </a:lnTo>
                    <a:lnTo>
                      <a:pt x="14" y="218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2" y="239"/>
                    </a:lnTo>
                    <a:lnTo>
                      <a:pt x="1" y="244"/>
                    </a:lnTo>
                    <a:lnTo>
                      <a:pt x="0" y="247"/>
                    </a:lnTo>
                    <a:lnTo>
                      <a:pt x="14" y="273"/>
                    </a:lnTo>
                    <a:lnTo>
                      <a:pt x="26" y="294"/>
                    </a:lnTo>
                    <a:lnTo>
                      <a:pt x="41" y="315"/>
                    </a:lnTo>
                    <a:lnTo>
                      <a:pt x="59" y="335"/>
                    </a:lnTo>
                    <a:lnTo>
                      <a:pt x="77" y="356"/>
                    </a:lnTo>
                    <a:lnTo>
                      <a:pt x="98" y="376"/>
                    </a:lnTo>
                    <a:lnTo>
                      <a:pt x="120" y="395"/>
                    </a:lnTo>
                    <a:lnTo>
                      <a:pt x="144" y="414"/>
                    </a:lnTo>
                    <a:lnTo>
                      <a:pt x="168" y="430"/>
                    </a:lnTo>
                    <a:lnTo>
                      <a:pt x="195" y="446"/>
                    </a:lnTo>
                    <a:lnTo>
                      <a:pt x="222" y="461"/>
                    </a:lnTo>
                    <a:lnTo>
                      <a:pt x="251" y="474"/>
                    </a:lnTo>
                    <a:lnTo>
                      <a:pt x="281" y="484"/>
                    </a:lnTo>
                    <a:lnTo>
                      <a:pt x="312" y="493"/>
                    </a:lnTo>
                    <a:lnTo>
                      <a:pt x="343" y="499"/>
                    </a:lnTo>
                    <a:lnTo>
                      <a:pt x="376" y="504"/>
                    </a:lnTo>
                    <a:lnTo>
                      <a:pt x="409" y="505"/>
                    </a:lnTo>
                    <a:lnTo>
                      <a:pt x="443" y="504"/>
                    </a:lnTo>
                    <a:lnTo>
                      <a:pt x="475" y="499"/>
                    </a:lnTo>
                    <a:lnTo>
                      <a:pt x="506" y="493"/>
                    </a:lnTo>
                    <a:lnTo>
                      <a:pt x="536" y="484"/>
                    </a:lnTo>
                    <a:lnTo>
                      <a:pt x="566" y="474"/>
                    </a:lnTo>
                    <a:lnTo>
                      <a:pt x="595" y="461"/>
                    </a:lnTo>
                    <a:lnTo>
                      <a:pt x="622" y="446"/>
                    </a:lnTo>
                    <a:lnTo>
                      <a:pt x="648" y="430"/>
                    </a:lnTo>
                    <a:lnTo>
                      <a:pt x="673" y="414"/>
                    </a:lnTo>
                    <a:lnTo>
                      <a:pt x="696" y="395"/>
                    </a:lnTo>
                    <a:lnTo>
                      <a:pt x="718" y="376"/>
                    </a:lnTo>
                    <a:lnTo>
                      <a:pt x="739" y="356"/>
                    </a:lnTo>
                    <a:lnTo>
                      <a:pt x="757" y="335"/>
                    </a:lnTo>
                    <a:lnTo>
                      <a:pt x="775" y="315"/>
                    </a:lnTo>
                    <a:lnTo>
                      <a:pt x="790" y="294"/>
                    </a:lnTo>
                    <a:lnTo>
                      <a:pt x="802" y="273"/>
                    </a:lnTo>
                    <a:lnTo>
                      <a:pt x="810" y="259"/>
                    </a:lnTo>
                    <a:lnTo>
                      <a:pt x="815" y="251"/>
                    </a:lnTo>
                    <a:lnTo>
                      <a:pt x="816" y="248"/>
                    </a:lnTo>
                    <a:lnTo>
                      <a:pt x="816" y="247"/>
                    </a:lnTo>
                    <a:lnTo>
                      <a:pt x="817" y="244"/>
                    </a:lnTo>
                    <a:lnTo>
                      <a:pt x="802" y="2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3" name="Freeform 15">
                <a:extLst>
                  <a:ext uri="{FF2B5EF4-FFF2-40B4-BE49-F238E27FC236}">
                    <a16:creationId xmlns:a16="http://schemas.microsoft.com/office/drawing/2014/main" id="{24540A73-6FB0-457D-A6FD-23CEC09C2F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6" y="2845"/>
                <a:ext cx="267" cy="152"/>
              </a:xfrm>
              <a:custGeom>
                <a:avLst/>
                <a:gdLst>
                  <a:gd name="T0" fmla="*/ 0 w 695"/>
                  <a:gd name="T1" fmla="*/ 0 h 396"/>
                  <a:gd name="T2" fmla="*/ 0 w 695"/>
                  <a:gd name="T3" fmla="*/ 0 h 396"/>
                  <a:gd name="T4" fmla="*/ 0 w 695"/>
                  <a:gd name="T5" fmla="*/ 0 h 396"/>
                  <a:gd name="T6" fmla="*/ 0 w 695"/>
                  <a:gd name="T7" fmla="*/ 0 h 396"/>
                  <a:gd name="T8" fmla="*/ 0 w 695"/>
                  <a:gd name="T9" fmla="*/ 0 h 396"/>
                  <a:gd name="T10" fmla="*/ 0 w 695"/>
                  <a:gd name="T11" fmla="*/ 0 h 396"/>
                  <a:gd name="T12" fmla="*/ 0 w 695"/>
                  <a:gd name="T13" fmla="*/ 0 h 396"/>
                  <a:gd name="T14" fmla="*/ 0 w 695"/>
                  <a:gd name="T15" fmla="*/ 0 h 396"/>
                  <a:gd name="T16" fmla="*/ 0 w 695"/>
                  <a:gd name="T17" fmla="*/ 0 h 396"/>
                  <a:gd name="T18" fmla="*/ 0 w 695"/>
                  <a:gd name="T19" fmla="*/ 0 h 396"/>
                  <a:gd name="T20" fmla="*/ 0 w 695"/>
                  <a:gd name="T21" fmla="*/ 0 h 396"/>
                  <a:gd name="T22" fmla="*/ 0 w 695"/>
                  <a:gd name="T23" fmla="*/ 0 h 396"/>
                  <a:gd name="T24" fmla="*/ 0 w 695"/>
                  <a:gd name="T25" fmla="*/ 0 h 396"/>
                  <a:gd name="T26" fmla="*/ 0 w 695"/>
                  <a:gd name="T27" fmla="*/ 0 h 396"/>
                  <a:gd name="T28" fmla="*/ 0 w 695"/>
                  <a:gd name="T29" fmla="*/ 0 h 396"/>
                  <a:gd name="T30" fmla="*/ 0 w 695"/>
                  <a:gd name="T31" fmla="*/ 0 h 396"/>
                  <a:gd name="T32" fmla="*/ 0 w 695"/>
                  <a:gd name="T33" fmla="*/ 0 h 396"/>
                  <a:gd name="T34" fmla="*/ 1 w 695"/>
                  <a:gd name="T35" fmla="*/ 0 h 396"/>
                  <a:gd name="T36" fmla="*/ 1 w 695"/>
                  <a:gd name="T37" fmla="*/ 0 h 396"/>
                  <a:gd name="T38" fmla="*/ 1 w 695"/>
                  <a:gd name="T39" fmla="*/ 0 h 396"/>
                  <a:gd name="T40" fmla="*/ 1 w 695"/>
                  <a:gd name="T41" fmla="*/ 0 h 396"/>
                  <a:gd name="T42" fmla="*/ 1 w 695"/>
                  <a:gd name="T43" fmla="*/ 0 h 396"/>
                  <a:gd name="T44" fmla="*/ 1 w 695"/>
                  <a:gd name="T45" fmla="*/ 0 h 396"/>
                  <a:gd name="T46" fmla="*/ 1 w 695"/>
                  <a:gd name="T47" fmla="*/ 0 h 396"/>
                  <a:gd name="T48" fmla="*/ 1 w 695"/>
                  <a:gd name="T49" fmla="*/ 0 h 396"/>
                  <a:gd name="T50" fmla="*/ 1 w 695"/>
                  <a:gd name="T51" fmla="*/ 0 h 396"/>
                  <a:gd name="T52" fmla="*/ 1 w 695"/>
                  <a:gd name="T53" fmla="*/ 0 h 396"/>
                  <a:gd name="T54" fmla="*/ 1 w 695"/>
                  <a:gd name="T55" fmla="*/ 0 h 396"/>
                  <a:gd name="T56" fmla="*/ 1 w 695"/>
                  <a:gd name="T57" fmla="*/ 0 h 396"/>
                  <a:gd name="T58" fmla="*/ 1 w 695"/>
                  <a:gd name="T59" fmla="*/ 0 h 396"/>
                  <a:gd name="T60" fmla="*/ 1 w 695"/>
                  <a:gd name="T61" fmla="*/ 0 h 396"/>
                  <a:gd name="T62" fmla="*/ 0 w 695"/>
                  <a:gd name="T63" fmla="*/ 0 h 3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5"/>
                  <a:gd name="T97" fmla="*/ 0 h 396"/>
                  <a:gd name="T98" fmla="*/ 695 w 695"/>
                  <a:gd name="T99" fmla="*/ 396 h 3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5" h="396">
                    <a:moveTo>
                      <a:pt x="348" y="396"/>
                    </a:moveTo>
                    <a:lnTo>
                      <a:pt x="320" y="395"/>
                    </a:lnTo>
                    <a:lnTo>
                      <a:pt x="293" y="391"/>
                    </a:lnTo>
                    <a:lnTo>
                      <a:pt x="265" y="385"/>
                    </a:lnTo>
                    <a:lnTo>
                      <a:pt x="239" y="378"/>
                    </a:lnTo>
                    <a:lnTo>
                      <a:pt x="212" y="368"/>
                    </a:lnTo>
                    <a:lnTo>
                      <a:pt x="187" y="358"/>
                    </a:lnTo>
                    <a:lnTo>
                      <a:pt x="163" y="345"/>
                    </a:lnTo>
                    <a:lnTo>
                      <a:pt x="139" y="331"/>
                    </a:lnTo>
                    <a:lnTo>
                      <a:pt x="118" y="316"/>
                    </a:lnTo>
                    <a:lnTo>
                      <a:pt x="96" y="300"/>
                    </a:lnTo>
                    <a:lnTo>
                      <a:pt x="76" y="283"/>
                    </a:lnTo>
                    <a:lnTo>
                      <a:pt x="58" y="265"/>
                    </a:lnTo>
                    <a:lnTo>
                      <a:pt x="42" y="247"/>
                    </a:lnTo>
                    <a:lnTo>
                      <a:pt x="25" y="229"/>
                    </a:lnTo>
                    <a:lnTo>
                      <a:pt x="12" y="210"/>
                    </a:lnTo>
                    <a:lnTo>
                      <a:pt x="0" y="191"/>
                    </a:lnTo>
                    <a:lnTo>
                      <a:pt x="12" y="172"/>
                    </a:lnTo>
                    <a:lnTo>
                      <a:pt x="24" y="155"/>
                    </a:lnTo>
                    <a:lnTo>
                      <a:pt x="39" y="138"/>
                    </a:lnTo>
                    <a:lnTo>
                      <a:pt x="56" y="120"/>
                    </a:lnTo>
                    <a:lnTo>
                      <a:pt x="74" y="104"/>
                    </a:lnTo>
                    <a:lnTo>
                      <a:pt x="93" y="88"/>
                    </a:lnTo>
                    <a:lnTo>
                      <a:pt x="114" y="73"/>
                    </a:lnTo>
                    <a:lnTo>
                      <a:pt x="136" y="59"/>
                    </a:lnTo>
                    <a:lnTo>
                      <a:pt x="159" y="46"/>
                    </a:lnTo>
                    <a:lnTo>
                      <a:pt x="183" y="35"/>
                    </a:lnTo>
                    <a:lnTo>
                      <a:pt x="209" y="25"/>
                    </a:lnTo>
                    <a:lnTo>
                      <a:pt x="235" y="16"/>
                    </a:lnTo>
                    <a:lnTo>
                      <a:pt x="262" y="10"/>
                    </a:lnTo>
                    <a:lnTo>
                      <a:pt x="290" y="5"/>
                    </a:lnTo>
                    <a:lnTo>
                      <a:pt x="319" y="1"/>
                    </a:lnTo>
                    <a:lnTo>
                      <a:pt x="348" y="0"/>
                    </a:lnTo>
                    <a:lnTo>
                      <a:pt x="377" y="1"/>
                    </a:lnTo>
                    <a:lnTo>
                      <a:pt x="406" y="5"/>
                    </a:lnTo>
                    <a:lnTo>
                      <a:pt x="433" y="10"/>
                    </a:lnTo>
                    <a:lnTo>
                      <a:pt x="460" y="16"/>
                    </a:lnTo>
                    <a:lnTo>
                      <a:pt x="486" y="25"/>
                    </a:lnTo>
                    <a:lnTo>
                      <a:pt x="512" y="35"/>
                    </a:lnTo>
                    <a:lnTo>
                      <a:pt x="536" y="46"/>
                    </a:lnTo>
                    <a:lnTo>
                      <a:pt x="559" y="59"/>
                    </a:lnTo>
                    <a:lnTo>
                      <a:pt x="581" y="73"/>
                    </a:lnTo>
                    <a:lnTo>
                      <a:pt x="602" y="88"/>
                    </a:lnTo>
                    <a:lnTo>
                      <a:pt x="621" y="104"/>
                    </a:lnTo>
                    <a:lnTo>
                      <a:pt x="639" y="120"/>
                    </a:lnTo>
                    <a:lnTo>
                      <a:pt x="656" y="138"/>
                    </a:lnTo>
                    <a:lnTo>
                      <a:pt x="671" y="155"/>
                    </a:lnTo>
                    <a:lnTo>
                      <a:pt x="684" y="172"/>
                    </a:lnTo>
                    <a:lnTo>
                      <a:pt x="695" y="191"/>
                    </a:lnTo>
                    <a:lnTo>
                      <a:pt x="684" y="210"/>
                    </a:lnTo>
                    <a:lnTo>
                      <a:pt x="670" y="229"/>
                    </a:lnTo>
                    <a:lnTo>
                      <a:pt x="654" y="247"/>
                    </a:lnTo>
                    <a:lnTo>
                      <a:pt x="637" y="265"/>
                    </a:lnTo>
                    <a:lnTo>
                      <a:pt x="619" y="283"/>
                    </a:lnTo>
                    <a:lnTo>
                      <a:pt x="599" y="300"/>
                    </a:lnTo>
                    <a:lnTo>
                      <a:pt x="578" y="316"/>
                    </a:lnTo>
                    <a:lnTo>
                      <a:pt x="556" y="331"/>
                    </a:lnTo>
                    <a:lnTo>
                      <a:pt x="533" y="345"/>
                    </a:lnTo>
                    <a:lnTo>
                      <a:pt x="508" y="358"/>
                    </a:lnTo>
                    <a:lnTo>
                      <a:pt x="483" y="368"/>
                    </a:lnTo>
                    <a:lnTo>
                      <a:pt x="458" y="378"/>
                    </a:lnTo>
                    <a:lnTo>
                      <a:pt x="431" y="385"/>
                    </a:lnTo>
                    <a:lnTo>
                      <a:pt x="403" y="391"/>
                    </a:lnTo>
                    <a:lnTo>
                      <a:pt x="376" y="395"/>
                    </a:lnTo>
                    <a:lnTo>
                      <a:pt x="348" y="3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4" name="Freeform 16">
                <a:extLst>
                  <a:ext uri="{FF2B5EF4-FFF2-40B4-BE49-F238E27FC236}">
                    <a16:creationId xmlns:a16="http://schemas.microsoft.com/office/drawing/2014/main" id="{A3FEEA96-C4CF-4D0E-B9C1-AD49357B82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3" y="2857"/>
                <a:ext cx="129" cy="129"/>
              </a:xfrm>
              <a:custGeom>
                <a:avLst/>
                <a:gdLst>
                  <a:gd name="T0" fmla="*/ 0 w 335"/>
                  <a:gd name="T1" fmla="*/ 0 h 336"/>
                  <a:gd name="T2" fmla="*/ 0 w 335"/>
                  <a:gd name="T3" fmla="*/ 0 h 336"/>
                  <a:gd name="T4" fmla="*/ 0 w 335"/>
                  <a:gd name="T5" fmla="*/ 0 h 336"/>
                  <a:gd name="T6" fmla="*/ 0 w 335"/>
                  <a:gd name="T7" fmla="*/ 0 h 336"/>
                  <a:gd name="T8" fmla="*/ 0 w 335"/>
                  <a:gd name="T9" fmla="*/ 0 h 336"/>
                  <a:gd name="T10" fmla="*/ 0 w 335"/>
                  <a:gd name="T11" fmla="*/ 0 h 336"/>
                  <a:gd name="T12" fmla="*/ 0 w 335"/>
                  <a:gd name="T13" fmla="*/ 0 h 336"/>
                  <a:gd name="T14" fmla="*/ 0 w 335"/>
                  <a:gd name="T15" fmla="*/ 0 h 336"/>
                  <a:gd name="T16" fmla="*/ 0 w 335"/>
                  <a:gd name="T17" fmla="*/ 0 h 336"/>
                  <a:gd name="T18" fmla="*/ 0 w 335"/>
                  <a:gd name="T19" fmla="*/ 0 h 336"/>
                  <a:gd name="T20" fmla="*/ 0 w 335"/>
                  <a:gd name="T21" fmla="*/ 0 h 336"/>
                  <a:gd name="T22" fmla="*/ 0 w 335"/>
                  <a:gd name="T23" fmla="*/ 0 h 336"/>
                  <a:gd name="T24" fmla="*/ 0 w 335"/>
                  <a:gd name="T25" fmla="*/ 0 h 336"/>
                  <a:gd name="T26" fmla="*/ 0 w 335"/>
                  <a:gd name="T27" fmla="*/ 0 h 336"/>
                  <a:gd name="T28" fmla="*/ 0 w 335"/>
                  <a:gd name="T29" fmla="*/ 0 h 336"/>
                  <a:gd name="T30" fmla="*/ 0 w 335"/>
                  <a:gd name="T31" fmla="*/ 0 h 336"/>
                  <a:gd name="T32" fmla="*/ 0 w 335"/>
                  <a:gd name="T33" fmla="*/ 0 h 336"/>
                  <a:gd name="T34" fmla="*/ 0 w 335"/>
                  <a:gd name="T35" fmla="*/ 0 h 336"/>
                  <a:gd name="T36" fmla="*/ 0 w 335"/>
                  <a:gd name="T37" fmla="*/ 0 h 336"/>
                  <a:gd name="T38" fmla="*/ 0 w 335"/>
                  <a:gd name="T39" fmla="*/ 0 h 336"/>
                  <a:gd name="T40" fmla="*/ 0 w 335"/>
                  <a:gd name="T41" fmla="*/ 0 h 336"/>
                  <a:gd name="T42" fmla="*/ 0 w 335"/>
                  <a:gd name="T43" fmla="*/ 0 h 336"/>
                  <a:gd name="T44" fmla="*/ 0 w 335"/>
                  <a:gd name="T45" fmla="*/ 0 h 336"/>
                  <a:gd name="T46" fmla="*/ 0 w 335"/>
                  <a:gd name="T47" fmla="*/ 0 h 336"/>
                  <a:gd name="T48" fmla="*/ 0 w 335"/>
                  <a:gd name="T49" fmla="*/ 0 h 336"/>
                  <a:gd name="T50" fmla="*/ 0 w 335"/>
                  <a:gd name="T51" fmla="*/ 0 h 336"/>
                  <a:gd name="T52" fmla="*/ 0 w 335"/>
                  <a:gd name="T53" fmla="*/ 0 h 336"/>
                  <a:gd name="T54" fmla="*/ 0 w 335"/>
                  <a:gd name="T55" fmla="*/ 0 h 336"/>
                  <a:gd name="T56" fmla="*/ 0 w 335"/>
                  <a:gd name="T57" fmla="*/ 0 h 336"/>
                  <a:gd name="T58" fmla="*/ 0 w 335"/>
                  <a:gd name="T59" fmla="*/ 0 h 336"/>
                  <a:gd name="T60" fmla="*/ 0 w 335"/>
                  <a:gd name="T61" fmla="*/ 0 h 336"/>
                  <a:gd name="T62" fmla="*/ 0 w 335"/>
                  <a:gd name="T63" fmla="*/ 0 h 336"/>
                  <a:gd name="T64" fmla="*/ 0 w 335"/>
                  <a:gd name="T65" fmla="*/ 0 h 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5"/>
                  <a:gd name="T100" fmla="*/ 0 h 336"/>
                  <a:gd name="T101" fmla="*/ 335 w 335"/>
                  <a:gd name="T102" fmla="*/ 336 h 3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5" h="336">
                    <a:moveTo>
                      <a:pt x="168" y="336"/>
                    </a:moveTo>
                    <a:lnTo>
                      <a:pt x="202" y="332"/>
                    </a:lnTo>
                    <a:lnTo>
                      <a:pt x="233" y="323"/>
                    </a:lnTo>
                    <a:lnTo>
                      <a:pt x="262" y="307"/>
                    </a:lnTo>
                    <a:lnTo>
                      <a:pt x="286" y="286"/>
                    </a:lnTo>
                    <a:lnTo>
                      <a:pt x="307" y="262"/>
                    </a:lnTo>
                    <a:lnTo>
                      <a:pt x="322" y="233"/>
                    </a:lnTo>
                    <a:lnTo>
                      <a:pt x="332" y="202"/>
                    </a:lnTo>
                    <a:lnTo>
                      <a:pt x="335" y="169"/>
                    </a:lnTo>
                    <a:lnTo>
                      <a:pt x="332" y="134"/>
                    </a:lnTo>
                    <a:lnTo>
                      <a:pt x="322" y="103"/>
                    </a:lnTo>
                    <a:lnTo>
                      <a:pt x="307" y="74"/>
                    </a:lnTo>
                    <a:lnTo>
                      <a:pt x="286" y="50"/>
                    </a:lnTo>
                    <a:lnTo>
                      <a:pt x="262" y="29"/>
                    </a:lnTo>
                    <a:lnTo>
                      <a:pt x="233" y="13"/>
                    </a:lnTo>
                    <a:lnTo>
                      <a:pt x="202" y="4"/>
                    </a:lnTo>
                    <a:lnTo>
                      <a:pt x="168" y="0"/>
                    </a:lnTo>
                    <a:lnTo>
                      <a:pt x="134" y="4"/>
                    </a:lnTo>
                    <a:lnTo>
                      <a:pt x="103" y="13"/>
                    </a:lnTo>
                    <a:lnTo>
                      <a:pt x="74" y="29"/>
                    </a:lnTo>
                    <a:lnTo>
                      <a:pt x="50" y="50"/>
                    </a:lnTo>
                    <a:lnTo>
                      <a:pt x="29" y="74"/>
                    </a:lnTo>
                    <a:lnTo>
                      <a:pt x="13" y="103"/>
                    </a:lnTo>
                    <a:lnTo>
                      <a:pt x="4" y="134"/>
                    </a:lnTo>
                    <a:lnTo>
                      <a:pt x="0" y="169"/>
                    </a:lnTo>
                    <a:lnTo>
                      <a:pt x="4" y="202"/>
                    </a:lnTo>
                    <a:lnTo>
                      <a:pt x="13" y="233"/>
                    </a:lnTo>
                    <a:lnTo>
                      <a:pt x="29" y="262"/>
                    </a:lnTo>
                    <a:lnTo>
                      <a:pt x="50" y="286"/>
                    </a:lnTo>
                    <a:lnTo>
                      <a:pt x="74" y="307"/>
                    </a:lnTo>
                    <a:lnTo>
                      <a:pt x="103" y="323"/>
                    </a:lnTo>
                    <a:lnTo>
                      <a:pt x="134" y="332"/>
                    </a:lnTo>
                    <a:lnTo>
                      <a:pt x="168" y="3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5" name="Freeform 17">
                <a:extLst>
                  <a:ext uri="{FF2B5EF4-FFF2-40B4-BE49-F238E27FC236}">
                    <a16:creationId xmlns:a16="http://schemas.microsoft.com/office/drawing/2014/main" id="{0580DF48-2DE3-4FA6-93F3-BE2A1D8479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7" y="2895"/>
                <a:ext cx="21" cy="22"/>
              </a:xfrm>
              <a:custGeom>
                <a:avLst/>
                <a:gdLst>
                  <a:gd name="T0" fmla="*/ 0 w 54"/>
                  <a:gd name="T1" fmla="*/ 0 h 55"/>
                  <a:gd name="T2" fmla="*/ 0 w 54"/>
                  <a:gd name="T3" fmla="*/ 0 h 55"/>
                  <a:gd name="T4" fmla="*/ 0 w 54"/>
                  <a:gd name="T5" fmla="*/ 0 h 55"/>
                  <a:gd name="T6" fmla="*/ 0 w 54"/>
                  <a:gd name="T7" fmla="*/ 0 h 55"/>
                  <a:gd name="T8" fmla="*/ 0 w 54"/>
                  <a:gd name="T9" fmla="*/ 0 h 55"/>
                  <a:gd name="T10" fmla="*/ 0 w 54"/>
                  <a:gd name="T11" fmla="*/ 0 h 55"/>
                  <a:gd name="T12" fmla="*/ 0 w 54"/>
                  <a:gd name="T13" fmla="*/ 0 h 55"/>
                  <a:gd name="T14" fmla="*/ 0 w 54"/>
                  <a:gd name="T15" fmla="*/ 0 h 55"/>
                  <a:gd name="T16" fmla="*/ 0 w 54"/>
                  <a:gd name="T17" fmla="*/ 0 h 55"/>
                  <a:gd name="T18" fmla="*/ 0 w 54"/>
                  <a:gd name="T19" fmla="*/ 0 h 55"/>
                  <a:gd name="T20" fmla="*/ 0 w 54"/>
                  <a:gd name="T21" fmla="*/ 0 h 55"/>
                  <a:gd name="T22" fmla="*/ 0 w 54"/>
                  <a:gd name="T23" fmla="*/ 0 h 55"/>
                  <a:gd name="T24" fmla="*/ 0 w 54"/>
                  <a:gd name="T25" fmla="*/ 0 h 55"/>
                  <a:gd name="T26" fmla="*/ 0 w 54"/>
                  <a:gd name="T27" fmla="*/ 0 h 55"/>
                  <a:gd name="T28" fmla="*/ 0 w 54"/>
                  <a:gd name="T29" fmla="*/ 0 h 55"/>
                  <a:gd name="T30" fmla="*/ 0 w 54"/>
                  <a:gd name="T31" fmla="*/ 0 h 55"/>
                  <a:gd name="T32" fmla="*/ 0 w 54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55"/>
                  <a:gd name="T53" fmla="*/ 54 w 5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6" y="47"/>
                    </a:lnTo>
                    <a:lnTo>
                      <a:pt x="52" y="38"/>
                    </a:lnTo>
                    <a:lnTo>
                      <a:pt x="54" y="27"/>
                    </a:lnTo>
                    <a:lnTo>
                      <a:pt x="52" y="17"/>
                    </a:lnTo>
                    <a:lnTo>
                      <a:pt x="46" y="8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2" y="38"/>
                    </a:lnTo>
                    <a:lnTo>
                      <a:pt x="8" y="47"/>
                    </a:lnTo>
                    <a:lnTo>
                      <a:pt x="17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61" name="Line 18">
              <a:extLst>
                <a:ext uri="{FF2B5EF4-FFF2-40B4-BE49-F238E27FC236}">
                  <a16:creationId xmlns:a16="http://schemas.microsoft.com/office/drawing/2014/main" id="{8A3B3023-DD62-4805-9B44-ECB65755C9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27" y="2736"/>
              <a:ext cx="227" cy="5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7" name="Group 19">
            <a:extLst>
              <a:ext uri="{FF2B5EF4-FFF2-40B4-BE49-F238E27FC236}">
                <a16:creationId xmlns:a16="http://schemas.microsoft.com/office/drawing/2014/main" id="{62F41531-13F5-4472-BFB0-8852CE7213F8}"/>
              </a:ext>
            </a:extLst>
          </p:cNvPr>
          <p:cNvGrpSpPr>
            <a:grpSpLocks/>
          </p:cNvGrpSpPr>
          <p:nvPr/>
        </p:nvGrpSpPr>
        <p:grpSpPr bwMode="auto">
          <a:xfrm>
            <a:off x="655638" y="900113"/>
            <a:ext cx="955675" cy="1219200"/>
            <a:chOff x="384" y="3168"/>
            <a:chExt cx="818" cy="1044"/>
          </a:xfrm>
        </p:grpSpPr>
        <p:sp>
          <p:nvSpPr>
            <p:cNvPr id="5128" name="Line 20">
              <a:extLst>
                <a:ext uri="{FF2B5EF4-FFF2-40B4-BE49-F238E27FC236}">
                  <a16:creationId xmlns:a16="http://schemas.microsoft.com/office/drawing/2014/main" id="{F93E98F6-4FA0-4C8B-AB2A-25268EA77C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5" y="3191"/>
              <a:ext cx="435" cy="102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129" name="Picture 21" descr="MCDD01775_0000[1]">
              <a:extLst>
                <a:ext uri="{FF2B5EF4-FFF2-40B4-BE49-F238E27FC236}">
                  <a16:creationId xmlns:a16="http://schemas.microsoft.com/office/drawing/2014/main" id="{26E94CEA-2AD0-4DC1-BDF8-9E75A03828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191"/>
              <a:ext cx="818" cy="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0" name="AutoShape 22">
              <a:extLst>
                <a:ext uri="{FF2B5EF4-FFF2-40B4-BE49-F238E27FC236}">
                  <a16:creationId xmlns:a16="http://schemas.microsoft.com/office/drawing/2014/main" id="{264A6E4D-D72B-422D-BFE5-13D1CEC5BA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714" y="3654"/>
              <a:ext cx="155" cy="336"/>
            </a:xfrm>
            <a:prstGeom prst="moon">
              <a:avLst>
                <a:gd name="adj" fmla="val 7957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5131" name="Group 23">
              <a:extLst>
                <a:ext uri="{FF2B5EF4-FFF2-40B4-BE49-F238E27FC236}">
                  <a16:creationId xmlns:a16="http://schemas.microsoft.com/office/drawing/2014/main" id="{9321F080-2B16-45CA-B861-C27E69E617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" y="3329"/>
              <a:ext cx="342" cy="266"/>
              <a:chOff x="601" y="3506"/>
              <a:chExt cx="442" cy="347"/>
            </a:xfrm>
          </p:grpSpPr>
          <p:sp>
            <p:nvSpPr>
              <p:cNvPr id="5145" name="Freeform 24">
                <a:extLst>
                  <a:ext uri="{FF2B5EF4-FFF2-40B4-BE49-F238E27FC236}">
                    <a16:creationId xmlns:a16="http://schemas.microsoft.com/office/drawing/2014/main" id="{CA9A8254-839E-4729-B410-A520AF469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" y="3601"/>
                <a:ext cx="409" cy="252"/>
              </a:xfrm>
              <a:custGeom>
                <a:avLst/>
                <a:gdLst>
                  <a:gd name="T0" fmla="*/ 7 w 817"/>
                  <a:gd name="T1" fmla="*/ 1 h 505"/>
                  <a:gd name="T2" fmla="*/ 6 w 817"/>
                  <a:gd name="T3" fmla="*/ 1 h 505"/>
                  <a:gd name="T4" fmla="*/ 6 w 817"/>
                  <a:gd name="T5" fmla="*/ 0 h 505"/>
                  <a:gd name="T6" fmla="*/ 6 w 817"/>
                  <a:gd name="T7" fmla="*/ 0 h 505"/>
                  <a:gd name="T8" fmla="*/ 5 w 817"/>
                  <a:gd name="T9" fmla="*/ 0 h 505"/>
                  <a:gd name="T10" fmla="*/ 5 w 817"/>
                  <a:gd name="T11" fmla="*/ 0 h 505"/>
                  <a:gd name="T12" fmla="*/ 4 w 817"/>
                  <a:gd name="T13" fmla="*/ 0 h 505"/>
                  <a:gd name="T14" fmla="*/ 4 w 817"/>
                  <a:gd name="T15" fmla="*/ 0 h 505"/>
                  <a:gd name="T16" fmla="*/ 3 w 817"/>
                  <a:gd name="T17" fmla="*/ 0 h 505"/>
                  <a:gd name="T18" fmla="*/ 3 w 817"/>
                  <a:gd name="T19" fmla="*/ 0 h 505"/>
                  <a:gd name="T20" fmla="*/ 2 w 817"/>
                  <a:gd name="T21" fmla="*/ 0 h 505"/>
                  <a:gd name="T22" fmla="*/ 2 w 817"/>
                  <a:gd name="T23" fmla="*/ 0 h 505"/>
                  <a:gd name="T24" fmla="*/ 2 w 817"/>
                  <a:gd name="T25" fmla="*/ 0 h 505"/>
                  <a:gd name="T26" fmla="*/ 1 w 817"/>
                  <a:gd name="T27" fmla="*/ 0 h 505"/>
                  <a:gd name="T28" fmla="*/ 1 w 817"/>
                  <a:gd name="T29" fmla="*/ 1 h 505"/>
                  <a:gd name="T30" fmla="*/ 1 w 817"/>
                  <a:gd name="T31" fmla="*/ 1 h 505"/>
                  <a:gd name="T32" fmla="*/ 1 w 817"/>
                  <a:gd name="T33" fmla="*/ 1 h 505"/>
                  <a:gd name="T34" fmla="*/ 1 w 817"/>
                  <a:gd name="T35" fmla="*/ 1 h 505"/>
                  <a:gd name="T36" fmla="*/ 0 w 817"/>
                  <a:gd name="T37" fmla="*/ 1 h 505"/>
                  <a:gd name="T38" fmla="*/ 1 w 817"/>
                  <a:gd name="T39" fmla="*/ 2 h 505"/>
                  <a:gd name="T40" fmla="*/ 1 w 817"/>
                  <a:gd name="T41" fmla="*/ 2 h 505"/>
                  <a:gd name="T42" fmla="*/ 1 w 817"/>
                  <a:gd name="T43" fmla="*/ 2 h 505"/>
                  <a:gd name="T44" fmla="*/ 2 w 817"/>
                  <a:gd name="T45" fmla="*/ 3 h 505"/>
                  <a:gd name="T46" fmla="*/ 2 w 817"/>
                  <a:gd name="T47" fmla="*/ 3 h 505"/>
                  <a:gd name="T48" fmla="*/ 2 w 817"/>
                  <a:gd name="T49" fmla="*/ 3 h 505"/>
                  <a:gd name="T50" fmla="*/ 3 w 817"/>
                  <a:gd name="T51" fmla="*/ 3 h 505"/>
                  <a:gd name="T52" fmla="*/ 3 w 817"/>
                  <a:gd name="T53" fmla="*/ 3 h 505"/>
                  <a:gd name="T54" fmla="*/ 4 w 817"/>
                  <a:gd name="T55" fmla="*/ 3 h 505"/>
                  <a:gd name="T56" fmla="*/ 4 w 817"/>
                  <a:gd name="T57" fmla="*/ 3 h 505"/>
                  <a:gd name="T58" fmla="*/ 5 w 817"/>
                  <a:gd name="T59" fmla="*/ 3 h 505"/>
                  <a:gd name="T60" fmla="*/ 5 w 817"/>
                  <a:gd name="T61" fmla="*/ 3 h 505"/>
                  <a:gd name="T62" fmla="*/ 6 w 817"/>
                  <a:gd name="T63" fmla="*/ 3 h 505"/>
                  <a:gd name="T64" fmla="*/ 6 w 817"/>
                  <a:gd name="T65" fmla="*/ 2 h 505"/>
                  <a:gd name="T66" fmla="*/ 6 w 817"/>
                  <a:gd name="T67" fmla="*/ 2 h 505"/>
                  <a:gd name="T68" fmla="*/ 7 w 817"/>
                  <a:gd name="T69" fmla="*/ 2 h 505"/>
                  <a:gd name="T70" fmla="*/ 7 w 817"/>
                  <a:gd name="T71" fmla="*/ 2 h 505"/>
                  <a:gd name="T72" fmla="*/ 7 w 817"/>
                  <a:gd name="T73" fmla="*/ 1 h 505"/>
                  <a:gd name="T74" fmla="*/ 7 w 817"/>
                  <a:gd name="T75" fmla="*/ 1 h 50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17"/>
                  <a:gd name="T115" fmla="*/ 0 h 505"/>
                  <a:gd name="T116" fmla="*/ 817 w 817"/>
                  <a:gd name="T117" fmla="*/ 505 h 50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17" h="505">
                    <a:moveTo>
                      <a:pt x="802" y="218"/>
                    </a:moveTo>
                    <a:lnTo>
                      <a:pt x="790" y="198"/>
                    </a:lnTo>
                    <a:lnTo>
                      <a:pt x="776" y="179"/>
                    </a:lnTo>
                    <a:lnTo>
                      <a:pt x="758" y="159"/>
                    </a:lnTo>
                    <a:lnTo>
                      <a:pt x="741" y="139"/>
                    </a:lnTo>
                    <a:lnTo>
                      <a:pt x="720" y="121"/>
                    </a:lnTo>
                    <a:lnTo>
                      <a:pt x="698" y="103"/>
                    </a:lnTo>
                    <a:lnTo>
                      <a:pt x="675" y="85"/>
                    </a:lnTo>
                    <a:lnTo>
                      <a:pt x="651" y="69"/>
                    </a:lnTo>
                    <a:lnTo>
                      <a:pt x="625" y="54"/>
                    </a:lnTo>
                    <a:lnTo>
                      <a:pt x="597" y="42"/>
                    </a:lnTo>
                    <a:lnTo>
                      <a:pt x="568" y="30"/>
                    </a:lnTo>
                    <a:lnTo>
                      <a:pt x="538" y="20"/>
                    </a:lnTo>
                    <a:lnTo>
                      <a:pt x="508" y="12"/>
                    </a:lnTo>
                    <a:lnTo>
                      <a:pt x="476" y="5"/>
                    </a:lnTo>
                    <a:lnTo>
                      <a:pt x="443" y="1"/>
                    </a:lnTo>
                    <a:lnTo>
                      <a:pt x="409" y="0"/>
                    </a:lnTo>
                    <a:lnTo>
                      <a:pt x="376" y="1"/>
                    </a:lnTo>
                    <a:lnTo>
                      <a:pt x="342" y="5"/>
                    </a:lnTo>
                    <a:lnTo>
                      <a:pt x="310" y="12"/>
                    </a:lnTo>
                    <a:lnTo>
                      <a:pt x="279" y="20"/>
                    </a:lnTo>
                    <a:lnTo>
                      <a:pt x="249" y="30"/>
                    </a:lnTo>
                    <a:lnTo>
                      <a:pt x="220" y="42"/>
                    </a:lnTo>
                    <a:lnTo>
                      <a:pt x="192" y="54"/>
                    </a:lnTo>
                    <a:lnTo>
                      <a:pt x="166" y="69"/>
                    </a:lnTo>
                    <a:lnTo>
                      <a:pt x="142" y="85"/>
                    </a:lnTo>
                    <a:lnTo>
                      <a:pt x="117" y="103"/>
                    </a:lnTo>
                    <a:lnTo>
                      <a:pt x="96" y="121"/>
                    </a:lnTo>
                    <a:lnTo>
                      <a:pt x="76" y="139"/>
                    </a:lnTo>
                    <a:lnTo>
                      <a:pt x="58" y="159"/>
                    </a:lnTo>
                    <a:lnTo>
                      <a:pt x="41" y="179"/>
                    </a:lnTo>
                    <a:lnTo>
                      <a:pt x="26" y="198"/>
                    </a:lnTo>
                    <a:lnTo>
                      <a:pt x="14" y="218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2" y="239"/>
                    </a:lnTo>
                    <a:lnTo>
                      <a:pt x="1" y="244"/>
                    </a:lnTo>
                    <a:lnTo>
                      <a:pt x="0" y="247"/>
                    </a:lnTo>
                    <a:lnTo>
                      <a:pt x="14" y="273"/>
                    </a:lnTo>
                    <a:lnTo>
                      <a:pt x="26" y="294"/>
                    </a:lnTo>
                    <a:lnTo>
                      <a:pt x="41" y="315"/>
                    </a:lnTo>
                    <a:lnTo>
                      <a:pt x="59" y="335"/>
                    </a:lnTo>
                    <a:lnTo>
                      <a:pt x="77" y="356"/>
                    </a:lnTo>
                    <a:lnTo>
                      <a:pt x="98" y="376"/>
                    </a:lnTo>
                    <a:lnTo>
                      <a:pt x="120" y="395"/>
                    </a:lnTo>
                    <a:lnTo>
                      <a:pt x="144" y="414"/>
                    </a:lnTo>
                    <a:lnTo>
                      <a:pt x="168" y="430"/>
                    </a:lnTo>
                    <a:lnTo>
                      <a:pt x="195" y="446"/>
                    </a:lnTo>
                    <a:lnTo>
                      <a:pt x="222" y="461"/>
                    </a:lnTo>
                    <a:lnTo>
                      <a:pt x="251" y="474"/>
                    </a:lnTo>
                    <a:lnTo>
                      <a:pt x="281" y="484"/>
                    </a:lnTo>
                    <a:lnTo>
                      <a:pt x="312" y="493"/>
                    </a:lnTo>
                    <a:lnTo>
                      <a:pt x="343" y="499"/>
                    </a:lnTo>
                    <a:lnTo>
                      <a:pt x="376" y="504"/>
                    </a:lnTo>
                    <a:lnTo>
                      <a:pt x="409" y="505"/>
                    </a:lnTo>
                    <a:lnTo>
                      <a:pt x="443" y="504"/>
                    </a:lnTo>
                    <a:lnTo>
                      <a:pt x="475" y="499"/>
                    </a:lnTo>
                    <a:lnTo>
                      <a:pt x="506" y="493"/>
                    </a:lnTo>
                    <a:lnTo>
                      <a:pt x="536" y="484"/>
                    </a:lnTo>
                    <a:lnTo>
                      <a:pt x="566" y="474"/>
                    </a:lnTo>
                    <a:lnTo>
                      <a:pt x="595" y="461"/>
                    </a:lnTo>
                    <a:lnTo>
                      <a:pt x="622" y="446"/>
                    </a:lnTo>
                    <a:lnTo>
                      <a:pt x="648" y="430"/>
                    </a:lnTo>
                    <a:lnTo>
                      <a:pt x="673" y="414"/>
                    </a:lnTo>
                    <a:lnTo>
                      <a:pt x="696" y="395"/>
                    </a:lnTo>
                    <a:lnTo>
                      <a:pt x="718" y="376"/>
                    </a:lnTo>
                    <a:lnTo>
                      <a:pt x="739" y="356"/>
                    </a:lnTo>
                    <a:lnTo>
                      <a:pt x="757" y="335"/>
                    </a:lnTo>
                    <a:lnTo>
                      <a:pt x="775" y="315"/>
                    </a:lnTo>
                    <a:lnTo>
                      <a:pt x="790" y="294"/>
                    </a:lnTo>
                    <a:lnTo>
                      <a:pt x="802" y="273"/>
                    </a:lnTo>
                    <a:lnTo>
                      <a:pt x="810" y="259"/>
                    </a:lnTo>
                    <a:lnTo>
                      <a:pt x="815" y="251"/>
                    </a:lnTo>
                    <a:lnTo>
                      <a:pt x="816" y="248"/>
                    </a:lnTo>
                    <a:lnTo>
                      <a:pt x="816" y="247"/>
                    </a:lnTo>
                    <a:lnTo>
                      <a:pt x="817" y="244"/>
                    </a:lnTo>
                    <a:lnTo>
                      <a:pt x="802" y="2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6" name="Freeform 25">
                <a:extLst>
                  <a:ext uri="{FF2B5EF4-FFF2-40B4-BE49-F238E27FC236}">
                    <a16:creationId xmlns:a16="http://schemas.microsoft.com/office/drawing/2014/main" id="{BA2E41E4-8AE3-4885-8D2C-4F5884AFF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" y="3629"/>
                <a:ext cx="347" cy="197"/>
              </a:xfrm>
              <a:custGeom>
                <a:avLst/>
                <a:gdLst>
                  <a:gd name="T0" fmla="*/ 2 w 695"/>
                  <a:gd name="T1" fmla="*/ 3 h 396"/>
                  <a:gd name="T2" fmla="*/ 2 w 695"/>
                  <a:gd name="T3" fmla="*/ 3 h 396"/>
                  <a:gd name="T4" fmla="*/ 1 w 695"/>
                  <a:gd name="T5" fmla="*/ 2 h 396"/>
                  <a:gd name="T6" fmla="*/ 1 w 695"/>
                  <a:gd name="T7" fmla="*/ 2 h 396"/>
                  <a:gd name="T8" fmla="*/ 0 w 695"/>
                  <a:gd name="T9" fmla="*/ 2 h 396"/>
                  <a:gd name="T10" fmla="*/ 0 w 695"/>
                  <a:gd name="T11" fmla="*/ 2 h 396"/>
                  <a:gd name="T12" fmla="*/ 0 w 695"/>
                  <a:gd name="T13" fmla="*/ 1 h 396"/>
                  <a:gd name="T14" fmla="*/ 0 w 695"/>
                  <a:gd name="T15" fmla="*/ 1 h 396"/>
                  <a:gd name="T16" fmla="*/ 0 w 695"/>
                  <a:gd name="T17" fmla="*/ 1 h 396"/>
                  <a:gd name="T18" fmla="*/ 0 w 695"/>
                  <a:gd name="T19" fmla="*/ 1 h 396"/>
                  <a:gd name="T20" fmla="*/ 0 w 695"/>
                  <a:gd name="T21" fmla="*/ 0 h 396"/>
                  <a:gd name="T22" fmla="*/ 0 w 695"/>
                  <a:gd name="T23" fmla="*/ 0 h 396"/>
                  <a:gd name="T24" fmla="*/ 1 w 695"/>
                  <a:gd name="T25" fmla="*/ 0 h 396"/>
                  <a:gd name="T26" fmla="*/ 1 w 695"/>
                  <a:gd name="T27" fmla="*/ 0 h 396"/>
                  <a:gd name="T28" fmla="*/ 2 w 695"/>
                  <a:gd name="T29" fmla="*/ 0 h 396"/>
                  <a:gd name="T30" fmla="*/ 2 w 695"/>
                  <a:gd name="T31" fmla="*/ 0 h 396"/>
                  <a:gd name="T32" fmla="*/ 2 w 695"/>
                  <a:gd name="T33" fmla="*/ 0 h 396"/>
                  <a:gd name="T34" fmla="*/ 3 w 695"/>
                  <a:gd name="T35" fmla="*/ 0 h 396"/>
                  <a:gd name="T36" fmla="*/ 3 w 695"/>
                  <a:gd name="T37" fmla="*/ 0 h 396"/>
                  <a:gd name="T38" fmla="*/ 4 w 695"/>
                  <a:gd name="T39" fmla="*/ 0 h 396"/>
                  <a:gd name="T40" fmla="*/ 4 w 695"/>
                  <a:gd name="T41" fmla="*/ 0 h 396"/>
                  <a:gd name="T42" fmla="*/ 4 w 695"/>
                  <a:gd name="T43" fmla="*/ 0 h 396"/>
                  <a:gd name="T44" fmla="*/ 5 w 695"/>
                  <a:gd name="T45" fmla="*/ 1 h 396"/>
                  <a:gd name="T46" fmla="*/ 5 w 695"/>
                  <a:gd name="T47" fmla="*/ 1 h 396"/>
                  <a:gd name="T48" fmla="*/ 5 w 695"/>
                  <a:gd name="T49" fmla="*/ 1 h 396"/>
                  <a:gd name="T50" fmla="*/ 5 w 695"/>
                  <a:gd name="T51" fmla="*/ 1 h 396"/>
                  <a:gd name="T52" fmla="*/ 4 w 695"/>
                  <a:gd name="T53" fmla="*/ 2 h 396"/>
                  <a:gd name="T54" fmla="*/ 4 w 695"/>
                  <a:gd name="T55" fmla="*/ 2 h 396"/>
                  <a:gd name="T56" fmla="*/ 4 w 695"/>
                  <a:gd name="T57" fmla="*/ 2 h 396"/>
                  <a:gd name="T58" fmla="*/ 3 w 695"/>
                  <a:gd name="T59" fmla="*/ 2 h 396"/>
                  <a:gd name="T60" fmla="*/ 3 w 695"/>
                  <a:gd name="T61" fmla="*/ 3 h 396"/>
                  <a:gd name="T62" fmla="*/ 2 w 695"/>
                  <a:gd name="T63" fmla="*/ 3 h 3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5"/>
                  <a:gd name="T97" fmla="*/ 0 h 396"/>
                  <a:gd name="T98" fmla="*/ 695 w 695"/>
                  <a:gd name="T99" fmla="*/ 396 h 3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5" h="396">
                    <a:moveTo>
                      <a:pt x="348" y="396"/>
                    </a:moveTo>
                    <a:lnTo>
                      <a:pt x="320" y="395"/>
                    </a:lnTo>
                    <a:lnTo>
                      <a:pt x="293" y="391"/>
                    </a:lnTo>
                    <a:lnTo>
                      <a:pt x="265" y="385"/>
                    </a:lnTo>
                    <a:lnTo>
                      <a:pt x="239" y="378"/>
                    </a:lnTo>
                    <a:lnTo>
                      <a:pt x="212" y="368"/>
                    </a:lnTo>
                    <a:lnTo>
                      <a:pt x="187" y="358"/>
                    </a:lnTo>
                    <a:lnTo>
                      <a:pt x="163" y="345"/>
                    </a:lnTo>
                    <a:lnTo>
                      <a:pt x="139" y="331"/>
                    </a:lnTo>
                    <a:lnTo>
                      <a:pt x="118" y="316"/>
                    </a:lnTo>
                    <a:lnTo>
                      <a:pt x="96" y="300"/>
                    </a:lnTo>
                    <a:lnTo>
                      <a:pt x="76" y="283"/>
                    </a:lnTo>
                    <a:lnTo>
                      <a:pt x="58" y="265"/>
                    </a:lnTo>
                    <a:lnTo>
                      <a:pt x="42" y="247"/>
                    </a:lnTo>
                    <a:lnTo>
                      <a:pt x="25" y="229"/>
                    </a:lnTo>
                    <a:lnTo>
                      <a:pt x="12" y="210"/>
                    </a:lnTo>
                    <a:lnTo>
                      <a:pt x="0" y="191"/>
                    </a:lnTo>
                    <a:lnTo>
                      <a:pt x="12" y="172"/>
                    </a:lnTo>
                    <a:lnTo>
                      <a:pt x="24" y="155"/>
                    </a:lnTo>
                    <a:lnTo>
                      <a:pt x="39" y="138"/>
                    </a:lnTo>
                    <a:lnTo>
                      <a:pt x="56" y="120"/>
                    </a:lnTo>
                    <a:lnTo>
                      <a:pt x="74" y="104"/>
                    </a:lnTo>
                    <a:lnTo>
                      <a:pt x="93" y="88"/>
                    </a:lnTo>
                    <a:lnTo>
                      <a:pt x="114" y="73"/>
                    </a:lnTo>
                    <a:lnTo>
                      <a:pt x="136" y="59"/>
                    </a:lnTo>
                    <a:lnTo>
                      <a:pt x="159" y="46"/>
                    </a:lnTo>
                    <a:lnTo>
                      <a:pt x="183" y="35"/>
                    </a:lnTo>
                    <a:lnTo>
                      <a:pt x="209" y="25"/>
                    </a:lnTo>
                    <a:lnTo>
                      <a:pt x="235" y="16"/>
                    </a:lnTo>
                    <a:lnTo>
                      <a:pt x="262" y="10"/>
                    </a:lnTo>
                    <a:lnTo>
                      <a:pt x="290" y="5"/>
                    </a:lnTo>
                    <a:lnTo>
                      <a:pt x="319" y="1"/>
                    </a:lnTo>
                    <a:lnTo>
                      <a:pt x="348" y="0"/>
                    </a:lnTo>
                    <a:lnTo>
                      <a:pt x="377" y="1"/>
                    </a:lnTo>
                    <a:lnTo>
                      <a:pt x="406" y="5"/>
                    </a:lnTo>
                    <a:lnTo>
                      <a:pt x="433" y="10"/>
                    </a:lnTo>
                    <a:lnTo>
                      <a:pt x="460" y="16"/>
                    </a:lnTo>
                    <a:lnTo>
                      <a:pt x="486" y="25"/>
                    </a:lnTo>
                    <a:lnTo>
                      <a:pt x="512" y="35"/>
                    </a:lnTo>
                    <a:lnTo>
                      <a:pt x="536" y="46"/>
                    </a:lnTo>
                    <a:lnTo>
                      <a:pt x="559" y="59"/>
                    </a:lnTo>
                    <a:lnTo>
                      <a:pt x="581" y="73"/>
                    </a:lnTo>
                    <a:lnTo>
                      <a:pt x="602" y="88"/>
                    </a:lnTo>
                    <a:lnTo>
                      <a:pt x="621" y="104"/>
                    </a:lnTo>
                    <a:lnTo>
                      <a:pt x="639" y="120"/>
                    </a:lnTo>
                    <a:lnTo>
                      <a:pt x="656" y="138"/>
                    </a:lnTo>
                    <a:lnTo>
                      <a:pt x="671" y="155"/>
                    </a:lnTo>
                    <a:lnTo>
                      <a:pt x="684" y="172"/>
                    </a:lnTo>
                    <a:lnTo>
                      <a:pt x="695" y="191"/>
                    </a:lnTo>
                    <a:lnTo>
                      <a:pt x="684" y="210"/>
                    </a:lnTo>
                    <a:lnTo>
                      <a:pt x="670" y="229"/>
                    </a:lnTo>
                    <a:lnTo>
                      <a:pt x="654" y="247"/>
                    </a:lnTo>
                    <a:lnTo>
                      <a:pt x="637" y="265"/>
                    </a:lnTo>
                    <a:lnTo>
                      <a:pt x="619" y="283"/>
                    </a:lnTo>
                    <a:lnTo>
                      <a:pt x="599" y="300"/>
                    </a:lnTo>
                    <a:lnTo>
                      <a:pt x="578" y="316"/>
                    </a:lnTo>
                    <a:lnTo>
                      <a:pt x="556" y="331"/>
                    </a:lnTo>
                    <a:lnTo>
                      <a:pt x="533" y="345"/>
                    </a:lnTo>
                    <a:lnTo>
                      <a:pt x="508" y="358"/>
                    </a:lnTo>
                    <a:lnTo>
                      <a:pt x="483" y="368"/>
                    </a:lnTo>
                    <a:lnTo>
                      <a:pt x="458" y="378"/>
                    </a:lnTo>
                    <a:lnTo>
                      <a:pt x="431" y="385"/>
                    </a:lnTo>
                    <a:lnTo>
                      <a:pt x="403" y="391"/>
                    </a:lnTo>
                    <a:lnTo>
                      <a:pt x="376" y="395"/>
                    </a:lnTo>
                    <a:lnTo>
                      <a:pt x="348" y="3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7" name="Freeform 26">
                <a:extLst>
                  <a:ext uri="{FF2B5EF4-FFF2-40B4-BE49-F238E27FC236}">
                    <a16:creationId xmlns:a16="http://schemas.microsoft.com/office/drawing/2014/main" id="{EADD7019-E747-4BA6-8AD2-B22C4ADEC1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" y="3644"/>
                <a:ext cx="167" cy="167"/>
              </a:xfrm>
              <a:custGeom>
                <a:avLst/>
                <a:gdLst>
                  <a:gd name="T0" fmla="*/ 1 w 335"/>
                  <a:gd name="T1" fmla="*/ 2 h 336"/>
                  <a:gd name="T2" fmla="*/ 1 w 335"/>
                  <a:gd name="T3" fmla="*/ 2 h 336"/>
                  <a:gd name="T4" fmla="*/ 1 w 335"/>
                  <a:gd name="T5" fmla="*/ 2 h 336"/>
                  <a:gd name="T6" fmla="*/ 2 w 335"/>
                  <a:gd name="T7" fmla="*/ 2 h 336"/>
                  <a:gd name="T8" fmla="*/ 2 w 335"/>
                  <a:gd name="T9" fmla="*/ 2 h 336"/>
                  <a:gd name="T10" fmla="*/ 2 w 335"/>
                  <a:gd name="T11" fmla="*/ 2 h 336"/>
                  <a:gd name="T12" fmla="*/ 2 w 335"/>
                  <a:gd name="T13" fmla="*/ 1 h 336"/>
                  <a:gd name="T14" fmla="*/ 2 w 335"/>
                  <a:gd name="T15" fmla="*/ 1 h 336"/>
                  <a:gd name="T16" fmla="*/ 2 w 335"/>
                  <a:gd name="T17" fmla="*/ 1 h 336"/>
                  <a:gd name="T18" fmla="*/ 2 w 335"/>
                  <a:gd name="T19" fmla="*/ 1 h 336"/>
                  <a:gd name="T20" fmla="*/ 2 w 335"/>
                  <a:gd name="T21" fmla="*/ 0 h 336"/>
                  <a:gd name="T22" fmla="*/ 2 w 335"/>
                  <a:gd name="T23" fmla="*/ 0 h 336"/>
                  <a:gd name="T24" fmla="*/ 2 w 335"/>
                  <a:gd name="T25" fmla="*/ 0 h 336"/>
                  <a:gd name="T26" fmla="*/ 2 w 335"/>
                  <a:gd name="T27" fmla="*/ 0 h 336"/>
                  <a:gd name="T28" fmla="*/ 1 w 335"/>
                  <a:gd name="T29" fmla="*/ 0 h 336"/>
                  <a:gd name="T30" fmla="*/ 1 w 335"/>
                  <a:gd name="T31" fmla="*/ 0 h 336"/>
                  <a:gd name="T32" fmla="*/ 1 w 335"/>
                  <a:gd name="T33" fmla="*/ 0 h 336"/>
                  <a:gd name="T34" fmla="*/ 1 w 335"/>
                  <a:gd name="T35" fmla="*/ 0 h 336"/>
                  <a:gd name="T36" fmla="*/ 0 w 335"/>
                  <a:gd name="T37" fmla="*/ 0 h 336"/>
                  <a:gd name="T38" fmla="*/ 0 w 335"/>
                  <a:gd name="T39" fmla="*/ 0 h 336"/>
                  <a:gd name="T40" fmla="*/ 0 w 335"/>
                  <a:gd name="T41" fmla="*/ 0 h 336"/>
                  <a:gd name="T42" fmla="*/ 0 w 335"/>
                  <a:gd name="T43" fmla="*/ 0 h 336"/>
                  <a:gd name="T44" fmla="*/ 0 w 335"/>
                  <a:gd name="T45" fmla="*/ 0 h 336"/>
                  <a:gd name="T46" fmla="*/ 0 w 335"/>
                  <a:gd name="T47" fmla="*/ 1 h 336"/>
                  <a:gd name="T48" fmla="*/ 0 w 335"/>
                  <a:gd name="T49" fmla="*/ 1 h 336"/>
                  <a:gd name="T50" fmla="*/ 0 w 335"/>
                  <a:gd name="T51" fmla="*/ 1 h 336"/>
                  <a:gd name="T52" fmla="*/ 0 w 335"/>
                  <a:gd name="T53" fmla="*/ 1 h 336"/>
                  <a:gd name="T54" fmla="*/ 0 w 335"/>
                  <a:gd name="T55" fmla="*/ 2 h 336"/>
                  <a:gd name="T56" fmla="*/ 0 w 335"/>
                  <a:gd name="T57" fmla="*/ 2 h 336"/>
                  <a:gd name="T58" fmla="*/ 0 w 335"/>
                  <a:gd name="T59" fmla="*/ 2 h 336"/>
                  <a:gd name="T60" fmla="*/ 0 w 335"/>
                  <a:gd name="T61" fmla="*/ 2 h 336"/>
                  <a:gd name="T62" fmla="*/ 1 w 335"/>
                  <a:gd name="T63" fmla="*/ 2 h 336"/>
                  <a:gd name="T64" fmla="*/ 1 w 335"/>
                  <a:gd name="T65" fmla="*/ 2 h 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5"/>
                  <a:gd name="T100" fmla="*/ 0 h 336"/>
                  <a:gd name="T101" fmla="*/ 335 w 335"/>
                  <a:gd name="T102" fmla="*/ 336 h 3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5" h="336">
                    <a:moveTo>
                      <a:pt x="168" y="336"/>
                    </a:moveTo>
                    <a:lnTo>
                      <a:pt x="202" y="332"/>
                    </a:lnTo>
                    <a:lnTo>
                      <a:pt x="233" y="323"/>
                    </a:lnTo>
                    <a:lnTo>
                      <a:pt x="262" y="307"/>
                    </a:lnTo>
                    <a:lnTo>
                      <a:pt x="286" y="286"/>
                    </a:lnTo>
                    <a:lnTo>
                      <a:pt x="307" y="262"/>
                    </a:lnTo>
                    <a:lnTo>
                      <a:pt x="322" y="233"/>
                    </a:lnTo>
                    <a:lnTo>
                      <a:pt x="332" y="202"/>
                    </a:lnTo>
                    <a:lnTo>
                      <a:pt x="335" y="169"/>
                    </a:lnTo>
                    <a:lnTo>
                      <a:pt x="332" y="134"/>
                    </a:lnTo>
                    <a:lnTo>
                      <a:pt x="322" y="103"/>
                    </a:lnTo>
                    <a:lnTo>
                      <a:pt x="307" y="74"/>
                    </a:lnTo>
                    <a:lnTo>
                      <a:pt x="286" y="50"/>
                    </a:lnTo>
                    <a:lnTo>
                      <a:pt x="262" y="29"/>
                    </a:lnTo>
                    <a:lnTo>
                      <a:pt x="233" y="13"/>
                    </a:lnTo>
                    <a:lnTo>
                      <a:pt x="202" y="4"/>
                    </a:lnTo>
                    <a:lnTo>
                      <a:pt x="168" y="0"/>
                    </a:lnTo>
                    <a:lnTo>
                      <a:pt x="134" y="4"/>
                    </a:lnTo>
                    <a:lnTo>
                      <a:pt x="103" y="13"/>
                    </a:lnTo>
                    <a:lnTo>
                      <a:pt x="74" y="29"/>
                    </a:lnTo>
                    <a:lnTo>
                      <a:pt x="50" y="50"/>
                    </a:lnTo>
                    <a:lnTo>
                      <a:pt x="29" y="74"/>
                    </a:lnTo>
                    <a:lnTo>
                      <a:pt x="13" y="103"/>
                    </a:lnTo>
                    <a:lnTo>
                      <a:pt x="4" y="134"/>
                    </a:lnTo>
                    <a:lnTo>
                      <a:pt x="0" y="169"/>
                    </a:lnTo>
                    <a:lnTo>
                      <a:pt x="4" y="202"/>
                    </a:lnTo>
                    <a:lnTo>
                      <a:pt x="13" y="233"/>
                    </a:lnTo>
                    <a:lnTo>
                      <a:pt x="29" y="262"/>
                    </a:lnTo>
                    <a:lnTo>
                      <a:pt x="50" y="286"/>
                    </a:lnTo>
                    <a:lnTo>
                      <a:pt x="74" y="307"/>
                    </a:lnTo>
                    <a:lnTo>
                      <a:pt x="103" y="323"/>
                    </a:lnTo>
                    <a:lnTo>
                      <a:pt x="134" y="332"/>
                    </a:lnTo>
                    <a:lnTo>
                      <a:pt x="168" y="3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8" name="Freeform 27">
                <a:extLst>
                  <a:ext uri="{FF2B5EF4-FFF2-40B4-BE49-F238E27FC236}">
                    <a16:creationId xmlns:a16="http://schemas.microsoft.com/office/drawing/2014/main" id="{6D08C7BF-51D6-4868-BE57-C1EAEE5BF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" y="3694"/>
                <a:ext cx="27" cy="28"/>
              </a:xfrm>
              <a:custGeom>
                <a:avLst/>
                <a:gdLst>
                  <a:gd name="T0" fmla="*/ 1 w 54"/>
                  <a:gd name="T1" fmla="*/ 1 h 55"/>
                  <a:gd name="T2" fmla="*/ 1 w 54"/>
                  <a:gd name="T3" fmla="*/ 1 h 55"/>
                  <a:gd name="T4" fmla="*/ 1 w 54"/>
                  <a:gd name="T5" fmla="*/ 1 h 55"/>
                  <a:gd name="T6" fmla="*/ 1 w 54"/>
                  <a:gd name="T7" fmla="*/ 1 h 55"/>
                  <a:gd name="T8" fmla="*/ 1 w 54"/>
                  <a:gd name="T9" fmla="*/ 1 h 55"/>
                  <a:gd name="T10" fmla="*/ 1 w 54"/>
                  <a:gd name="T11" fmla="*/ 1 h 55"/>
                  <a:gd name="T12" fmla="*/ 1 w 54"/>
                  <a:gd name="T13" fmla="*/ 1 h 55"/>
                  <a:gd name="T14" fmla="*/ 1 w 54"/>
                  <a:gd name="T15" fmla="*/ 1 h 55"/>
                  <a:gd name="T16" fmla="*/ 1 w 54"/>
                  <a:gd name="T17" fmla="*/ 0 h 55"/>
                  <a:gd name="T18" fmla="*/ 1 w 54"/>
                  <a:gd name="T19" fmla="*/ 1 h 55"/>
                  <a:gd name="T20" fmla="*/ 1 w 54"/>
                  <a:gd name="T21" fmla="*/ 1 h 55"/>
                  <a:gd name="T22" fmla="*/ 1 w 54"/>
                  <a:gd name="T23" fmla="*/ 1 h 55"/>
                  <a:gd name="T24" fmla="*/ 0 w 54"/>
                  <a:gd name="T25" fmla="*/ 1 h 55"/>
                  <a:gd name="T26" fmla="*/ 1 w 54"/>
                  <a:gd name="T27" fmla="*/ 1 h 55"/>
                  <a:gd name="T28" fmla="*/ 1 w 54"/>
                  <a:gd name="T29" fmla="*/ 1 h 55"/>
                  <a:gd name="T30" fmla="*/ 1 w 54"/>
                  <a:gd name="T31" fmla="*/ 1 h 55"/>
                  <a:gd name="T32" fmla="*/ 1 w 54"/>
                  <a:gd name="T33" fmla="*/ 1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55"/>
                  <a:gd name="T53" fmla="*/ 54 w 5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6" y="47"/>
                    </a:lnTo>
                    <a:lnTo>
                      <a:pt x="52" y="38"/>
                    </a:lnTo>
                    <a:lnTo>
                      <a:pt x="54" y="27"/>
                    </a:lnTo>
                    <a:lnTo>
                      <a:pt x="52" y="17"/>
                    </a:lnTo>
                    <a:lnTo>
                      <a:pt x="46" y="8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2" y="38"/>
                    </a:lnTo>
                    <a:lnTo>
                      <a:pt x="8" y="47"/>
                    </a:lnTo>
                    <a:lnTo>
                      <a:pt x="17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9" name="Freeform 28">
                <a:extLst>
                  <a:ext uri="{FF2B5EF4-FFF2-40B4-BE49-F238E27FC236}">
                    <a16:creationId xmlns:a16="http://schemas.microsoft.com/office/drawing/2014/main" id="{5B8226A8-E813-4FAF-A731-F891F1884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" y="3585"/>
                <a:ext cx="58" cy="64"/>
              </a:xfrm>
              <a:custGeom>
                <a:avLst/>
                <a:gdLst>
                  <a:gd name="T0" fmla="*/ 1 w 116"/>
                  <a:gd name="T1" fmla="*/ 0 h 129"/>
                  <a:gd name="T2" fmla="*/ 0 w 116"/>
                  <a:gd name="T3" fmla="*/ 0 h 129"/>
                  <a:gd name="T4" fmla="*/ 1 w 116"/>
                  <a:gd name="T5" fmla="*/ 1 h 129"/>
                  <a:gd name="T6" fmla="*/ 1 w 116"/>
                  <a:gd name="T7" fmla="*/ 0 h 129"/>
                  <a:gd name="T8" fmla="*/ 1 w 116"/>
                  <a:gd name="T9" fmla="*/ 0 h 129"/>
                  <a:gd name="T10" fmla="*/ 1 w 116"/>
                  <a:gd name="T11" fmla="*/ 0 h 129"/>
                  <a:gd name="T12" fmla="*/ 1 w 116"/>
                  <a:gd name="T13" fmla="*/ 0 h 129"/>
                  <a:gd name="T14" fmla="*/ 1 w 116"/>
                  <a:gd name="T15" fmla="*/ 0 h 129"/>
                  <a:gd name="T16" fmla="*/ 1 w 116"/>
                  <a:gd name="T17" fmla="*/ 0 h 129"/>
                  <a:gd name="T18" fmla="*/ 1 w 116"/>
                  <a:gd name="T19" fmla="*/ 0 h 129"/>
                  <a:gd name="T20" fmla="*/ 1 w 116"/>
                  <a:gd name="T21" fmla="*/ 0 h 1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6"/>
                  <a:gd name="T34" fmla="*/ 0 h 129"/>
                  <a:gd name="T35" fmla="*/ 116 w 116"/>
                  <a:gd name="T36" fmla="*/ 129 h 1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6" h="129">
                    <a:moveTo>
                      <a:pt x="116" y="95"/>
                    </a:moveTo>
                    <a:lnTo>
                      <a:pt x="0" y="0"/>
                    </a:lnTo>
                    <a:lnTo>
                      <a:pt x="76" y="129"/>
                    </a:lnTo>
                    <a:lnTo>
                      <a:pt x="81" y="124"/>
                    </a:lnTo>
                    <a:lnTo>
                      <a:pt x="86" y="121"/>
                    </a:lnTo>
                    <a:lnTo>
                      <a:pt x="90" y="116"/>
                    </a:lnTo>
                    <a:lnTo>
                      <a:pt x="95" y="112"/>
                    </a:lnTo>
                    <a:lnTo>
                      <a:pt x="101" y="107"/>
                    </a:lnTo>
                    <a:lnTo>
                      <a:pt x="105" y="103"/>
                    </a:lnTo>
                    <a:lnTo>
                      <a:pt x="111" y="99"/>
                    </a:lnTo>
                    <a:lnTo>
                      <a:pt x="116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0" name="Freeform 29">
                <a:extLst>
                  <a:ext uri="{FF2B5EF4-FFF2-40B4-BE49-F238E27FC236}">
                    <a16:creationId xmlns:a16="http://schemas.microsoft.com/office/drawing/2014/main" id="{08C867BA-CCB3-4D2E-A84A-3D7BFF0D9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" y="3543"/>
                <a:ext cx="45" cy="70"/>
              </a:xfrm>
              <a:custGeom>
                <a:avLst/>
                <a:gdLst>
                  <a:gd name="T0" fmla="*/ 0 w 90"/>
                  <a:gd name="T1" fmla="*/ 0 h 139"/>
                  <a:gd name="T2" fmla="*/ 1 w 90"/>
                  <a:gd name="T3" fmla="*/ 2 h 139"/>
                  <a:gd name="T4" fmla="*/ 1 w 90"/>
                  <a:gd name="T5" fmla="*/ 2 h 139"/>
                  <a:gd name="T6" fmla="*/ 1 w 90"/>
                  <a:gd name="T7" fmla="*/ 2 h 139"/>
                  <a:gd name="T8" fmla="*/ 1 w 90"/>
                  <a:gd name="T9" fmla="*/ 2 h 139"/>
                  <a:gd name="T10" fmla="*/ 1 w 90"/>
                  <a:gd name="T11" fmla="*/ 1 h 139"/>
                  <a:gd name="T12" fmla="*/ 1 w 90"/>
                  <a:gd name="T13" fmla="*/ 1 h 139"/>
                  <a:gd name="T14" fmla="*/ 1 w 90"/>
                  <a:gd name="T15" fmla="*/ 1 h 139"/>
                  <a:gd name="T16" fmla="*/ 1 w 90"/>
                  <a:gd name="T17" fmla="*/ 1 h 139"/>
                  <a:gd name="T18" fmla="*/ 1 w 90"/>
                  <a:gd name="T19" fmla="*/ 1 h 139"/>
                  <a:gd name="T20" fmla="*/ 0 w 90"/>
                  <a:gd name="T21" fmla="*/ 0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139"/>
                  <a:gd name="T35" fmla="*/ 90 w 90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139">
                    <a:moveTo>
                      <a:pt x="0" y="0"/>
                    </a:moveTo>
                    <a:lnTo>
                      <a:pt x="45" y="139"/>
                    </a:lnTo>
                    <a:lnTo>
                      <a:pt x="51" y="136"/>
                    </a:lnTo>
                    <a:lnTo>
                      <a:pt x="56" y="133"/>
                    </a:lnTo>
                    <a:lnTo>
                      <a:pt x="61" y="130"/>
                    </a:lnTo>
                    <a:lnTo>
                      <a:pt x="67" y="128"/>
                    </a:lnTo>
                    <a:lnTo>
                      <a:pt x="73" y="124"/>
                    </a:lnTo>
                    <a:lnTo>
                      <a:pt x="79" y="122"/>
                    </a:lnTo>
                    <a:lnTo>
                      <a:pt x="84" y="118"/>
                    </a:lnTo>
                    <a:lnTo>
                      <a:pt x="90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1" name="Freeform 30">
                <a:extLst>
                  <a:ext uri="{FF2B5EF4-FFF2-40B4-BE49-F238E27FC236}">
                    <a16:creationId xmlns:a16="http://schemas.microsoft.com/office/drawing/2014/main" id="{30DF4520-B4F4-4357-A025-D256907B42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" y="3517"/>
                <a:ext cx="29" cy="71"/>
              </a:xfrm>
              <a:custGeom>
                <a:avLst/>
                <a:gdLst>
                  <a:gd name="T0" fmla="*/ 0 w 59"/>
                  <a:gd name="T1" fmla="*/ 0 h 143"/>
                  <a:gd name="T2" fmla="*/ 0 w 59"/>
                  <a:gd name="T3" fmla="*/ 1 h 143"/>
                  <a:gd name="T4" fmla="*/ 0 w 59"/>
                  <a:gd name="T5" fmla="*/ 1 h 143"/>
                  <a:gd name="T6" fmla="*/ 0 w 59"/>
                  <a:gd name="T7" fmla="*/ 1 h 143"/>
                  <a:gd name="T8" fmla="*/ 0 w 59"/>
                  <a:gd name="T9" fmla="*/ 1 h 143"/>
                  <a:gd name="T10" fmla="*/ 0 w 59"/>
                  <a:gd name="T11" fmla="*/ 1 h 143"/>
                  <a:gd name="T12" fmla="*/ 0 w 59"/>
                  <a:gd name="T13" fmla="*/ 1 h 143"/>
                  <a:gd name="T14" fmla="*/ 0 w 59"/>
                  <a:gd name="T15" fmla="*/ 1 h 143"/>
                  <a:gd name="T16" fmla="*/ 0 w 59"/>
                  <a:gd name="T17" fmla="*/ 1 h 143"/>
                  <a:gd name="T18" fmla="*/ 0 w 59"/>
                  <a:gd name="T19" fmla="*/ 1 h 143"/>
                  <a:gd name="T20" fmla="*/ 0 w 59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"/>
                  <a:gd name="T34" fmla="*/ 0 h 143"/>
                  <a:gd name="T35" fmla="*/ 59 w 59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" h="143">
                    <a:moveTo>
                      <a:pt x="0" y="0"/>
                    </a:moveTo>
                    <a:lnTo>
                      <a:pt x="11" y="143"/>
                    </a:lnTo>
                    <a:lnTo>
                      <a:pt x="17" y="141"/>
                    </a:lnTo>
                    <a:lnTo>
                      <a:pt x="23" y="139"/>
                    </a:lnTo>
                    <a:lnTo>
                      <a:pt x="29" y="138"/>
                    </a:lnTo>
                    <a:lnTo>
                      <a:pt x="35" y="136"/>
                    </a:lnTo>
                    <a:lnTo>
                      <a:pt x="41" y="135"/>
                    </a:lnTo>
                    <a:lnTo>
                      <a:pt x="48" y="132"/>
                    </a:lnTo>
                    <a:lnTo>
                      <a:pt x="53" y="131"/>
                    </a:lnTo>
                    <a:lnTo>
                      <a:pt x="59" y="1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2" name="Freeform 31">
                <a:extLst>
                  <a:ext uri="{FF2B5EF4-FFF2-40B4-BE49-F238E27FC236}">
                    <a16:creationId xmlns:a16="http://schemas.microsoft.com/office/drawing/2014/main" id="{792238F0-C015-4945-9C8E-9D448F19F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" y="3591"/>
                <a:ext cx="59" cy="63"/>
              </a:xfrm>
              <a:custGeom>
                <a:avLst/>
                <a:gdLst>
                  <a:gd name="T0" fmla="*/ 0 w 117"/>
                  <a:gd name="T1" fmla="*/ 0 h 127"/>
                  <a:gd name="T2" fmla="*/ 1 w 117"/>
                  <a:gd name="T3" fmla="*/ 0 h 127"/>
                  <a:gd name="T4" fmla="*/ 1 w 117"/>
                  <a:gd name="T5" fmla="*/ 0 h 127"/>
                  <a:gd name="T6" fmla="*/ 1 w 117"/>
                  <a:gd name="T7" fmla="*/ 0 h 127"/>
                  <a:gd name="T8" fmla="*/ 1 w 117"/>
                  <a:gd name="T9" fmla="*/ 0 h 127"/>
                  <a:gd name="T10" fmla="*/ 1 w 117"/>
                  <a:gd name="T11" fmla="*/ 0 h 127"/>
                  <a:gd name="T12" fmla="*/ 1 w 117"/>
                  <a:gd name="T13" fmla="*/ 0 h 127"/>
                  <a:gd name="T14" fmla="*/ 1 w 117"/>
                  <a:gd name="T15" fmla="*/ 0 h 127"/>
                  <a:gd name="T16" fmla="*/ 1 w 117"/>
                  <a:gd name="T17" fmla="*/ 0 h 127"/>
                  <a:gd name="T18" fmla="*/ 1 w 117"/>
                  <a:gd name="T19" fmla="*/ 0 h 127"/>
                  <a:gd name="T20" fmla="*/ 0 w 117"/>
                  <a:gd name="T21" fmla="*/ 0 h 1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"/>
                  <a:gd name="T34" fmla="*/ 0 h 127"/>
                  <a:gd name="T35" fmla="*/ 117 w 117"/>
                  <a:gd name="T36" fmla="*/ 127 h 1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" h="127">
                    <a:moveTo>
                      <a:pt x="0" y="92"/>
                    </a:moveTo>
                    <a:lnTo>
                      <a:pt x="117" y="0"/>
                    </a:lnTo>
                    <a:lnTo>
                      <a:pt x="39" y="127"/>
                    </a:lnTo>
                    <a:lnTo>
                      <a:pt x="34" y="122"/>
                    </a:lnTo>
                    <a:lnTo>
                      <a:pt x="30" y="118"/>
                    </a:lnTo>
                    <a:lnTo>
                      <a:pt x="25" y="114"/>
                    </a:lnTo>
                    <a:lnTo>
                      <a:pt x="19" y="110"/>
                    </a:lnTo>
                    <a:lnTo>
                      <a:pt x="15" y="105"/>
                    </a:lnTo>
                    <a:lnTo>
                      <a:pt x="10" y="101"/>
                    </a:lnTo>
                    <a:lnTo>
                      <a:pt x="4" y="9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3" name="Freeform 32">
                <a:extLst>
                  <a:ext uri="{FF2B5EF4-FFF2-40B4-BE49-F238E27FC236}">
                    <a16:creationId xmlns:a16="http://schemas.microsoft.com/office/drawing/2014/main" id="{2E07447C-78C5-4BB8-892D-952FAB10B8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" y="3547"/>
                <a:ext cx="46" cy="69"/>
              </a:xfrm>
              <a:custGeom>
                <a:avLst/>
                <a:gdLst>
                  <a:gd name="T0" fmla="*/ 0 w 93"/>
                  <a:gd name="T1" fmla="*/ 0 h 137"/>
                  <a:gd name="T2" fmla="*/ 0 w 93"/>
                  <a:gd name="T3" fmla="*/ 2 h 137"/>
                  <a:gd name="T4" fmla="*/ 0 w 93"/>
                  <a:gd name="T5" fmla="*/ 2 h 137"/>
                  <a:gd name="T6" fmla="*/ 0 w 93"/>
                  <a:gd name="T7" fmla="*/ 2 h 137"/>
                  <a:gd name="T8" fmla="*/ 0 w 93"/>
                  <a:gd name="T9" fmla="*/ 1 h 137"/>
                  <a:gd name="T10" fmla="*/ 0 w 93"/>
                  <a:gd name="T11" fmla="*/ 1 h 137"/>
                  <a:gd name="T12" fmla="*/ 0 w 93"/>
                  <a:gd name="T13" fmla="*/ 1 h 137"/>
                  <a:gd name="T14" fmla="*/ 0 w 93"/>
                  <a:gd name="T15" fmla="*/ 1 h 137"/>
                  <a:gd name="T16" fmla="*/ 0 w 93"/>
                  <a:gd name="T17" fmla="*/ 1 h 137"/>
                  <a:gd name="T18" fmla="*/ 0 w 93"/>
                  <a:gd name="T19" fmla="*/ 1 h 137"/>
                  <a:gd name="T20" fmla="*/ 0 w 93"/>
                  <a:gd name="T21" fmla="*/ 0 h 1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137"/>
                  <a:gd name="T35" fmla="*/ 93 w 93"/>
                  <a:gd name="T36" fmla="*/ 137 h 1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137">
                    <a:moveTo>
                      <a:pt x="93" y="0"/>
                    </a:moveTo>
                    <a:lnTo>
                      <a:pt x="45" y="137"/>
                    </a:lnTo>
                    <a:lnTo>
                      <a:pt x="40" y="134"/>
                    </a:lnTo>
                    <a:lnTo>
                      <a:pt x="34" y="131"/>
                    </a:lnTo>
                    <a:lnTo>
                      <a:pt x="28" y="128"/>
                    </a:lnTo>
                    <a:lnTo>
                      <a:pt x="23" y="124"/>
                    </a:lnTo>
                    <a:lnTo>
                      <a:pt x="18" y="122"/>
                    </a:lnTo>
                    <a:lnTo>
                      <a:pt x="12" y="119"/>
                    </a:lnTo>
                    <a:lnTo>
                      <a:pt x="6" y="116"/>
                    </a:lnTo>
                    <a:lnTo>
                      <a:pt x="0" y="11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4" name="Freeform 33">
                <a:extLst>
                  <a:ext uri="{FF2B5EF4-FFF2-40B4-BE49-F238E27FC236}">
                    <a16:creationId xmlns:a16="http://schemas.microsoft.com/office/drawing/2014/main" id="{621E44CA-CF9C-49E5-81C4-8EADB15014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" y="3519"/>
                <a:ext cx="31" cy="72"/>
              </a:xfrm>
              <a:custGeom>
                <a:avLst/>
                <a:gdLst>
                  <a:gd name="T0" fmla="*/ 0 w 63"/>
                  <a:gd name="T1" fmla="*/ 0 h 143"/>
                  <a:gd name="T2" fmla="*/ 0 w 63"/>
                  <a:gd name="T3" fmla="*/ 2 h 143"/>
                  <a:gd name="T4" fmla="*/ 0 w 63"/>
                  <a:gd name="T5" fmla="*/ 2 h 143"/>
                  <a:gd name="T6" fmla="*/ 0 w 63"/>
                  <a:gd name="T7" fmla="*/ 2 h 143"/>
                  <a:gd name="T8" fmla="*/ 0 w 63"/>
                  <a:gd name="T9" fmla="*/ 2 h 143"/>
                  <a:gd name="T10" fmla="*/ 0 w 63"/>
                  <a:gd name="T11" fmla="*/ 2 h 143"/>
                  <a:gd name="T12" fmla="*/ 0 w 63"/>
                  <a:gd name="T13" fmla="*/ 2 h 143"/>
                  <a:gd name="T14" fmla="*/ 0 w 63"/>
                  <a:gd name="T15" fmla="*/ 2 h 143"/>
                  <a:gd name="T16" fmla="*/ 0 w 63"/>
                  <a:gd name="T17" fmla="*/ 2 h 143"/>
                  <a:gd name="T18" fmla="*/ 0 w 63"/>
                  <a:gd name="T19" fmla="*/ 2 h 143"/>
                  <a:gd name="T20" fmla="*/ 0 w 63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"/>
                  <a:gd name="T34" fmla="*/ 0 h 143"/>
                  <a:gd name="T35" fmla="*/ 63 w 63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" h="143">
                    <a:moveTo>
                      <a:pt x="63" y="0"/>
                    </a:moveTo>
                    <a:lnTo>
                      <a:pt x="49" y="143"/>
                    </a:lnTo>
                    <a:lnTo>
                      <a:pt x="43" y="141"/>
                    </a:lnTo>
                    <a:lnTo>
                      <a:pt x="37" y="139"/>
                    </a:lnTo>
                    <a:lnTo>
                      <a:pt x="32" y="137"/>
                    </a:lnTo>
                    <a:lnTo>
                      <a:pt x="25" y="135"/>
                    </a:lnTo>
                    <a:lnTo>
                      <a:pt x="19" y="134"/>
                    </a:lnTo>
                    <a:lnTo>
                      <a:pt x="13" y="132"/>
                    </a:lnTo>
                    <a:lnTo>
                      <a:pt x="7" y="131"/>
                    </a:lnTo>
                    <a:lnTo>
                      <a:pt x="0" y="12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5" name="Freeform 34">
                <a:extLst>
                  <a:ext uri="{FF2B5EF4-FFF2-40B4-BE49-F238E27FC236}">
                    <a16:creationId xmlns:a16="http://schemas.microsoft.com/office/drawing/2014/main" id="{7CDB437D-20FD-42B0-99B0-3FB55DE9E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" y="3506"/>
                <a:ext cx="25" cy="72"/>
              </a:xfrm>
              <a:custGeom>
                <a:avLst/>
                <a:gdLst>
                  <a:gd name="T0" fmla="*/ 1 w 50"/>
                  <a:gd name="T1" fmla="*/ 2 h 143"/>
                  <a:gd name="T2" fmla="*/ 1 w 50"/>
                  <a:gd name="T3" fmla="*/ 0 h 143"/>
                  <a:gd name="T4" fmla="*/ 0 w 50"/>
                  <a:gd name="T5" fmla="*/ 2 h 143"/>
                  <a:gd name="T6" fmla="*/ 1 w 50"/>
                  <a:gd name="T7" fmla="*/ 2 h 143"/>
                  <a:gd name="T8" fmla="*/ 1 w 50"/>
                  <a:gd name="T9" fmla="*/ 2 h 143"/>
                  <a:gd name="T10" fmla="*/ 1 w 50"/>
                  <a:gd name="T11" fmla="*/ 2 h 143"/>
                  <a:gd name="T12" fmla="*/ 1 w 50"/>
                  <a:gd name="T13" fmla="*/ 2 h 143"/>
                  <a:gd name="T14" fmla="*/ 1 w 50"/>
                  <a:gd name="T15" fmla="*/ 2 h 143"/>
                  <a:gd name="T16" fmla="*/ 1 w 50"/>
                  <a:gd name="T17" fmla="*/ 2 h 143"/>
                  <a:gd name="T18" fmla="*/ 1 w 50"/>
                  <a:gd name="T19" fmla="*/ 2 h 143"/>
                  <a:gd name="T20" fmla="*/ 1 w 50"/>
                  <a:gd name="T21" fmla="*/ 2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143"/>
                  <a:gd name="T35" fmla="*/ 50 w 50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143">
                    <a:moveTo>
                      <a:pt x="50" y="143"/>
                    </a:moveTo>
                    <a:lnTo>
                      <a:pt x="22" y="0"/>
                    </a:lnTo>
                    <a:lnTo>
                      <a:pt x="0" y="142"/>
                    </a:lnTo>
                    <a:lnTo>
                      <a:pt x="6" y="142"/>
                    </a:lnTo>
                    <a:lnTo>
                      <a:pt x="12" y="141"/>
                    </a:lnTo>
                    <a:lnTo>
                      <a:pt x="19" y="141"/>
                    </a:lnTo>
                    <a:lnTo>
                      <a:pt x="25" y="141"/>
                    </a:lnTo>
                    <a:lnTo>
                      <a:pt x="31" y="142"/>
                    </a:lnTo>
                    <a:lnTo>
                      <a:pt x="38" y="142"/>
                    </a:lnTo>
                    <a:lnTo>
                      <a:pt x="44" y="142"/>
                    </a:lnTo>
                    <a:lnTo>
                      <a:pt x="50" y="1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32" name="Group 35">
              <a:extLst>
                <a:ext uri="{FF2B5EF4-FFF2-40B4-BE49-F238E27FC236}">
                  <a16:creationId xmlns:a16="http://schemas.microsoft.com/office/drawing/2014/main" id="{5B5E0FED-80FC-4980-8B0D-89BBF4D645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7" y="3329"/>
              <a:ext cx="342" cy="266"/>
              <a:chOff x="601" y="3506"/>
              <a:chExt cx="442" cy="347"/>
            </a:xfrm>
          </p:grpSpPr>
          <p:sp>
            <p:nvSpPr>
              <p:cNvPr id="5134" name="Freeform 36">
                <a:extLst>
                  <a:ext uri="{FF2B5EF4-FFF2-40B4-BE49-F238E27FC236}">
                    <a16:creationId xmlns:a16="http://schemas.microsoft.com/office/drawing/2014/main" id="{01617D57-AB38-472B-8815-3D59D3F2FC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" y="3601"/>
                <a:ext cx="409" cy="252"/>
              </a:xfrm>
              <a:custGeom>
                <a:avLst/>
                <a:gdLst>
                  <a:gd name="T0" fmla="*/ 7 w 817"/>
                  <a:gd name="T1" fmla="*/ 1 h 505"/>
                  <a:gd name="T2" fmla="*/ 6 w 817"/>
                  <a:gd name="T3" fmla="*/ 1 h 505"/>
                  <a:gd name="T4" fmla="*/ 6 w 817"/>
                  <a:gd name="T5" fmla="*/ 0 h 505"/>
                  <a:gd name="T6" fmla="*/ 6 w 817"/>
                  <a:gd name="T7" fmla="*/ 0 h 505"/>
                  <a:gd name="T8" fmla="*/ 5 w 817"/>
                  <a:gd name="T9" fmla="*/ 0 h 505"/>
                  <a:gd name="T10" fmla="*/ 5 w 817"/>
                  <a:gd name="T11" fmla="*/ 0 h 505"/>
                  <a:gd name="T12" fmla="*/ 4 w 817"/>
                  <a:gd name="T13" fmla="*/ 0 h 505"/>
                  <a:gd name="T14" fmla="*/ 4 w 817"/>
                  <a:gd name="T15" fmla="*/ 0 h 505"/>
                  <a:gd name="T16" fmla="*/ 3 w 817"/>
                  <a:gd name="T17" fmla="*/ 0 h 505"/>
                  <a:gd name="T18" fmla="*/ 3 w 817"/>
                  <a:gd name="T19" fmla="*/ 0 h 505"/>
                  <a:gd name="T20" fmla="*/ 2 w 817"/>
                  <a:gd name="T21" fmla="*/ 0 h 505"/>
                  <a:gd name="T22" fmla="*/ 2 w 817"/>
                  <a:gd name="T23" fmla="*/ 0 h 505"/>
                  <a:gd name="T24" fmla="*/ 2 w 817"/>
                  <a:gd name="T25" fmla="*/ 0 h 505"/>
                  <a:gd name="T26" fmla="*/ 1 w 817"/>
                  <a:gd name="T27" fmla="*/ 0 h 505"/>
                  <a:gd name="T28" fmla="*/ 1 w 817"/>
                  <a:gd name="T29" fmla="*/ 1 h 505"/>
                  <a:gd name="T30" fmla="*/ 1 w 817"/>
                  <a:gd name="T31" fmla="*/ 1 h 505"/>
                  <a:gd name="T32" fmla="*/ 1 w 817"/>
                  <a:gd name="T33" fmla="*/ 1 h 505"/>
                  <a:gd name="T34" fmla="*/ 1 w 817"/>
                  <a:gd name="T35" fmla="*/ 1 h 505"/>
                  <a:gd name="T36" fmla="*/ 0 w 817"/>
                  <a:gd name="T37" fmla="*/ 1 h 505"/>
                  <a:gd name="T38" fmla="*/ 1 w 817"/>
                  <a:gd name="T39" fmla="*/ 2 h 505"/>
                  <a:gd name="T40" fmla="*/ 1 w 817"/>
                  <a:gd name="T41" fmla="*/ 2 h 505"/>
                  <a:gd name="T42" fmla="*/ 1 w 817"/>
                  <a:gd name="T43" fmla="*/ 2 h 505"/>
                  <a:gd name="T44" fmla="*/ 2 w 817"/>
                  <a:gd name="T45" fmla="*/ 3 h 505"/>
                  <a:gd name="T46" fmla="*/ 2 w 817"/>
                  <a:gd name="T47" fmla="*/ 3 h 505"/>
                  <a:gd name="T48" fmla="*/ 2 w 817"/>
                  <a:gd name="T49" fmla="*/ 3 h 505"/>
                  <a:gd name="T50" fmla="*/ 3 w 817"/>
                  <a:gd name="T51" fmla="*/ 3 h 505"/>
                  <a:gd name="T52" fmla="*/ 3 w 817"/>
                  <a:gd name="T53" fmla="*/ 3 h 505"/>
                  <a:gd name="T54" fmla="*/ 4 w 817"/>
                  <a:gd name="T55" fmla="*/ 3 h 505"/>
                  <a:gd name="T56" fmla="*/ 4 w 817"/>
                  <a:gd name="T57" fmla="*/ 3 h 505"/>
                  <a:gd name="T58" fmla="*/ 5 w 817"/>
                  <a:gd name="T59" fmla="*/ 3 h 505"/>
                  <a:gd name="T60" fmla="*/ 5 w 817"/>
                  <a:gd name="T61" fmla="*/ 3 h 505"/>
                  <a:gd name="T62" fmla="*/ 6 w 817"/>
                  <a:gd name="T63" fmla="*/ 3 h 505"/>
                  <a:gd name="T64" fmla="*/ 6 w 817"/>
                  <a:gd name="T65" fmla="*/ 2 h 505"/>
                  <a:gd name="T66" fmla="*/ 6 w 817"/>
                  <a:gd name="T67" fmla="*/ 2 h 505"/>
                  <a:gd name="T68" fmla="*/ 7 w 817"/>
                  <a:gd name="T69" fmla="*/ 2 h 505"/>
                  <a:gd name="T70" fmla="*/ 7 w 817"/>
                  <a:gd name="T71" fmla="*/ 2 h 505"/>
                  <a:gd name="T72" fmla="*/ 7 w 817"/>
                  <a:gd name="T73" fmla="*/ 1 h 505"/>
                  <a:gd name="T74" fmla="*/ 7 w 817"/>
                  <a:gd name="T75" fmla="*/ 1 h 50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17"/>
                  <a:gd name="T115" fmla="*/ 0 h 505"/>
                  <a:gd name="T116" fmla="*/ 817 w 817"/>
                  <a:gd name="T117" fmla="*/ 505 h 50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17" h="505">
                    <a:moveTo>
                      <a:pt x="802" y="218"/>
                    </a:moveTo>
                    <a:lnTo>
                      <a:pt x="790" y="198"/>
                    </a:lnTo>
                    <a:lnTo>
                      <a:pt x="776" y="179"/>
                    </a:lnTo>
                    <a:lnTo>
                      <a:pt x="758" y="159"/>
                    </a:lnTo>
                    <a:lnTo>
                      <a:pt x="741" y="139"/>
                    </a:lnTo>
                    <a:lnTo>
                      <a:pt x="720" y="121"/>
                    </a:lnTo>
                    <a:lnTo>
                      <a:pt x="698" y="103"/>
                    </a:lnTo>
                    <a:lnTo>
                      <a:pt x="675" y="85"/>
                    </a:lnTo>
                    <a:lnTo>
                      <a:pt x="651" y="69"/>
                    </a:lnTo>
                    <a:lnTo>
                      <a:pt x="625" y="54"/>
                    </a:lnTo>
                    <a:lnTo>
                      <a:pt x="597" y="42"/>
                    </a:lnTo>
                    <a:lnTo>
                      <a:pt x="568" y="30"/>
                    </a:lnTo>
                    <a:lnTo>
                      <a:pt x="538" y="20"/>
                    </a:lnTo>
                    <a:lnTo>
                      <a:pt x="508" y="12"/>
                    </a:lnTo>
                    <a:lnTo>
                      <a:pt x="476" y="5"/>
                    </a:lnTo>
                    <a:lnTo>
                      <a:pt x="443" y="1"/>
                    </a:lnTo>
                    <a:lnTo>
                      <a:pt x="409" y="0"/>
                    </a:lnTo>
                    <a:lnTo>
                      <a:pt x="376" y="1"/>
                    </a:lnTo>
                    <a:lnTo>
                      <a:pt x="342" y="5"/>
                    </a:lnTo>
                    <a:lnTo>
                      <a:pt x="310" y="12"/>
                    </a:lnTo>
                    <a:lnTo>
                      <a:pt x="279" y="20"/>
                    </a:lnTo>
                    <a:lnTo>
                      <a:pt x="249" y="30"/>
                    </a:lnTo>
                    <a:lnTo>
                      <a:pt x="220" y="42"/>
                    </a:lnTo>
                    <a:lnTo>
                      <a:pt x="192" y="54"/>
                    </a:lnTo>
                    <a:lnTo>
                      <a:pt x="166" y="69"/>
                    </a:lnTo>
                    <a:lnTo>
                      <a:pt x="142" y="85"/>
                    </a:lnTo>
                    <a:lnTo>
                      <a:pt x="117" y="103"/>
                    </a:lnTo>
                    <a:lnTo>
                      <a:pt x="96" y="121"/>
                    </a:lnTo>
                    <a:lnTo>
                      <a:pt x="76" y="139"/>
                    </a:lnTo>
                    <a:lnTo>
                      <a:pt x="58" y="159"/>
                    </a:lnTo>
                    <a:lnTo>
                      <a:pt x="41" y="179"/>
                    </a:lnTo>
                    <a:lnTo>
                      <a:pt x="26" y="198"/>
                    </a:lnTo>
                    <a:lnTo>
                      <a:pt x="14" y="218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2" y="239"/>
                    </a:lnTo>
                    <a:lnTo>
                      <a:pt x="1" y="244"/>
                    </a:lnTo>
                    <a:lnTo>
                      <a:pt x="0" y="247"/>
                    </a:lnTo>
                    <a:lnTo>
                      <a:pt x="14" y="273"/>
                    </a:lnTo>
                    <a:lnTo>
                      <a:pt x="26" y="294"/>
                    </a:lnTo>
                    <a:lnTo>
                      <a:pt x="41" y="315"/>
                    </a:lnTo>
                    <a:lnTo>
                      <a:pt x="59" y="335"/>
                    </a:lnTo>
                    <a:lnTo>
                      <a:pt x="77" y="356"/>
                    </a:lnTo>
                    <a:lnTo>
                      <a:pt x="98" y="376"/>
                    </a:lnTo>
                    <a:lnTo>
                      <a:pt x="120" y="395"/>
                    </a:lnTo>
                    <a:lnTo>
                      <a:pt x="144" y="414"/>
                    </a:lnTo>
                    <a:lnTo>
                      <a:pt x="168" y="430"/>
                    </a:lnTo>
                    <a:lnTo>
                      <a:pt x="195" y="446"/>
                    </a:lnTo>
                    <a:lnTo>
                      <a:pt x="222" y="461"/>
                    </a:lnTo>
                    <a:lnTo>
                      <a:pt x="251" y="474"/>
                    </a:lnTo>
                    <a:lnTo>
                      <a:pt x="281" y="484"/>
                    </a:lnTo>
                    <a:lnTo>
                      <a:pt x="312" y="493"/>
                    </a:lnTo>
                    <a:lnTo>
                      <a:pt x="343" y="499"/>
                    </a:lnTo>
                    <a:lnTo>
                      <a:pt x="376" y="504"/>
                    </a:lnTo>
                    <a:lnTo>
                      <a:pt x="409" y="505"/>
                    </a:lnTo>
                    <a:lnTo>
                      <a:pt x="443" y="504"/>
                    </a:lnTo>
                    <a:lnTo>
                      <a:pt x="475" y="499"/>
                    </a:lnTo>
                    <a:lnTo>
                      <a:pt x="506" y="493"/>
                    </a:lnTo>
                    <a:lnTo>
                      <a:pt x="536" y="484"/>
                    </a:lnTo>
                    <a:lnTo>
                      <a:pt x="566" y="474"/>
                    </a:lnTo>
                    <a:lnTo>
                      <a:pt x="595" y="461"/>
                    </a:lnTo>
                    <a:lnTo>
                      <a:pt x="622" y="446"/>
                    </a:lnTo>
                    <a:lnTo>
                      <a:pt x="648" y="430"/>
                    </a:lnTo>
                    <a:lnTo>
                      <a:pt x="673" y="414"/>
                    </a:lnTo>
                    <a:lnTo>
                      <a:pt x="696" y="395"/>
                    </a:lnTo>
                    <a:lnTo>
                      <a:pt x="718" y="376"/>
                    </a:lnTo>
                    <a:lnTo>
                      <a:pt x="739" y="356"/>
                    </a:lnTo>
                    <a:lnTo>
                      <a:pt x="757" y="335"/>
                    </a:lnTo>
                    <a:lnTo>
                      <a:pt x="775" y="315"/>
                    </a:lnTo>
                    <a:lnTo>
                      <a:pt x="790" y="294"/>
                    </a:lnTo>
                    <a:lnTo>
                      <a:pt x="802" y="273"/>
                    </a:lnTo>
                    <a:lnTo>
                      <a:pt x="810" y="259"/>
                    </a:lnTo>
                    <a:lnTo>
                      <a:pt x="815" y="251"/>
                    </a:lnTo>
                    <a:lnTo>
                      <a:pt x="816" y="248"/>
                    </a:lnTo>
                    <a:lnTo>
                      <a:pt x="816" y="247"/>
                    </a:lnTo>
                    <a:lnTo>
                      <a:pt x="817" y="244"/>
                    </a:lnTo>
                    <a:lnTo>
                      <a:pt x="802" y="2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5" name="Freeform 37">
                <a:extLst>
                  <a:ext uri="{FF2B5EF4-FFF2-40B4-BE49-F238E27FC236}">
                    <a16:creationId xmlns:a16="http://schemas.microsoft.com/office/drawing/2014/main" id="{826EF449-F0F6-4B2F-8B04-172BFB80D7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" y="3629"/>
                <a:ext cx="347" cy="197"/>
              </a:xfrm>
              <a:custGeom>
                <a:avLst/>
                <a:gdLst>
                  <a:gd name="T0" fmla="*/ 2 w 695"/>
                  <a:gd name="T1" fmla="*/ 3 h 396"/>
                  <a:gd name="T2" fmla="*/ 2 w 695"/>
                  <a:gd name="T3" fmla="*/ 3 h 396"/>
                  <a:gd name="T4" fmla="*/ 1 w 695"/>
                  <a:gd name="T5" fmla="*/ 2 h 396"/>
                  <a:gd name="T6" fmla="*/ 1 w 695"/>
                  <a:gd name="T7" fmla="*/ 2 h 396"/>
                  <a:gd name="T8" fmla="*/ 0 w 695"/>
                  <a:gd name="T9" fmla="*/ 2 h 396"/>
                  <a:gd name="T10" fmla="*/ 0 w 695"/>
                  <a:gd name="T11" fmla="*/ 2 h 396"/>
                  <a:gd name="T12" fmla="*/ 0 w 695"/>
                  <a:gd name="T13" fmla="*/ 1 h 396"/>
                  <a:gd name="T14" fmla="*/ 0 w 695"/>
                  <a:gd name="T15" fmla="*/ 1 h 396"/>
                  <a:gd name="T16" fmla="*/ 0 w 695"/>
                  <a:gd name="T17" fmla="*/ 1 h 396"/>
                  <a:gd name="T18" fmla="*/ 0 w 695"/>
                  <a:gd name="T19" fmla="*/ 1 h 396"/>
                  <a:gd name="T20" fmla="*/ 0 w 695"/>
                  <a:gd name="T21" fmla="*/ 0 h 396"/>
                  <a:gd name="T22" fmla="*/ 0 w 695"/>
                  <a:gd name="T23" fmla="*/ 0 h 396"/>
                  <a:gd name="T24" fmla="*/ 1 w 695"/>
                  <a:gd name="T25" fmla="*/ 0 h 396"/>
                  <a:gd name="T26" fmla="*/ 1 w 695"/>
                  <a:gd name="T27" fmla="*/ 0 h 396"/>
                  <a:gd name="T28" fmla="*/ 2 w 695"/>
                  <a:gd name="T29" fmla="*/ 0 h 396"/>
                  <a:gd name="T30" fmla="*/ 2 w 695"/>
                  <a:gd name="T31" fmla="*/ 0 h 396"/>
                  <a:gd name="T32" fmla="*/ 2 w 695"/>
                  <a:gd name="T33" fmla="*/ 0 h 396"/>
                  <a:gd name="T34" fmla="*/ 3 w 695"/>
                  <a:gd name="T35" fmla="*/ 0 h 396"/>
                  <a:gd name="T36" fmla="*/ 3 w 695"/>
                  <a:gd name="T37" fmla="*/ 0 h 396"/>
                  <a:gd name="T38" fmla="*/ 4 w 695"/>
                  <a:gd name="T39" fmla="*/ 0 h 396"/>
                  <a:gd name="T40" fmla="*/ 4 w 695"/>
                  <a:gd name="T41" fmla="*/ 0 h 396"/>
                  <a:gd name="T42" fmla="*/ 4 w 695"/>
                  <a:gd name="T43" fmla="*/ 0 h 396"/>
                  <a:gd name="T44" fmla="*/ 5 w 695"/>
                  <a:gd name="T45" fmla="*/ 1 h 396"/>
                  <a:gd name="T46" fmla="*/ 5 w 695"/>
                  <a:gd name="T47" fmla="*/ 1 h 396"/>
                  <a:gd name="T48" fmla="*/ 5 w 695"/>
                  <a:gd name="T49" fmla="*/ 1 h 396"/>
                  <a:gd name="T50" fmla="*/ 5 w 695"/>
                  <a:gd name="T51" fmla="*/ 1 h 396"/>
                  <a:gd name="T52" fmla="*/ 4 w 695"/>
                  <a:gd name="T53" fmla="*/ 2 h 396"/>
                  <a:gd name="T54" fmla="*/ 4 w 695"/>
                  <a:gd name="T55" fmla="*/ 2 h 396"/>
                  <a:gd name="T56" fmla="*/ 4 w 695"/>
                  <a:gd name="T57" fmla="*/ 2 h 396"/>
                  <a:gd name="T58" fmla="*/ 3 w 695"/>
                  <a:gd name="T59" fmla="*/ 2 h 396"/>
                  <a:gd name="T60" fmla="*/ 3 w 695"/>
                  <a:gd name="T61" fmla="*/ 3 h 396"/>
                  <a:gd name="T62" fmla="*/ 2 w 695"/>
                  <a:gd name="T63" fmla="*/ 3 h 3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5"/>
                  <a:gd name="T97" fmla="*/ 0 h 396"/>
                  <a:gd name="T98" fmla="*/ 695 w 695"/>
                  <a:gd name="T99" fmla="*/ 396 h 3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5" h="396">
                    <a:moveTo>
                      <a:pt x="348" y="396"/>
                    </a:moveTo>
                    <a:lnTo>
                      <a:pt x="320" y="395"/>
                    </a:lnTo>
                    <a:lnTo>
                      <a:pt x="293" y="391"/>
                    </a:lnTo>
                    <a:lnTo>
                      <a:pt x="265" y="385"/>
                    </a:lnTo>
                    <a:lnTo>
                      <a:pt x="239" y="378"/>
                    </a:lnTo>
                    <a:lnTo>
                      <a:pt x="212" y="368"/>
                    </a:lnTo>
                    <a:lnTo>
                      <a:pt x="187" y="358"/>
                    </a:lnTo>
                    <a:lnTo>
                      <a:pt x="163" y="345"/>
                    </a:lnTo>
                    <a:lnTo>
                      <a:pt x="139" y="331"/>
                    </a:lnTo>
                    <a:lnTo>
                      <a:pt x="118" y="316"/>
                    </a:lnTo>
                    <a:lnTo>
                      <a:pt x="96" y="300"/>
                    </a:lnTo>
                    <a:lnTo>
                      <a:pt x="76" y="283"/>
                    </a:lnTo>
                    <a:lnTo>
                      <a:pt x="58" y="265"/>
                    </a:lnTo>
                    <a:lnTo>
                      <a:pt x="42" y="247"/>
                    </a:lnTo>
                    <a:lnTo>
                      <a:pt x="25" y="229"/>
                    </a:lnTo>
                    <a:lnTo>
                      <a:pt x="12" y="210"/>
                    </a:lnTo>
                    <a:lnTo>
                      <a:pt x="0" y="191"/>
                    </a:lnTo>
                    <a:lnTo>
                      <a:pt x="12" y="172"/>
                    </a:lnTo>
                    <a:lnTo>
                      <a:pt x="24" y="155"/>
                    </a:lnTo>
                    <a:lnTo>
                      <a:pt x="39" y="138"/>
                    </a:lnTo>
                    <a:lnTo>
                      <a:pt x="56" y="120"/>
                    </a:lnTo>
                    <a:lnTo>
                      <a:pt x="74" y="104"/>
                    </a:lnTo>
                    <a:lnTo>
                      <a:pt x="93" y="88"/>
                    </a:lnTo>
                    <a:lnTo>
                      <a:pt x="114" y="73"/>
                    </a:lnTo>
                    <a:lnTo>
                      <a:pt x="136" y="59"/>
                    </a:lnTo>
                    <a:lnTo>
                      <a:pt x="159" y="46"/>
                    </a:lnTo>
                    <a:lnTo>
                      <a:pt x="183" y="35"/>
                    </a:lnTo>
                    <a:lnTo>
                      <a:pt x="209" y="25"/>
                    </a:lnTo>
                    <a:lnTo>
                      <a:pt x="235" y="16"/>
                    </a:lnTo>
                    <a:lnTo>
                      <a:pt x="262" y="10"/>
                    </a:lnTo>
                    <a:lnTo>
                      <a:pt x="290" y="5"/>
                    </a:lnTo>
                    <a:lnTo>
                      <a:pt x="319" y="1"/>
                    </a:lnTo>
                    <a:lnTo>
                      <a:pt x="348" y="0"/>
                    </a:lnTo>
                    <a:lnTo>
                      <a:pt x="377" y="1"/>
                    </a:lnTo>
                    <a:lnTo>
                      <a:pt x="406" y="5"/>
                    </a:lnTo>
                    <a:lnTo>
                      <a:pt x="433" y="10"/>
                    </a:lnTo>
                    <a:lnTo>
                      <a:pt x="460" y="16"/>
                    </a:lnTo>
                    <a:lnTo>
                      <a:pt x="486" y="25"/>
                    </a:lnTo>
                    <a:lnTo>
                      <a:pt x="512" y="35"/>
                    </a:lnTo>
                    <a:lnTo>
                      <a:pt x="536" y="46"/>
                    </a:lnTo>
                    <a:lnTo>
                      <a:pt x="559" y="59"/>
                    </a:lnTo>
                    <a:lnTo>
                      <a:pt x="581" y="73"/>
                    </a:lnTo>
                    <a:lnTo>
                      <a:pt x="602" y="88"/>
                    </a:lnTo>
                    <a:lnTo>
                      <a:pt x="621" y="104"/>
                    </a:lnTo>
                    <a:lnTo>
                      <a:pt x="639" y="120"/>
                    </a:lnTo>
                    <a:lnTo>
                      <a:pt x="656" y="138"/>
                    </a:lnTo>
                    <a:lnTo>
                      <a:pt x="671" y="155"/>
                    </a:lnTo>
                    <a:lnTo>
                      <a:pt x="684" y="172"/>
                    </a:lnTo>
                    <a:lnTo>
                      <a:pt x="695" y="191"/>
                    </a:lnTo>
                    <a:lnTo>
                      <a:pt x="684" y="210"/>
                    </a:lnTo>
                    <a:lnTo>
                      <a:pt x="670" y="229"/>
                    </a:lnTo>
                    <a:lnTo>
                      <a:pt x="654" y="247"/>
                    </a:lnTo>
                    <a:lnTo>
                      <a:pt x="637" y="265"/>
                    </a:lnTo>
                    <a:lnTo>
                      <a:pt x="619" y="283"/>
                    </a:lnTo>
                    <a:lnTo>
                      <a:pt x="599" y="300"/>
                    </a:lnTo>
                    <a:lnTo>
                      <a:pt x="578" y="316"/>
                    </a:lnTo>
                    <a:lnTo>
                      <a:pt x="556" y="331"/>
                    </a:lnTo>
                    <a:lnTo>
                      <a:pt x="533" y="345"/>
                    </a:lnTo>
                    <a:lnTo>
                      <a:pt x="508" y="358"/>
                    </a:lnTo>
                    <a:lnTo>
                      <a:pt x="483" y="368"/>
                    </a:lnTo>
                    <a:lnTo>
                      <a:pt x="458" y="378"/>
                    </a:lnTo>
                    <a:lnTo>
                      <a:pt x="431" y="385"/>
                    </a:lnTo>
                    <a:lnTo>
                      <a:pt x="403" y="391"/>
                    </a:lnTo>
                    <a:lnTo>
                      <a:pt x="376" y="395"/>
                    </a:lnTo>
                    <a:lnTo>
                      <a:pt x="348" y="3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6" name="Freeform 38">
                <a:extLst>
                  <a:ext uri="{FF2B5EF4-FFF2-40B4-BE49-F238E27FC236}">
                    <a16:creationId xmlns:a16="http://schemas.microsoft.com/office/drawing/2014/main" id="{17EB430C-21E2-47A7-A218-4AD153EDD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" y="3644"/>
                <a:ext cx="167" cy="167"/>
              </a:xfrm>
              <a:custGeom>
                <a:avLst/>
                <a:gdLst>
                  <a:gd name="T0" fmla="*/ 1 w 335"/>
                  <a:gd name="T1" fmla="*/ 2 h 336"/>
                  <a:gd name="T2" fmla="*/ 1 w 335"/>
                  <a:gd name="T3" fmla="*/ 2 h 336"/>
                  <a:gd name="T4" fmla="*/ 1 w 335"/>
                  <a:gd name="T5" fmla="*/ 2 h 336"/>
                  <a:gd name="T6" fmla="*/ 2 w 335"/>
                  <a:gd name="T7" fmla="*/ 2 h 336"/>
                  <a:gd name="T8" fmla="*/ 2 w 335"/>
                  <a:gd name="T9" fmla="*/ 2 h 336"/>
                  <a:gd name="T10" fmla="*/ 2 w 335"/>
                  <a:gd name="T11" fmla="*/ 2 h 336"/>
                  <a:gd name="T12" fmla="*/ 2 w 335"/>
                  <a:gd name="T13" fmla="*/ 1 h 336"/>
                  <a:gd name="T14" fmla="*/ 2 w 335"/>
                  <a:gd name="T15" fmla="*/ 1 h 336"/>
                  <a:gd name="T16" fmla="*/ 2 w 335"/>
                  <a:gd name="T17" fmla="*/ 1 h 336"/>
                  <a:gd name="T18" fmla="*/ 2 w 335"/>
                  <a:gd name="T19" fmla="*/ 1 h 336"/>
                  <a:gd name="T20" fmla="*/ 2 w 335"/>
                  <a:gd name="T21" fmla="*/ 0 h 336"/>
                  <a:gd name="T22" fmla="*/ 2 w 335"/>
                  <a:gd name="T23" fmla="*/ 0 h 336"/>
                  <a:gd name="T24" fmla="*/ 2 w 335"/>
                  <a:gd name="T25" fmla="*/ 0 h 336"/>
                  <a:gd name="T26" fmla="*/ 2 w 335"/>
                  <a:gd name="T27" fmla="*/ 0 h 336"/>
                  <a:gd name="T28" fmla="*/ 1 w 335"/>
                  <a:gd name="T29" fmla="*/ 0 h 336"/>
                  <a:gd name="T30" fmla="*/ 1 w 335"/>
                  <a:gd name="T31" fmla="*/ 0 h 336"/>
                  <a:gd name="T32" fmla="*/ 1 w 335"/>
                  <a:gd name="T33" fmla="*/ 0 h 336"/>
                  <a:gd name="T34" fmla="*/ 1 w 335"/>
                  <a:gd name="T35" fmla="*/ 0 h 336"/>
                  <a:gd name="T36" fmla="*/ 0 w 335"/>
                  <a:gd name="T37" fmla="*/ 0 h 336"/>
                  <a:gd name="T38" fmla="*/ 0 w 335"/>
                  <a:gd name="T39" fmla="*/ 0 h 336"/>
                  <a:gd name="T40" fmla="*/ 0 w 335"/>
                  <a:gd name="T41" fmla="*/ 0 h 336"/>
                  <a:gd name="T42" fmla="*/ 0 w 335"/>
                  <a:gd name="T43" fmla="*/ 0 h 336"/>
                  <a:gd name="T44" fmla="*/ 0 w 335"/>
                  <a:gd name="T45" fmla="*/ 0 h 336"/>
                  <a:gd name="T46" fmla="*/ 0 w 335"/>
                  <a:gd name="T47" fmla="*/ 1 h 336"/>
                  <a:gd name="T48" fmla="*/ 0 w 335"/>
                  <a:gd name="T49" fmla="*/ 1 h 336"/>
                  <a:gd name="T50" fmla="*/ 0 w 335"/>
                  <a:gd name="T51" fmla="*/ 1 h 336"/>
                  <a:gd name="T52" fmla="*/ 0 w 335"/>
                  <a:gd name="T53" fmla="*/ 1 h 336"/>
                  <a:gd name="T54" fmla="*/ 0 w 335"/>
                  <a:gd name="T55" fmla="*/ 2 h 336"/>
                  <a:gd name="T56" fmla="*/ 0 w 335"/>
                  <a:gd name="T57" fmla="*/ 2 h 336"/>
                  <a:gd name="T58" fmla="*/ 0 w 335"/>
                  <a:gd name="T59" fmla="*/ 2 h 336"/>
                  <a:gd name="T60" fmla="*/ 0 w 335"/>
                  <a:gd name="T61" fmla="*/ 2 h 336"/>
                  <a:gd name="T62" fmla="*/ 1 w 335"/>
                  <a:gd name="T63" fmla="*/ 2 h 336"/>
                  <a:gd name="T64" fmla="*/ 1 w 335"/>
                  <a:gd name="T65" fmla="*/ 2 h 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5"/>
                  <a:gd name="T100" fmla="*/ 0 h 336"/>
                  <a:gd name="T101" fmla="*/ 335 w 335"/>
                  <a:gd name="T102" fmla="*/ 336 h 3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5" h="336">
                    <a:moveTo>
                      <a:pt x="168" y="336"/>
                    </a:moveTo>
                    <a:lnTo>
                      <a:pt x="202" y="332"/>
                    </a:lnTo>
                    <a:lnTo>
                      <a:pt x="233" y="323"/>
                    </a:lnTo>
                    <a:lnTo>
                      <a:pt x="262" y="307"/>
                    </a:lnTo>
                    <a:lnTo>
                      <a:pt x="286" y="286"/>
                    </a:lnTo>
                    <a:lnTo>
                      <a:pt x="307" y="262"/>
                    </a:lnTo>
                    <a:lnTo>
                      <a:pt x="322" y="233"/>
                    </a:lnTo>
                    <a:lnTo>
                      <a:pt x="332" y="202"/>
                    </a:lnTo>
                    <a:lnTo>
                      <a:pt x="335" y="169"/>
                    </a:lnTo>
                    <a:lnTo>
                      <a:pt x="332" y="134"/>
                    </a:lnTo>
                    <a:lnTo>
                      <a:pt x="322" y="103"/>
                    </a:lnTo>
                    <a:lnTo>
                      <a:pt x="307" y="74"/>
                    </a:lnTo>
                    <a:lnTo>
                      <a:pt x="286" y="50"/>
                    </a:lnTo>
                    <a:lnTo>
                      <a:pt x="262" y="29"/>
                    </a:lnTo>
                    <a:lnTo>
                      <a:pt x="233" y="13"/>
                    </a:lnTo>
                    <a:lnTo>
                      <a:pt x="202" y="4"/>
                    </a:lnTo>
                    <a:lnTo>
                      <a:pt x="168" y="0"/>
                    </a:lnTo>
                    <a:lnTo>
                      <a:pt x="134" y="4"/>
                    </a:lnTo>
                    <a:lnTo>
                      <a:pt x="103" y="13"/>
                    </a:lnTo>
                    <a:lnTo>
                      <a:pt x="74" y="29"/>
                    </a:lnTo>
                    <a:lnTo>
                      <a:pt x="50" y="50"/>
                    </a:lnTo>
                    <a:lnTo>
                      <a:pt x="29" y="74"/>
                    </a:lnTo>
                    <a:lnTo>
                      <a:pt x="13" y="103"/>
                    </a:lnTo>
                    <a:lnTo>
                      <a:pt x="4" y="134"/>
                    </a:lnTo>
                    <a:lnTo>
                      <a:pt x="0" y="169"/>
                    </a:lnTo>
                    <a:lnTo>
                      <a:pt x="4" y="202"/>
                    </a:lnTo>
                    <a:lnTo>
                      <a:pt x="13" y="233"/>
                    </a:lnTo>
                    <a:lnTo>
                      <a:pt x="29" y="262"/>
                    </a:lnTo>
                    <a:lnTo>
                      <a:pt x="50" y="286"/>
                    </a:lnTo>
                    <a:lnTo>
                      <a:pt x="74" y="307"/>
                    </a:lnTo>
                    <a:lnTo>
                      <a:pt x="103" y="323"/>
                    </a:lnTo>
                    <a:lnTo>
                      <a:pt x="134" y="332"/>
                    </a:lnTo>
                    <a:lnTo>
                      <a:pt x="168" y="3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7" name="Freeform 39">
                <a:extLst>
                  <a:ext uri="{FF2B5EF4-FFF2-40B4-BE49-F238E27FC236}">
                    <a16:creationId xmlns:a16="http://schemas.microsoft.com/office/drawing/2014/main" id="{A7B92CCE-10B5-4299-B872-A4372A0A5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" y="3694"/>
                <a:ext cx="27" cy="28"/>
              </a:xfrm>
              <a:custGeom>
                <a:avLst/>
                <a:gdLst>
                  <a:gd name="T0" fmla="*/ 1 w 54"/>
                  <a:gd name="T1" fmla="*/ 1 h 55"/>
                  <a:gd name="T2" fmla="*/ 1 w 54"/>
                  <a:gd name="T3" fmla="*/ 1 h 55"/>
                  <a:gd name="T4" fmla="*/ 1 w 54"/>
                  <a:gd name="T5" fmla="*/ 1 h 55"/>
                  <a:gd name="T6" fmla="*/ 1 w 54"/>
                  <a:gd name="T7" fmla="*/ 1 h 55"/>
                  <a:gd name="T8" fmla="*/ 1 w 54"/>
                  <a:gd name="T9" fmla="*/ 1 h 55"/>
                  <a:gd name="T10" fmla="*/ 1 w 54"/>
                  <a:gd name="T11" fmla="*/ 1 h 55"/>
                  <a:gd name="T12" fmla="*/ 1 w 54"/>
                  <a:gd name="T13" fmla="*/ 1 h 55"/>
                  <a:gd name="T14" fmla="*/ 1 w 54"/>
                  <a:gd name="T15" fmla="*/ 1 h 55"/>
                  <a:gd name="T16" fmla="*/ 1 w 54"/>
                  <a:gd name="T17" fmla="*/ 0 h 55"/>
                  <a:gd name="T18" fmla="*/ 1 w 54"/>
                  <a:gd name="T19" fmla="*/ 1 h 55"/>
                  <a:gd name="T20" fmla="*/ 1 w 54"/>
                  <a:gd name="T21" fmla="*/ 1 h 55"/>
                  <a:gd name="T22" fmla="*/ 1 w 54"/>
                  <a:gd name="T23" fmla="*/ 1 h 55"/>
                  <a:gd name="T24" fmla="*/ 0 w 54"/>
                  <a:gd name="T25" fmla="*/ 1 h 55"/>
                  <a:gd name="T26" fmla="*/ 1 w 54"/>
                  <a:gd name="T27" fmla="*/ 1 h 55"/>
                  <a:gd name="T28" fmla="*/ 1 w 54"/>
                  <a:gd name="T29" fmla="*/ 1 h 55"/>
                  <a:gd name="T30" fmla="*/ 1 w 54"/>
                  <a:gd name="T31" fmla="*/ 1 h 55"/>
                  <a:gd name="T32" fmla="*/ 1 w 54"/>
                  <a:gd name="T33" fmla="*/ 1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55"/>
                  <a:gd name="T53" fmla="*/ 54 w 5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6" y="47"/>
                    </a:lnTo>
                    <a:lnTo>
                      <a:pt x="52" y="38"/>
                    </a:lnTo>
                    <a:lnTo>
                      <a:pt x="54" y="27"/>
                    </a:lnTo>
                    <a:lnTo>
                      <a:pt x="52" y="17"/>
                    </a:lnTo>
                    <a:lnTo>
                      <a:pt x="46" y="8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2" y="38"/>
                    </a:lnTo>
                    <a:lnTo>
                      <a:pt x="8" y="47"/>
                    </a:lnTo>
                    <a:lnTo>
                      <a:pt x="17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8" name="Freeform 40">
                <a:extLst>
                  <a:ext uri="{FF2B5EF4-FFF2-40B4-BE49-F238E27FC236}">
                    <a16:creationId xmlns:a16="http://schemas.microsoft.com/office/drawing/2014/main" id="{A7EE2D88-6E35-453C-9986-7603F9320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" y="3585"/>
                <a:ext cx="58" cy="64"/>
              </a:xfrm>
              <a:custGeom>
                <a:avLst/>
                <a:gdLst>
                  <a:gd name="T0" fmla="*/ 1 w 116"/>
                  <a:gd name="T1" fmla="*/ 0 h 129"/>
                  <a:gd name="T2" fmla="*/ 0 w 116"/>
                  <a:gd name="T3" fmla="*/ 0 h 129"/>
                  <a:gd name="T4" fmla="*/ 1 w 116"/>
                  <a:gd name="T5" fmla="*/ 1 h 129"/>
                  <a:gd name="T6" fmla="*/ 1 w 116"/>
                  <a:gd name="T7" fmla="*/ 0 h 129"/>
                  <a:gd name="T8" fmla="*/ 1 w 116"/>
                  <a:gd name="T9" fmla="*/ 0 h 129"/>
                  <a:gd name="T10" fmla="*/ 1 w 116"/>
                  <a:gd name="T11" fmla="*/ 0 h 129"/>
                  <a:gd name="T12" fmla="*/ 1 w 116"/>
                  <a:gd name="T13" fmla="*/ 0 h 129"/>
                  <a:gd name="T14" fmla="*/ 1 w 116"/>
                  <a:gd name="T15" fmla="*/ 0 h 129"/>
                  <a:gd name="T16" fmla="*/ 1 w 116"/>
                  <a:gd name="T17" fmla="*/ 0 h 129"/>
                  <a:gd name="T18" fmla="*/ 1 w 116"/>
                  <a:gd name="T19" fmla="*/ 0 h 129"/>
                  <a:gd name="T20" fmla="*/ 1 w 116"/>
                  <a:gd name="T21" fmla="*/ 0 h 1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6"/>
                  <a:gd name="T34" fmla="*/ 0 h 129"/>
                  <a:gd name="T35" fmla="*/ 116 w 116"/>
                  <a:gd name="T36" fmla="*/ 129 h 1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6" h="129">
                    <a:moveTo>
                      <a:pt x="116" y="95"/>
                    </a:moveTo>
                    <a:lnTo>
                      <a:pt x="0" y="0"/>
                    </a:lnTo>
                    <a:lnTo>
                      <a:pt x="76" y="129"/>
                    </a:lnTo>
                    <a:lnTo>
                      <a:pt x="81" y="124"/>
                    </a:lnTo>
                    <a:lnTo>
                      <a:pt x="86" y="121"/>
                    </a:lnTo>
                    <a:lnTo>
                      <a:pt x="90" y="116"/>
                    </a:lnTo>
                    <a:lnTo>
                      <a:pt x="95" y="112"/>
                    </a:lnTo>
                    <a:lnTo>
                      <a:pt x="101" y="107"/>
                    </a:lnTo>
                    <a:lnTo>
                      <a:pt x="105" y="103"/>
                    </a:lnTo>
                    <a:lnTo>
                      <a:pt x="111" y="99"/>
                    </a:lnTo>
                    <a:lnTo>
                      <a:pt x="116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9" name="Freeform 41">
                <a:extLst>
                  <a:ext uri="{FF2B5EF4-FFF2-40B4-BE49-F238E27FC236}">
                    <a16:creationId xmlns:a16="http://schemas.microsoft.com/office/drawing/2014/main" id="{273A4936-2B52-44DF-ADFC-4609418B1E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" y="3543"/>
                <a:ext cx="45" cy="70"/>
              </a:xfrm>
              <a:custGeom>
                <a:avLst/>
                <a:gdLst>
                  <a:gd name="T0" fmla="*/ 0 w 90"/>
                  <a:gd name="T1" fmla="*/ 0 h 139"/>
                  <a:gd name="T2" fmla="*/ 1 w 90"/>
                  <a:gd name="T3" fmla="*/ 2 h 139"/>
                  <a:gd name="T4" fmla="*/ 1 w 90"/>
                  <a:gd name="T5" fmla="*/ 2 h 139"/>
                  <a:gd name="T6" fmla="*/ 1 w 90"/>
                  <a:gd name="T7" fmla="*/ 2 h 139"/>
                  <a:gd name="T8" fmla="*/ 1 w 90"/>
                  <a:gd name="T9" fmla="*/ 2 h 139"/>
                  <a:gd name="T10" fmla="*/ 1 w 90"/>
                  <a:gd name="T11" fmla="*/ 1 h 139"/>
                  <a:gd name="T12" fmla="*/ 1 w 90"/>
                  <a:gd name="T13" fmla="*/ 1 h 139"/>
                  <a:gd name="T14" fmla="*/ 1 w 90"/>
                  <a:gd name="T15" fmla="*/ 1 h 139"/>
                  <a:gd name="T16" fmla="*/ 1 w 90"/>
                  <a:gd name="T17" fmla="*/ 1 h 139"/>
                  <a:gd name="T18" fmla="*/ 1 w 90"/>
                  <a:gd name="T19" fmla="*/ 1 h 139"/>
                  <a:gd name="T20" fmla="*/ 0 w 90"/>
                  <a:gd name="T21" fmla="*/ 0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139"/>
                  <a:gd name="T35" fmla="*/ 90 w 90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139">
                    <a:moveTo>
                      <a:pt x="0" y="0"/>
                    </a:moveTo>
                    <a:lnTo>
                      <a:pt x="45" y="139"/>
                    </a:lnTo>
                    <a:lnTo>
                      <a:pt x="51" y="136"/>
                    </a:lnTo>
                    <a:lnTo>
                      <a:pt x="56" y="133"/>
                    </a:lnTo>
                    <a:lnTo>
                      <a:pt x="61" y="130"/>
                    </a:lnTo>
                    <a:lnTo>
                      <a:pt x="67" y="128"/>
                    </a:lnTo>
                    <a:lnTo>
                      <a:pt x="73" y="124"/>
                    </a:lnTo>
                    <a:lnTo>
                      <a:pt x="79" y="122"/>
                    </a:lnTo>
                    <a:lnTo>
                      <a:pt x="84" y="118"/>
                    </a:lnTo>
                    <a:lnTo>
                      <a:pt x="90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0" name="Freeform 42">
                <a:extLst>
                  <a:ext uri="{FF2B5EF4-FFF2-40B4-BE49-F238E27FC236}">
                    <a16:creationId xmlns:a16="http://schemas.microsoft.com/office/drawing/2014/main" id="{9AB4C8D7-7F43-40AD-A464-6B4976AF2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" y="3517"/>
                <a:ext cx="29" cy="71"/>
              </a:xfrm>
              <a:custGeom>
                <a:avLst/>
                <a:gdLst>
                  <a:gd name="T0" fmla="*/ 0 w 59"/>
                  <a:gd name="T1" fmla="*/ 0 h 143"/>
                  <a:gd name="T2" fmla="*/ 0 w 59"/>
                  <a:gd name="T3" fmla="*/ 1 h 143"/>
                  <a:gd name="T4" fmla="*/ 0 w 59"/>
                  <a:gd name="T5" fmla="*/ 1 h 143"/>
                  <a:gd name="T6" fmla="*/ 0 w 59"/>
                  <a:gd name="T7" fmla="*/ 1 h 143"/>
                  <a:gd name="T8" fmla="*/ 0 w 59"/>
                  <a:gd name="T9" fmla="*/ 1 h 143"/>
                  <a:gd name="T10" fmla="*/ 0 w 59"/>
                  <a:gd name="T11" fmla="*/ 1 h 143"/>
                  <a:gd name="T12" fmla="*/ 0 w 59"/>
                  <a:gd name="T13" fmla="*/ 1 h 143"/>
                  <a:gd name="T14" fmla="*/ 0 w 59"/>
                  <a:gd name="T15" fmla="*/ 1 h 143"/>
                  <a:gd name="T16" fmla="*/ 0 w 59"/>
                  <a:gd name="T17" fmla="*/ 1 h 143"/>
                  <a:gd name="T18" fmla="*/ 0 w 59"/>
                  <a:gd name="T19" fmla="*/ 1 h 143"/>
                  <a:gd name="T20" fmla="*/ 0 w 59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"/>
                  <a:gd name="T34" fmla="*/ 0 h 143"/>
                  <a:gd name="T35" fmla="*/ 59 w 59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" h="143">
                    <a:moveTo>
                      <a:pt x="0" y="0"/>
                    </a:moveTo>
                    <a:lnTo>
                      <a:pt x="11" y="143"/>
                    </a:lnTo>
                    <a:lnTo>
                      <a:pt x="17" y="141"/>
                    </a:lnTo>
                    <a:lnTo>
                      <a:pt x="23" y="139"/>
                    </a:lnTo>
                    <a:lnTo>
                      <a:pt x="29" y="138"/>
                    </a:lnTo>
                    <a:lnTo>
                      <a:pt x="35" y="136"/>
                    </a:lnTo>
                    <a:lnTo>
                      <a:pt x="41" y="135"/>
                    </a:lnTo>
                    <a:lnTo>
                      <a:pt x="48" y="132"/>
                    </a:lnTo>
                    <a:lnTo>
                      <a:pt x="53" y="131"/>
                    </a:lnTo>
                    <a:lnTo>
                      <a:pt x="59" y="1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1" name="Freeform 43">
                <a:extLst>
                  <a:ext uri="{FF2B5EF4-FFF2-40B4-BE49-F238E27FC236}">
                    <a16:creationId xmlns:a16="http://schemas.microsoft.com/office/drawing/2014/main" id="{6F19485D-7EF0-4417-B507-287B9CFDA6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" y="3591"/>
                <a:ext cx="59" cy="63"/>
              </a:xfrm>
              <a:custGeom>
                <a:avLst/>
                <a:gdLst>
                  <a:gd name="T0" fmla="*/ 0 w 117"/>
                  <a:gd name="T1" fmla="*/ 0 h 127"/>
                  <a:gd name="T2" fmla="*/ 1 w 117"/>
                  <a:gd name="T3" fmla="*/ 0 h 127"/>
                  <a:gd name="T4" fmla="*/ 1 w 117"/>
                  <a:gd name="T5" fmla="*/ 0 h 127"/>
                  <a:gd name="T6" fmla="*/ 1 w 117"/>
                  <a:gd name="T7" fmla="*/ 0 h 127"/>
                  <a:gd name="T8" fmla="*/ 1 w 117"/>
                  <a:gd name="T9" fmla="*/ 0 h 127"/>
                  <a:gd name="T10" fmla="*/ 1 w 117"/>
                  <a:gd name="T11" fmla="*/ 0 h 127"/>
                  <a:gd name="T12" fmla="*/ 1 w 117"/>
                  <a:gd name="T13" fmla="*/ 0 h 127"/>
                  <a:gd name="T14" fmla="*/ 1 w 117"/>
                  <a:gd name="T15" fmla="*/ 0 h 127"/>
                  <a:gd name="T16" fmla="*/ 1 w 117"/>
                  <a:gd name="T17" fmla="*/ 0 h 127"/>
                  <a:gd name="T18" fmla="*/ 1 w 117"/>
                  <a:gd name="T19" fmla="*/ 0 h 127"/>
                  <a:gd name="T20" fmla="*/ 0 w 117"/>
                  <a:gd name="T21" fmla="*/ 0 h 1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"/>
                  <a:gd name="T34" fmla="*/ 0 h 127"/>
                  <a:gd name="T35" fmla="*/ 117 w 117"/>
                  <a:gd name="T36" fmla="*/ 127 h 1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" h="127">
                    <a:moveTo>
                      <a:pt x="0" y="92"/>
                    </a:moveTo>
                    <a:lnTo>
                      <a:pt x="117" y="0"/>
                    </a:lnTo>
                    <a:lnTo>
                      <a:pt x="39" y="127"/>
                    </a:lnTo>
                    <a:lnTo>
                      <a:pt x="34" y="122"/>
                    </a:lnTo>
                    <a:lnTo>
                      <a:pt x="30" y="118"/>
                    </a:lnTo>
                    <a:lnTo>
                      <a:pt x="25" y="114"/>
                    </a:lnTo>
                    <a:lnTo>
                      <a:pt x="19" y="110"/>
                    </a:lnTo>
                    <a:lnTo>
                      <a:pt x="15" y="105"/>
                    </a:lnTo>
                    <a:lnTo>
                      <a:pt x="10" y="101"/>
                    </a:lnTo>
                    <a:lnTo>
                      <a:pt x="4" y="9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" name="Freeform 44">
                <a:extLst>
                  <a:ext uri="{FF2B5EF4-FFF2-40B4-BE49-F238E27FC236}">
                    <a16:creationId xmlns:a16="http://schemas.microsoft.com/office/drawing/2014/main" id="{B6E5EE0F-3828-4578-8757-69A9DD85E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" y="3547"/>
                <a:ext cx="46" cy="69"/>
              </a:xfrm>
              <a:custGeom>
                <a:avLst/>
                <a:gdLst>
                  <a:gd name="T0" fmla="*/ 0 w 93"/>
                  <a:gd name="T1" fmla="*/ 0 h 137"/>
                  <a:gd name="T2" fmla="*/ 0 w 93"/>
                  <a:gd name="T3" fmla="*/ 2 h 137"/>
                  <a:gd name="T4" fmla="*/ 0 w 93"/>
                  <a:gd name="T5" fmla="*/ 2 h 137"/>
                  <a:gd name="T6" fmla="*/ 0 w 93"/>
                  <a:gd name="T7" fmla="*/ 2 h 137"/>
                  <a:gd name="T8" fmla="*/ 0 w 93"/>
                  <a:gd name="T9" fmla="*/ 1 h 137"/>
                  <a:gd name="T10" fmla="*/ 0 w 93"/>
                  <a:gd name="T11" fmla="*/ 1 h 137"/>
                  <a:gd name="T12" fmla="*/ 0 w 93"/>
                  <a:gd name="T13" fmla="*/ 1 h 137"/>
                  <a:gd name="T14" fmla="*/ 0 w 93"/>
                  <a:gd name="T15" fmla="*/ 1 h 137"/>
                  <a:gd name="T16" fmla="*/ 0 w 93"/>
                  <a:gd name="T17" fmla="*/ 1 h 137"/>
                  <a:gd name="T18" fmla="*/ 0 w 93"/>
                  <a:gd name="T19" fmla="*/ 1 h 137"/>
                  <a:gd name="T20" fmla="*/ 0 w 93"/>
                  <a:gd name="T21" fmla="*/ 0 h 1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137"/>
                  <a:gd name="T35" fmla="*/ 93 w 93"/>
                  <a:gd name="T36" fmla="*/ 137 h 1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137">
                    <a:moveTo>
                      <a:pt x="93" y="0"/>
                    </a:moveTo>
                    <a:lnTo>
                      <a:pt x="45" y="137"/>
                    </a:lnTo>
                    <a:lnTo>
                      <a:pt x="40" y="134"/>
                    </a:lnTo>
                    <a:lnTo>
                      <a:pt x="34" y="131"/>
                    </a:lnTo>
                    <a:lnTo>
                      <a:pt x="28" y="128"/>
                    </a:lnTo>
                    <a:lnTo>
                      <a:pt x="23" y="124"/>
                    </a:lnTo>
                    <a:lnTo>
                      <a:pt x="18" y="122"/>
                    </a:lnTo>
                    <a:lnTo>
                      <a:pt x="12" y="119"/>
                    </a:lnTo>
                    <a:lnTo>
                      <a:pt x="6" y="116"/>
                    </a:lnTo>
                    <a:lnTo>
                      <a:pt x="0" y="11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3" name="Freeform 45">
                <a:extLst>
                  <a:ext uri="{FF2B5EF4-FFF2-40B4-BE49-F238E27FC236}">
                    <a16:creationId xmlns:a16="http://schemas.microsoft.com/office/drawing/2014/main" id="{B111A23E-9800-491A-B48A-2964234078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" y="3519"/>
                <a:ext cx="31" cy="72"/>
              </a:xfrm>
              <a:custGeom>
                <a:avLst/>
                <a:gdLst>
                  <a:gd name="T0" fmla="*/ 0 w 63"/>
                  <a:gd name="T1" fmla="*/ 0 h 143"/>
                  <a:gd name="T2" fmla="*/ 0 w 63"/>
                  <a:gd name="T3" fmla="*/ 2 h 143"/>
                  <a:gd name="T4" fmla="*/ 0 w 63"/>
                  <a:gd name="T5" fmla="*/ 2 h 143"/>
                  <a:gd name="T6" fmla="*/ 0 w 63"/>
                  <a:gd name="T7" fmla="*/ 2 h 143"/>
                  <a:gd name="T8" fmla="*/ 0 w 63"/>
                  <a:gd name="T9" fmla="*/ 2 h 143"/>
                  <a:gd name="T10" fmla="*/ 0 w 63"/>
                  <a:gd name="T11" fmla="*/ 2 h 143"/>
                  <a:gd name="T12" fmla="*/ 0 w 63"/>
                  <a:gd name="T13" fmla="*/ 2 h 143"/>
                  <a:gd name="T14" fmla="*/ 0 w 63"/>
                  <a:gd name="T15" fmla="*/ 2 h 143"/>
                  <a:gd name="T16" fmla="*/ 0 w 63"/>
                  <a:gd name="T17" fmla="*/ 2 h 143"/>
                  <a:gd name="T18" fmla="*/ 0 w 63"/>
                  <a:gd name="T19" fmla="*/ 2 h 143"/>
                  <a:gd name="T20" fmla="*/ 0 w 63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"/>
                  <a:gd name="T34" fmla="*/ 0 h 143"/>
                  <a:gd name="T35" fmla="*/ 63 w 63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" h="143">
                    <a:moveTo>
                      <a:pt x="63" y="0"/>
                    </a:moveTo>
                    <a:lnTo>
                      <a:pt x="49" y="143"/>
                    </a:lnTo>
                    <a:lnTo>
                      <a:pt x="43" y="141"/>
                    </a:lnTo>
                    <a:lnTo>
                      <a:pt x="37" y="139"/>
                    </a:lnTo>
                    <a:lnTo>
                      <a:pt x="32" y="137"/>
                    </a:lnTo>
                    <a:lnTo>
                      <a:pt x="25" y="135"/>
                    </a:lnTo>
                    <a:lnTo>
                      <a:pt x="19" y="134"/>
                    </a:lnTo>
                    <a:lnTo>
                      <a:pt x="13" y="132"/>
                    </a:lnTo>
                    <a:lnTo>
                      <a:pt x="7" y="131"/>
                    </a:lnTo>
                    <a:lnTo>
                      <a:pt x="0" y="12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4" name="Freeform 46">
                <a:extLst>
                  <a:ext uri="{FF2B5EF4-FFF2-40B4-BE49-F238E27FC236}">
                    <a16:creationId xmlns:a16="http://schemas.microsoft.com/office/drawing/2014/main" id="{DFB41BA7-948A-44C7-8408-771637E659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" y="3506"/>
                <a:ext cx="25" cy="72"/>
              </a:xfrm>
              <a:custGeom>
                <a:avLst/>
                <a:gdLst>
                  <a:gd name="T0" fmla="*/ 1 w 50"/>
                  <a:gd name="T1" fmla="*/ 2 h 143"/>
                  <a:gd name="T2" fmla="*/ 1 w 50"/>
                  <a:gd name="T3" fmla="*/ 0 h 143"/>
                  <a:gd name="T4" fmla="*/ 0 w 50"/>
                  <a:gd name="T5" fmla="*/ 2 h 143"/>
                  <a:gd name="T6" fmla="*/ 1 w 50"/>
                  <a:gd name="T7" fmla="*/ 2 h 143"/>
                  <a:gd name="T8" fmla="*/ 1 w 50"/>
                  <a:gd name="T9" fmla="*/ 2 h 143"/>
                  <a:gd name="T10" fmla="*/ 1 w 50"/>
                  <a:gd name="T11" fmla="*/ 2 h 143"/>
                  <a:gd name="T12" fmla="*/ 1 w 50"/>
                  <a:gd name="T13" fmla="*/ 2 h 143"/>
                  <a:gd name="T14" fmla="*/ 1 w 50"/>
                  <a:gd name="T15" fmla="*/ 2 h 143"/>
                  <a:gd name="T16" fmla="*/ 1 w 50"/>
                  <a:gd name="T17" fmla="*/ 2 h 143"/>
                  <a:gd name="T18" fmla="*/ 1 w 50"/>
                  <a:gd name="T19" fmla="*/ 2 h 143"/>
                  <a:gd name="T20" fmla="*/ 1 w 50"/>
                  <a:gd name="T21" fmla="*/ 2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143"/>
                  <a:gd name="T35" fmla="*/ 50 w 50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143">
                    <a:moveTo>
                      <a:pt x="50" y="143"/>
                    </a:moveTo>
                    <a:lnTo>
                      <a:pt x="22" y="0"/>
                    </a:lnTo>
                    <a:lnTo>
                      <a:pt x="0" y="142"/>
                    </a:lnTo>
                    <a:lnTo>
                      <a:pt x="6" y="142"/>
                    </a:lnTo>
                    <a:lnTo>
                      <a:pt x="12" y="141"/>
                    </a:lnTo>
                    <a:lnTo>
                      <a:pt x="19" y="141"/>
                    </a:lnTo>
                    <a:lnTo>
                      <a:pt x="25" y="141"/>
                    </a:lnTo>
                    <a:lnTo>
                      <a:pt x="31" y="142"/>
                    </a:lnTo>
                    <a:lnTo>
                      <a:pt x="38" y="142"/>
                    </a:lnTo>
                    <a:lnTo>
                      <a:pt x="44" y="142"/>
                    </a:lnTo>
                    <a:lnTo>
                      <a:pt x="50" y="1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33" name="Line 47">
              <a:extLst>
                <a:ext uri="{FF2B5EF4-FFF2-40B4-BE49-F238E27FC236}">
                  <a16:creationId xmlns:a16="http://schemas.microsoft.com/office/drawing/2014/main" id="{30ED85CA-1A21-49B2-9820-B3977302E2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2" y="3168"/>
              <a:ext cx="227" cy="5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  <p:bldP spid="49" grpId="0" build="p"/>
      <p:bldP spid="5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>
            <a:extLst>
              <a:ext uri="{FF2B5EF4-FFF2-40B4-BE49-F238E27FC236}">
                <a16:creationId xmlns:a16="http://schemas.microsoft.com/office/drawing/2014/main" id="{E35D9876-6AFE-4A69-95D2-598C26DE8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686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chemeClr val="accent2"/>
                </a:solidFill>
                <a:latin typeface="Calibri" panose="020F0502020204030204" pitchFamily="34" charset="0"/>
              </a:rPr>
              <a:t>New Implication</a:t>
            </a:r>
            <a:br>
              <a:rPr lang="en-US" altLang="en-US" sz="4000" b="1">
                <a:solidFill>
                  <a:schemeClr val="accent2"/>
                </a:solidFill>
                <a:latin typeface="Calibri" panose="020F0502020204030204" pitchFamily="34" charset="0"/>
              </a:rPr>
            </a:br>
            <a:r>
              <a:rPr lang="en-US" altLang="en-US" sz="2600" b="1">
                <a:solidFill>
                  <a:srgbClr val="008000"/>
                </a:solidFill>
                <a:latin typeface="Calibri" panose="020F0502020204030204" pitchFamily="34" charset="0"/>
              </a:rPr>
              <a:t>A.-Buhrman-Kretschmer 2023, arXiv:2302.10332 last month!</a:t>
            </a:r>
          </a:p>
        </p:txBody>
      </p:sp>
      <p:sp>
        <p:nvSpPr>
          <p:cNvPr id="13" name="Text Box 700">
            <a:extLst>
              <a:ext uri="{FF2B5EF4-FFF2-40B4-BE49-F238E27FC236}">
                <a16:creationId xmlns:a16="http://schemas.microsoft.com/office/drawing/2014/main" id="{76DDC3F9-4DC6-481E-BC10-81B85F1B7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68425"/>
            <a:ext cx="8763000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990099"/>
                </a:solidFill>
                <a:latin typeface="Calibri" panose="020F0502020204030204" pitchFamily="34" charset="0"/>
              </a:rPr>
              <a:t>FBQP/qpoly </a:t>
            </a:r>
            <a:r>
              <a:rPr lang="en-US" altLang="en-US" sz="4400" b="1">
                <a:solidFill>
                  <a:srgbClr val="9900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</a:t>
            </a:r>
            <a:r>
              <a:rPr lang="en-US" altLang="en-US" sz="4400" b="1">
                <a:solidFill>
                  <a:srgbClr val="990099"/>
                </a:solidFill>
                <a:latin typeface="Calibri" panose="020F0502020204030204" pitchFamily="34" charset="0"/>
              </a:rPr>
              <a:t> FBQP/rpoly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>
                <a:latin typeface="Calibri" panose="020F0502020204030204" pitchFamily="34" charset="0"/>
              </a:rPr>
              <a:t>FBQP = Many-output problems in quantum polynomial time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>
                <a:latin typeface="Calibri" panose="020F0502020204030204" pitchFamily="34" charset="0"/>
              </a:rPr>
              <a:t>For these problems, quantum advice is </a:t>
            </a:r>
            <a:r>
              <a:rPr lang="en-US" altLang="en-US" sz="2700" b="1">
                <a:solidFill>
                  <a:srgbClr val="FF0000"/>
                </a:solidFill>
                <a:latin typeface="Calibri" panose="020F0502020204030204" pitchFamily="34" charset="0"/>
              </a:rPr>
              <a:t>unconditionally</a:t>
            </a:r>
            <a:r>
              <a:rPr lang="en-US" altLang="en-US" sz="2700">
                <a:latin typeface="Calibri" panose="020F0502020204030204" pitchFamily="34" charset="0"/>
              </a:rPr>
              <a:t> stronger than classical!  Striking contrast with decision problems, where BQP/qpoly </a:t>
            </a:r>
            <a:r>
              <a:rPr lang="en-US" altLang="en-US" sz="2700">
                <a:latin typeface="Calibri" panose="020F0502020204030204" pitchFamily="34" charset="0"/>
                <a:sym typeface="Symbol" panose="05050102010706020507" pitchFamily="18" charset="2"/>
              </a:rPr>
              <a:t></a:t>
            </a:r>
            <a:r>
              <a:rPr lang="en-US" altLang="en-US" sz="2700">
                <a:latin typeface="Calibri" panose="020F0502020204030204" pitchFamily="34" charset="0"/>
              </a:rPr>
              <a:t> PostBQP/poly</a:t>
            </a:r>
          </a:p>
        </p:txBody>
      </p:sp>
      <p:sp>
        <p:nvSpPr>
          <p:cNvPr id="9" name="Text Box 700">
            <a:extLst>
              <a:ext uri="{FF2B5EF4-FFF2-40B4-BE49-F238E27FC236}">
                <a16:creationId xmlns:a16="http://schemas.microsoft.com/office/drawing/2014/main" id="{27FABE62-C81E-41B5-AB50-7D4BF3A05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4241800"/>
            <a:ext cx="87630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  <a:latin typeface="Calibri" panose="020F0502020204030204" pitchFamily="34" charset="0"/>
              </a:rPr>
              <a:t>Key Idea:</a:t>
            </a:r>
            <a:r>
              <a:rPr lang="en-US" altLang="en-US" sz="2700">
                <a:latin typeface="Calibri" panose="020F0502020204030204" pitchFamily="34" charset="0"/>
              </a:rPr>
              <a:t> Use the Bar-Yossef-Jayram-Kerenidis problem, but where Alice now has a string of 2</a:t>
            </a:r>
            <a:r>
              <a:rPr lang="en-US" altLang="en-US" sz="2700" baseline="30000">
                <a:latin typeface="Calibri" panose="020F0502020204030204" pitchFamily="34" charset="0"/>
              </a:rPr>
              <a:t>n</a:t>
            </a:r>
            <a:r>
              <a:rPr lang="en-US" altLang="en-US" sz="2700">
                <a:latin typeface="Calibri" panose="020F0502020204030204" pitchFamily="34" charset="0"/>
              </a:rPr>
              <a:t> bits, and Bob has one of 2</a:t>
            </a:r>
            <a:r>
              <a:rPr lang="en-US" altLang="en-US" sz="2700" baseline="30000">
                <a:latin typeface="Calibri" panose="020F0502020204030204" pitchFamily="34" charset="0"/>
              </a:rPr>
              <a:t>n</a:t>
            </a:r>
            <a:r>
              <a:rPr lang="en-US" altLang="en-US" sz="2700">
                <a:latin typeface="Calibri" panose="020F0502020204030204" pitchFamily="34" charset="0"/>
              </a:rPr>
              <a:t> efficiently describable matchings (it still works there)</a:t>
            </a:r>
          </a:p>
        </p:txBody>
      </p:sp>
      <p:sp>
        <p:nvSpPr>
          <p:cNvPr id="10" name="Text Box 700">
            <a:extLst>
              <a:ext uri="{FF2B5EF4-FFF2-40B4-BE49-F238E27FC236}">
                <a16:creationId xmlns:a16="http://schemas.microsoft.com/office/drawing/2014/main" id="{CAB19FE5-C39A-451D-B13F-9CAF787F7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8" y="5607050"/>
            <a:ext cx="8763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  <a:latin typeface="Calibri" panose="020F0502020204030204" pitchFamily="34" charset="0"/>
              </a:rPr>
              <a:t>Theorem:</a:t>
            </a:r>
            <a:r>
              <a:rPr lang="en-US" altLang="en-US" sz="2700">
                <a:latin typeface="Calibri" panose="020F0502020204030204" pitchFamily="34" charset="0"/>
              </a:rPr>
              <a:t> Classical advice (even randomized) needs at least ~2</a:t>
            </a:r>
            <a:r>
              <a:rPr lang="en-US" altLang="en-US" sz="2700" baseline="30000">
                <a:latin typeface="Calibri" panose="020F0502020204030204" pitchFamily="34" charset="0"/>
              </a:rPr>
              <a:t>n/2</a:t>
            </a:r>
            <a:r>
              <a:rPr lang="en-US" altLang="en-US" sz="2700">
                <a:latin typeface="Calibri" panose="020F0502020204030204" pitchFamily="34" charset="0"/>
              </a:rPr>
              <a:t> bits, whereas n qubits suffice for quantum advice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9" grpId="0" build="p"/>
      <p:bldP spid="1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>
            <a:extLst>
              <a:ext uri="{FF2B5EF4-FFF2-40B4-BE49-F238E27FC236}">
                <a16:creationId xmlns:a16="http://schemas.microsoft.com/office/drawing/2014/main" id="{2EE9FC0B-E065-43B5-9B8C-6FD0A3BF9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238125"/>
            <a:ext cx="8686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chemeClr val="accent2"/>
                </a:solidFill>
                <a:latin typeface="Calibri" panose="020F0502020204030204" pitchFamily="34" charset="0"/>
              </a:rPr>
              <a:t>Potential Application: “Quantum Information Supremacy”</a:t>
            </a:r>
            <a:endParaRPr lang="en-US" altLang="en-US" sz="2700" b="1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 Box 700">
            <a:extLst>
              <a:ext uri="{FF2B5EF4-FFF2-40B4-BE49-F238E27FC236}">
                <a16:creationId xmlns:a16="http://schemas.microsoft.com/office/drawing/2014/main" id="{2E3838F7-F27D-4B2B-93A5-2EF479467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1752600"/>
            <a:ext cx="8488362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>
                <a:latin typeface="Calibri" panose="020F0502020204030204" pitchFamily="34" charset="0"/>
              </a:rPr>
              <a:t>A new type of quantum supremacy experiment, which wouldn’t depend on any unproved complexity assumptions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  <a:latin typeface="Calibri" panose="020F0502020204030204" pitchFamily="34" charset="0"/>
              </a:rPr>
              <a:t>Goal: </a:t>
            </a:r>
            <a:r>
              <a:rPr lang="en-US" altLang="en-US" sz="2700">
                <a:latin typeface="Calibri" panose="020F0502020204030204" pitchFamily="34" charset="0"/>
              </a:rPr>
              <a:t>Experimentally check that, if Nature is “secretly maintaining a classical description” for an n-qubit entangled state |</a:t>
            </a:r>
            <a:r>
              <a:rPr lang="en-US" altLang="en-US" sz="2700">
                <a:latin typeface="Calibri" panose="020F0502020204030204" pitchFamily="34" charset="0"/>
                <a:sym typeface="Symbol" panose="05050102010706020507" pitchFamily="18" charset="2"/>
              </a:rPr>
              <a:t></a:t>
            </a:r>
            <a:r>
              <a:rPr lang="en-US" altLang="en-US" sz="2700">
                <a:latin typeface="Calibri" panose="020F0502020204030204" pitchFamily="34" charset="0"/>
              </a:rPr>
              <a:t>, </a:t>
            </a:r>
            <a:r>
              <a:rPr lang="en-US" altLang="en-US" sz="2700" b="1">
                <a:solidFill>
                  <a:srgbClr val="FF0000"/>
                </a:solidFill>
                <a:latin typeface="Calibri" panose="020F0502020204030204" pitchFamily="34" charset="0"/>
              </a:rPr>
              <a:t>even a probabilistic one,</a:t>
            </a:r>
            <a:r>
              <a:rPr lang="en-US" altLang="en-US" sz="2700">
                <a:latin typeface="Calibri" panose="020F0502020204030204" pitchFamily="34" charset="0"/>
              </a:rPr>
              <a:t> that description must contain &gt;&gt;n classical bits to account for the outcomes of all possible measurements on |</a:t>
            </a:r>
            <a:r>
              <a:rPr lang="en-US" altLang="en-US" sz="2700">
                <a:latin typeface="Calibri" panose="020F0502020204030204" pitchFamily="34" charset="0"/>
                <a:sym typeface="Symbol" panose="05050102010706020507" pitchFamily="18" charset="2"/>
              </a:rPr>
              <a:t></a:t>
            </a:r>
            <a:endParaRPr lang="en-US" altLang="en-US" sz="2700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>
                <a:latin typeface="Calibri" panose="020F0502020204030204" pitchFamily="34" charset="0"/>
              </a:rPr>
              <a:t>E.g., if n=20, check that &gt;100 classical bits are needed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>
                <a:latin typeface="Calibri" panose="020F0502020204030204" pitchFamily="34" charset="0"/>
              </a:rPr>
              <a:t>How?  By using the FBQP/qpoly Hidden Matching algorithm from the last slide!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id="{5698E779-0A95-4925-BAC8-B00052453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868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chemeClr val="accent2"/>
                </a:solidFill>
                <a:latin typeface="Calibri" panose="020F0502020204030204" pitchFamily="34" charset="0"/>
              </a:rPr>
              <a:t>Experimental Considerations</a:t>
            </a:r>
            <a:endParaRPr lang="en-US" altLang="en-US" sz="2700" b="1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 Box 700">
            <a:extLst>
              <a:ext uri="{FF2B5EF4-FFF2-40B4-BE49-F238E27FC236}">
                <a16:creationId xmlns:a16="http://schemas.microsoft.com/office/drawing/2014/main" id="{CC6666BD-D727-43A0-8890-EA9C451B2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911225"/>
            <a:ext cx="8488362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>
                <a:latin typeface="Calibri" panose="020F0502020204030204" pitchFamily="34" charset="0"/>
              </a:rPr>
              <a:t>Would first need to apply a random circuit C to |0</a:t>
            </a:r>
            <a:r>
              <a:rPr lang="en-US" altLang="en-US" sz="2700" baseline="30000">
                <a:latin typeface="Calibri" panose="020F0502020204030204" pitchFamily="34" charset="0"/>
              </a:rPr>
              <a:t>n</a:t>
            </a:r>
            <a:r>
              <a:rPr lang="en-US" altLang="en-US" sz="2700">
                <a:latin typeface="Calibri" panose="020F0502020204030204" pitchFamily="34" charset="0"/>
                <a:sym typeface="Symbol" panose="05050102010706020507" pitchFamily="18" charset="2"/>
              </a:rPr>
              <a:t>,</a:t>
            </a:r>
            <a:r>
              <a:rPr lang="en-US" altLang="en-US" sz="2700">
                <a:latin typeface="Calibri" panose="020F0502020204030204" pitchFamily="34" charset="0"/>
              </a:rPr>
              <a:t> to prepare a “quasi” Haar-random state C|0</a:t>
            </a:r>
            <a:r>
              <a:rPr lang="en-US" altLang="en-US" sz="2700" baseline="30000">
                <a:latin typeface="Calibri" panose="020F0502020204030204" pitchFamily="34" charset="0"/>
              </a:rPr>
              <a:t>n</a:t>
            </a:r>
            <a:r>
              <a:rPr lang="en-US" altLang="en-US" sz="2700">
                <a:latin typeface="Calibri" panose="020F0502020204030204" pitchFamily="34" charset="0"/>
                <a:sym typeface="Symbol" panose="05050102010706020507" pitchFamily="18" charset="2"/>
              </a:rPr>
              <a:t>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>
                <a:latin typeface="Calibri" panose="020F0502020204030204" pitchFamily="34" charset="0"/>
                <a:sym typeface="Symbol" panose="05050102010706020507" pitchFamily="18" charset="2"/>
              </a:rPr>
              <a:t>Would then need to measure </a:t>
            </a:r>
            <a:r>
              <a:rPr lang="en-US" altLang="en-US" sz="2700">
                <a:latin typeface="Calibri" panose="020F0502020204030204" pitchFamily="34" charset="0"/>
              </a:rPr>
              <a:t>C|0</a:t>
            </a:r>
            <a:r>
              <a:rPr lang="en-US" altLang="en-US" sz="2700" baseline="30000">
                <a:latin typeface="Calibri" panose="020F0502020204030204" pitchFamily="34" charset="0"/>
              </a:rPr>
              <a:t>n</a:t>
            </a:r>
            <a:r>
              <a:rPr lang="en-US" altLang="en-US" sz="2700">
                <a:latin typeface="Calibri" panose="020F0502020204030204" pitchFamily="34" charset="0"/>
                <a:sym typeface="Symbol" panose="05050102010706020507" pitchFamily="18" charset="2"/>
              </a:rPr>
              <a:t> in a basis chosen “on the fly.”  If we used the Hidden Matching separation, measurement circuit could look like this:</a:t>
            </a:r>
            <a:endParaRPr lang="en-US" altLang="en-US" sz="2700"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ACDD86-6003-4F83-AD53-93B924F4D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43288"/>
            <a:ext cx="30813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00">
            <a:extLst>
              <a:ext uri="{FF2B5EF4-FFF2-40B4-BE49-F238E27FC236}">
                <a16:creationId xmlns:a16="http://schemas.microsoft.com/office/drawing/2014/main" id="{A9FB1933-93D7-4011-A031-0571272E7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5462588"/>
            <a:ext cx="8488363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  <a:latin typeface="Calibri" panose="020F0502020204030204" pitchFamily="34" charset="0"/>
              </a:rPr>
              <a:t>To Do:</a:t>
            </a:r>
            <a:r>
              <a:rPr lang="en-US" altLang="en-US" sz="2700">
                <a:latin typeface="Calibri" panose="020F0502020204030204" pitchFamily="34" charset="0"/>
              </a:rPr>
              <a:t> Make measurement circuit even simpler!  Find a problem where the classical lower bound is ~2</a:t>
            </a:r>
            <a:r>
              <a:rPr lang="en-US" altLang="en-US" sz="2700" baseline="30000">
                <a:latin typeface="Calibri" panose="020F0502020204030204" pitchFamily="34" charset="0"/>
              </a:rPr>
              <a:t>n</a:t>
            </a:r>
            <a:r>
              <a:rPr lang="en-US" altLang="en-US" sz="2700">
                <a:latin typeface="Calibri" panose="020F0502020204030204" pitchFamily="34" charset="0"/>
              </a:rPr>
              <a:t> rather than ~2</a:t>
            </a:r>
            <a:r>
              <a:rPr lang="en-US" altLang="en-US" sz="2700" baseline="30000">
                <a:latin typeface="Calibri" panose="020F0502020204030204" pitchFamily="34" charset="0"/>
              </a:rPr>
              <a:t>n/2</a:t>
            </a:r>
            <a:r>
              <a:rPr lang="en-US" altLang="en-US" sz="2700">
                <a:latin typeface="Calibri" panose="020F0502020204030204" pitchFamily="34" charset="0"/>
              </a:rPr>
              <a:t> !  Do an analysis that accounts for noise in the circuit!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7E341B1F-2569-4F6E-9C02-5B35B26CE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429000"/>
            <a:ext cx="4681538" cy="1816100"/>
          </a:xfrm>
          <a:prstGeom prst="rect">
            <a:avLst/>
          </a:prstGeom>
          <a:solidFill>
            <a:srgbClr val="FFFFBB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Want: ~20 qubits, all-to-all connectivity, universal control, </a:t>
            </a:r>
            <a:r>
              <a:rPr lang="en-US" altLang="en-US" sz="2800" b="1">
                <a:solidFill>
                  <a:srgbClr val="FF0000"/>
                </a:solidFill>
                <a:latin typeface="Calibri" panose="020F0502020204030204" pitchFamily="34" charset="0"/>
              </a:rPr>
              <a:t>extremely</a:t>
            </a:r>
            <a:r>
              <a:rPr lang="en-US" altLang="en-US" sz="2800">
                <a:latin typeface="Calibri" panose="020F0502020204030204" pitchFamily="34" charset="0"/>
              </a:rPr>
              <a:t> high fidelity.  Good match for trapped ions?</a:t>
            </a:r>
            <a:endParaRPr lang="en-US" altLang="en-US" sz="2800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5" grpId="0" build="p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>
            <a:extLst>
              <a:ext uri="{FF2B5EF4-FFF2-40B4-BE49-F238E27FC236}">
                <a16:creationId xmlns:a16="http://schemas.microsoft.com/office/drawing/2014/main" id="{20BBF116-C9A4-46D1-9D29-546CD90D0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"/>
            <a:ext cx="868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chemeClr val="accent2"/>
                </a:solidFill>
                <a:latin typeface="Calibri" panose="020F0502020204030204" pitchFamily="34" charset="0"/>
              </a:rPr>
              <a:t>What’s the Point?</a:t>
            </a:r>
            <a:endParaRPr lang="en-US" altLang="en-US" sz="2700" b="1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 Box 700">
            <a:extLst>
              <a:ext uri="{FF2B5EF4-FFF2-40B4-BE49-F238E27FC236}">
                <a16:creationId xmlns:a16="http://schemas.microsoft.com/office/drawing/2014/main" id="{D7542F30-5E8D-4976-87A1-F5F14CBD9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998788"/>
            <a:ext cx="8488363" cy="383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>
                <a:latin typeface="Calibri" panose="020F0502020204030204" pitchFamily="34" charset="0"/>
              </a:rPr>
              <a:t>Over the past 4 years, Google, USTC, and Xanadu have famously claimed “quantum computational supremacy” on contrived sampling tasks (e.g. BosonSampling and Random Circuit Sampling), using small noisy QCs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>
                <a:latin typeface="Calibri" panose="020F0502020204030204" pitchFamily="34" charset="0"/>
              </a:rPr>
              <a:t>But such “supremacy” depends on unproved assumptions about the tasks being hard for classical computers—and some of those assumptions have turned out to be false!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>
                <a:latin typeface="Calibri" panose="020F0502020204030204" pitchFamily="34" charset="0"/>
              </a:rPr>
              <a:t>The new proposal depends on </a:t>
            </a:r>
            <a:r>
              <a:rPr lang="en-US" altLang="en-US" sz="2700" b="1">
                <a:solidFill>
                  <a:srgbClr val="FF0000"/>
                </a:solidFill>
                <a:latin typeface="Calibri" panose="020F0502020204030204" pitchFamily="34" charset="0"/>
              </a:rPr>
              <a:t>no</a:t>
            </a:r>
            <a:r>
              <a:rPr lang="en-US" altLang="en-US" sz="2700">
                <a:latin typeface="Calibri" panose="020F0502020204030204" pitchFamily="34" charset="0"/>
              </a:rPr>
              <a:t> unproved assumptions</a:t>
            </a:r>
          </a:p>
        </p:txBody>
      </p:sp>
      <p:pic>
        <p:nvPicPr>
          <p:cNvPr id="48132" name="Picture 4" descr="Image result for google sycamore quantum">
            <a:extLst>
              <a:ext uri="{FF2B5EF4-FFF2-40B4-BE49-F238E27FC236}">
                <a16:creationId xmlns:a16="http://schemas.microsoft.com/office/drawing/2014/main" id="{023E3889-5A18-4E04-AA85-730CC14DA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247775"/>
            <a:ext cx="3119437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6" descr="Image result for superconducting quantum dilution fridge">
            <a:extLst>
              <a:ext uri="{FF2B5EF4-FFF2-40B4-BE49-F238E27FC236}">
                <a16:creationId xmlns:a16="http://schemas.microsoft.com/office/drawing/2014/main" id="{472C3B7F-FD10-463F-A74D-40A12734D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35063"/>
            <a:ext cx="1201738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9">
            <a:extLst>
              <a:ext uri="{FF2B5EF4-FFF2-40B4-BE49-F238E27FC236}">
                <a16:creationId xmlns:a16="http://schemas.microsoft.com/office/drawing/2014/main" id="{2993CE7D-97E1-4BC9-B812-B25E5231F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150938"/>
            <a:ext cx="1201738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1791551-931A-432B-B684-4E72C93A2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200400"/>
            <a:ext cx="8534400" cy="1295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179" name="Text Box 2">
            <a:extLst>
              <a:ext uri="{FF2B5EF4-FFF2-40B4-BE49-F238E27FC236}">
                <a16:creationId xmlns:a16="http://schemas.microsoft.com/office/drawing/2014/main" id="{72A205F5-9B0C-4247-94A2-1D11B9634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3" y="228600"/>
            <a:ext cx="8686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0070C0"/>
                </a:solidFill>
                <a:latin typeface="Calibri" panose="020F0502020204030204" pitchFamily="34" charset="0"/>
              </a:rPr>
              <a:t>So then, how many classical bits </a:t>
            </a:r>
            <a:r>
              <a:rPr lang="en-US" altLang="en-US" sz="4400" b="1">
                <a:solidFill>
                  <a:srgbClr val="FF0000"/>
                </a:solidFill>
                <a:latin typeface="Calibri" panose="020F0502020204030204" pitchFamily="34" charset="0"/>
              </a:rPr>
              <a:t>are</a:t>
            </a:r>
            <a:r>
              <a:rPr lang="en-US" altLang="en-US" sz="4400" b="1">
                <a:solidFill>
                  <a:srgbClr val="0070C0"/>
                </a:solidFill>
                <a:latin typeface="Calibri" panose="020F0502020204030204" pitchFamily="34" charset="0"/>
              </a:rPr>
              <a:t> in an n-qubit quantum state?</a:t>
            </a:r>
            <a:endParaRPr lang="en-US" altLang="en-US" sz="4400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2052" name="Text Box 16">
            <a:extLst>
              <a:ext uri="{FF2B5EF4-FFF2-40B4-BE49-F238E27FC236}">
                <a16:creationId xmlns:a16="http://schemas.microsoft.com/office/drawing/2014/main" id="{EDA008A8-6A8C-4263-80C8-CA99A0868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" y="1981200"/>
            <a:ext cx="85344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sym typeface="Symbol" panose="05050102010706020507" pitchFamily="18" charset="2"/>
              </a:rPr>
              <a:t>n	because of Holevo’s Theorem?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sym typeface="Symbol" panose="05050102010706020507" pitchFamily="18" charset="2"/>
              </a:rPr>
              <a:t>2n	because of superdense coding and teleportation?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sym typeface="Symbol" panose="05050102010706020507" pitchFamily="18" charset="2"/>
              </a:rPr>
              <a:t>~2</a:t>
            </a:r>
            <a:r>
              <a:rPr lang="en-US" altLang="en-US" sz="2800" baseline="30000">
                <a:latin typeface="Calibri" panose="020F0502020204030204" pitchFamily="34" charset="0"/>
                <a:sym typeface="Symbol" panose="05050102010706020507" pitchFamily="18" charset="2"/>
              </a:rPr>
              <a:t>n/2</a:t>
            </a:r>
            <a:r>
              <a:rPr lang="en-US" altLang="en-US" sz="2800">
                <a:latin typeface="Calibri" panose="020F0502020204030204" pitchFamily="34" charset="0"/>
                <a:sym typeface="Symbol" panose="05050102010706020507" pitchFamily="18" charset="2"/>
              </a:rPr>
              <a:t>	because of one-way communication complexity?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sym typeface="Symbol" panose="05050102010706020507" pitchFamily="18" charset="2"/>
              </a:rPr>
              <a:t>~2</a:t>
            </a:r>
            <a:r>
              <a:rPr lang="en-US" altLang="en-US" sz="2800" baseline="30000">
                <a:latin typeface="Calibri" panose="020F0502020204030204" pitchFamily="34" charset="0"/>
                <a:sym typeface="Symbol" panose="05050102010706020507" pitchFamily="18" charset="2"/>
              </a:rPr>
              <a:t>n</a:t>
            </a:r>
            <a:r>
              <a:rPr lang="en-US" altLang="en-US" sz="2800">
                <a:latin typeface="Calibri" panose="020F0502020204030204" pitchFamily="34" charset="0"/>
                <a:sym typeface="Symbol" panose="05050102010706020507" pitchFamily="18" charset="2"/>
              </a:rPr>
              <a:t>	because that’s how many parameters there are?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sym typeface="Symbol" panose="05050102010706020507" pitchFamily="18" charset="2"/>
              </a:rPr>
              <a:t>	because amplitudes form a continuum?</a:t>
            </a:r>
          </a:p>
        </p:txBody>
      </p:sp>
      <p:sp>
        <p:nvSpPr>
          <p:cNvPr id="4" name="Text Box 16">
            <a:extLst>
              <a:ext uri="{FF2B5EF4-FFF2-40B4-BE49-F238E27FC236}">
                <a16:creationId xmlns:a16="http://schemas.microsoft.com/office/drawing/2014/main" id="{99F235F9-4E7A-434E-89C8-09443D867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" y="5486400"/>
            <a:ext cx="82327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sym typeface="Symbol" panose="05050102010706020507" pitchFamily="18" charset="2"/>
              </a:rPr>
              <a:t>I’m now optimistic that, in the near future, we could get direct experimental evidence for these two answers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52" grpId="0" uiExpand="1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2EF865F6-95F2-478E-AA9A-5F437E6FE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68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chemeClr val="accent2"/>
                </a:solidFill>
                <a:latin typeface="Calibri" panose="020F0502020204030204" pitchFamily="34" charset="0"/>
              </a:rPr>
              <a:t>Interlude: Mixed States</a:t>
            </a:r>
          </a:p>
        </p:txBody>
      </p:sp>
      <p:sp>
        <p:nvSpPr>
          <p:cNvPr id="66236" name="Text Box 700">
            <a:extLst>
              <a:ext uri="{FF2B5EF4-FFF2-40B4-BE49-F238E27FC236}">
                <a16:creationId xmlns:a16="http://schemas.microsoft.com/office/drawing/2014/main" id="{F53F8DB1-1C5F-474E-BD8B-2E8D7C03F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590800"/>
            <a:ext cx="8763000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2</a:t>
            </a:r>
            <a:r>
              <a:rPr lang="en-US" altLang="en-US" sz="2800" baseline="30000">
                <a:latin typeface="Calibri" panose="020F0502020204030204" pitchFamily="34" charset="0"/>
              </a:rPr>
              <a:t>n</a:t>
            </a:r>
            <a:r>
              <a:rPr lang="en-US" altLang="en-US" sz="2800">
                <a:latin typeface="Calibri" panose="020F0502020204030204" pitchFamily="34" charset="0"/>
                <a:sym typeface="Symbol" panose="05050102010706020507" pitchFamily="18" charset="2"/>
              </a:rPr>
              <a:t></a:t>
            </a:r>
            <a:r>
              <a:rPr lang="en-US" altLang="en-US" sz="2800">
                <a:latin typeface="Calibri" panose="020F0502020204030204" pitchFamily="34" charset="0"/>
              </a:rPr>
              <a:t>2</a:t>
            </a:r>
            <a:r>
              <a:rPr lang="en-US" altLang="en-US" sz="2800" baseline="30000">
                <a:latin typeface="Calibri" panose="020F0502020204030204" pitchFamily="34" charset="0"/>
              </a:rPr>
              <a:t>n</a:t>
            </a:r>
            <a:r>
              <a:rPr lang="en-US" altLang="en-US" sz="2800">
                <a:latin typeface="Calibri" panose="020F0502020204030204" pitchFamily="34" charset="0"/>
              </a:rPr>
              <a:t> Hermitian positive semidefinite matrix with Tr(</a:t>
            </a:r>
            <a:r>
              <a:rPr lang="en-US" altLang="en-US" sz="2800">
                <a:latin typeface="Calibri" panose="020F0502020204030204" pitchFamily="34" charset="0"/>
                <a:sym typeface="Symbol" panose="05050102010706020507" pitchFamily="18" charset="2"/>
              </a:rPr>
              <a:t></a:t>
            </a:r>
            <a:r>
              <a:rPr lang="en-US" altLang="en-US" sz="2800">
                <a:latin typeface="Calibri" panose="020F0502020204030204" pitchFamily="34" charset="0"/>
              </a:rPr>
              <a:t>)=1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The most general kind of state in QM: encodes (everything measurable about) a probability distribution over n-qubit states |</a:t>
            </a:r>
            <a:r>
              <a:rPr lang="en-US" altLang="en-US" sz="2800">
                <a:latin typeface="Calibri" panose="020F0502020204030204" pitchFamily="34" charset="0"/>
                <a:sym typeface="Symbol" panose="05050102010706020507" pitchFamily="18" charset="2"/>
              </a:rPr>
              <a:t></a:t>
            </a:r>
            <a:r>
              <a:rPr lang="en-US" altLang="en-US" sz="2800" baseline="-25000">
                <a:latin typeface="Calibri" panose="020F0502020204030204" pitchFamily="34" charset="0"/>
                <a:sym typeface="Symbol" panose="05050102010706020507" pitchFamily="18" charset="2"/>
              </a:rPr>
              <a:t>1</a:t>
            </a:r>
            <a:r>
              <a:rPr lang="en-US" altLang="en-US" sz="2800">
                <a:latin typeface="Calibri" panose="020F0502020204030204" pitchFamily="34" charset="0"/>
                <a:sym typeface="Symbol" panose="05050102010706020507" pitchFamily="18" charset="2"/>
              </a:rPr>
              <a:t>,</a:t>
            </a:r>
            <a:r>
              <a:rPr lang="en-US" altLang="en-US" sz="2800">
                <a:latin typeface="Calibri" panose="020F0502020204030204" pitchFamily="34" charset="0"/>
              </a:rPr>
              <a:t> |</a:t>
            </a:r>
            <a:r>
              <a:rPr lang="en-US" altLang="en-US" sz="2800">
                <a:latin typeface="Calibri" panose="020F0502020204030204" pitchFamily="34" charset="0"/>
                <a:sym typeface="Symbol" panose="05050102010706020507" pitchFamily="18" charset="2"/>
              </a:rPr>
              <a:t></a:t>
            </a:r>
            <a:r>
              <a:rPr lang="en-US" altLang="en-US" sz="2800" baseline="-25000">
                <a:latin typeface="Calibri" panose="020F050202020403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800">
                <a:latin typeface="Calibri" panose="020F0502020204030204" pitchFamily="34" charset="0"/>
                <a:sym typeface="Symbol" panose="05050102010706020507" pitchFamily="18" charset="2"/>
              </a:rPr>
              <a:t>, …,</a:t>
            </a:r>
            <a:r>
              <a:rPr lang="en-US" altLang="en-US" sz="2800">
                <a:latin typeface="Calibri" panose="020F0502020204030204" pitchFamily="34" charset="0"/>
              </a:rPr>
              <a:t> where |</a:t>
            </a:r>
            <a:r>
              <a:rPr lang="en-US" altLang="en-US" sz="2800">
                <a:latin typeface="Calibri" panose="020F0502020204030204" pitchFamily="34" charset="0"/>
                <a:sym typeface="Symbol" panose="05050102010706020507" pitchFamily="18" charset="2"/>
              </a:rPr>
              <a:t></a:t>
            </a:r>
            <a:r>
              <a:rPr lang="en-US" altLang="en-US" sz="2800" baseline="-25000">
                <a:latin typeface="Calibri" panose="020F0502020204030204" pitchFamily="34" charset="0"/>
                <a:sym typeface="Symbol" panose="05050102010706020507" pitchFamily="18" charset="2"/>
              </a:rPr>
              <a:t>i</a:t>
            </a:r>
            <a:r>
              <a:rPr lang="en-US" altLang="en-US" sz="2800">
                <a:latin typeface="Calibri" panose="020F0502020204030204" pitchFamily="34" charset="0"/>
                <a:sym typeface="Symbol" panose="05050102010706020507" pitchFamily="18" charset="2"/>
              </a:rPr>
              <a:t> </a:t>
            </a:r>
            <a:r>
              <a:rPr lang="en-US" altLang="en-US" sz="2800">
                <a:latin typeface="Calibri" panose="020F0502020204030204" pitchFamily="34" charset="0"/>
              </a:rPr>
              <a:t>occurs with probability p</a:t>
            </a:r>
            <a:r>
              <a:rPr lang="en-US" altLang="en-US" sz="2800" baseline="-25000">
                <a:latin typeface="Calibri" panose="020F0502020204030204" pitchFamily="34" charset="0"/>
              </a:rPr>
              <a:t>i</a:t>
            </a:r>
            <a:r>
              <a:rPr lang="en-US" altLang="en-US" sz="2800"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Calibri" panose="020F0502020204030204" pitchFamily="34" charset="0"/>
              </a:rPr>
              <a:t>Maximally mixed state:</a:t>
            </a:r>
            <a:r>
              <a:rPr lang="en-US" altLang="en-US" sz="2800">
                <a:latin typeface="Calibri" panose="020F0502020204030204" pitchFamily="34" charset="0"/>
              </a:rPr>
              <a:t> I/2</a:t>
            </a:r>
            <a:r>
              <a:rPr lang="en-US" altLang="en-US" sz="2800" baseline="30000">
                <a:latin typeface="Calibri" panose="020F0502020204030204" pitchFamily="34" charset="0"/>
              </a:rPr>
              <a:t>n</a:t>
            </a:r>
            <a:r>
              <a:rPr lang="en-US" altLang="en-US" sz="2800">
                <a:latin typeface="Calibri" panose="020F0502020204030204" pitchFamily="34" charset="0"/>
              </a:rPr>
              <a:t>.  A.k.a. uniform distribution over {0,1}</a:t>
            </a:r>
            <a:r>
              <a:rPr lang="en-US" altLang="en-US" sz="2800" baseline="30000">
                <a:latin typeface="Calibri" panose="020F0502020204030204" pitchFamily="34" charset="0"/>
              </a:rPr>
              <a:t>n</a:t>
            </a:r>
            <a:r>
              <a:rPr lang="en-US" altLang="en-US" sz="2800">
                <a:latin typeface="Calibri" panose="020F0502020204030204" pitchFamily="34" charset="0"/>
              </a:rPr>
              <a:t>.  Unique state of maximal ignorance.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In this talk, I’ll use pure states whenever possible, but everything generalizes to mixed states!</a:t>
            </a:r>
          </a:p>
        </p:txBody>
      </p:sp>
      <p:graphicFrame>
        <p:nvGraphicFramePr>
          <p:cNvPr id="7172" name="Object 1">
            <a:extLst>
              <a:ext uri="{FF2B5EF4-FFF2-40B4-BE49-F238E27FC236}">
                <a16:creationId xmlns:a16="http://schemas.microsoft.com/office/drawing/2014/main" id="{BFF74CBB-83FA-4A2D-B860-129CFD583B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1066800"/>
          <a:ext cx="4919663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4" imgW="1104900" imgH="342900" progId="Equation.3">
                  <p:embed/>
                </p:oleObj>
              </mc:Choice>
              <mc:Fallback>
                <p:oleObj name="Equation" r:id="rId4" imgW="1104900" imgH="3429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066800"/>
                        <a:ext cx="4919663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Slide Number Placeholder 2">
            <a:extLst>
              <a:ext uri="{FF2B5EF4-FFF2-40B4-BE49-F238E27FC236}">
                <a16:creationId xmlns:a16="http://schemas.microsoft.com/office/drawing/2014/main" id="{09606430-96EC-46E7-85B2-66B0E67368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-95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9C5F5D-00B5-40ED-A2B9-073D4CA6E11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23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709BD216-B73D-4EF3-BAB9-BA89C6A5E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9600"/>
            <a:ext cx="4724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 b="1">
                <a:solidFill>
                  <a:srgbClr val="0070C0"/>
                </a:solidFill>
                <a:latin typeface="Calibri" panose="020F0502020204030204" pitchFamily="34" charset="0"/>
              </a:rPr>
              <a:t>Quantum State Tomography</a:t>
            </a:r>
          </a:p>
        </p:txBody>
      </p:sp>
      <p:sp>
        <p:nvSpPr>
          <p:cNvPr id="57347" name="Text Box 3">
            <a:extLst>
              <a:ext uri="{FF2B5EF4-FFF2-40B4-BE49-F238E27FC236}">
                <a16:creationId xmlns:a16="http://schemas.microsoft.com/office/drawing/2014/main" id="{6D607BEF-D797-4E9C-9A2D-2EC3ACED8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90800"/>
            <a:ext cx="83820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Calibri" panose="020F0502020204030204" pitchFamily="34" charset="0"/>
              </a:rPr>
              <a:t>Task:</a:t>
            </a:r>
            <a:r>
              <a:rPr lang="en-US" altLang="en-US" sz="2800">
                <a:latin typeface="Calibri" panose="020F0502020204030204" pitchFamily="34" charset="0"/>
              </a:rPr>
              <a:t> Given lots of copies of an unknown quantum state, produce an approximate classical description of </a:t>
            </a:r>
            <a:r>
              <a:rPr lang="en-US" altLang="en-US" sz="2800">
                <a:latin typeface="Calibri" panose="020F0502020204030204" pitchFamily="34" charset="0"/>
                <a:sym typeface="Symbol" panose="05050102010706020507" pitchFamily="18" charset="2"/>
              </a:rPr>
              <a:t>it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Calibri" panose="020F0502020204030204" pitchFamily="34" charset="0"/>
              </a:rPr>
              <a:t>Central problem:</a:t>
            </a:r>
            <a:r>
              <a:rPr lang="en-US" altLang="en-US" sz="2800">
                <a:latin typeface="Calibri" panose="020F0502020204030204" pitchFamily="34" charset="0"/>
              </a:rPr>
              <a:t> To do tomography on an entangled state of n particles, you need </a:t>
            </a:r>
            <a:r>
              <a:rPr lang="en-US" altLang="en-US" sz="2800">
                <a:latin typeface="Calibri" panose="020F0502020204030204" pitchFamily="34" charset="0"/>
                <a:sym typeface="Symbol" panose="05050102010706020507" pitchFamily="18" charset="2"/>
              </a:rPr>
              <a:t>~c</a:t>
            </a:r>
            <a:r>
              <a:rPr lang="en-US" altLang="en-US" sz="2800" baseline="30000">
                <a:latin typeface="Calibri" panose="020F0502020204030204" pitchFamily="34" charset="0"/>
                <a:sym typeface="Symbol" panose="05050102010706020507" pitchFamily="18" charset="2"/>
              </a:rPr>
              <a:t>n</a:t>
            </a:r>
            <a:r>
              <a:rPr lang="en-US" altLang="en-US" sz="2800">
                <a:latin typeface="Calibri" panose="020F0502020204030204" pitchFamily="34" charset="0"/>
              </a:rPr>
              <a:t> measurements</a:t>
            </a:r>
            <a:br>
              <a:rPr lang="en-US" altLang="en-US" sz="2800">
                <a:latin typeface="Calibri" panose="020F0502020204030204" pitchFamily="34" charset="0"/>
              </a:rPr>
            </a:br>
            <a:r>
              <a:rPr lang="en-US" altLang="en-US" sz="2800">
                <a:solidFill>
                  <a:srgbClr val="990099"/>
                </a:solidFill>
                <a:latin typeface="Calibri" panose="020F0502020204030204" pitchFamily="34" charset="0"/>
              </a:rPr>
              <a:t>	8 particles </a:t>
            </a:r>
            <a:r>
              <a:rPr lang="en-US" altLang="en-US" sz="2800">
                <a:solidFill>
                  <a:srgbClr val="9900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800">
                <a:solidFill>
                  <a:srgbClr val="990099"/>
                </a:solidFill>
                <a:latin typeface="Calibri" panose="020F0502020204030204" pitchFamily="34" charset="0"/>
              </a:rPr>
              <a:t> ~656,000 experiments!</a:t>
            </a:r>
          </a:p>
        </p:txBody>
      </p:sp>
      <p:pic>
        <p:nvPicPr>
          <p:cNvPr id="9220" name="Picture 161">
            <a:extLst>
              <a:ext uri="{FF2B5EF4-FFF2-40B4-BE49-F238E27FC236}">
                <a16:creationId xmlns:a16="http://schemas.microsoft.com/office/drawing/2014/main" id="{70375714-26A8-4F05-8FDF-0A5F1FF8C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4800"/>
            <a:ext cx="25146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8A215544-AE1D-42D4-8BB1-1B3D91718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4800"/>
            <a:ext cx="883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70C0"/>
                </a:solidFill>
                <a:latin typeface="Calibri" panose="020F0502020204030204" pitchFamily="34" charset="0"/>
              </a:rPr>
              <a:t>Quantum Computing Skepticism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8C607D5C-A2FF-4400-BEE4-063AB2531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505200"/>
            <a:ext cx="8229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>
                <a:latin typeface="Calibri" panose="020F0502020204030204" pitchFamily="34" charset="0"/>
              </a:rPr>
              <a:t>Some physicists and computer scientists still believe scalable quantum computers are fundamentally impossible</a:t>
            </a:r>
          </a:p>
        </p:txBody>
      </p:sp>
      <p:sp>
        <p:nvSpPr>
          <p:cNvPr id="77872" name="Text Box 48">
            <a:extLst>
              <a:ext uri="{FF2B5EF4-FFF2-40B4-BE49-F238E27FC236}">
                <a16:creationId xmlns:a16="http://schemas.microsoft.com/office/drawing/2014/main" id="{647CCDA7-6F49-450F-9995-EA0D15079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495800"/>
            <a:ext cx="82296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>
                <a:latin typeface="Calibri" panose="020F0502020204030204" pitchFamily="34" charset="0"/>
              </a:rPr>
              <a:t>For many of them, the problem is that a quantum computer “manipulates an exponential amount of information using only polynomial resources”</a:t>
            </a:r>
          </a:p>
        </p:txBody>
      </p:sp>
      <p:pic>
        <p:nvPicPr>
          <p:cNvPr id="11269" name="Picture 7" descr="levin">
            <a:extLst>
              <a:ext uri="{FF2B5EF4-FFF2-40B4-BE49-F238E27FC236}">
                <a16:creationId xmlns:a16="http://schemas.microsoft.com/office/drawing/2014/main" id="{8E96F356-9D37-4E4F-921B-2CBEC8417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11445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1">
            <a:extLst>
              <a:ext uri="{FF2B5EF4-FFF2-40B4-BE49-F238E27FC236}">
                <a16:creationId xmlns:a16="http://schemas.microsoft.com/office/drawing/2014/main" id="{B086F8DA-F60A-40DB-B471-AB260AD18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19200"/>
            <a:ext cx="12255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52">
            <a:extLst>
              <a:ext uri="{FF2B5EF4-FFF2-40B4-BE49-F238E27FC236}">
                <a16:creationId xmlns:a16="http://schemas.microsoft.com/office/drawing/2014/main" id="{9F8535A4-E90A-4FFD-AFBA-01450BEA1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19200"/>
            <a:ext cx="12001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 Box 3">
            <a:extLst>
              <a:ext uri="{FF2B5EF4-FFF2-40B4-BE49-F238E27FC236}">
                <a16:creationId xmlns:a16="http://schemas.microsoft.com/office/drawing/2014/main" id="{C3A7978B-580F-4864-A788-8776788A9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8956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</a:rPr>
              <a:t>Levin</a:t>
            </a:r>
          </a:p>
        </p:txBody>
      </p:sp>
      <p:sp>
        <p:nvSpPr>
          <p:cNvPr id="11273" name="Text Box 3">
            <a:extLst>
              <a:ext uri="{FF2B5EF4-FFF2-40B4-BE49-F238E27FC236}">
                <a16:creationId xmlns:a16="http://schemas.microsoft.com/office/drawing/2014/main" id="{01CE2BCA-2E5B-4E18-A612-6862B5899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895600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</a:rPr>
              <a:t>Goldreich</a:t>
            </a:r>
          </a:p>
        </p:txBody>
      </p:sp>
      <p:sp>
        <p:nvSpPr>
          <p:cNvPr id="11274" name="Text Box 3">
            <a:extLst>
              <a:ext uri="{FF2B5EF4-FFF2-40B4-BE49-F238E27FC236}">
                <a16:creationId xmlns:a16="http://schemas.microsoft.com/office/drawing/2014/main" id="{D0D46230-4327-460A-BD9D-B3F5054DC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895600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</a:rPr>
              <a:t>‘t Hooft</a:t>
            </a:r>
          </a:p>
        </p:txBody>
      </p:sp>
      <p:sp>
        <p:nvSpPr>
          <p:cNvPr id="11275" name="Text Box 3">
            <a:extLst>
              <a:ext uri="{FF2B5EF4-FFF2-40B4-BE49-F238E27FC236}">
                <a16:creationId xmlns:a16="http://schemas.microsoft.com/office/drawing/2014/main" id="{2C20BB8B-F5D6-4842-ACB9-91E36229B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8956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</a:rPr>
              <a:t>Kalai</a:t>
            </a:r>
          </a:p>
        </p:txBody>
      </p:sp>
      <p:sp>
        <p:nvSpPr>
          <p:cNvPr id="11276" name="Text Box 3">
            <a:extLst>
              <a:ext uri="{FF2B5EF4-FFF2-40B4-BE49-F238E27FC236}">
                <a16:creationId xmlns:a16="http://schemas.microsoft.com/office/drawing/2014/main" id="{E0644D7C-54D4-4A83-A40A-FB392A2B7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8956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</a:rPr>
              <a:t>Dyakonov</a:t>
            </a:r>
          </a:p>
        </p:txBody>
      </p:sp>
      <p:sp>
        <p:nvSpPr>
          <p:cNvPr id="19" name="Text Box 48">
            <a:extLst>
              <a:ext uri="{FF2B5EF4-FFF2-40B4-BE49-F238E27FC236}">
                <a16:creationId xmlns:a16="http://schemas.microsoft.com/office/drawing/2014/main" id="{218D979B-943D-49B1-8C86-3D2D609E9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943600"/>
            <a:ext cx="8229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>
                <a:latin typeface="Calibri" panose="020F0502020204030204" pitchFamily="34" charset="0"/>
              </a:rPr>
              <a:t>Is it </a:t>
            </a:r>
            <a:r>
              <a:rPr lang="en-US" altLang="en-US" sz="2600" b="1">
                <a:solidFill>
                  <a:srgbClr val="FF0000"/>
                </a:solidFill>
                <a:latin typeface="Calibri" panose="020F0502020204030204" pitchFamily="34" charset="0"/>
              </a:rPr>
              <a:t>really</a:t>
            </a:r>
            <a:r>
              <a:rPr lang="en-US" altLang="en-US" sz="2600">
                <a:latin typeface="Calibri" panose="020F0502020204030204" pitchFamily="34" charset="0"/>
              </a:rPr>
              <a:t> an exponential amount?</a:t>
            </a:r>
          </a:p>
        </p:txBody>
      </p:sp>
      <p:pic>
        <p:nvPicPr>
          <p:cNvPr id="11278" name="Picture 1">
            <a:extLst>
              <a:ext uri="{FF2B5EF4-FFF2-40B4-BE49-F238E27FC236}">
                <a16:creationId xmlns:a16="http://schemas.microsoft.com/office/drawing/2014/main" id="{3C955126-6316-4ABF-AE76-69DBC2179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25" y="1219200"/>
            <a:ext cx="1265238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2">
            <a:extLst>
              <a:ext uri="{FF2B5EF4-FFF2-40B4-BE49-F238E27FC236}">
                <a16:creationId xmlns:a16="http://schemas.microsoft.com/office/drawing/2014/main" id="{0D1E4ADC-BB42-4E18-8898-C670025BF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1219200"/>
            <a:ext cx="1295400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72" grpId="0" build="p"/>
      <p:bldP spid="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5558220C-B090-41CC-9097-24D8C4BFB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228600"/>
            <a:ext cx="8610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70C0"/>
                </a:solidFill>
                <a:latin typeface="Calibri" panose="020F0502020204030204" pitchFamily="34" charset="0"/>
              </a:rPr>
              <a:t>In asking “how many qubits,” we have to be </a:t>
            </a:r>
            <a:r>
              <a:rPr lang="en-US" altLang="en-US" sz="4000" b="1" i="1">
                <a:solidFill>
                  <a:srgbClr val="0070C0"/>
                </a:solidFill>
                <a:latin typeface="Calibri" panose="020F0502020204030204" pitchFamily="34" charset="0"/>
              </a:rPr>
              <a:t>ridiculously</a:t>
            </a:r>
            <a:r>
              <a:rPr lang="en-US" altLang="en-US" sz="4000" b="1">
                <a:solidFill>
                  <a:srgbClr val="0070C0"/>
                </a:solidFill>
                <a:latin typeface="Calibri" panose="020F0502020204030204" pitchFamily="34" charset="0"/>
              </a:rPr>
              <a:t> careful in how we phrase the question operationally</a:t>
            </a:r>
          </a:p>
        </p:txBody>
      </p:sp>
      <p:sp>
        <p:nvSpPr>
          <p:cNvPr id="8" name="Text Box 700">
            <a:extLst>
              <a:ext uri="{FF2B5EF4-FFF2-40B4-BE49-F238E27FC236}">
                <a16:creationId xmlns:a16="http://schemas.microsoft.com/office/drawing/2014/main" id="{BEA5A212-7FCB-497A-BF58-9A4BBC941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2209800"/>
            <a:ext cx="8610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Calibri" panose="020F0502020204030204" pitchFamily="34" charset="0"/>
              </a:rPr>
              <a:t>Analogy:</a:t>
            </a:r>
            <a:r>
              <a:rPr lang="en-US" altLang="en-US" sz="2600">
                <a:latin typeface="Calibri" panose="020F0502020204030204" pitchFamily="34" charset="0"/>
              </a:rPr>
              <a:t> A probability distribution over n-bit strings </a:t>
            </a:r>
            <a:r>
              <a:rPr lang="en-US" altLang="en-US" sz="2600" i="1">
                <a:latin typeface="Calibri" panose="020F0502020204030204" pitchFamily="34" charset="0"/>
              </a:rPr>
              <a:t>also</a:t>
            </a:r>
            <a:r>
              <a:rPr lang="en-US" altLang="en-US" sz="2600">
                <a:latin typeface="Calibri" panose="020F0502020204030204" pitchFamily="34" charset="0"/>
              </a:rPr>
              <a:t> takes ~2</a:t>
            </a:r>
            <a:r>
              <a:rPr lang="en-US" altLang="en-US" sz="2600" baseline="30000">
                <a:latin typeface="Calibri" panose="020F0502020204030204" pitchFamily="34" charset="0"/>
              </a:rPr>
              <a:t>n</a:t>
            </a:r>
            <a:r>
              <a:rPr lang="en-US" altLang="en-US" sz="2600">
                <a:latin typeface="Calibri" panose="020F0502020204030204" pitchFamily="34" charset="0"/>
              </a:rPr>
              <a:t> bits to specify.  But that fact seems “just in our heads”!</a:t>
            </a:r>
            <a:endParaRPr lang="en-US" altLang="en-US" sz="260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Box 700">
            <a:extLst>
              <a:ext uri="{FF2B5EF4-FFF2-40B4-BE49-F238E27FC236}">
                <a16:creationId xmlns:a16="http://schemas.microsoft.com/office/drawing/2014/main" id="{9D2A7F4C-C754-403C-8A77-0780FF37C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3228975"/>
            <a:ext cx="86106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Calibri" panose="020F0502020204030204" pitchFamily="34" charset="0"/>
              </a:rPr>
              <a:t>Holevo’s Theorem (1973):</a:t>
            </a:r>
            <a:r>
              <a:rPr lang="en-US" altLang="en-US" sz="2600">
                <a:latin typeface="Calibri" panose="020F0502020204030204" pitchFamily="34" charset="0"/>
              </a:rPr>
              <a:t> By sending an n-qubit quantum state, Alice can transmit no more than n classical bits to Bob (or 2n with preshared entanglement)</a:t>
            </a:r>
            <a:endParaRPr lang="en-US" altLang="en-US" sz="260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 Box 700">
            <a:extLst>
              <a:ext uri="{FF2B5EF4-FFF2-40B4-BE49-F238E27FC236}">
                <a16:creationId xmlns:a16="http://schemas.microsoft.com/office/drawing/2014/main" id="{06F6F123-9861-4754-BBFF-CD2F0C093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4648200"/>
            <a:ext cx="86106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>
                <a:latin typeface="Calibri" panose="020F0502020204030204" pitchFamily="34" charset="0"/>
              </a:rPr>
              <a:t>Much of my work over the past 20 years has further shown how, for many purposes, there’s “less information in n qubits than meets the eye” </a:t>
            </a:r>
            <a:r>
              <a:rPr lang="en-US" altLang="en-US" sz="2600">
                <a:solidFill>
                  <a:srgbClr val="008000"/>
                </a:solidFill>
                <a:latin typeface="Calibri" panose="020F0502020204030204" pitchFamily="34" charset="0"/>
              </a:rPr>
              <a:t>[A. 2004], [A. 2006], [A.-Drucker 2010], [A. 2018], [A.-Chen-Hazan-Kale-Nayak 2018], [A.-Rothblum 2019]</a:t>
            </a:r>
            <a:r>
              <a:rPr lang="en-US" altLang="en-US" sz="2600">
                <a:latin typeface="Calibri" panose="020F0502020204030204" pitchFamily="34" charset="0"/>
              </a:rPr>
              <a:t>.  Deep reason: </a:t>
            </a:r>
            <a:r>
              <a:rPr lang="en-US" altLang="en-US" sz="2600" b="1">
                <a:latin typeface="Calibri" panose="020F0502020204030204" pitchFamily="34" charset="0"/>
              </a:rPr>
              <a:t>the linearity of QM</a:t>
            </a:r>
            <a:endParaRPr lang="en-US" altLang="en-US" sz="2600" b="1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2">
            <a:extLst>
              <a:ext uri="{FF2B5EF4-FFF2-40B4-BE49-F238E27FC236}">
                <a16:creationId xmlns:a16="http://schemas.microsoft.com/office/drawing/2014/main" id="{6F835D8E-A2D9-4432-90C1-4451F26097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</a:rPr>
              <a:t>The Absent-Minded Advisor Problem</a:t>
            </a:r>
          </a:p>
        </p:txBody>
      </p:sp>
      <p:sp>
        <p:nvSpPr>
          <p:cNvPr id="10243" name="TextBox 3">
            <a:extLst>
              <a:ext uri="{FF2B5EF4-FFF2-40B4-BE49-F238E27FC236}">
                <a16:creationId xmlns:a16="http://schemas.microsoft.com/office/drawing/2014/main" id="{5BD41571-4A30-4D03-A215-A39688AAF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3030538"/>
            <a:ext cx="84582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Can you hand all your grad students the same n-qubit (or n</a:t>
            </a:r>
            <a:r>
              <a:rPr lang="en-US" altLang="en-US" sz="2800" baseline="30000">
                <a:latin typeface="Calibri" panose="020F0502020204030204" pitchFamily="34" charset="0"/>
              </a:rPr>
              <a:t>2</a:t>
            </a:r>
            <a:r>
              <a:rPr lang="en-US" altLang="en-US" sz="2800">
                <a:latin typeface="Calibri" panose="020F0502020204030204" pitchFamily="34" charset="0"/>
              </a:rPr>
              <a:t>-qubit, etc.) quantum state |</a:t>
            </a:r>
            <a:r>
              <a:rPr lang="en-US" altLang="en-US" sz="2800">
                <a:latin typeface="Calibri" panose="020F0502020204030204" pitchFamily="34" charset="0"/>
                <a:sym typeface="Symbol" panose="05050102010706020507" pitchFamily="18" charset="2"/>
              </a:rPr>
              <a:t></a:t>
            </a:r>
            <a:r>
              <a:rPr lang="en-US" altLang="en-US" sz="2800">
                <a:latin typeface="Calibri" panose="020F0502020204030204" pitchFamily="34" charset="0"/>
              </a:rPr>
              <a:t>, so that by measuring their copy of |</a:t>
            </a:r>
            <a:r>
              <a:rPr lang="en-US" altLang="en-US" sz="2800">
                <a:latin typeface="Calibri" panose="020F0502020204030204" pitchFamily="34" charset="0"/>
                <a:sym typeface="Symbol" panose="05050102010706020507" pitchFamily="18" charset="2"/>
              </a:rPr>
              <a:t></a:t>
            </a:r>
            <a:r>
              <a:rPr lang="en-US" altLang="en-US" sz="2800">
                <a:latin typeface="Calibri" panose="020F0502020204030204" pitchFamily="34" charset="0"/>
              </a:rPr>
              <a:t> in a suitable basis, each student can learn the yes-or-no answer to their n-bit question with high probability</a:t>
            </a:r>
            <a:r>
              <a:rPr lang="en-US" altLang="en-US" sz="2800">
                <a:latin typeface="Calibri" panose="020F0502020204030204" pitchFamily="34" charset="0"/>
                <a:sym typeface="Symbol" panose="05050102010706020507" pitchFamily="18" charset="2"/>
              </a:rPr>
              <a:t>?</a:t>
            </a:r>
            <a:endParaRPr lang="en-US" altLang="en-US" sz="2800">
              <a:latin typeface="Calibri" panose="020F050202020403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992ED915-877C-4E78-90D0-FBD6B10E9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5360988"/>
            <a:ext cx="81534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Calibri" panose="020F0502020204030204" pitchFamily="34" charset="0"/>
              </a:rPr>
              <a:t>NO </a:t>
            </a:r>
            <a:r>
              <a:rPr lang="en-US" altLang="en-US" sz="2800">
                <a:solidFill>
                  <a:srgbClr val="008000"/>
                </a:solidFill>
                <a:latin typeface="Calibri" panose="020F0502020204030204" pitchFamily="34" charset="0"/>
              </a:rPr>
              <a:t>[Ambainis, Nayak, Ta-Shma, Vazirani 1999]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Indeed, quantum communication is no better than classical for this task as n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</a:t>
            </a:r>
            <a:endParaRPr lang="en-US" altLang="en-US" sz="2800">
              <a:latin typeface="Calibri" panose="020F0502020204030204" pitchFamily="34" charset="0"/>
            </a:endParaRPr>
          </a:p>
        </p:txBody>
      </p:sp>
      <p:pic>
        <p:nvPicPr>
          <p:cNvPr id="15365" name="Picture 2">
            <a:extLst>
              <a:ext uri="{FF2B5EF4-FFF2-40B4-BE49-F238E27FC236}">
                <a16:creationId xmlns:a16="http://schemas.microsoft.com/office/drawing/2014/main" id="{969E12E9-1009-40D4-935E-BB19362F9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76338"/>
            <a:ext cx="11811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3">
            <a:extLst>
              <a:ext uri="{FF2B5EF4-FFF2-40B4-BE49-F238E27FC236}">
                <a16:creationId xmlns:a16="http://schemas.microsoft.com/office/drawing/2014/main" id="{7DBA3A4E-D8EE-494E-A179-763984519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1062038"/>
            <a:ext cx="1195388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367" name="Straight Arrow Connector 2">
            <a:extLst>
              <a:ext uri="{FF2B5EF4-FFF2-40B4-BE49-F238E27FC236}">
                <a16:creationId xmlns:a16="http://schemas.microsoft.com/office/drawing/2014/main" id="{7F0A0F3F-D4B3-47E7-AF37-CE045FBC2C8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05000" y="2195513"/>
            <a:ext cx="5419725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68" name="TextBox 3">
            <a:extLst>
              <a:ext uri="{FF2B5EF4-FFF2-40B4-BE49-F238E27FC236}">
                <a16:creationId xmlns:a16="http://schemas.microsoft.com/office/drawing/2014/main" id="{4F14868A-03F9-4BAE-9A4E-08C218F5B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190625"/>
            <a:ext cx="1676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latin typeface="Calibri" panose="020F0502020204030204" pitchFamily="34" charset="0"/>
              </a:rPr>
              <a:t>|</a:t>
            </a:r>
            <a:r>
              <a:rPr lang="en-US" altLang="en-US" sz="6000">
                <a:latin typeface="Calibri" panose="020F0502020204030204" pitchFamily="34" charset="0"/>
                <a:sym typeface="Symbol" panose="05050102010706020507" pitchFamily="18" charset="2"/>
              </a:rPr>
              <a:t></a:t>
            </a:r>
            <a:endParaRPr lang="en-US" altLang="en-US" sz="6000">
              <a:latin typeface="Calibri" panose="020F0502020204030204" pitchFamily="34" charset="0"/>
            </a:endParaRPr>
          </a:p>
        </p:txBody>
      </p:sp>
      <p:sp>
        <p:nvSpPr>
          <p:cNvPr id="15369" name="Slide Number Placeholder 3">
            <a:extLst>
              <a:ext uri="{FF2B5EF4-FFF2-40B4-BE49-F238E27FC236}">
                <a16:creationId xmlns:a16="http://schemas.microsoft.com/office/drawing/2014/main" id="{B9631663-9C45-4125-A308-911DEF3E04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11113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1564F7-BB74-4C31-AB74-2B78B2726B6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>
            <a:extLst>
              <a:ext uri="{FF2B5EF4-FFF2-40B4-BE49-F238E27FC236}">
                <a16:creationId xmlns:a16="http://schemas.microsoft.com/office/drawing/2014/main" id="{DDCC5199-5B87-44F2-8CDC-628CCE511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17475"/>
            <a:ext cx="60198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 b="1">
                <a:solidFill>
                  <a:schemeClr val="accent2"/>
                </a:solidFill>
                <a:latin typeface="Calibri" panose="020F0502020204030204" pitchFamily="34" charset="0"/>
              </a:rPr>
              <a:t>Turning the lemon into lemonade…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5EDEAD-7CAD-45C0-B1BD-4CFB15D99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657600"/>
            <a:ext cx="8229600" cy="2924175"/>
          </a:xfrm>
          <a:prstGeom prst="rect">
            <a:avLst/>
          </a:prstGeom>
          <a:solidFill>
            <a:srgbClr val="FFFFBB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Postselected Learning Theorem (A. 2004):</a:t>
            </a:r>
            <a:r>
              <a:rPr lang="en-US" altLang="en-US">
                <a:latin typeface="Calibri" panose="020F0502020204030204" pitchFamily="34" charset="0"/>
                <a:sym typeface="Symbol" panose="05050102010706020507" pitchFamily="18" charset="2"/>
              </a:rPr>
              <a:t> In that case, it suffices for Alice to send Bob only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600">
              <a:latin typeface="Calibri" panose="020F0502020204030204" pitchFamily="34" charset="0"/>
              <a:sym typeface="Symbol" panose="05050102010706020507" pitchFamily="18" charset="2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600">
              <a:latin typeface="Calibri" panose="020F0502020204030204" pitchFamily="34" charset="0"/>
              <a:sym typeface="Symbol" panose="05050102010706020507" pitchFamily="18" charset="2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600">
              <a:latin typeface="Calibri" panose="020F0502020204030204" pitchFamily="34" charset="0"/>
              <a:sym typeface="Symbol" panose="05050102010706020507" pitchFamily="18" charset="2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Calibri" panose="020F0502020204030204" pitchFamily="34" charset="0"/>
                <a:sym typeface="Symbol" panose="05050102010706020507" pitchFamily="18" charset="2"/>
              </a:rPr>
              <a:t>classical bits  (trivial bounds: ~2</a:t>
            </a:r>
            <a:r>
              <a:rPr lang="en-US" altLang="en-US" baseline="30000">
                <a:latin typeface="Calibri" panose="020F0502020204030204" pitchFamily="34" charset="0"/>
                <a:sym typeface="Symbol" panose="05050102010706020507" pitchFamily="18" charset="2"/>
              </a:rPr>
              <a:t>n</a:t>
            </a:r>
            <a:r>
              <a:rPr lang="en-US" altLang="en-US">
                <a:latin typeface="Calibri" panose="020F0502020204030204" pitchFamily="34" charset="0"/>
                <a:sym typeface="Symbol" panose="05050102010706020507" pitchFamily="18" charset="2"/>
              </a:rPr>
              <a:t>, ~M)</a:t>
            </a:r>
          </a:p>
        </p:txBody>
      </p:sp>
      <p:sp>
        <p:nvSpPr>
          <p:cNvPr id="17412" name="Rectangle 14">
            <a:extLst>
              <a:ext uri="{FF2B5EF4-FFF2-40B4-BE49-F238E27FC236}">
                <a16:creationId xmlns:a16="http://schemas.microsoft.com/office/drawing/2014/main" id="{203918CF-9F1D-47B7-BA68-EB6110BF5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20838"/>
            <a:ext cx="8305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Suppose Alice wants to describe an n-qubit state </a:t>
            </a:r>
            <a:r>
              <a:rPr lang="en-US" altLang="en-US" sz="2800">
                <a:latin typeface="Calibri" panose="020F0502020204030204" pitchFamily="34" charset="0"/>
                <a:sym typeface="Symbol" panose="05050102010706020507" pitchFamily="18" charset="2"/>
              </a:rPr>
              <a:t>|</a:t>
            </a:r>
            <a:r>
              <a:rPr lang="en-US" altLang="en-US" sz="2800">
                <a:latin typeface="Calibri" panose="020F0502020204030204" pitchFamily="34" charset="0"/>
              </a:rPr>
              <a:t> to Bob, well enough for Bob to estimate Pr[C</a:t>
            </a:r>
            <a:r>
              <a:rPr lang="en-US" altLang="en-US" sz="2800" baseline="-25000">
                <a:latin typeface="Calibri" panose="020F0502020204030204" pitchFamily="34" charset="0"/>
              </a:rPr>
              <a:t>i</a:t>
            </a:r>
            <a:r>
              <a:rPr lang="en-US" altLang="en-US" sz="2800">
                <a:latin typeface="Calibri" panose="020F0502020204030204" pitchFamily="34" charset="0"/>
              </a:rPr>
              <a:t> accepts </a:t>
            </a:r>
            <a:r>
              <a:rPr lang="en-US" altLang="en-US" sz="2800">
                <a:latin typeface="Calibri" panose="020F0502020204030204" pitchFamily="34" charset="0"/>
                <a:sym typeface="Symbol" panose="05050102010706020507" pitchFamily="18" charset="2"/>
              </a:rPr>
              <a:t>|</a:t>
            </a:r>
            <a:r>
              <a:rPr lang="en-US" altLang="en-US" sz="2800">
                <a:latin typeface="Calibri" panose="020F0502020204030204" pitchFamily="34" charset="0"/>
              </a:rPr>
              <a:t>] to within </a:t>
            </a:r>
            <a:r>
              <a:rPr lang="en-US" altLang="en-US" sz="2800">
                <a:latin typeface="Calibri" panose="020F0502020204030204" pitchFamily="34" charset="0"/>
                <a:sym typeface="Symbol" panose="05050102010706020507" pitchFamily="18" charset="2"/>
              </a:rPr>
              <a:t></a:t>
            </a:r>
            <a:r>
              <a:rPr lang="en-US" altLang="en-US" sz="2800">
                <a:latin typeface="Calibri" panose="020F0502020204030204" pitchFamily="34" charset="0"/>
              </a:rPr>
              <a:t>, for any of M circuits C</a:t>
            </a:r>
            <a:r>
              <a:rPr lang="en-US" altLang="en-US" sz="2800" baseline="-25000">
                <a:latin typeface="Calibri" panose="020F0502020204030204" pitchFamily="34" charset="0"/>
              </a:rPr>
              <a:t>1</a:t>
            </a:r>
            <a:r>
              <a:rPr lang="en-US" altLang="en-US" sz="2800">
                <a:latin typeface="Calibri" panose="020F0502020204030204" pitchFamily="34" charset="0"/>
              </a:rPr>
              <a:t>,…,C</a:t>
            </a:r>
            <a:r>
              <a:rPr lang="en-US" altLang="en-US" sz="2800" baseline="-25000">
                <a:latin typeface="Calibri" panose="020F0502020204030204" pitchFamily="34" charset="0"/>
              </a:rPr>
              <a:t>M</a:t>
            </a:r>
            <a:r>
              <a:rPr lang="en-US" altLang="en-US" sz="2800">
                <a:latin typeface="Calibri" panose="020F0502020204030204" pitchFamily="34" charset="0"/>
              </a:rPr>
              <a:t> known to both players</a:t>
            </a:r>
            <a:endParaRPr lang="en-US" altLang="en-US" sz="2800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17413" name="Slide Number Placeholder 1">
            <a:extLst>
              <a:ext uri="{FF2B5EF4-FFF2-40B4-BE49-F238E27FC236}">
                <a16:creationId xmlns:a16="http://schemas.microsoft.com/office/drawing/2014/main" id="{9EF78490-57FD-46FE-A785-1ABFFB87B7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5407AA-B694-4CA2-B796-C8D892135C2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pic>
        <p:nvPicPr>
          <p:cNvPr id="17414" name="Picture 10" descr="C:\Users\Scott\AppData\Local\Microsoft\Windows\INetCache\IE\RHPK08JT\lemon-citrina[1].png">
            <a:extLst>
              <a:ext uri="{FF2B5EF4-FFF2-40B4-BE49-F238E27FC236}">
                <a16:creationId xmlns:a16="http://schemas.microsoft.com/office/drawing/2014/main" id="{D7366832-BEF5-4B0E-873C-98E02E9E2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620838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1" descr="C:\Users\Scott\AppData\Local\Microsoft\Windows\INetCache\IE\IVR9QIKH\uXOpy[1].jpg">
            <a:extLst>
              <a:ext uri="{FF2B5EF4-FFF2-40B4-BE49-F238E27FC236}">
                <a16:creationId xmlns:a16="http://schemas.microsoft.com/office/drawing/2014/main" id="{0AEF70C8-78CF-43C9-A06C-75317D632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00013"/>
            <a:ext cx="914400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4BDB9A-DA26-47C8-8C47-8DDBF6D6D18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24200" y="4724400"/>
            <a:ext cx="2514600" cy="119885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ubble2">
            <a:extLst>
              <a:ext uri="{FF2B5EF4-FFF2-40B4-BE49-F238E27FC236}">
                <a16:creationId xmlns:a16="http://schemas.microsoft.com/office/drawing/2014/main" id="{602141A4-C953-4759-91CF-E166765C7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6" t="22073" r="25189" b="38068"/>
          <a:stretch>
            <a:fillRect/>
          </a:stretch>
        </p:blipFill>
        <p:spPr bwMode="auto">
          <a:xfrm>
            <a:off x="0" y="-90488"/>
            <a:ext cx="9148763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20FACF-0283-4F6B-9E4A-2A208519C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0" y="-838200"/>
            <a:ext cx="9906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0">
                <a:solidFill>
                  <a:schemeClr val="bg1"/>
                </a:solidFill>
                <a:latin typeface="Calibri" panose="020F0502020204030204" pitchFamily="34" charset="0"/>
              </a:rPr>
              <a:t>|</a:t>
            </a:r>
            <a:r>
              <a:rPr lang="en-US" altLang="en-US" sz="40000">
                <a:solidFill>
                  <a:schemeClr val="bg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</a:t>
            </a:r>
            <a:endParaRPr lang="en-US" altLang="en-US" sz="40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D139C5-F704-47B7-A9BF-AAE14135A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486400"/>
            <a:ext cx="6400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D1D1"/>
                </a:solidFill>
                <a:latin typeface="Calibri" panose="020F0502020204030204" pitchFamily="34" charset="0"/>
              </a:rPr>
              <a:t>ALL BINARY MEASUREMENTS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BE0075-978B-475A-8BDF-92D541EC6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626" y="4724400"/>
            <a:ext cx="92202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D1D1"/>
                </a:solidFill>
                <a:latin typeface="Calibri" panose="020F0502020204030204" pitchFamily="34" charset="0"/>
              </a:rPr>
              <a:t>ALL BINARYMEASUREMENTS PERFORMABLE USING ≤n</a:t>
            </a:r>
            <a:r>
              <a:rPr lang="en-US" altLang="en-US" sz="4000" b="1" baseline="30000" dirty="0">
                <a:solidFill>
                  <a:srgbClr val="FFD1D1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4000" b="1" dirty="0">
                <a:solidFill>
                  <a:srgbClr val="FFD1D1"/>
                </a:solidFill>
                <a:latin typeface="Calibri" panose="020F0502020204030204" pitchFamily="34" charset="0"/>
              </a:rPr>
              <a:t> QUANTUM GATES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43250</TotalTime>
  <Words>1966</Words>
  <Application>Microsoft Office PowerPoint</Application>
  <PresentationFormat>On-screen Show (4:3)</PresentationFormat>
  <Paragraphs>159</Paragraphs>
  <Slides>24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Symbol</vt:lpstr>
      <vt:lpstr>Wingdings</vt:lpstr>
      <vt:lpstr>Default Design</vt:lpstr>
      <vt:lpstr>Microsoft Equation 3.0</vt:lpstr>
      <vt:lpstr>How Much Information Is In A Quantum State?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Absent-Minded Advisor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Shadow Tomography (A. 2018)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Learnability of Quantum States</dc:title>
  <dc:creator>Scott Aaronson</dc:creator>
  <cp:lastModifiedBy>Scott Aaronson</cp:lastModifiedBy>
  <cp:revision>167</cp:revision>
  <dcterms:created xsi:type="dcterms:W3CDTF">2006-04-29T20:46:23Z</dcterms:created>
  <dcterms:modified xsi:type="dcterms:W3CDTF">2023-03-10T04:58:40Z</dcterms:modified>
</cp:coreProperties>
</file>