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496" r:id="rId5"/>
    <p:sldId id="487" r:id="rId6"/>
    <p:sldId id="304" r:id="rId7"/>
    <p:sldId id="307" r:id="rId8"/>
    <p:sldId id="380" r:id="rId9"/>
    <p:sldId id="381" r:id="rId10"/>
    <p:sldId id="495" r:id="rId11"/>
    <p:sldId id="491" r:id="rId12"/>
    <p:sldId id="398" r:id="rId13"/>
    <p:sldId id="489" r:id="rId14"/>
    <p:sldId id="492" r:id="rId15"/>
    <p:sldId id="494" r:id="rId16"/>
    <p:sldId id="490" r:id="rId17"/>
    <p:sldId id="497" r:id="rId18"/>
    <p:sldId id="342" r:id="rId19"/>
    <p:sldId id="345" r:id="rId20"/>
    <p:sldId id="47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8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FBB7FFA-513D-4433-BB29-4132990C6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C5A05-70C7-4A6A-BF8A-065A4E2C02C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5214FCC-054F-4149-98F3-4744C9C8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5A2CCF0-A090-494F-BB82-D9929F61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E4A6FF-C126-4B8A-9DB1-D2875C2C7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A7848B-90BD-4289-838B-B11B3E230E2E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E91AB5-CC15-4D13-8215-B2DD645D1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7175BA5-7887-4897-80C4-A502826FB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879430E-A530-4087-AC26-F664C945D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7656AC-19EA-42CD-A5BC-27A5A33ABF9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F9FE73E-03F9-42D2-975C-FD5B4EE24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242F375-A2D4-4136-BA3D-4439B120C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EDB9D20-7804-4739-881D-18E932AAE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1DD2D-6FC8-4D2F-9FE5-D09E4B9FC17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E3F9436-A00B-4B08-9382-E9E92314F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93FC317-E40E-4637-AE63-81291CAE5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C8E111F-C713-4A3D-9C49-D5EEB9E27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57239-58FC-4274-B05C-7470E0915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8CFF427-50EA-42FE-83AC-A20793335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9903D2E-98C9-4FD5-9E64-5234B1074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C179E1D-7EDF-4953-A9D5-D8A7A25C2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5D0EE-0D93-4E9D-B340-25521A7852E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DA92D69-5EDC-4864-AB67-BF4066181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1588A0C-45D4-45AE-B8DF-879EFF47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4AB0CC6-E922-4288-96A6-7F89B8619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1E7D1-E926-4307-94C8-413C20D2881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E5EB0B3-83BB-48FB-90B3-AB5C5E637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50D7AFF-D94F-4E0E-95B0-B4D19681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8C27-EFA5-4493-BD0F-5E89489D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7E98-1671-4CB0-B8A2-EBDB0E04BEA0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71FA-BD4B-4F16-AD7D-3871D777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3877-6019-4CA0-B805-4A3B2673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13A2-0382-46E8-A02E-31864A704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0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B522-671D-44ED-814E-CA734AD6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7B1F-DF74-4465-852F-F1C110A78514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A946-27B9-4CDB-86A0-C498D09F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A1C08-8E07-4655-9D31-8DCF5728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7C16-80BB-401C-8FF5-30F5E3FBE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2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14FA9-9471-4F39-B2A7-449339D8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5F413-FBA2-4988-B8E8-DB716514656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C216-19AC-4FAE-82A1-36A901E7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A961D-0CA2-4A04-B557-E63984FB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E468-9830-43AA-90DE-7E3F67DA8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12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9FE1A8-8472-4252-8804-B1A270EB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1B08E-7EEE-4EDB-8751-B9BDD0707BCC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D70EC7-9FBB-4210-816C-22C741C8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B6375D-2772-4372-A181-0AA5253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AEBB7-6EB6-4E4E-B991-0CA1FA9B9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74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638267-D0B5-4F5C-9150-BDC89EB5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744C-ACFF-4BF4-8914-9133C81F5689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BFC23E-6176-40F3-9DAB-A2C190FE5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D25765-3FEB-4470-BE4E-F91B2099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C0F2-A7D7-4572-BFC9-F12F3127E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0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CF932B-D511-4EC5-AB9F-85452DF0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6BB0-39CE-40A1-9AE4-7392A4A9D33A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723031-1D5B-4868-BC38-D8ED420E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208239-0CE0-49C7-A3E7-2C4D8BA5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DBC5-17D0-4CE6-8548-54BB8C57D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57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89729-B312-4129-950F-93858A7F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58E4-E294-4BF4-87AC-510CF290424F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6401227-426D-4344-8E85-C239464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5C360D-1573-4E35-94F6-21780C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42EF-3F5C-4408-97A9-00A258DD1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24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8EE17-B61D-4EAD-8079-4B5CAB6C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F188-9458-48A9-8597-1661384B07BC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777C73-8F45-4B9F-883D-6F7AD209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501874-5E00-49C7-8C26-9C3969F9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BEDE1-AF8E-450A-B343-A9CEDEB58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284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A4D6E-23CE-4643-B468-FD9E643B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251B-618B-4447-9316-5BE8140991EA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98093-A779-4C5D-BE13-CE9BBF13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8BAC9-1A74-4C11-8114-CDBA8713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274E-2B59-4402-81F6-EDE62F5B2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48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D0AE0-DD39-425A-BE21-04B0F997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FA08-E0D4-4964-8DA5-3618B3651F13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A76FE-FE45-415B-AB2C-CD0590AB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B3FA0-24F6-4C8B-95C2-A3BB787F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AF1B-96B8-460A-BFBB-8D73A66B9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03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C9DDD-670B-4524-A253-15DF46B4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0210-F8E4-4759-B3FB-D2EDD9E272ED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55C1-F83B-4DFF-91BC-A34A8A4E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6529-FB7E-448E-B81C-BF9D5A56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9643-7F75-4517-A07F-1C67C202E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6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2B34E4-CFB3-4098-9C3A-5591561EC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E74B81-264F-4644-8929-23FA544F95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C4528-7AA6-46F4-AB03-DD93A42EC5E4}" type="datetimeFigureOut">
              <a:rPr lang="en-US"/>
              <a:pPr>
                <a:defRPr/>
              </a:pPr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92EE20-C5EE-4705-A857-B345AD2B0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9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The Future of Quantum Supremacy Experiments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12838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Arizona State University, Tempe, AZ, February 8, 2024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3C4465-8FA6-472C-B4BD-7F40F3B0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046288"/>
            <a:ext cx="43434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04775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Guide to Big Quantum Speedups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368300" y="1998663"/>
            <a:ext cx="27955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NISQy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4EC1EE-557C-4FED-BE52-027C82F7DCB8}"/>
              </a:ext>
            </a:extLst>
          </p:cNvPr>
          <p:cNvSpPr/>
          <p:nvPr/>
        </p:nvSpPr>
        <p:spPr>
          <a:xfrm rot="19570855">
            <a:off x="2960688" y="3838575"/>
            <a:ext cx="733425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01BD356-0D99-4CD0-81C9-A4835EC231B2}"/>
              </a:ext>
            </a:extLst>
          </p:cNvPr>
          <p:cNvSpPr/>
          <p:nvPr/>
        </p:nvSpPr>
        <p:spPr>
          <a:xfrm rot="12166113">
            <a:off x="5105400" y="3617913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E0D959D-A095-4ABC-881B-12B69C02C478}"/>
              </a:ext>
            </a:extLst>
          </p:cNvPr>
          <p:cNvSpPr/>
          <p:nvPr/>
        </p:nvSpPr>
        <p:spPr>
          <a:xfrm rot="5400000">
            <a:off x="4007644" y="2964656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Open Question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What does a uniformly random peaked circuit with (say)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 look like?  Just a bunch of gates and then their inverses?  Pseudorandom?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“peaked”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x|C|0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0.1 for some basis state |x.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(More generally: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measurement)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667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Questions</a:t>
            </a:r>
          </a:p>
        </p:txBody>
      </p:sp>
      <p:sp>
        <p:nvSpPr>
          <p:cNvPr id="23556" name="Subtitle 4">
            <a:extLst>
              <a:ext uri="{FF2B5EF4-FFF2-40B4-BE49-F238E27FC236}">
                <a16:creationId xmlns:a16="http://schemas.microsoft.com/office/drawing/2014/main" id="{1623CC50-204A-43EB-99DD-6BBC93F23C08}"/>
              </a:ext>
            </a:extLst>
          </p:cNvPr>
          <p:cNvSpPr txBox="1">
            <a:spLocks/>
          </p:cNvSpPr>
          <p:nvPr/>
        </p:nvSpPr>
        <p:spPr bwMode="auto">
          <a:xfrm>
            <a:off x="338138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Given an n-qubit, m-gate random quantum circuit,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how many more gates</a:t>
            </a:r>
            <a:r>
              <a:rPr lang="en-US" altLang="en-US" sz="2800" dirty="0">
                <a:cs typeface="Calibri" panose="020F0502020204030204" pitchFamily="34" charset="0"/>
              </a:rPr>
              <a:t> must we add to get a peaked circuit?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Even an upper bound of e.g., m/2 would be exceedingly interesting for quantum advantage experiments!</a:t>
            </a:r>
          </a:p>
        </p:txBody>
      </p:sp>
      <p:sp>
        <p:nvSpPr>
          <p:cNvPr id="23557" name="Subtitle 4">
            <a:extLst>
              <a:ext uri="{FF2B5EF4-FFF2-40B4-BE49-F238E27FC236}">
                <a16:creationId xmlns:a16="http://schemas.microsoft.com/office/drawing/2014/main" id="{E5BB9F70-8E0E-4CC8-8C57-57A79B79E135}"/>
              </a:ext>
            </a:extLst>
          </p:cNvPr>
          <p:cNvSpPr txBox="1">
            <a:spLocks/>
          </p:cNvSpPr>
          <p:nvPr/>
        </p:nvSpPr>
        <p:spPr bwMode="auto">
          <a:xfrm>
            <a:off x="338138" y="4724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How hard is it to sample a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random peaked circuit</a:t>
            </a:r>
            <a:r>
              <a:rPr lang="en-US" altLang="en-US" sz="2800" dirty="0">
                <a:cs typeface="Calibri" panose="020F0502020204030204" pitchFamily="34" charset="0"/>
              </a:rPr>
              <a:t>?  What about a peaked circuit that’s hard to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distinguish</a:t>
            </a:r>
            <a:r>
              <a:rPr lang="en-US" altLang="en-US" sz="2800" dirty="0">
                <a:cs typeface="Calibri" panose="020F0502020204030204" pitchFamily="34" charset="0"/>
              </a:rPr>
              <a:t> from random?</a:t>
            </a:r>
            <a:endParaRPr lang="en-US" altLang="en-US" sz="2800" dirty="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4" name="Subtitle 4">
            <a:extLst>
              <a:ext uri="{FF2B5EF4-FFF2-40B4-BE49-F238E27FC236}">
                <a16:creationId xmlns:a16="http://schemas.microsoft.com/office/drawing/2014/main" id="{BFB19589-8F7F-47E8-8489-77DAADAB4286}"/>
              </a:ext>
            </a:extLst>
          </p:cNvPr>
          <p:cNvSpPr txBox="1">
            <a:spLocks/>
          </p:cNvSpPr>
          <p:nvPr/>
        </p:nvSpPr>
        <p:spPr bwMode="auto">
          <a:xfrm>
            <a:off x="338138" y="3657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What fraction of quantum circuits are peaked?</a:t>
            </a:r>
            <a:endParaRPr lang="en-US" altLang="en-US" sz="2800" dirty="0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(SA and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41298-D71D-472C-B626-D23BC268B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2" b="-4802"/>
          <a:stretch/>
        </p:blipFill>
        <p:spPr>
          <a:xfrm>
            <a:off x="609600" y="1488115"/>
            <a:ext cx="7467600" cy="53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729C333-E9E1-476C-8370-B6E0F057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303213"/>
            <a:ext cx="8467725" cy="9175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</a:rPr>
              <a:t>Hardness of Simplification</a:t>
            </a:r>
          </a:p>
        </p:txBody>
      </p:sp>
      <p:sp>
        <p:nvSpPr>
          <p:cNvPr id="22531" name="Subtitle 4">
            <a:extLst>
              <a:ext uri="{FF2B5EF4-FFF2-40B4-BE49-F238E27FC236}">
                <a16:creationId xmlns:a16="http://schemas.microsoft.com/office/drawing/2014/main" id="{13CD3ECD-7C7F-4425-91A5-53DB344978EC}"/>
              </a:ext>
            </a:extLst>
          </p:cNvPr>
          <p:cNvSpPr txBox="1">
            <a:spLocks/>
          </p:cNvSpPr>
          <p:nvPr/>
        </p:nvSpPr>
        <p:spPr bwMode="auto">
          <a:xfrm>
            <a:off x="314325" y="11906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Clément, Heurtel, Mansfield, Perdrix, Valiron, June 2022: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Complete equational theory for quantum circuits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AA5F482-D682-40D4-B97D-B39F3117972F}"/>
              </a:ext>
            </a:extLst>
          </p:cNvPr>
          <p:cNvSpPr txBox="1">
            <a:spLocks/>
          </p:cNvSpPr>
          <p:nvPr/>
        </p:nvSpPr>
        <p:spPr bwMode="auto">
          <a:xfrm>
            <a:off x="328807" y="4029594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question relevant to quantum advantage: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 there polynomial-size quantum circuits that implement the identity (i.e. do nothing), but that take exponentially many “rewrite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moves”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simplify to the identity?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22533" name="Picture 3">
            <a:extLst>
              <a:ext uri="{FF2B5EF4-FFF2-40B4-BE49-F238E27FC236}">
                <a16:creationId xmlns:a16="http://schemas.microsoft.com/office/drawing/2014/main" id="{6C399FF7-6C76-4584-8275-8FA6A110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54250"/>
            <a:ext cx="6724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4">
            <a:extLst>
              <a:ext uri="{FF2B5EF4-FFF2-40B4-BE49-F238E27FC236}">
                <a16:creationId xmlns:a16="http://schemas.microsoft.com/office/drawing/2014/main" id="{AD080B90-86C2-4BEE-9C3A-9760028009C9}"/>
              </a:ext>
            </a:extLst>
          </p:cNvPr>
          <p:cNvSpPr txBox="1">
            <a:spLocks/>
          </p:cNvSpPr>
          <p:nvPr/>
        </p:nvSpPr>
        <p:spPr bwMode="auto">
          <a:xfrm>
            <a:off x="533400" y="3154363"/>
            <a:ext cx="846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Solved a longstanding problem!  (Previously: ZX-calculus)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EE9FC0B-E065-43B5-9B8C-6FD0A3BF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38125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“Quantum Information Supremacy”</a:t>
            </a:r>
            <a:endParaRPr lang="en-US" altLang="en-US" sz="27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2E3838F7-F27D-4B2B-93A5-2EF47946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9" y="1219200"/>
            <a:ext cx="8488362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A new type of quantum supremacy experiment I’ve been working on (with </a:t>
            </a:r>
            <a:r>
              <a:rPr lang="en-US" altLang="en-US" sz="2700" dirty="0" err="1">
                <a:latin typeface="Calibri" panose="020F0502020204030204" pitchFamily="34" charset="0"/>
              </a:rPr>
              <a:t>Quantinuum</a:t>
            </a:r>
            <a:r>
              <a:rPr lang="en-US" altLang="en-US" sz="2700" dirty="0">
                <a:latin typeface="Calibri" panose="020F0502020204030204" pitchFamily="34" charset="0"/>
              </a:rPr>
              <a:t> in Colorado), which wouldn’t depend on any unproved complexity assumptions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700" dirty="0">
                <a:latin typeface="Calibri" panose="020F0502020204030204" pitchFamily="34" charset="0"/>
              </a:rPr>
              <a:t>Experimentally check that, if Nature is “secretly maintaining a classical description” for an n-qubit entangled state |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r>
              <a:rPr lang="en-US" altLang="en-US" sz="2700" dirty="0">
                <a:latin typeface="Calibri" panose="020F0502020204030204" pitchFamily="34" charset="0"/>
              </a:rPr>
              <a:t>,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even a probabilistic one,</a:t>
            </a:r>
            <a:r>
              <a:rPr lang="en-US" altLang="en-US" sz="2700" dirty="0">
                <a:latin typeface="Calibri" panose="020F0502020204030204" pitchFamily="34" charset="0"/>
              </a:rPr>
              <a:t> that description must contain &gt;&gt;n classical bits to account for the outcomes of all possible measurements on |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</a:t>
            </a:r>
            <a:endParaRPr lang="en-US" altLang="en-US" sz="27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E.g., if n=20, check that &gt;100 classical bits are needed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How?  By using separations between quantum and classical </a:t>
            </a:r>
            <a:r>
              <a:rPr lang="en-US" altLang="en-US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one-way communication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CD77367A-3B56-46A5-92A7-06D9592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The Hidden Matching Problem</a:t>
            </a:r>
            <a:b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 b="1">
                <a:solidFill>
                  <a:srgbClr val="008000"/>
                </a:solidFill>
                <a:latin typeface="Calibri" panose="020F0502020204030204" pitchFamily="34" charset="0"/>
              </a:rPr>
              <a:t>Bar-Yossef-Jayram-Kerenidis 2004</a:t>
            </a:r>
          </a:p>
        </p:txBody>
      </p:sp>
      <p:sp>
        <p:nvSpPr>
          <p:cNvPr id="39939" name="Text Box 700">
            <a:extLst>
              <a:ext uri="{FF2B5EF4-FFF2-40B4-BE49-F238E27FC236}">
                <a16:creationId xmlns:a16="http://schemas.microsoft.com/office/drawing/2014/main" id="{B594921C-4BD7-4AC3-BF04-092153A8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9" y="2644499"/>
            <a:ext cx="434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Alice holds an n-bit string x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(say, male/female for each of n people)</a:t>
            </a:r>
          </a:p>
        </p:txBody>
      </p:sp>
      <p:pic>
        <p:nvPicPr>
          <p:cNvPr id="39940" name="Picture 6">
            <a:extLst>
              <a:ext uri="{FF2B5EF4-FFF2-40B4-BE49-F238E27FC236}">
                <a16:creationId xmlns:a16="http://schemas.microsoft.com/office/drawing/2014/main" id="{B51D07B5-884F-45D3-BA59-F1974DD07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84" y="1458291"/>
            <a:ext cx="1123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A71934EA-DE1C-4FD1-80F6-11AEB05D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34" y="1418604"/>
            <a:ext cx="11239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00">
            <a:extLst>
              <a:ext uri="{FF2B5EF4-FFF2-40B4-BE49-F238E27FC236}">
                <a16:creationId xmlns:a16="http://schemas.microsoft.com/office/drawing/2014/main" id="{38A0829C-61F5-4743-A7FB-CE9DA02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47" y="3625229"/>
            <a:ext cx="8763000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Goal: </a:t>
            </a:r>
            <a:r>
              <a:rPr lang="en-US" altLang="en-US" sz="2600" dirty="0">
                <a:latin typeface="Calibri" panose="020F0502020204030204" pitchFamily="34" charset="0"/>
              </a:rPr>
              <a:t>Alice should send Bob a short message that lets him tell whether </a:t>
            </a:r>
            <a:r>
              <a:rPr lang="en-US" alt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any one couple of his choice</a:t>
            </a:r>
            <a:r>
              <a:rPr lang="en-US" altLang="en-US" sz="2600" dirty="0">
                <a:latin typeface="Calibri" panose="020F0502020204030204" pitchFamily="34" charset="0"/>
              </a:rPr>
              <a:t> is same- or opposite-sex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Classically, a ~</a:t>
            </a:r>
            <a:r>
              <a:rPr lang="en-US" altLang="en-US" sz="2600" dirty="0">
                <a:latin typeface="Calibri" panose="020F0502020204030204" pitchFamily="34" charset="0"/>
                <a:sym typeface="Symbol" panose="05050102010706020507" pitchFamily="18" charset="2"/>
              </a:rPr>
              <a:t>n</a:t>
            </a:r>
            <a:r>
              <a:rPr lang="en-US" altLang="en-US" sz="2600" dirty="0">
                <a:latin typeface="Calibri" panose="020F0502020204030204" pitchFamily="34" charset="0"/>
              </a:rPr>
              <a:t>-bit message is necessary and sufficient (why?)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Quantumly, O(log n) qubits suffice!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Measurement basis:</a:t>
            </a:r>
          </a:p>
        </p:txBody>
      </p:sp>
      <p:sp>
        <p:nvSpPr>
          <p:cNvPr id="39943" name="Text Box 700">
            <a:extLst>
              <a:ext uri="{FF2B5EF4-FFF2-40B4-BE49-F238E27FC236}">
                <a16:creationId xmlns:a16="http://schemas.microsoft.com/office/drawing/2014/main" id="{2A91131C-3541-4D51-B2DF-BCFE171C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612404"/>
            <a:ext cx="48901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Bob holds a matching E on {1,…,n}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</a:rPr>
              <a:t>(say, who’s dating whom)</a:t>
            </a:r>
          </a:p>
        </p:txBody>
      </p:sp>
      <p:cxnSp>
        <p:nvCxnSpPr>
          <p:cNvPr id="39944" name="Straight Arrow Connector 3">
            <a:extLst>
              <a:ext uri="{FF2B5EF4-FFF2-40B4-BE49-F238E27FC236}">
                <a16:creationId xmlns:a16="http://schemas.microsoft.com/office/drawing/2014/main" id="{4453FB8C-AAF3-4A44-A39A-FCD6948B87C7}"/>
              </a:ext>
            </a:extLst>
          </p:cNvPr>
          <p:cNvCxnSpPr>
            <a:cxnSpLocks/>
            <a:stCxn id="39941" idx="3"/>
            <a:endCxn id="39940" idx="1"/>
          </p:cNvCxnSpPr>
          <p:nvPr/>
        </p:nvCxnSpPr>
        <p:spPr bwMode="auto">
          <a:xfrm flipV="1">
            <a:off x="2773984" y="2012329"/>
            <a:ext cx="3505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00FFCE4-108D-4A8C-ADD9-26920F82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843" y="5054393"/>
            <a:ext cx="3360394" cy="1621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en-US" sz="2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 Box 700">
                <a:extLst>
                  <a:ext uri="{FF2B5EF4-FFF2-40B4-BE49-F238E27FC236}">
                    <a16:creationId xmlns:a16="http://schemas.microsoft.com/office/drawing/2014/main" id="{6FFA5C6A-2F15-48A7-B5D1-0E3581968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984" y="5720779"/>
                <a:ext cx="1552229" cy="1084336"/>
              </a:xfrm>
              <a:prstGeom prst="rect">
                <a:avLst/>
              </a:prstGeom>
              <a:blipFill>
                <a:blip r:embed="rId6"/>
                <a:stretch>
                  <a:fillRect r="-460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5698E779-0A95-4925-BAC8-B0005245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alibri" panose="020F0502020204030204" pitchFamily="34" charset="0"/>
              </a:rPr>
              <a:t>Experimental Considerations</a:t>
            </a:r>
            <a:endParaRPr lang="en-US" altLang="en-US" sz="2700" b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700">
            <a:extLst>
              <a:ext uri="{FF2B5EF4-FFF2-40B4-BE49-F238E27FC236}">
                <a16:creationId xmlns:a16="http://schemas.microsoft.com/office/drawing/2014/main" id="{CC6666BD-D727-43A0-8890-EA9C451B2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911225"/>
            <a:ext cx="84883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dirty="0">
                <a:latin typeface="Calibri" panose="020F0502020204030204" pitchFamily="34" charset="0"/>
              </a:rPr>
              <a:t>Will first need to apply a random circuit C to |0</a:t>
            </a:r>
            <a:r>
              <a:rPr lang="en-US" altLang="en-US" sz="2700" baseline="30000" dirty="0">
                <a:latin typeface="Calibri" panose="020F0502020204030204" pitchFamily="34" charset="0"/>
              </a:rPr>
              <a:t>n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,</a:t>
            </a:r>
            <a:r>
              <a:rPr lang="en-US" altLang="en-US" sz="2700" dirty="0">
                <a:latin typeface="Calibri" panose="020F0502020204030204" pitchFamily="34" charset="0"/>
              </a:rPr>
              <a:t> to prepare a “quasi” random quantum state C|0</a:t>
            </a:r>
            <a:r>
              <a:rPr lang="en-US" altLang="en-US" sz="2700" baseline="30000" dirty="0">
                <a:latin typeface="Calibri" panose="020F0502020204030204" pitchFamily="34" charset="0"/>
              </a:rPr>
              <a:t>n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latin typeface="Calibri" panose="020F0502020204030204" pitchFamily="34" charset="0"/>
                <a:sym typeface="Symbol" panose="05050102010706020507" pitchFamily="18" charset="2"/>
              </a:rPr>
              <a:t>Will 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then need to measure </a:t>
            </a:r>
            <a:r>
              <a:rPr lang="en-US" altLang="en-US" sz="2700" dirty="0">
                <a:latin typeface="Calibri" panose="020F0502020204030204" pitchFamily="34" charset="0"/>
              </a:rPr>
              <a:t>C|0</a:t>
            </a:r>
            <a:r>
              <a:rPr lang="en-US" altLang="en-US" sz="2700" baseline="30000" dirty="0">
                <a:latin typeface="Calibri" panose="020F0502020204030204" pitchFamily="34" charset="0"/>
              </a:rPr>
              <a:t>n</a:t>
            </a:r>
            <a:r>
              <a:rPr lang="en-US" altLang="en-US" sz="2700" dirty="0">
                <a:latin typeface="Calibri" panose="020F0502020204030204" pitchFamily="34" charset="0"/>
                <a:sym typeface="Symbol" panose="05050102010706020507" pitchFamily="18" charset="2"/>
              </a:rPr>
              <a:t> in a basis chosen “on the fly.”  If we used the Hidden Matching separation, measurement circuit could look like this:</a:t>
            </a:r>
            <a:endParaRPr lang="en-US" altLang="en-US" sz="27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CDD86-6003-4F83-AD53-93B924F4D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3288"/>
            <a:ext cx="30813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00">
            <a:extLst>
              <a:ext uri="{FF2B5EF4-FFF2-40B4-BE49-F238E27FC236}">
                <a16:creationId xmlns:a16="http://schemas.microsoft.com/office/drawing/2014/main" id="{A9FB1933-93D7-4011-A031-0571272E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462588"/>
            <a:ext cx="84883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Calibri" panose="020F0502020204030204" pitchFamily="34" charset="0"/>
              </a:rPr>
              <a:t>To Do:</a:t>
            </a:r>
            <a:r>
              <a:rPr lang="en-US" altLang="en-US" sz="2700">
                <a:latin typeface="Calibri" panose="020F0502020204030204" pitchFamily="34" charset="0"/>
              </a:rPr>
              <a:t> Make measurement circuit even simpler!  Find a problem where the classical lower bound is ~2</a:t>
            </a:r>
            <a:r>
              <a:rPr lang="en-US" altLang="en-US" sz="2700" baseline="30000">
                <a:latin typeface="Calibri" panose="020F0502020204030204" pitchFamily="34" charset="0"/>
              </a:rPr>
              <a:t>n</a:t>
            </a:r>
            <a:r>
              <a:rPr lang="en-US" altLang="en-US" sz="2700">
                <a:latin typeface="Calibri" panose="020F0502020204030204" pitchFamily="34" charset="0"/>
              </a:rPr>
              <a:t> rather than ~2</a:t>
            </a:r>
            <a:r>
              <a:rPr lang="en-US" altLang="en-US" sz="2700" baseline="30000">
                <a:latin typeface="Calibri" panose="020F0502020204030204" pitchFamily="34" charset="0"/>
              </a:rPr>
              <a:t>n/2</a:t>
            </a:r>
            <a:r>
              <a:rPr lang="en-US" altLang="en-US" sz="2700">
                <a:latin typeface="Calibri" panose="020F0502020204030204" pitchFamily="34" charset="0"/>
              </a:rPr>
              <a:t> !  Do an analysis that accounts for noise in the circuit!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E341B1F-2569-4F6E-9C02-5B35B26CE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429000"/>
            <a:ext cx="4681538" cy="1816100"/>
          </a:xfrm>
          <a:prstGeom prst="rect">
            <a:avLst/>
          </a:prstGeom>
          <a:solidFill>
            <a:srgbClr val="FFFFB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Want: ~20 qubits, all-to-all connectivity, universal control, </a:t>
            </a: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extremely</a:t>
            </a:r>
            <a:r>
              <a:rPr lang="en-US" altLang="en-US" sz="2800">
                <a:latin typeface="Calibri" panose="020F0502020204030204" pitchFamily="34" charset="0"/>
              </a:rPr>
              <a:t> high fidelity.  Good match for trapped ions?</a:t>
            </a:r>
            <a:endParaRPr lang="en-US" altLang="en-US" sz="2800"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</a:p>
        </p:txBody>
      </p:sp>
      <p:pic>
        <p:nvPicPr>
          <p:cNvPr id="19459" name="Picture 2" descr="enter image description here">
            <a:extLst>
              <a:ext uri="{FF2B5EF4-FFF2-40B4-BE49-F238E27FC236}">
                <a16:creationId xmlns:a16="http://schemas.microsoft.com/office/drawing/2014/main" id="{D435768B-7B7C-4E86-BAB8-EEBD23EDB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11" y="2175738"/>
            <a:ext cx="34067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PDF] Forrelation: A Problem that Optimally Separates Quantum from Classical  Computing | Semantic Scholar">
            <a:extLst>
              <a:ext uri="{FF2B5EF4-FFF2-40B4-BE49-F238E27FC236}">
                <a16:creationId xmlns:a16="http://schemas.microsoft.com/office/drawing/2014/main" id="{DB820ED0-B60C-47AD-BB55-A532AC25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8" y="2688500"/>
            <a:ext cx="4057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81000" y="1090682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Exponential quantum speedups that are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easily verifiable classically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tend to be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“w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eird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“f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inely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tuned”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45D70987-989C-47FB-B53A-B160BF00098F}"/>
              </a:ext>
            </a:extLst>
          </p:cNvPr>
          <p:cNvSpPr txBox="1">
            <a:spLocks/>
          </p:cNvSpPr>
          <p:nvPr/>
        </p:nvSpPr>
        <p:spPr bwMode="auto">
          <a:xfrm>
            <a:off x="338136" y="4626838"/>
            <a:ext cx="84666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we want to demonstrate a totally unambiguous speedup, on a near-term device without error-correction, we’ll need to make it as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“generic”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 possible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FC59806-0C47-45B8-9EE3-91482D252953}"/>
              </a:ext>
            </a:extLst>
          </p:cNvPr>
          <p:cNvSpPr txBox="1">
            <a:spLocks/>
          </p:cNvSpPr>
          <p:nvPr/>
        </p:nvSpPr>
        <p:spPr bwMode="auto">
          <a:xfrm>
            <a:off x="329035" y="604615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There’s always quantum simulation…!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Quantum Computing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B0A7C74D-8E81-4050-82BC-B76994D13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69675"/>
              </p:ext>
            </p:extLst>
          </p:nvPr>
        </p:nvGraphicFramePr>
        <p:xfrm>
          <a:off x="1319489" y="1524000"/>
          <a:ext cx="63526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990600" imgH="368300" progId="Equation.3">
                  <p:embed/>
                </p:oleObj>
              </mc:Choice>
              <mc:Fallback>
                <p:oleObj name="Equation" r:id="rId4" imgW="990600" imgH="3683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B0A7C74D-8E81-4050-82BC-B76994D13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489" y="1524000"/>
                        <a:ext cx="6352621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C15590AF-7C00-45D1-B80F-0A17E34C88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0767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n entangled particles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complex numbers to specify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C85D9F-DA07-44AC-8EAB-3DC299A0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Not just magic exponential parallelism—we only see a single sample on measurement!</a:t>
            </a:r>
          </a:p>
        </p:txBody>
      </p:sp>
    </p:spTree>
    <p:extLst>
      <p:ext uri="{BB962C8B-B14F-4D97-AF65-F5344CB8AC3E}">
        <p14:creationId xmlns:p14="http://schemas.microsoft.com/office/powerpoint/2010/main" val="10916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 Will QCs Be Good For?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55357-72DC-472D-AD6B-8CC3EB6B3A47}"/>
              </a:ext>
            </a:extLst>
          </p:cNvPr>
          <p:cNvSpPr/>
          <p:nvPr/>
        </p:nvSpPr>
        <p:spPr>
          <a:xfrm>
            <a:off x="609600" y="17526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Simulating quantum physics and chemistry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Breaking current public-key encryption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We’ll have to get lucky for other applications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	You’ve been systemically lied to about this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But no matter!  The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#1 application</a:t>
            </a:r>
            <a:r>
              <a:rPr lang="en-US" altLang="en-US" sz="3000" dirty="0">
                <a:latin typeface="Calibri" panose="020F0502020204030204" pitchFamily="34" charset="0"/>
              </a:rPr>
              <a:t>: disproving all the people who say it can never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2C437021-21F1-43D0-98E1-F1B1A051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5413"/>
            <a:ext cx="4900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How to Build a QC…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18FCD15-9EEC-4792-8FB0-235E3D974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195263"/>
            <a:ext cx="3130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Trapped Ions</a:t>
            </a:r>
            <a:br>
              <a:rPr lang="en-US" altLang="en-US"/>
            </a:br>
            <a:r>
              <a:rPr lang="en-US" altLang="en-US" sz="2800"/>
              <a:t>(IonQ, Honeywell…)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196" name="Picture 2" descr="Image result for trapped ions">
            <a:extLst>
              <a:ext uri="{FF2B5EF4-FFF2-40B4-BE49-F238E27FC236}">
                <a16:creationId xmlns:a16="http://schemas.microsoft.com/office/drawing/2014/main" id="{4DFAA092-FEE7-49F3-9E4B-D091F139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211263"/>
            <a:ext cx="4343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Image result for google sycamore quantum">
            <a:extLst>
              <a:ext uri="{FF2B5EF4-FFF2-40B4-BE49-F238E27FC236}">
                <a16:creationId xmlns:a16="http://schemas.microsoft.com/office/drawing/2014/main" id="{A132E3E1-5BA9-4455-8AAE-96FA98D4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3338"/>
            <a:ext cx="3733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F14A2F8A-DEA5-4B2F-99B8-C9C61AC0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3295650"/>
            <a:ext cx="4208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Superconducting Qubits</a:t>
            </a:r>
            <a:br>
              <a:rPr lang="en-US" altLang="en-US"/>
            </a:br>
            <a:r>
              <a:rPr lang="en-US" altLang="en-US" sz="2800"/>
              <a:t>(Google, IBM, Yale…)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199" name="Picture 6" descr="Image result for superconducting quantum dilution fridge">
            <a:extLst>
              <a:ext uri="{FF2B5EF4-FFF2-40B4-BE49-F238E27FC236}">
                <a16:creationId xmlns:a16="http://schemas.microsoft.com/office/drawing/2014/main" id="{9C088A88-DF9E-45E2-8C54-BA579F6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303713"/>
            <a:ext cx="17605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>
            <a:extLst>
              <a:ext uri="{FF2B5EF4-FFF2-40B4-BE49-F238E27FC236}">
                <a16:creationId xmlns:a16="http://schemas.microsoft.com/office/drawing/2014/main" id="{BECF505E-DCB9-4941-97AB-C3D37782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334000"/>
            <a:ext cx="2362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3">
            <a:extLst>
              <a:ext uri="{FF2B5EF4-FFF2-40B4-BE49-F238E27FC236}">
                <a16:creationId xmlns:a16="http://schemas.microsoft.com/office/drawing/2014/main" id="{23ABBB7D-7243-41E1-9B7F-17BE58354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4303713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Photonics</a:t>
            </a:r>
            <a:br>
              <a:rPr lang="en-US" altLang="en-US"/>
            </a:br>
            <a:r>
              <a:rPr lang="en-US" altLang="en-US" sz="2800"/>
              <a:t>(PsiQuantum…)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202" name="Picture 12">
            <a:extLst>
              <a:ext uri="{FF2B5EF4-FFF2-40B4-BE49-F238E27FC236}">
                <a16:creationId xmlns:a16="http://schemas.microsoft.com/office/drawing/2014/main" id="{3840D7D0-FB0E-47E7-8D2A-BAEE8F88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587875"/>
            <a:ext cx="19573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3">
            <a:extLst>
              <a:ext uri="{FF2B5EF4-FFF2-40B4-BE49-F238E27FC236}">
                <a16:creationId xmlns:a16="http://schemas.microsoft.com/office/drawing/2014/main" id="{FC5A5E7B-6E2D-4025-82B2-587E6B68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827588"/>
            <a:ext cx="2432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Nonabelian Anyons </a:t>
            </a:r>
            <a:r>
              <a:rPr lang="en-US" altLang="en-US" sz="2800"/>
              <a:t>(Microsoft…)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204" name="Picture 15">
            <a:extLst>
              <a:ext uri="{FF2B5EF4-FFF2-40B4-BE49-F238E27FC236}">
                <a16:creationId xmlns:a16="http://schemas.microsoft.com/office/drawing/2014/main" id="{8B87EC0E-E571-4DD8-B13A-6C92C435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5888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3">
            <a:extLst>
              <a:ext uri="{FF2B5EF4-FFF2-40B4-BE49-F238E27FC236}">
                <a16:creationId xmlns:a16="http://schemas.microsoft.com/office/drawing/2014/main" id="{DD66C878-52DC-4AD9-B82E-5DD00705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808288"/>
            <a:ext cx="2327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Cold Atoms</a:t>
            </a:r>
            <a:br>
              <a:rPr lang="en-US" altLang="en-US" dirty="0"/>
            </a:br>
            <a:r>
              <a:rPr lang="en-US" altLang="en-US" sz="2800" dirty="0"/>
              <a:t>(Harvard/</a:t>
            </a:r>
            <a:br>
              <a:rPr lang="en-US" altLang="en-US" sz="2800" dirty="0"/>
            </a:br>
            <a:r>
              <a:rPr lang="en-US" altLang="en-US" sz="2800" dirty="0" err="1"/>
              <a:t>QuEra</a:t>
            </a:r>
            <a:r>
              <a:rPr lang="en-US" altLang="en-US" sz="2800" dirty="0"/>
              <a:t>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7808DC-A9E6-4C65-89A6-E508B3A277E1}"/>
              </a:ext>
            </a:extLst>
          </p:cNvPr>
          <p:cNvCxnSpPr/>
          <p:nvPr/>
        </p:nvCxnSpPr>
        <p:spPr>
          <a:xfrm>
            <a:off x="4365625" y="998538"/>
            <a:ext cx="0" cy="3316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890D6-6837-4569-A7E8-A945596202EB}"/>
              </a:ext>
            </a:extLst>
          </p:cNvPr>
          <p:cNvCxnSpPr/>
          <p:nvPr/>
        </p:nvCxnSpPr>
        <p:spPr>
          <a:xfrm flipH="1">
            <a:off x="2281238" y="4329113"/>
            <a:ext cx="686276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229B2E-70A8-4FDF-8873-4AC1CA942889}"/>
              </a:ext>
            </a:extLst>
          </p:cNvPr>
          <p:cNvCxnSpPr/>
          <p:nvPr/>
        </p:nvCxnSpPr>
        <p:spPr>
          <a:xfrm>
            <a:off x="2281238" y="4303713"/>
            <a:ext cx="0" cy="2554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3CA153-3A7C-4C11-9C08-F12616272830}"/>
              </a:ext>
            </a:extLst>
          </p:cNvPr>
          <p:cNvCxnSpPr/>
          <p:nvPr/>
        </p:nvCxnSpPr>
        <p:spPr>
          <a:xfrm>
            <a:off x="6565900" y="4314825"/>
            <a:ext cx="0" cy="25542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7FF3BD-C0B3-4E01-AA58-A494E9D3B944}"/>
              </a:ext>
            </a:extLst>
          </p:cNvPr>
          <p:cNvCxnSpPr/>
          <p:nvPr/>
        </p:nvCxnSpPr>
        <p:spPr>
          <a:xfrm flipH="1">
            <a:off x="4365625" y="2438400"/>
            <a:ext cx="48672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A072D2-20D3-484F-822A-F3B6382C9786}"/>
              </a:ext>
            </a:extLst>
          </p:cNvPr>
          <p:cNvCxnSpPr/>
          <p:nvPr/>
        </p:nvCxnSpPr>
        <p:spPr>
          <a:xfrm flipH="1">
            <a:off x="0" y="1019175"/>
            <a:ext cx="540226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E48C80-0F20-4EC2-ABAC-2D76CFC5CA8C}"/>
              </a:ext>
            </a:extLst>
          </p:cNvPr>
          <p:cNvCxnSpPr/>
          <p:nvPr/>
        </p:nvCxnSpPr>
        <p:spPr>
          <a:xfrm>
            <a:off x="5402263" y="0"/>
            <a:ext cx="0" cy="1019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decoherence schrodinger's cat">
            <a:extLst>
              <a:ext uri="{FF2B5EF4-FFF2-40B4-BE49-F238E27FC236}">
                <a16:creationId xmlns:a16="http://schemas.microsoft.com/office/drawing/2014/main" id="{EC899A22-0B79-43A8-B6AA-CADFDFF3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47750"/>
            <a:ext cx="24590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>
            <a:extLst>
              <a:ext uri="{FF2B5EF4-FFF2-40B4-BE49-F238E27FC236}">
                <a16:creationId xmlns:a16="http://schemas.microsoft.com/office/drawing/2014/main" id="{F2457440-AD53-4993-B641-29762230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Why Is Building a QC So Damn Hard?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DAF8D96-FD72-4EAC-8259-D95627E3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066800"/>
            <a:ext cx="629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Decoherence: </a:t>
            </a:r>
            <a:r>
              <a:rPr lang="en-US" altLang="en-US" sz="3000"/>
              <a:t>Unwanted interaction between the QC and its environment, prematurely “measuring” the QC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F18687F-2999-4806-930E-72591ADA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246438"/>
            <a:ext cx="850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In most QC researchers’ view, </a:t>
            </a:r>
            <a:r>
              <a:rPr lang="en-US" altLang="en-US" sz="3000" b="1">
                <a:solidFill>
                  <a:srgbClr val="FF0000"/>
                </a:solidFill>
              </a:rPr>
              <a:t>quantum fault-tolerance</a:t>
            </a:r>
            <a:r>
              <a:rPr lang="en-US" altLang="en-US" sz="3000"/>
              <a:t> (discovered in the mid-1990s) provides the ultimate theoretical solution to decoherence</a:t>
            </a:r>
            <a:endParaRPr lang="en-US" altLang="en-US" sz="3000">
              <a:solidFill>
                <a:srgbClr val="000000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9BCB9A2-BAF9-4D9D-8222-A996DF70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770438"/>
            <a:ext cx="8509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But fault-tolerance itself will require very precise physical control over the qubits—of a sort experimentalists seem unlikely to achieve for years (though they’ve made great strides)</a:t>
            </a:r>
            <a:endParaRPr lang="en-US" altLang="en-US" sz="3000">
              <a:solidFill>
                <a:srgbClr val="0000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C661D1D-D9B9-44A1-B7DA-A684E2C8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667000"/>
            <a:ext cx="723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The more operations and qubits, the worse things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9" grpId="0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8154D8B0-EDFD-40CA-8130-FBA9840E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What Is Quantum Computational Supremacy?</a:t>
            </a:r>
            <a:endParaRPr lang="en-US" sz="42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2B0793C-EBE4-4186-9401-09A23A0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911350"/>
            <a:ext cx="8509000" cy="4708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The use of a quantum computer to solve </a:t>
            </a:r>
            <a:r>
              <a:rPr lang="en-US" altLang="en-US" sz="3000" b="1" dirty="0">
                <a:solidFill>
                  <a:srgbClr val="FF0000"/>
                </a:solidFill>
              </a:rPr>
              <a:t>some</a:t>
            </a:r>
            <a:r>
              <a:rPr lang="en-US" altLang="en-US" sz="3000" dirty="0">
                <a:solidFill>
                  <a:srgbClr val="000000"/>
                </a:solidFill>
              </a:rPr>
              <a:t> well-defined problem much faster than any available classical computer running any known algorithm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Problem doesn’t need to be useful, but </a:t>
            </a:r>
            <a:r>
              <a:rPr lang="en-US" altLang="en-US" sz="3000" b="1" dirty="0">
                <a:solidFill>
                  <a:srgbClr val="FF0000"/>
                </a:solidFill>
              </a:rPr>
              <a:t>does</a:t>
            </a:r>
            <a:r>
              <a:rPr lang="en-US" altLang="en-US" sz="3000" dirty="0">
                <a:solidFill>
                  <a:srgbClr val="000000"/>
                </a:solidFill>
              </a:rPr>
              <a:t> need a hardware-independent definition (no “simulate yourself”)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Need: an actual observed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theoretical asymptotic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causal connection between the two</a:t>
            </a:r>
          </a:p>
        </p:txBody>
      </p:sp>
      <p:pic>
        <p:nvPicPr>
          <p:cNvPr id="12293" name="Picture 13" descr="Image result for john preskill">
            <a:extLst>
              <a:ext uri="{FF2B5EF4-FFF2-40B4-BE49-F238E27FC236}">
                <a16:creationId xmlns:a16="http://schemas.microsoft.com/office/drawing/2014/main" id="{EA423644-791A-41BA-81CB-F7EB2C72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4288"/>
            <a:ext cx="1243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A06C9757-9B13-4B9F-8280-94519F7C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220788"/>
            <a:ext cx="2566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</a:rPr>
              <a:t>Preskill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9225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Random Circuit Proposal</a:t>
            </a:r>
            <a:endParaRPr lang="en-US" sz="3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A6DA80D-1012-45A4-B2F8-E8D37DFA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2200"/>
            <a:ext cx="6443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Challenge the QC by sending it a randomly generated quantum circuit C on n qubits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3BD757-6B9D-4FCE-98F9-9DD42767A3F8}"/>
              </a:ext>
            </a:extLst>
          </p:cNvPr>
          <p:cNvSpPr/>
          <p:nvPr/>
        </p:nvSpPr>
        <p:spPr>
          <a:xfrm>
            <a:off x="393700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784768-5F86-4195-B02B-6A4EFF3BC7E7}"/>
              </a:ext>
            </a:extLst>
          </p:cNvPr>
          <p:cNvSpPr/>
          <p:nvPr/>
        </p:nvSpPr>
        <p:spPr>
          <a:xfrm>
            <a:off x="928688" y="141446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E85B1-C4DF-4EAF-BE91-29A2AB787443}"/>
              </a:ext>
            </a:extLst>
          </p:cNvPr>
          <p:cNvSpPr/>
          <p:nvPr/>
        </p:nvSpPr>
        <p:spPr>
          <a:xfrm>
            <a:off x="393700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51D52B-6B56-4B82-9FB4-696895C4EDFF}"/>
              </a:ext>
            </a:extLst>
          </p:cNvPr>
          <p:cNvSpPr/>
          <p:nvPr/>
        </p:nvSpPr>
        <p:spPr>
          <a:xfrm>
            <a:off x="928688" y="186690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B50BA1-1F47-40F8-A332-3208AF501979}"/>
              </a:ext>
            </a:extLst>
          </p:cNvPr>
          <p:cNvSpPr/>
          <p:nvPr/>
        </p:nvSpPr>
        <p:spPr>
          <a:xfrm>
            <a:off x="393700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5BFEC6-6DA0-4ED5-B364-06120A554F42}"/>
              </a:ext>
            </a:extLst>
          </p:cNvPr>
          <p:cNvSpPr/>
          <p:nvPr/>
        </p:nvSpPr>
        <p:spPr>
          <a:xfrm>
            <a:off x="928688" y="234315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E1435E-3A61-4BF2-AE79-CDA68E7FFF4C}"/>
              </a:ext>
            </a:extLst>
          </p:cNvPr>
          <p:cNvSpPr/>
          <p:nvPr/>
        </p:nvSpPr>
        <p:spPr>
          <a:xfrm>
            <a:off x="393700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D1DAC-7E9C-4356-9079-9C3C2A62AEB1}"/>
              </a:ext>
            </a:extLst>
          </p:cNvPr>
          <p:cNvSpPr/>
          <p:nvPr/>
        </p:nvSpPr>
        <p:spPr>
          <a:xfrm>
            <a:off x="928688" y="2795588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6789C4-AF1A-4129-8313-BBA0791EA59E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1490663"/>
            <a:ext cx="661987" cy="1408112"/>
            <a:chOff x="445331" y="1491404"/>
            <a:chExt cx="662650" cy="14072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B3D17E-3C8E-47D6-9689-5EFF8F6B6B05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481880" y="1491404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F53842-F7A3-4C7D-9FB7-333889C38C56}"/>
                </a:ext>
              </a:extLst>
            </p:cNvPr>
            <p:cNvCxnSpPr/>
            <p:nvPr/>
          </p:nvCxnSpPr>
          <p:spPr>
            <a:xfrm>
              <a:off x="469167" y="1943548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1411B3-F776-4E23-876B-87255792BD21}"/>
                </a:ext>
              </a:extLst>
            </p:cNvPr>
            <p:cNvCxnSpPr/>
            <p:nvPr/>
          </p:nvCxnSpPr>
          <p:spPr>
            <a:xfrm>
              <a:off x="458044" y="2433769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4C1C02-728D-47B4-9025-2D6B054361D0}"/>
                </a:ext>
              </a:extLst>
            </p:cNvPr>
            <p:cNvCxnSpPr/>
            <p:nvPr/>
          </p:nvCxnSpPr>
          <p:spPr>
            <a:xfrm>
              <a:off x="445331" y="2885913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14C54D7-9E96-4427-A237-3281626D167F}"/>
              </a:ext>
            </a:extLst>
          </p:cNvPr>
          <p:cNvSpPr/>
          <p:nvPr/>
        </p:nvSpPr>
        <p:spPr>
          <a:xfrm>
            <a:off x="1471613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886B35-09DB-4032-BA24-6BF3C66718BE}"/>
              </a:ext>
            </a:extLst>
          </p:cNvPr>
          <p:cNvSpPr/>
          <p:nvPr/>
        </p:nvSpPr>
        <p:spPr>
          <a:xfrm>
            <a:off x="2006600" y="1414463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2476D8-7E6F-4705-8E47-300DED5779BB}"/>
              </a:ext>
            </a:extLst>
          </p:cNvPr>
          <p:cNvSpPr/>
          <p:nvPr/>
        </p:nvSpPr>
        <p:spPr>
          <a:xfrm>
            <a:off x="1471613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AB9B9B-7D58-4267-853A-F75D9AA55B21}"/>
              </a:ext>
            </a:extLst>
          </p:cNvPr>
          <p:cNvSpPr/>
          <p:nvPr/>
        </p:nvSpPr>
        <p:spPr>
          <a:xfrm>
            <a:off x="2006600" y="186690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EC7DF6-31B2-4880-BE18-FF73FDCB4A97}"/>
              </a:ext>
            </a:extLst>
          </p:cNvPr>
          <p:cNvSpPr/>
          <p:nvPr/>
        </p:nvSpPr>
        <p:spPr>
          <a:xfrm>
            <a:off x="1471613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4D81B-9499-4E64-81F9-54ABA768A175}"/>
              </a:ext>
            </a:extLst>
          </p:cNvPr>
          <p:cNvSpPr/>
          <p:nvPr/>
        </p:nvSpPr>
        <p:spPr>
          <a:xfrm>
            <a:off x="2006600" y="234315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15BFD-182A-4F94-80B8-3FA74363BC68}"/>
              </a:ext>
            </a:extLst>
          </p:cNvPr>
          <p:cNvSpPr/>
          <p:nvPr/>
        </p:nvSpPr>
        <p:spPr>
          <a:xfrm>
            <a:off x="1471613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1FAA4E-1B07-44EB-BABE-77E949643071}"/>
              </a:ext>
            </a:extLst>
          </p:cNvPr>
          <p:cNvSpPr/>
          <p:nvPr/>
        </p:nvSpPr>
        <p:spPr>
          <a:xfrm>
            <a:off x="2006600" y="2795588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34F785-2AF5-4E4D-A03D-C4ACB2175495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490663"/>
            <a:ext cx="660400" cy="1408112"/>
            <a:chOff x="1524929" y="1491404"/>
            <a:chExt cx="660787" cy="14072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AF7723-80C3-4F07-ABD4-529F4AA7E7B1}"/>
                </a:ext>
              </a:extLst>
            </p:cNvPr>
            <p:cNvCxnSpPr>
              <a:endCxn id="28" idx="6"/>
            </p:cNvCxnSpPr>
            <p:nvPr/>
          </p:nvCxnSpPr>
          <p:spPr>
            <a:xfrm>
              <a:off x="1559874" y="1491404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495E4A-536E-4BC1-BF0E-70559A76ECF8}"/>
                </a:ext>
              </a:extLst>
            </p:cNvPr>
            <p:cNvCxnSpPr/>
            <p:nvPr/>
          </p:nvCxnSpPr>
          <p:spPr>
            <a:xfrm>
              <a:off x="1547167" y="1943548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FD0EC9-55BE-4C1F-B830-BAE5BAAC2C9E}"/>
                </a:ext>
              </a:extLst>
            </p:cNvPr>
            <p:cNvCxnSpPr/>
            <p:nvPr/>
          </p:nvCxnSpPr>
          <p:spPr>
            <a:xfrm>
              <a:off x="1536048" y="2433769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641688-6629-44C6-A101-D360EB5EE6AD}"/>
                </a:ext>
              </a:extLst>
            </p:cNvPr>
            <p:cNvCxnSpPr/>
            <p:nvPr/>
          </p:nvCxnSpPr>
          <p:spPr>
            <a:xfrm>
              <a:off x="1524929" y="2885913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3">
            <a:extLst>
              <a:ext uri="{FF2B5EF4-FFF2-40B4-BE49-F238E27FC236}">
                <a16:creationId xmlns:a16="http://schemas.microsoft.com/office/drawing/2014/main" id="{1FD54B8B-3EA5-489B-9C4B-15884470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962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Then, using classical brute force, check if</a:t>
            </a:r>
          </a:p>
        </p:txBody>
      </p:sp>
      <p:sp>
        <p:nvSpPr>
          <p:cNvPr id="20503" name="Text Box 3">
            <a:extLst>
              <a:ext uri="{FF2B5EF4-FFF2-40B4-BE49-F238E27FC236}">
                <a16:creationId xmlns:a16="http://schemas.microsoft.com/office/drawing/2014/main" id="{DF6F97F0-9AB3-4C6D-A86A-98798826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209800"/>
            <a:ext cx="6443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Ask the QC to send back (quickly!) samples s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,…,s</a:t>
            </a:r>
            <a:r>
              <a:rPr lang="en-US" altLang="en-US" sz="2800" baseline="-25000">
                <a:solidFill>
                  <a:srgbClr val="000000"/>
                </a:solidFill>
              </a:rPr>
              <a:t>k</a:t>
            </a:r>
            <a:r>
              <a:rPr lang="en-US" altLang="en-US" sz="2800">
                <a:solidFill>
                  <a:srgbClr val="000000"/>
                </a:solidFill>
              </a:rPr>
              <a:t> from D</a:t>
            </a:r>
            <a:r>
              <a:rPr lang="en-US" altLang="en-US" sz="2800" baseline="-25000">
                <a:solidFill>
                  <a:srgbClr val="000000"/>
                </a:solidFill>
              </a:rPr>
              <a:t>C</a:t>
            </a:r>
            <a:r>
              <a:rPr lang="en-US" altLang="en-US" sz="2800">
                <a:solidFill>
                  <a:srgbClr val="000000"/>
                </a:solidFill>
              </a:rPr>
              <a:t>, the distribution over n-bit strings obtained by applying C to 0…0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01185B9-BA50-488E-8E3D-B240DF757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075" y="4446588"/>
          <a:ext cx="5467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409088" imgH="431613" progId="Equation.DSMT4">
                  <p:embed/>
                </p:oleObj>
              </mc:Choice>
              <mc:Fallback>
                <p:oleObj name="Equation" r:id="rId4" imgW="1409088" imgH="431613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01185B9-BA50-488E-8E3D-B240DF7573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4446588"/>
                        <a:ext cx="54673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3">
            <a:extLst>
              <a:ext uri="{FF2B5EF4-FFF2-40B4-BE49-F238E27FC236}">
                <a16:creationId xmlns:a16="http://schemas.microsoft.com/office/drawing/2014/main" id="{590EBD22-46D8-4F46-AF70-EE3A5F12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for some constant b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(1,2)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562881-50A1-4B48-B857-EBBB5DF99E61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504950"/>
            <a:ext cx="661987" cy="1406525"/>
            <a:chOff x="445331" y="1491404"/>
            <a:chExt cx="662650" cy="140720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89F0DB-D608-4570-A0E3-B864018C089A}"/>
                </a:ext>
              </a:extLst>
            </p:cNvPr>
            <p:cNvCxnSpPr/>
            <p:nvPr/>
          </p:nvCxnSpPr>
          <p:spPr>
            <a:xfrm>
              <a:off x="481880" y="149140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C0D696-B22C-4F00-9AC3-D6A25C92F46B}"/>
                </a:ext>
              </a:extLst>
            </p:cNvPr>
            <p:cNvCxnSpPr/>
            <p:nvPr/>
          </p:nvCxnSpPr>
          <p:spPr>
            <a:xfrm>
              <a:off x="469167" y="194405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7C2B-AD17-46B4-83F5-6090A1069D1C}"/>
                </a:ext>
              </a:extLst>
            </p:cNvPr>
            <p:cNvCxnSpPr/>
            <p:nvPr/>
          </p:nvCxnSpPr>
          <p:spPr>
            <a:xfrm>
              <a:off x="458044" y="243324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CB4EA8-9B26-4B6B-B97F-5C820E3053DF}"/>
                </a:ext>
              </a:extLst>
            </p:cNvPr>
            <p:cNvCxnSpPr/>
            <p:nvPr/>
          </p:nvCxnSpPr>
          <p:spPr>
            <a:xfrm>
              <a:off x="445331" y="288589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D9B047-04B8-4B09-B6DA-41DD08C4116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19981" y="1858169"/>
            <a:ext cx="350838" cy="1631950"/>
            <a:chOff x="445331" y="1491404"/>
            <a:chExt cx="662650" cy="140720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672E6E5-DFE3-4549-A542-9CE5D8C5704A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032EC5-FBE2-4269-8389-019EE05B63A6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AED868E-39D4-4020-AFF6-51B9A4E3543A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F50F183-2575-4652-8A1E-D4416ADEF7E8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A9EA17-4464-43DC-BF28-50375FBAFB5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31094" y="905669"/>
            <a:ext cx="350838" cy="1631950"/>
            <a:chOff x="445331" y="1491404"/>
            <a:chExt cx="662650" cy="140720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B75B88-66BC-4F67-9D3C-673618D2378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8017AF-E80E-4123-8594-0405865757D7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41AED7-1DCD-4DF3-9F6B-0897212E1D13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2B60D1-BC5B-4916-B77C-5D39D0703EDB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105367-6031-44F1-B375-D45DCBC2FAF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97756" y="1362869"/>
            <a:ext cx="350838" cy="1631950"/>
            <a:chOff x="445331" y="1491404"/>
            <a:chExt cx="662650" cy="140720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2A5881D-8DB5-4346-A3B2-1582E515F8C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B13F6AE-1EF2-414E-A9A8-1C915C7F7DB8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DDF9DA-A452-40E3-B603-E57402B3C5DE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D47292-FA47-4471-98EB-BB0D127B4FD1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B19389CB-8C4B-46AA-BF90-76AB87A6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4629150"/>
            <a:ext cx="2379663" cy="1816100"/>
          </a:xfrm>
          <a:prstGeom prst="rect">
            <a:avLst/>
          </a:prstGeom>
          <a:solidFill>
            <a:srgbClr val="FFFFD5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sym typeface="Symbol" panose="05050102010706020507" pitchFamily="18" charset="2"/>
              </a:rPr>
              <a:t>Google’s “Linear Cross-Entropy Benchmark”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4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Quantum Supremacy Experiments Now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D1CAB-29E7-4FE1-B4F8-9B7D43F84C26}"/>
              </a:ext>
            </a:extLst>
          </p:cNvPr>
          <p:cNvCxnSpPr>
            <a:cxnSpLocks/>
          </p:cNvCxnSpPr>
          <p:nvPr/>
        </p:nvCxnSpPr>
        <p:spPr>
          <a:xfrm>
            <a:off x="4592638" y="1998662"/>
            <a:ext cx="0" cy="487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36">
            <a:extLst>
              <a:ext uri="{FF2B5EF4-FFF2-40B4-BE49-F238E27FC236}">
                <a16:creationId xmlns:a16="http://schemas.microsoft.com/office/drawing/2014/main" id="{E0B21967-0F9D-4E3F-AF30-42019DAE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323" y="1998662"/>
            <a:ext cx="43465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BosonSampling</a:t>
            </a:r>
            <a:b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(A.-Arkhipov 2011, ~100-photon experiments by USTC team 2020, Xanadu 2022)</a:t>
            </a:r>
          </a:p>
        </p:txBody>
      </p:sp>
      <p:sp>
        <p:nvSpPr>
          <p:cNvPr id="6149" name="Text Box 36">
            <a:extLst>
              <a:ext uri="{FF2B5EF4-FFF2-40B4-BE49-F238E27FC236}">
                <a16:creationId xmlns:a16="http://schemas.microsoft.com/office/drawing/2014/main" id="{08CBFF39-0465-4A3E-8417-DA5F569D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42" y="1962149"/>
            <a:ext cx="42910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 Circuit Sampling</a:t>
            </a:r>
            <a:b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(53-qubit experiment by Google team 2019; another by USTC team 2020)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0" name="Picture 4" descr="0.5 Petabyte Simulation of a 45-Qubit Quantum Circuit – arXiv Vanity">
            <a:extLst>
              <a:ext uri="{FF2B5EF4-FFF2-40B4-BE49-F238E27FC236}">
                <a16:creationId xmlns:a16="http://schemas.microsoft.com/office/drawing/2014/main" id="{25F0BBE4-C8FF-4012-89BF-A4B99CBA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2" y="3174999"/>
            <a:ext cx="32242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FADBA51C-42C5-4756-9635-E0F95FD2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8" y="3486149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826287E4-D4D7-4EDF-8901-B6097929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3" y="5113337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>
            <a:extLst>
              <a:ext uri="{FF2B5EF4-FFF2-40B4-BE49-F238E27FC236}">
                <a16:creationId xmlns:a16="http://schemas.microsoft.com/office/drawing/2014/main" id="{1D7972D8-104A-4C56-B51F-C56A0497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36" y="3546474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 descr="Image result for google sycamore quantum">
            <a:extLst>
              <a:ext uri="{FF2B5EF4-FFF2-40B4-BE49-F238E27FC236}">
                <a16:creationId xmlns:a16="http://schemas.microsoft.com/office/drawing/2014/main" id="{41E69794-4EBF-42CA-8615-EF0E04EE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" y="5173661"/>
            <a:ext cx="241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Image result for superconducting quantum dilution fridge">
            <a:extLst>
              <a:ext uri="{FF2B5EF4-FFF2-40B4-BE49-F238E27FC236}">
                <a16:creationId xmlns:a16="http://schemas.microsoft.com/office/drawing/2014/main" id="{2B51A369-1C62-4BC2-8258-CB431DC5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2" y="4781549"/>
            <a:ext cx="13398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6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B41C4EB-FF46-4CDD-9471-65103CFC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95070"/>
            <a:ext cx="8915400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What’s Wrong With the Current Supremacy Experiments?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C35D21C-60D8-4453-8A88-38680936EBE7}"/>
              </a:ext>
            </a:extLst>
          </p:cNvPr>
          <p:cNvSpPr txBox="1">
            <a:spLocks/>
          </p:cNvSpPr>
          <p:nvPr/>
        </p:nvSpPr>
        <p:spPr bwMode="auto">
          <a:xfrm>
            <a:off x="381000" y="20510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Lack of error-correction prevents scaling: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Obvious.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3EFC724-3F82-4CFC-8900-8367A608607F}"/>
              </a:ext>
            </a:extLst>
          </p:cNvPr>
          <p:cNvSpPr txBox="1">
            <a:spLocks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Spoofing attacks: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Pan-Chen-Zhang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Tensor network 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Gao-Kalinowski-Chou-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Lukin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-Barak-Choi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Gets 1/exp(depth) advantage on Linear Cross Entropy Benchmark (XEB)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DA64977-6005-41BA-B224-74E9191DCAEA}"/>
              </a:ext>
            </a:extLst>
          </p:cNvPr>
          <p:cNvSpPr txBox="1">
            <a:spLocks/>
          </p:cNvSpPr>
          <p:nvPr/>
        </p:nvSpPr>
        <p:spPr bwMode="auto">
          <a:xfrm>
            <a:off x="381000" y="52736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Most fundamental (in my view):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Exponential time needed for classical verification!!  (E.g. via Linear XEB)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228576</TotalTime>
  <Words>1165</Words>
  <Application>Microsoft Office PowerPoint</Application>
  <PresentationFormat>On-screen Show (4:3)</PresentationFormat>
  <Paragraphs>119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1_Office Theme</vt:lpstr>
      <vt:lpstr>Equation</vt:lpstr>
      <vt:lpstr>The Future of Quantum Supremacy Experiments</vt:lpstr>
      <vt:lpstr>Quantum Computing</vt:lpstr>
      <vt:lpstr>What Will QCs Be Good For?</vt:lpstr>
      <vt:lpstr>PowerPoint Presentation</vt:lpstr>
      <vt:lpstr>PowerPoint Presentation</vt:lpstr>
      <vt:lpstr>PowerPoint Presentation</vt:lpstr>
      <vt:lpstr>PowerPoint Presentation</vt:lpstr>
      <vt:lpstr>Quantum Supremacy Experiments Now</vt:lpstr>
      <vt:lpstr>What’s Wrong With the Current Supremacy Experiments?</vt:lpstr>
      <vt:lpstr>Field Guide to Big Quantum Speedups</vt:lpstr>
      <vt:lpstr>New Open Question</vt:lpstr>
      <vt:lpstr>More Questions</vt:lpstr>
      <vt:lpstr>Preliminary Data on Peakedness (SA and Yuxuan Zhang)</vt:lpstr>
      <vt:lpstr>Hardness of Simplification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215</cp:revision>
  <dcterms:created xsi:type="dcterms:W3CDTF">2006-04-29T20:46:23Z</dcterms:created>
  <dcterms:modified xsi:type="dcterms:W3CDTF">2024-02-08T18:18:53Z</dcterms:modified>
</cp:coreProperties>
</file>