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24" r:id="rId4"/>
    <p:sldId id="294" r:id="rId5"/>
    <p:sldId id="528" r:id="rId6"/>
    <p:sldId id="529" r:id="rId7"/>
    <p:sldId id="530" r:id="rId8"/>
    <p:sldId id="531" r:id="rId9"/>
    <p:sldId id="318" r:id="rId10"/>
    <p:sldId id="288" r:id="rId11"/>
    <p:sldId id="532" r:id="rId12"/>
    <p:sldId id="342" r:id="rId13"/>
    <p:sldId id="535" r:id="rId14"/>
    <p:sldId id="344" r:id="rId15"/>
    <p:sldId id="536" r:id="rId16"/>
    <p:sldId id="345" r:id="rId17"/>
    <p:sldId id="538" r:id="rId18"/>
    <p:sldId id="539" r:id="rId19"/>
    <p:sldId id="346" r:id="rId20"/>
    <p:sldId id="537" r:id="rId21"/>
    <p:sldId id="533" r:id="rId22"/>
    <p:sldId id="53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B"/>
    <a:srgbClr val="990099"/>
    <a:srgbClr val="008000"/>
    <a:srgbClr val="FF0000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927" autoAdjust="0"/>
  </p:normalViewPr>
  <p:slideViewPr>
    <p:cSldViewPr>
      <p:cViewPr>
        <p:scale>
          <a:sx n="91" d="100"/>
          <a:sy n="91" d="100"/>
        </p:scale>
        <p:origin x="4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1BA9227-8499-41E2-A2AE-A17F47F07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3C904D-0E4C-4437-B3CB-53A4D1565ED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01810B7-0627-4912-A3FC-D5B7A1D05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B764338-F109-4A4D-BEAF-F19743C50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8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E4A6FF-C126-4B8A-9DB1-D2875C2C7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7848B-90BD-4289-838B-B11B3E230E2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CE91AB5-CC15-4D13-8215-B2DD645D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7175BA5-7887-4897-80C4-A502826F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E4A6FF-C126-4B8A-9DB1-D2875C2C7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7848B-90BD-4289-838B-B11B3E230E2E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CE91AB5-CC15-4D13-8215-B2DD645D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7175BA5-7887-4897-80C4-A502826F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7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C5A05-70C7-4A6A-BF8A-065A4E2C02C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C5A05-70C7-4A6A-BF8A-065A4E2C02C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94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879430E-A530-4087-AC26-F664C945D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656AC-19EA-42CD-A5BC-27A5A33ABF93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9FE73E-03F9-42D2-975C-FD5B4EE24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42F375-A2D4-4136-BA3D-4439B120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879430E-A530-4087-AC26-F664C945D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656AC-19EA-42CD-A5BC-27A5A33ABF9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9FE73E-03F9-42D2-975C-FD5B4EE24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42F375-A2D4-4136-BA3D-4439B120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87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879430E-A530-4087-AC26-F664C945D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656AC-19EA-42CD-A5BC-27A5A33ABF93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9FE73E-03F9-42D2-975C-FD5B4EE24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42F375-A2D4-4136-BA3D-4439B120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3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2D1350D-0D01-4965-B840-552C7773D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429E0B-12E9-43E0-B158-E36714DE438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1F4DCCD-EDBB-4921-A4CF-B573DD65E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B4F04B3-188F-4596-84F6-1F393249B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2D1350D-0D01-4965-B840-552C7773D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429E0B-12E9-43E0-B158-E36714DE4380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1F4DCCD-EDBB-4921-A4CF-B573DD65E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B4F04B3-188F-4596-84F6-1F393249B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1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B4C7457-DA6F-4B01-BC31-04E242D8A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2D908-E78D-4EC0-B50F-293D86407E1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2A7022-A41F-4FBE-B20C-02663E3C4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487F480-ADA3-4C0C-A694-95AA9C85B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C5A05-70C7-4A6A-BF8A-065A4E2C02C4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52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C5A05-70C7-4A6A-BF8A-065A4E2C02C4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2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E8BD1BE-53F7-4E3B-9F01-E54434575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41708-CB71-4E6A-B2A9-EA0693063DD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4D1133E-D15E-48A4-A759-9C489E9BA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4DAA7C8-6471-4735-81CB-AE2C731B8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4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E8BD1BE-53F7-4E3B-9F01-E54434575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41708-CB71-4E6A-B2A9-EA0693063DD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4D1133E-D15E-48A4-A759-9C489E9BA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4DAA7C8-6471-4735-81CB-AE2C731B8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1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E8BD1BE-53F7-4E3B-9F01-E54434575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41708-CB71-4E6A-B2A9-EA0693063DD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4D1133E-D15E-48A4-A759-9C489E9BA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4DAA7C8-6471-4735-81CB-AE2C731B8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1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E8BD1BE-53F7-4E3B-9F01-E54434575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41708-CB71-4E6A-B2A9-EA0693063DD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4D1133E-D15E-48A4-A759-9C489E9BA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4DAA7C8-6471-4735-81CB-AE2C731B8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7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492A42D-F01B-4B03-930F-9C627A7E4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3D6CE-0C8A-4A11-A532-47CC7F29900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009A0B7-DAD8-4215-9053-784108D5D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5EC74B2-07B1-446D-A801-7F3C0AECC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1BA9227-8499-41E2-A2AE-A17F47F07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3C904D-0E4C-4437-B3CB-53A4D1565ED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01810B7-0627-4912-A3FC-D5B7A1D05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B764338-F109-4A4D-BEAF-F19743C50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0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39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04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88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3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99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625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7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11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Experimentally Demonstrating the Enormity of Hilbert Space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5334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Harvard Physics Colloquium, November 3, 2025</a:t>
            </a: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9DED7F1A-6DD0-460D-89A4-1728F37B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6845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0" i="1">
                <a:sym typeface="Symbol" panose="05050102010706020507" pitchFamily="18" charset="2"/>
              </a:rPr>
              <a:t>|</a:t>
            </a:r>
          </a:p>
        </p:txBody>
      </p:sp>
      <p:pic>
        <p:nvPicPr>
          <p:cNvPr id="3077" name="Picture 15" descr="C:\Users\od user\AppData\Local\Microsoft\Windows\Temporary Internet Files\Content.IE5\N7YD4WXK\MCj04412790000[1].png">
            <a:extLst>
              <a:ext uri="{FF2B5EF4-FFF2-40B4-BE49-F238E27FC236}">
                <a16:creationId xmlns:a16="http://schemas.microsoft.com/office/drawing/2014/main" id="{FA0ECF21-8375-4CCD-A7FF-34F6F465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1567">
            <a:off x="458788" y="1614488"/>
            <a:ext cx="38227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>
            <a:extLst>
              <a:ext uri="{FF2B5EF4-FFF2-40B4-BE49-F238E27FC236}">
                <a16:creationId xmlns:a16="http://schemas.microsoft.com/office/drawing/2014/main" id="{1B4B050D-CED4-4C5B-ADE0-839B00A0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54213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558220C-B090-41CC-9097-24D8C4BF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28600"/>
            <a:ext cx="887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My Quantum State Shrinkage Theorems!</a:t>
            </a: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06F6F123-9861-4754-BBFF-CD2F0C093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066800"/>
            <a:ext cx="88773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 2004 (</a:t>
            </a:r>
            <a:r>
              <a:rPr lang="en-US" altLang="en-US" sz="2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Postselected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 Learning Theorem):</a:t>
            </a:r>
            <a:r>
              <a:rPr lang="en-US" altLang="en-US" sz="2600" dirty="0">
                <a:latin typeface="Calibri" panose="020F0502020204030204" pitchFamily="34" charset="0"/>
              </a:rPr>
              <a:t> Given an n-qubit state 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 and </a:t>
            </a:r>
            <a:r>
              <a:rPr lang="en-US" altLang="en-US" sz="2600" dirty="0">
                <a:latin typeface="Calibri" panose="020F0502020204030204" pitchFamily="34" charset="0"/>
              </a:rPr>
              <a:t>a list of 2-outcome measurements E</a:t>
            </a:r>
            <a:r>
              <a:rPr lang="en-US" altLang="en-US" sz="26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600" dirty="0">
                <a:latin typeface="Calibri" panose="020F0502020204030204" pitchFamily="34" charset="0"/>
              </a:rPr>
              <a:t>,…,E</a:t>
            </a:r>
            <a:r>
              <a:rPr lang="en-US" altLang="en-US" sz="2600" baseline="-25000" dirty="0">
                <a:latin typeface="Calibri" panose="020F0502020204030204" pitchFamily="34" charset="0"/>
              </a:rPr>
              <a:t>M</a:t>
            </a:r>
            <a:r>
              <a:rPr lang="en-US" altLang="en-US" sz="2600" dirty="0">
                <a:latin typeface="Calibri" panose="020F0502020204030204" pitchFamily="34" charset="0"/>
              </a:rPr>
              <a:t>, you can describe 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dirty="0">
                <a:latin typeface="Calibri" panose="020F0502020204030204" pitchFamily="34" charset="0"/>
              </a:rPr>
              <a:t> well enough to estimate Tr(</a:t>
            </a:r>
            <a:r>
              <a:rPr lang="en-US" altLang="en-US" sz="2600" dirty="0" err="1">
                <a:latin typeface="Calibri" panose="020F0502020204030204" pitchFamily="34" charset="0"/>
              </a:rPr>
              <a:t>E</a:t>
            </a:r>
            <a:r>
              <a:rPr lang="en-US" altLang="en-US" sz="2600" baseline="-25000" dirty="0" err="1">
                <a:latin typeface="Calibri" panose="020F0502020204030204" pitchFamily="34" charset="0"/>
              </a:rPr>
              <a:t>i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dirty="0">
                <a:latin typeface="Calibri" panose="020F0502020204030204" pitchFamily="34" charset="0"/>
              </a:rPr>
              <a:t>) for all </a:t>
            </a:r>
            <a:r>
              <a:rPr lang="en-US" altLang="en-US" sz="2600" dirty="0" err="1">
                <a:latin typeface="Calibri" panose="020F0502020204030204" pitchFamily="34" charset="0"/>
              </a:rPr>
              <a:t>i</a:t>
            </a:r>
            <a:r>
              <a:rPr lang="en-US" altLang="en-US" sz="2600" dirty="0">
                <a:latin typeface="Calibri" panose="020F0502020204030204" pitchFamily="34" charset="0"/>
              </a:rPr>
              <a:t>, using only Õ(n log M) classical bits.  Relatedly, </a:t>
            </a:r>
            <a:r>
              <a:rPr lang="en-US" altLang="en-US" sz="2600" b="1" dirty="0">
                <a:solidFill>
                  <a:srgbClr val="7030A0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6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600" b="1" dirty="0">
                <a:solidFill>
                  <a:srgbClr val="7030A0"/>
                </a:solidFill>
                <a:latin typeface="Calibri" panose="020F0502020204030204" pitchFamily="34" charset="0"/>
              </a:rPr>
              <a:t>/poly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 2006 (Quantum Occam’s Razor Theorem):</a:t>
            </a:r>
            <a:r>
              <a:rPr lang="en-US" altLang="en-US" sz="2600" dirty="0">
                <a:latin typeface="Calibri" panose="020F0502020204030204" pitchFamily="34" charset="0"/>
              </a:rPr>
              <a:t> Given an n-qubit state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dirty="0">
                <a:latin typeface="Calibri" panose="020F0502020204030204" pitchFamily="34" charset="0"/>
              </a:rPr>
              <a:t> and distribution D over 2-outcome measurements, if you find a hypothesis state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altLang="en-US" sz="2600" dirty="0">
                <a:latin typeface="Calibri" panose="020F0502020204030204" pitchFamily="34" charset="0"/>
              </a:rPr>
              <a:t> such that Tr(</a:t>
            </a:r>
            <a:r>
              <a:rPr lang="en-US" altLang="en-US" sz="2600" dirty="0" err="1">
                <a:latin typeface="Calibri" panose="020F0502020204030204" pitchFamily="34" charset="0"/>
              </a:rPr>
              <a:t>E</a:t>
            </a:r>
            <a:r>
              <a:rPr lang="en-US" altLang="en-US" sz="260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altLang="en-US" sz="2600" dirty="0">
                <a:latin typeface="Calibri" panose="020F0502020204030204" pitchFamily="34" charset="0"/>
              </a:rPr>
              <a:t>)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</a:t>
            </a:r>
            <a:r>
              <a:rPr lang="en-US" altLang="en-US" sz="2600" dirty="0">
                <a:latin typeface="Calibri" panose="020F0502020204030204" pitchFamily="34" charset="0"/>
              </a:rPr>
              <a:t>Tr(</a:t>
            </a:r>
            <a:r>
              <a:rPr lang="en-US" altLang="en-US" sz="2600" dirty="0" err="1">
                <a:latin typeface="Calibri" panose="020F0502020204030204" pitchFamily="34" charset="0"/>
              </a:rPr>
              <a:t>E</a:t>
            </a:r>
            <a:r>
              <a:rPr lang="en-US" altLang="en-US" sz="260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dirty="0">
                <a:latin typeface="Calibri" panose="020F0502020204030204" pitchFamily="34" charset="0"/>
              </a:rPr>
              <a:t>) on each of </a:t>
            </a:r>
            <a:r>
              <a:rPr lang="en-US" altLang="en-US" sz="3000" b="1" dirty="0">
                <a:latin typeface="Calibri" panose="020F0502020204030204" pitchFamily="34" charset="0"/>
              </a:rPr>
              <a:t>m=O(n)</a:t>
            </a:r>
            <a:r>
              <a:rPr lang="en-US" altLang="en-US" sz="2600" dirty="0">
                <a:latin typeface="Calibri" panose="020F0502020204030204" pitchFamily="34" charset="0"/>
              </a:rPr>
              <a:t> sample measurements E</a:t>
            </a:r>
            <a:r>
              <a:rPr lang="en-US" altLang="en-US" sz="26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600" dirty="0">
                <a:latin typeface="Calibri" panose="020F0502020204030204" pitchFamily="34" charset="0"/>
              </a:rPr>
              <a:t>,…,</a:t>
            </a:r>
            <a:r>
              <a:rPr lang="en-US" altLang="en-US" sz="2600" dirty="0" err="1">
                <a:latin typeface="Calibri" panose="020F0502020204030204" pitchFamily="34" charset="0"/>
              </a:rPr>
              <a:t>E</a:t>
            </a:r>
            <a:r>
              <a:rPr lang="en-US" altLang="en-US" sz="2600" baseline="-25000" dirty="0" err="1">
                <a:latin typeface="Calibri" panose="020F0502020204030204" pitchFamily="34" charset="0"/>
              </a:rPr>
              <a:t>m</a:t>
            </a:r>
            <a:r>
              <a:rPr lang="en-US" altLang="en-US" sz="2600" dirty="0">
                <a:latin typeface="Calibri" panose="020F0502020204030204" pitchFamily="34" charset="0"/>
              </a:rPr>
              <a:t> drawn from D, that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altLang="en-US" sz="2600" dirty="0">
                <a:latin typeface="Calibri" panose="020F0502020204030204" pitchFamily="34" charset="0"/>
              </a:rPr>
              <a:t> will probably approximately match 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dirty="0">
                <a:latin typeface="Calibri" panose="020F0502020204030204" pitchFamily="34" charset="0"/>
              </a:rPr>
              <a:t> on most future measurements drawn from D as well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 2018 (Shadow Tomography):</a:t>
            </a:r>
            <a:r>
              <a:rPr lang="en-US" altLang="en-US" sz="2600" dirty="0">
                <a:latin typeface="Calibri" panose="020F0502020204030204" pitchFamily="34" charset="0"/>
              </a:rPr>
              <a:t> Given an n-qubit state 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 and </a:t>
            </a:r>
            <a:r>
              <a:rPr lang="en-US" altLang="en-US" sz="2600" dirty="0">
                <a:latin typeface="Calibri" panose="020F0502020204030204" pitchFamily="34" charset="0"/>
              </a:rPr>
              <a:t>a list of 2-outcome measurements E</a:t>
            </a:r>
            <a:r>
              <a:rPr lang="en-US" altLang="en-US" sz="26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600" dirty="0">
                <a:latin typeface="Calibri" panose="020F0502020204030204" pitchFamily="34" charset="0"/>
              </a:rPr>
              <a:t>,…,E</a:t>
            </a:r>
            <a:r>
              <a:rPr lang="en-US" altLang="en-US" sz="2600" baseline="-25000" dirty="0">
                <a:latin typeface="Calibri" panose="020F0502020204030204" pitchFamily="34" charset="0"/>
              </a:rPr>
              <a:t>M</a:t>
            </a:r>
            <a:r>
              <a:rPr lang="en-US" altLang="en-US" sz="2600" dirty="0">
                <a:latin typeface="Calibri" panose="020F0502020204030204" pitchFamily="34" charset="0"/>
              </a:rPr>
              <a:t>, you can estimate Tr(</a:t>
            </a:r>
            <a:r>
              <a:rPr lang="en-US" altLang="en-US" sz="2600" dirty="0" err="1">
                <a:latin typeface="Calibri" panose="020F0502020204030204" pitchFamily="34" charset="0"/>
              </a:rPr>
              <a:t>E</a:t>
            </a:r>
            <a:r>
              <a:rPr lang="en-US" altLang="en-US" sz="2600" baseline="-25000" dirty="0" err="1">
                <a:latin typeface="Calibri" panose="020F0502020204030204" pitchFamily="34" charset="0"/>
              </a:rPr>
              <a:t>i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dirty="0">
                <a:latin typeface="Calibri" panose="020F0502020204030204" pitchFamily="34" charset="0"/>
              </a:rPr>
              <a:t>) for all </a:t>
            </a:r>
            <a:r>
              <a:rPr lang="en-US" altLang="en-US" sz="2600" dirty="0" err="1">
                <a:latin typeface="Calibri" panose="020F0502020204030204" pitchFamily="34" charset="0"/>
              </a:rPr>
              <a:t>i</a:t>
            </a:r>
            <a:r>
              <a:rPr lang="en-US" altLang="en-US" sz="2600" dirty="0">
                <a:latin typeface="Calibri" panose="020F0502020204030204" pitchFamily="34" charset="0"/>
              </a:rPr>
              <a:t> by carefully measuring only Õ(n log</a:t>
            </a:r>
            <a:r>
              <a:rPr lang="en-US" altLang="en-US" sz="2600" baseline="30000" dirty="0">
                <a:latin typeface="Calibri" panose="020F0502020204030204" pitchFamily="34" charset="0"/>
              </a:rPr>
              <a:t>4</a:t>
            </a:r>
            <a:r>
              <a:rPr lang="en-US" altLang="en-US" sz="2600" dirty="0">
                <a:latin typeface="Calibri" panose="020F0502020204030204" pitchFamily="34" charset="0"/>
              </a:rPr>
              <a:t>M) copies of 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endParaRPr lang="en-US" altLang="en-US" sz="2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700">
            <a:extLst>
              <a:ext uri="{FF2B5EF4-FFF2-40B4-BE49-F238E27FC236}">
                <a16:creationId xmlns:a16="http://schemas.microsoft.com/office/drawing/2014/main" id="{5DF8586F-372F-4371-B0E2-3B70AD01C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40" y="2362200"/>
            <a:ext cx="7622119" cy="3539430"/>
          </a:xfrm>
          <a:prstGeom prst="rect">
            <a:avLst/>
          </a:prstGeom>
          <a:solidFill>
            <a:srgbClr val="FFFFBB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Key ideas of proofs: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Linearity of QM!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Start with the 2</a:t>
            </a:r>
            <a:r>
              <a:rPr lang="en-US" altLang="en-US" sz="2800" baseline="30000" dirty="0"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</a:rPr>
              <a:t>-dimensional maximally mixed state I/2</a:t>
            </a:r>
            <a:r>
              <a:rPr lang="en-US" altLang="en-US" sz="2800" baseline="30000" dirty="0"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</a:rPr>
              <a:t>; then each conditioning on the outcome of a 2-outcome measurement slices the Hilbert space dimension roughly in half, halting once we reach a pure state |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|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0">
            <a:extLst>
              <a:ext uri="{FF2B5EF4-FFF2-40B4-BE49-F238E27FC236}">
                <a16:creationId xmlns:a16="http://schemas.microsoft.com/office/drawing/2014/main" id="{38A0829C-61F5-4743-A7FB-CE9DA028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787526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Despite these shrinkage theorems, in the field of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quantum communication complexity</a:t>
            </a:r>
            <a:r>
              <a:rPr lang="en-US" altLang="en-US" sz="3000" dirty="0">
                <a:latin typeface="Calibri" panose="020F0502020204030204" pitchFamily="34" charset="0"/>
              </a:rPr>
              <a:t>, there have long been special tasks for which we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can</a:t>
            </a:r>
            <a:r>
              <a:rPr lang="en-US" altLang="en-US" sz="3000" dirty="0">
                <a:latin typeface="Calibri" panose="020F0502020204030204" pitchFamily="34" charset="0"/>
              </a:rPr>
              <a:t> prove unconditional exponential separations between the number of bits and the number of qubits…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D77367A-3B56-46A5-92A7-06D95924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The Hidden Matching Problem</a:t>
            </a:r>
            <a:b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Bar-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Yossef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-Jayram-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Kerenidis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 2004</a:t>
            </a:r>
          </a:p>
        </p:txBody>
      </p:sp>
      <p:sp>
        <p:nvSpPr>
          <p:cNvPr id="39939" name="Text Box 700">
            <a:extLst>
              <a:ext uri="{FF2B5EF4-FFF2-40B4-BE49-F238E27FC236}">
                <a16:creationId xmlns:a16="http://schemas.microsoft.com/office/drawing/2014/main" id="{B594921C-4BD7-4AC3-BF04-092153A8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9" y="2644499"/>
            <a:ext cx="434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Alice holds an n-bit string x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(say, male/female for each of n people)</a:t>
            </a: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B51D07B5-884F-45D3-BA59-F1974DD0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84" y="1458291"/>
            <a:ext cx="1123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A71934EA-DE1C-4FD1-80F6-11AEB05D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34" y="1418604"/>
            <a:ext cx="11239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00">
            <a:extLst>
              <a:ext uri="{FF2B5EF4-FFF2-40B4-BE49-F238E27FC236}">
                <a16:creationId xmlns:a16="http://schemas.microsoft.com/office/drawing/2014/main" id="{38A0829C-61F5-4743-A7FB-CE9DA028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47" y="3625229"/>
            <a:ext cx="876300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600" dirty="0">
                <a:latin typeface="Calibri" panose="020F0502020204030204" pitchFamily="34" charset="0"/>
              </a:rPr>
              <a:t>Alice should send Bob a short message that lets him tell whether 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any one couple of his choice</a:t>
            </a:r>
            <a:r>
              <a:rPr lang="en-US" altLang="en-US" sz="2600" dirty="0">
                <a:latin typeface="Calibri" panose="020F0502020204030204" pitchFamily="34" charset="0"/>
              </a:rPr>
              <a:t> is same- or opposite-sex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Classically, a ~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n</a:t>
            </a:r>
            <a:r>
              <a:rPr lang="en-US" altLang="en-US" sz="2600" dirty="0">
                <a:latin typeface="Calibri" panose="020F0502020204030204" pitchFamily="34" charset="0"/>
              </a:rPr>
              <a:t>-bit message is necessary and sufficient (why?)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Quantumly, O(log n) qubits suffice!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Measurement basis:</a:t>
            </a:r>
          </a:p>
        </p:txBody>
      </p:sp>
      <p:sp>
        <p:nvSpPr>
          <p:cNvPr id="39943" name="Text Box 700">
            <a:extLst>
              <a:ext uri="{FF2B5EF4-FFF2-40B4-BE49-F238E27FC236}">
                <a16:creationId xmlns:a16="http://schemas.microsoft.com/office/drawing/2014/main" id="{2A91131C-3541-4D51-B2DF-BCFE171CF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12404"/>
            <a:ext cx="48901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Bob holds a matching E on {1,…,n}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600" dirty="0">
                <a:latin typeface="Calibri" panose="020F0502020204030204" pitchFamily="34" charset="0"/>
              </a:rPr>
              <a:t>(say, who’s dating whom)</a:t>
            </a:r>
          </a:p>
        </p:txBody>
      </p:sp>
      <p:cxnSp>
        <p:nvCxnSpPr>
          <p:cNvPr id="39944" name="Straight Arrow Connector 3">
            <a:extLst>
              <a:ext uri="{FF2B5EF4-FFF2-40B4-BE49-F238E27FC236}">
                <a16:creationId xmlns:a16="http://schemas.microsoft.com/office/drawing/2014/main" id="{4453FB8C-AAF3-4A44-A39A-FCD6948B87C7}"/>
              </a:ext>
            </a:extLst>
          </p:cNvPr>
          <p:cNvCxnSpPr>
            <a:cxnSpLocks/>
            <a:stCxn id="39941" idx="3"/>
            <a:endCxn id="39940" idx="1"/>
          </p:cNvCxnSpPr>
          <p:nvPr/>
        </p:nvCxnSpPr>
        <p:spPr bwMode="auto">
          <a:xfrm flipV="1">
            <a:off x="2773984" y="2012329"/>
            <a:ext cx="35052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0FFCE4-108D-4A8C-ADD9-26920F828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843" y="5054393"/>
            <a:ext cx="3360394" cy="1621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blipFill>
                <a:blip r:embed="rId6"/>
                <a:stretch>
                  <a:fillRect r="-460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EE9FC0B-E065-43B5-9B8C-6FD0A3BF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38125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“Quantum Information Supremacy”</a:t>
            </a:r>
            <a:endParaRPr lang="en-US" altLang="en-US" sz="27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1305341"/>
            <a:ext cx="706358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Idea (A. &amp; William </a:t>
            </a:r>
            <a:r>
              <a:rPr lang="en-US" altLang="en-US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Kretschmer</a:t>
            </a: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):</a:t>
            </a:r>
            <a:r>
              <a:rPr lang="en-US" altLang="en-US" sz="2700" dirty="0">
                <a:latin typeface="Calibri" panose="020F0502020204030204" pitchFamily="34" charset="0"/>
              </a:rPr>
              <a:t> Use a problem like Hidden Matching to perform a different kind of quantum supremacy experiment, which won’t depend on any unproved complexity assumptions</a:t>
            </a:r>
          </a:p>
        </p:txBody>
      </p:sp>
      <p:pic>
        <p:nvPicPr>
          <p:cNvPr id="11266" name="Picture 2" descr="William Kretschmer">
            <a:extLst>
              <a:ext uri="{FF2B5EF4-FFF2-40B4-BE49-F238E27FC236}">
                <a16:creationId xmlns:a16="http://schemas.microsoft.com/office/drawing/2014/main" id="{0873B3B2-A1F3-481C-A725-637CE77E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34" y="1204645"/>
            <a:ext cx="1387637" cy="18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00">
            <a:extLst>
              <a:ext uri="{FF2B5EF4-FFF2-40B4-BE49-F238E27FC236}">
                <a16:creationId xmlns:a16="http://schemas.microsoft.com/office/drawing/2014/main" id="{C4EDBF3D-B845-4338-8FBA-6DA18868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42" y="3733800"/>
            <a:ext cx="8488362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700" dirty="0">
                <a:latin typeface="Calibri" panose="020F0502020204030204" pitchFamily="34" charset="0"/>
              </a:rPr>
              <a:t>Experimentally check that, if Nature is “secretly maintaining a classical description” for an n-qubit entangled state |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700" dirty="0">
                <a:latin typeface="Calibri" panose="020F0502020204030204" pitchFamily="34" charset="0"/>
              </a:rPr>
              <a:t>, even a probabilistic description, then it must contain 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</a:t>
            </a:r>
            <a:r>
              <a:rPr lang="en-US" altLang="en-US" sz="2700" dirty="0" err="1">
                <a:latin typeface="Calibri" panose="020F0502020204030204" pitchFamily="34" charset="0"/>
              </a:rPr>
              <a:t>c</a:t>
            </a:r>
            <a:r>
              <a:rPr lang="en-US" altLang="en-US" sz="2700" baseline="30000" dirty="0" err="1">
                <a:latin typeface="Calibri" panose="020F0502020204030204" pitchFamily="34" charset="0"/>
              </a:rPr>
              <a:t>n</a:t>
            </a:r>
            <a:r>
              <a:rPr lang="en-US" altLang="en-US" sz="2700" dirty="0">
                <a:latin typeface="Calibri" panose="020F0502020204030204" pitchFamily="34" charset="0"/>
              </a:rPr>
              <a:t> classical bits to account for the observed statistics from measuring |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endParaRPr lang="en-US" altLang="en-US" sz="27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E.g., if n=20, check that &gt;100 classical bits are needed?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457200"/>
            <a:ext cx="84883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Difficulty:</a:t>
            </a:r>
            <a:r>
              <a:rPr lang="en-US" altLang="en-US" sz="2800" dirty="0">
                <a:latin typeface="Calibri" panose="020F0502020204030204" pitchFamily="34" charset="0"/>
              </a:rPr>
              <a:t> The Hidden Matching separation is “only” n vs. </a:t>
            </a:r>
            <a:r>
              <a:rPr lang="en-US" altLang="en-US" sz="4000" dirty="0">
                <a:latin typeface="Calibri" panose="020F0502020204030204" pitchFamily="34" charset="0"/>
              </a:rPr>
              <a:t>2</a:t>
            </a:r>
            <a:r>
              <a:rPr lang="en-US" altLang="en-US" sz="4000" baseline="30000" dirty="0">
                <a:latin typeface="Calibri" panose="020F0502020204030204" pitchFamily="34" charset="0"/>
              </a:rPr>
              <a:t>n/2</a:t>
            </a:r>
            <a:r>
              <a:rPr lang="en-US" altLang="en-US" sz="2800" dirty="0">
                <a:latin typeface="Calibri" panose="020F0502020204030204" pitchFamily="34" charset="0"/>
              </a:rPr>
              <a:t>, while the difficulty of state preparation limits us to n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</a:t>
            </a:r>
            <a:r>
              <a:rPr lang="en-US" altLang="en-US" sz="2800" dirty="0">
                <a:latin typeface="Calibri" panose="020F0502020204030204" pitchFamily="34" charset="0"/>
              </a:rPr>
              <a:t>12 qubits.  Once you include errors, not quite good enough to get a separation with current hardware!</a:t>
            </a:r>
          </a:p>
        </p:txBody>
      </p:sp>
      <p:sp>
        <p:nvSpPr>
          <p:cNvPr id="5" name="Text Box 700">
            <a:extLst>
              <a:ext uri="{FF2B5EF4-FFF2-40B4-BE49-F238E27FC236}">
                <a16:creationId xmlns:a16="http://schemas.microsoft.com/office/drawing/2014/main" id="{5E215A0A-C8D0-4790-984B-8F05780A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2438400"/>
            <a:ext cx="8488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Want:</a:t>
            </a:r>
            <a:r>
              <a:rPr lang="en-US" altLang="en-US" sz="2800" dirty="0">
                <a:latin typeface="Calibri" panose="020F0502020204030204" pitchFamily="34" charset="0"/>
              </a:rPr>
              <a:t> An optimal n vs. </a:t>
            </a:r>
            <a:r>
              <a:rPr lang="en-US" altLang="en-US" sz="4000" dirty="0">
                <a:latin typeface="Calibri" panose="020F0502020204030204" pitchFamily="34" charset="0"/>
              </a:rPr>
              <a:t>2</a:t>
            </a:r>
            <a:r>
              <a:rPr lang="en-US" altLang="en-US" sz="4000" baseline="30000" dirty="0"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</a:rPr>
              <a:t> separation</a:t>
            </a:r>
          </a:p>
        </p:txBody>
      </p:sp>
      <p:sp>
        <p:nvSpPr>
          <p:cNvPr id="6" name="Text Box 700">
            <a:extLst>
              <a:ext uri="{FF2B5EF4-FFF2-40B4-BE49-F238E27FC236}">
                <a16:creationId xmlns:a16="http://schemas.microsoft.com/office/drawing/2014/main" id="{AB6DAAE1-7829-4F84-9FD6-3BC5BF70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2" y="3311604"/>
            <a:ext cx="848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We achieve this using a version of the Random Circuit Sampling problem, which was previously used for quantum </a:t>
            </a:r>
            <a:r>
              <a:rPr lang="en-US" altLang="en-US" sz="2800" i="1" dirty="0">
                <a:latin typeface="Calibri" panose="020F0502020204030204" pitchFamily="34" charset="0"/>
              </a:rPr>
              <a:t>computational</a:t>
            </a:r>
            <a:r>
              <a:rPr lang="en-US" altLang="en-US" sz="2800" dirty="0">
                <a:latin typeface="Calibri" panose="020F0502020204030204" pitchFamily="34" charset="0"/>
              </a:rPr>
              <a:t> supremacy experiments</a:t>
            </a:r>
          </a:p>
        </p:txBody>
      </p:sp>
      <p:sp>
        <p:nvSpPr>
          <p:cNvPr id="7" name="Text Box 700">
            <a:extLst>
              <a:ext uri="{FF2B5EF4-FFF2-40B4-BE49-F238E27FC236}">
                <a16:creationId xmlns:a16="http://schemas.microsoft.com/office/drawing/2014/main" id="{8884C3C7-9F35-4171-9CA5-1BE793280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" y="5446693"/>
            <a:ext cx="8488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Key point:</a:t>
            </a:r>
            <a:r>
              <a:rPr lang="en-US" altLang="en-US" sz="2800" dirty="0">
                <a:latin typeface="Calibri" panose="020F0502020204030204" pitchFamily="34" charset="0"/>
              </a:rPr>
              <a:t> “Alice” and “Bob” will be separated in time rather than in space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5263C863-5D7E-4A41-A17D-9DE03629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2" y="4800948"/>
            <a:ext cx="8488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“Bell inequality violation for exponential Hilbert space”</a:t>
            </a:r>
          </a:p>
        </p:txBody>
      </p:sp>
    </p:spTree>
    <p:extLst>
      <p:ext uri="{BB962C8B-B14F-4D97-AF65-F5344CB8AC3E}">
        <p14:creationId xmlns:p14="http://schemas.microsoft.com/office/powerpoint/2010/main" val="33226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5500FC-E744-4866-A6A5-EE68093A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874"/>
            <a:ext cx="9144000" cy="3098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9E771-93B4-46E7-B798-4698B0650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810000"/>
            <a:ext cx="9144000" cy="28699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5D574-C850-4C7A-8560-C1CFE353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20" y="228600"/>
            <a:ext cx="8487960" cy="2600688"/>
          </a:xfrm>
          <a:prstGeom prst="rect">
            <a:avLst/>
          </a:prstGeom>
        </p:spPr>
      </p:pic>
      <p:sp>
        <p:nvSpPr>
          <p:cNvPr id="4" name="Text Box 700">
            <a:extLst>
              <a:ext uri="{FF2B5EF4-FFF2-40B4-BE49-F238E27FC236}">
                <a16:creationId xmlns:a16="http://schemas.microsoft.com/office/drawing/2014/main" id="{11E0261C-A2ED-43A8-A90B-927D72FDB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848836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Calibri" panose="020F0502020204030204" pitchFamily="34" charset="0"/>
              </a:rPr>
              <a:t>Quantinuum’s</a:t>
            </a:r>
            <a:r>
              <a:rPr lang="en-US" altLang="en-US" sz="2800" dirty="0">
                <a:latin typeface="Calibri" panose="020F0502020204030204" pitchFamily="34" charset="0"/>
              </a:rPr>
              <a:t> H1-1 trapped ion processor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Fully programmable, all-to-all connectivity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We use 12 qubits out of a possible 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2-qubit gates with &gt;99.9% fidelity </a:t>
            </a:r>
            <a:r>
              <a:rPr lang="en-US" alt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 ~50% circuit fidelity even after hundreds of gates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4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CA88D-AA7F-4A5D-8F45-504C1AFC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919" y="381000"/>
            <a:ext cx="9144000" cy="4858515"/>
          </a:xfrm>
          <a:prstGeom prst="rect">
            <a:avLst/>
          </a:prstGeom>
        </p:spPr>
      </p:pic>
      <p:sp>
        <p:nvSpPr>
          <p:cNvPr id="4" name="Text Box 700">
            <a:extLst>
              <a:ext uri="{FF2B5EF4-FFF2-40B4-BE49-F238E27FC236}">
                <a16:creationId xmlns:a16="http://schemas.microsoft.com/office/drawing/2014/main" id="{14EFE614-D8B0-49C0-B26B-7EC3054D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40" y="5334000"/>
            <a:ext cx="7622119" cy="1384995"/>
          </a:xfrm>
          <a:prstGeom prst="rect">
            <a:avLst/>
          </a:prstGeom>
          <a:solidFill>
            <a:srgbClr val="FFFFBB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For greater efficiency, we have Bob apply a random “stabilizer” circuit C only.  We show that a similar classical lower bound still holds.</a:t>
            </a:r>
          </a:p>
        </p:txBody>
      </p:sp>
      <p:sp>
        <p:nvSpPr>
          <p:cNvPr id="5" name="Text Box 700">
            <a:extLst>
              <a:ext uri="{FF2B5EF4-FFF2-40B4-BE49-F238E27FC236}">
                <a16:creationId xmlns:a16="http://schemas.microsoft.com/office/drawing/2014/main" id="{1020D892-3BF3-42BB-A80D-1AF564E4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6875"/>
            <a:ext cx="1173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“Alice”</a:t>
            </a:r>
          </a:p>
        </p:txBody>
      </p:sp>
      <p:sp>
        <p:nvSpPr>
          <p:cNvPr id="6" name="Text Box 700">
            <a:extLst>
              <a:ext uri="{FF2B5EF4-FFF2-40B4-BE49-F238E27FC236}">
                <a16:creationId xmlns:a16="http://schemas.microsoft.com/office/drawing/2014/main" id="{994E2DFB-1243-4FE4-BBC1-44D598B21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356875"/>
            <a:ext cx="1173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“Bob”</a:t>
            </a:r>
          </a:p>
        </p:txBody>
      </p:sp>
    </p:spTree>
    <p:extLst>
      <p:ext uri="{BB962C8B-B14F-4D97-AF65-F5344CB8AC3E}">
        <p14:creationId xmlns:p14="http://schemas.microsoft.com/office/powerpoint/2010/main" val="15138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597F5-B69D-48C9-BF72-C505B007B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6" y="156706"/>
            <a:ext cx="8802328" cy="65445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5E7C8-7FDB-47DB-B990-0B9F4EDC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6" y="0"/>
            <a:ext cx="888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extLst>
              <a:ext uri="{FF2B5EF4-FFF2-40B4-BE49-F238E27FC236}">
                <a16:creationId xmlns:a16="http://schemas.microsoft.com/office/drawing/2014/main" id="{56FE89E2-06F0-4146-9F6D-BBB7CD06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941" y="443505"/>
            <a:ext cx="55969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In quantum mechanics, a state of n qubits requires </a:t>
            </a:r>
            <a:r>
              <a:rPr lang="en-US" altLang="en-US" sz="6000" b="1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6000" b="1" baseline="30000" dirty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 dirty="0">
                <a:latin typeface="Calibri" panose="020F0502020204030204" pitchFamily="34" charset="0"/>
              </a:rPr>
              <a:t> complex numbers to specify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Object 2">
                <a:extLst>
                  <a:ext uri="{FF2B5EF4-FFF2-40B4-BE49-F238E27FC236}">
                    <a16:creationId xmlns:a16="http://schemas.microsoft.com/office/drawing/2014/main" id="{1E479168-9013-4DD2-9012-99C165FC07AA}"/>
                  </a:ext>
                </a:extLst>
              </p:cNvPr>
              <p:cNvSpPr txBox="1"/>
              <p:nvPr/>
            </p:nvSpPr>
            <p:spPr bwMode="auto">
              <a:xfrm>
                <a:off x="1247086" y="2769406"/>
                <a:ext cx="6267658" cy="192644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123" name="Object 2">
                <a:extLst>
                  <a:ext uri="{FF2B5EF4-FFF2-40B4-BE49-F238E27FC236}">
                    <a16:creationId xmlns:a16="http://schemas.microsoft.com/office/drawing/2014/main" id="{1E479168-9013-4DD2-9012-99C165FC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086" y="2769406"/>
                <a:ext cx="6267658" cy="1926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3">
            <a:extLst>
              <a:ext uri="{FF2B5EF4-FFF2-40B4-BE49-F238E27FC236}">
                <a16:creationId xmlns:a16="http://schemas.microsoft.com/office/drawing/2014/main" id="{9CEFD827-9C51-49AD-BD83-9DAEEAD2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>
                <a:latin typeface="Calibri" panose="020F0502020204030204" pitchFamily="34" charset="0"/>
              </a:rPr>
              <a:t>To a computer scientist, this is probably </a:t>
            </a:r>
            <a:r>
              <a:rPr lang="en-US" altLang="en-US" b="1" u="sng" dirty="0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en-US" altLang="en-US" u="sng" dirty="0">
                <a:latin typeface="Calibri" panose="020F0502020204030204" pitchFamily="34" charset="0"/>
              </a:rPr>
              <a:t> central fact about quantum mechanics</a:t>
            </a:r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CDA778D6-ED13-406C-B51B-9C30A9603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674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But why do we care so much?</a:t>
            </a:r>
          </a:p>
        </p:txBody>
      </p:sp>
      <p:grpSp>
        <p:nvGrpSpPr>
          <p:cNvPr id="5126" name="Group 4">
            <a:extLst>
              <a:ext uri="{FF2B5EF4-FFF2-40B4-BE49-F238E27FC236}">
                <a16:creationId xmlns:a16="http://schemas.microsoft.com/office/drawing/2014/main" id="{C057887F-D733-4DD3-9226-B03BD74ED45C}"/>
              </a:ext>
            </a:extLst>
          </p:cNvPr>
          <p:cNvGrpSpPr>
            <a:grpSpLocks/>
          </p:cNvGrpSpPr>
          <p:nvPr/>
        </p:nvGrpSpPr>
        <p:grpSpPr bwMode="auto">
          <a:xfrm>
            <a:off x="7556874" y="899565"/>
            <a:ext cx="909637" cy="1143000"/>
            <a:chOff x="432" y="2736"/>
            <a:chExt cx="830" cy="1044"/>
          </a:xfrm>
        </p:grpSpPr>
        <p:sp>
          <p:nvSpPr>
            <p:cNvPr id="5156" name="Line 5">
              <a:extLst>
                <a:ext uri="{FF2B5EF4-FFF2-40B4-BE49-F238E27FC236}">
                  <a16:creationId xmlns:a16="http://schemas.microsoft.com/office/drawing/2014/main" id="{49493FDE-91B0-40A3-8CF4-755330DF1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6" y="2759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57" name="Picture 6" descr="MCED00214_0000[1]">
              <a:extLst>
                <a:ext uri="{FF2B5EF4-FFF2-40B4-BE49-F238E27FC236}">
                  <a16:creationId xmlns:a16="http://schemas.microsoft.com/office/drawing/2014/main" id="{7BDCD673-0C29-4ED0-B33A-D9225C422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" y="2759"/>
              <a:ext cx="830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AutoShape 7">
              <a:extLst>
                <a:ext uri="{FF2B5EF4-FFF2-40B4-BE49-F238E27FC236}">
                  <a16:creationId xmlns:a16="http://schemas.microsoft.com/office/drawing/2014/main" id="{83ACFCA0-442A-4013-B615-FC632C90A7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768" y="3216"/>
              <a:ext cx="144" cy="336"/>
            </a:xfrm>
            <a:prstGeom prst="moon">
              <a:avLst>
                <a:gd name="adj" fmla="val 791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59" name="Group 8">
              <a:extLst>
                <a:ext uri="{FF2B5EF4-FFF2-40B4-BE49-F238E27FC236}">
                  <a16:creationId xmlns:a16="http://schemas.microsoft.com/office/drawing/2014/main" id="{CFFE4E76-CF0D-4BA0-BC6D-7AF121354E8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68" y="2991"/>
              <a:ext cx="315" cy="195"/>
              <a:chOff x="4456" y="2823"/>
              <a:chExt cx="315" cy="195"/>
            </a:xfrm>
          </p:grpSpPr>
          <p:sp>
            <p:nvSpPr>
              <p:cNvPr id="5166" name="Freeform 9">
                <a:extLst>
                  <a:ext uri="{FF2B5EF4-FFF2-40B4-BE49-F238E27FC236}">
                    <a16:creationId xmlns:a16="http://schemas.microsoft.com/office/drawing/2014/main" id="{99F014B0-A267-4EBC-B63D-EC4A6A6F0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2823"/>
                <a:ext cx="315" cy="195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1 h 505"/>
                  <a:gd name="T48" fmla="*/ 0 w 817"/>
                  <a:gd name="T49" fmla="*/ 1 h 505"/>
                  <a:gd name="T50" fmla="*/ 0 w 817"/>
                  <a:gd name="T51" fmla="*/ 1 h 505"/>
                  <a:gd name="T52" fmla="*/ 0 w 817"/>
                  <a:gd name="T53" fmla="*/ 1 h 505"/>
                  <a:gd name="T54" fmla="*/ 1 w 817"/>
                  <a:gd name="T55" fmla="*/ 1 h 505"/>
                  <a:gd name="T56" fmla="*/ 1 w 817"/>
                  <a:gd name="T57" fmla="*/ 1 h 505"/>
                  <a:gd name="T58" fmla="*/ 1 w 817"/>
                  <a:gd name="T59" fmla="*/ 1 h 505"/>
                  <a:gd name="T60" fmla="*/ 1 w 817"/>
                  <a:gd name="T61" fmla="*/ 1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Freeform 10">
                <a:extLst>
                  <a:ext uri="{FF2B5EF4-FFF2-40B4-BE49-F238E27FC236}">
                    <a16:creationId xmlns:a16="http://schemas.microsoft.com/office/drawing/2014/main" id="{E97D85E1-0E53-4722-BA1F-A7D8F8755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1 w 695"/>
                  <a:gd name="T35" fmla="*/ 0 h 396"/>
                  <a:gd name="T36" fmla="*/ 1 w 695"/>
                  <a:gd name="T37" fmla="*/ 0 h 396"/>
                  <a:gd name="T38" fmla="*/ 1 w 695"/>
                  <a:gd name="T39" fmla="*/ 0 h 396"/>
                  <a:gd name="T40" fmla="*/ 1 w 695"/>
                  <a:gd name="T41" fmla="*/ 0 h 396"/>
                  <a:gd name="T42" fmla="*/ 1 w 695"/>
                  <a:gd name="T43" fmla="*/ 0 h 396"/>
                  <a:gd name="T44" fmla="*/ 1 w 695"/>
                  <a:gd name="T45" fmla="*/ 0 h 396"/>
                  <a:gd name="T46" fmla="*/ 1 w 695"/>
                  <a:gd name="T47" fmla="*/ 0 h 396"/>
                  <a:gd name="T48" fmla="*/ 1 w 695"/>
                  <a:gd name="T49" fmla="*/ 0 h 396"/>
                  <a:gd name="T50" fmla="*/ 1 w 695"/>
                  <a:gd name="T51" fmla="*/ 0 h 396"/>
                  <a:gd name="T52" fmla="*/ 1 w 695"/>
                  <a:gd name="T53" fmla="*/ 0 h 396"/>
                  <a:gd name="T54" fmla="*/ 1 w 695"/>
                  <a:gd name="T55" fmla="*/ 0 h 396"/>
                  <a:gd name="T56" fmla="*/ 1 w 695"/>
                  <a:gd name="T57" fmla="*/ 0 h 396"/>
                  <a:gd name="T58" fmla="*/ 1 w 695"/>
                  <a:gd name="T59" fmla="*/ 0 h 396"/>
                  <a:gd name="T60" fmla="*/ 1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Freeform 11">
                <a:extLst>
                  <a:ext uri="{FF2B5EF4-FFF2-40B4-BE49-F238E27FC236}">
                    <a16:creationId xmlns:a16="http://schemas.microsoft.com/office/drawing/2014/main" id="{C2F93744-4C59-497D-96FD-7898D87C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12">
                <a:extLst>
                  <a:ext uri="{FF2B5EF4-FFF2-40B4-BE49-F238E27FC236}">
                    <a16:creationId xmlns:a16="http://schemas.microsoft.com/office/drawing/2014/main" id="{57F64DE6-F782-4364-BC52-DB04240D5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0" name="Group 13">
              <a:extLst>
                <a:ext uri="{FF2B5EF4-FFF2-40B4-BE49-F238E27FC236}">
                  <a16:creationId xmlns:a16="http://schemas.microsoft.com/office/drawing/2014/main" id="{BF4B2ED5-A8D6-43C3-A27F-2F1DC2C492A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82" y="2991"/>
              <a:ext cx="315" cy="195"/>
              <a:chOff x="4842" y="2823"/>
              <a:chExt cx="315" cy="195"/>
            </a:xfrm>
          </p:grpSpPr>
          <p:sp>
            <p:nvSpPr>
              <p:cNvPr id="5162" name="Freeform 14">
                <a:extLst>
                  <a:ext uri="{FF2B5EF4-FFF2-40B4-BE49-F238E27FC236}">
                    <a16:creationId xmlns:a16="http://schemas.microsoft.com/office/drawing/2014/main" id="{78C8AE9B-0C81-4EE5-AE34-16F26DFE6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2823"/>
                <a:ext cx="315" cy="195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1 h 505"/>
                  <a:gd name="T48" fmla="*/ 0 w 817"/>
                  <a:gd name="T49" fmla="*/ 1 h 505"/>
                  <a:gd name="T50" fmla="*/ 0 w 817"/>
                  <a:gd name="T51" fmla="*/ 1 h 505"/>
                  <a:gd name="T52" fmla="*/ 0 w 817"/>
                  <a:gd name="T53" fmla="*/ 1 h 505"/>
                  <a:gd name="T54" fmla="*/ 1 w 817"/>
                  <a:gd name="T55" fmla="*/ 1 h 505"/>
                  <a:gd name="T56" fmla="*/ 1 w 817"/>
                  <a:gd name="T57" fmla="*/ 1 h 505"/>
                  <a:gd name="T58" fmla="*/ 1 w 817"/>
                  <a:gd name="T59" fmla="*/ 1 h 505"/>
                  <a:gd name="T60" fmla="*/ 1 w 817"/>
                  <a:gd name="T61" fmla="*/ 1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15">
                <a:extLst>
                  <a:ext uri="{FF2B5EF4-FFF2-40B4-BE49-F238E27FC236}">
                    <a16:creationId xmlns:a16="http://schemas.microsoft.com/office/drawing/2014/main" id="{24540A73-6FB0-457D-A6FD-23CEC09C2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1 w 695"/>
                  <a:gd name="T35" fmla="*/ 0 h 396"/>
                  <a:gd name="T36" fmla="*/ 1 w 695"/>
                  <a:gd name="T37" fmla="*/ 0 h 396"/>
                  <a:gd name="T38" fmla="*/ 1 w 695"/>
                  <a:gd name="T39" fmla="*/ 0 h 396"/>
                  <a:gd name="T40" fmla="*/ 1 w 695"/>
                  <a:gd name="T41" fmla="*/ 0 h 396"/>
                  <a:gd name="T42" fmla="*/ 1 w 695"/>
                  <a:gd name="T43" fmla="*/ 0 h 396"/>
                  <a:gd name="T44" fmla="*/ 1 w 695"/>
                  <a:gd name="T45" fmla="*/ 0 h 396"/>
                  <a:gd name="T46" fmla="*/ 1 w 695"/>
                  <a:gd name="T47" fmla="*/ 0 h 396"/>
                  <a:gd name="T48" fmla="*/ 1 w 695"/>
                  <a:gd name="T49" fmla="*/ 0 h 396"/>
                  <a:gd name="T50" fmla="*/ 1 w 695"/>
                  <a:gd name="T51" fmla="*/ 0 h 396"/>
                  <a:gd name="T52" fmla="*/ 1 w 695"/>
                  <a:gd name="T53" fmla="*/ 0 h 396"/>
                  <a:gd name="T54" fmla="*/ 1 w 695"/>
                  <a:gd name="T55" fmla="*/ 0 h 396"/>
                  <a:gd name="T56" fmla="*/ 1 w 695"/>
                  <a:gd name="T57" fmla="*/ 0 h 396"/>
                  <a:gd name="T58" fmla="*/ 1 w 695"/>
                  <a:gd name="T59" fmla="*/ 0 h 396"/>
                  <a:gd name="T60" fmla="*/ 1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16">
                <a:extLst>
                  <a:ext uri="{FF2B5EF4-FFF2-40B4-BE49-F238E27FC236}">
                    <a16:creationId xmlns:a16="http://schemas.microsoft.com/office/drawing/2014/main" id="{A3FEEA96-C4CF-4D0E-B9C1-AD49357B8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17">
                <a:extLst>
                  <a:ext uri="{FF2B5EF4-FFF2-40B4-BE49-F238E27FC236}">
                    <a16:creationId xmlns:a16="http://schemas.microsoft.com/office/drawing/2014/main" id="{0580DF48-2DE3-4FA6-93F3-BE2A1D847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" name="Line 18">
              <a:extLst>
                <a:ext uri="{FF2B5EF4-FFF2-40B4-BE49-F238E27FC236}">
                  <a16:creationId xmlns:a16="http://schemas.microsoft.com/office/drawing/2014/main" id="{8A3B3023-DD62-4805-9B44-ECB65755C9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7" y="2736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7" name="Group 19">
            <a:extLst>
              <a:ext uri="{FF2B5EF4-FFF2-40B4-BE49-F238E27FC236}">
                <a16:creationId xmlns:a16="http://schemas.microsoft.com/office/drawing/2014/main" id="{62F41531-13F5-4472-BFB0-8852CE7213F8}"/>
              </a:ext>
            </a:extLst>
          </p:cNvPr>
          <p:cNvGrpSpPr>
            <a:grpSpLocks/>
          </p:cNvGrpSpPr>
          <p:nvPr/>
        </p:nvGrpSpPr>
        <p:grpSpPr bwMode="auto">
          <a:xfrm>
            <a:off x="567781" y="924746"/>
            <a:ext cx="955675" cy="1219200"/>
            <a:chOff x="384" y="3168"/>
            <a:chExt cx="818" cy="1044"/>
          </a:xfrm>
        </p:grpSpPr>
        <p:sp>
          <p:nvSpPr>
            <p:cNvPr id="5128" name="Line 20">
              <a:extLst>
                <a:ext uri="{FF2B5EF4-FFF2-40B4-BE49-F238E27FC236}">
                  <a16:creationId xmlns:a16="http://schemas.microsoft.com/office/drawing/2014/main" id="{F93E98F6-4FA0-4C8B-AB2A-25268EA77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" y="3191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29" name="Picture 21" descr="MCDD01775_0000[1]">
              <a:extLst>
                <a:ext uri="{FF2B5EF4-FFF2-40B4-BE49-F238E27FC236}">
                  <a16:creationId xmlns:a16="http://schemas.microsoft.com/office/drawing/2014/main" id="{26E94CEA-2AD0-4DC1-BDF8-9E75A0382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91"/>
              <a:ext cx="818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AutoShape 22">
              <a:extLst>
                <a:ext uri="{FF2B5EF4-FFF2-40B4-BE49-F238E27FC236}">
                  <a16:creationId xmlns:a16="http://schemas.microsoft.com/office/drawing/2014/main" id="{264A6E4D-D72B-422D-BFE5-13D1CEC5BA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14" y="3654"/>
              <a:ext cx="155" cy="336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31" name="Group 23">
              <a:extLst>
                <a:ext uri="{FF2B5EF4-FFF2-40B4-BE49-F238E27FC236}">
                  <a16:creationId xmlns:a16="http://schemas.microsoft.com/office/drawing/2014/main" id="{9321F080-2B16-45CA-B861-C27E69E61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" y="3329"/>
              <a:ext cx="342" cy="266"/>
              <a:chOff x="601" y="3506"/>
              <a:chExt cx="442" cy="347"/>
            </a:xfrm>
          </p:grpSpPr>
          <p:sp>
            <p:nvSpPr>
              <p:cNvPr id="5145" name="Freeform 24">
                <a:extLst>
                  <a:ext uri="{FF2B5EF4-FFF2-40B4-BE49-F238E27FC236}">
                    <a16:creationId xmlns:a16="http://schemas.microsoft.com/office/drawing/2014/main" id="{CA9A8254-839E-4729-B410-A520AF469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7 w 817"/>
                  <a:gd name="T1" fmla="*/ 1 h 505"/>
                  <a:gd name="T2" fmla="*/ 6 w 817"/>
                  <a:gd name="T3" fmla="*/ 1 h 505"/>
                  <a:gd name="T4" fmla="*/ 6 w 817"/>
                  <a:gd name="T5" fmla="*/ 0 h 505"/>
                  <a:gd name="T6" fmla="*/ 6 w 817"/>
                  <a:gd name="T7" fmla="*/ 0 h 505"/>
                  <a:gd name="T8" fmla="*/ 5 w 817"/>
                  <a:gd name="T9" fmla="*/ 0 h 505"/>
                  <a:gd name="T10" fmla="*/ 5 w 817"/>
                  <a:gd name="T11" fmla="*/ 0 h 505"/>
                  <a:gd name="T12" fmla="*/ 4 w 817"/>
                  <a:gd name="T13" fmla="*/ 0 h 505"/>
                  <a:gd name="T14" fmla="*/ 4 w 817"/>
                  <a:gd name="T15" fmla="*/ 0 h 505"/>
                  <a:gd name="T16" fmla="*/ 3 w 817"/>
                  <a:gd name="T17" fmla="*/ 0 h 505"/>
                  <a:gd name="T18" fmla="*/ 3 w 817"/>
                  <a:gd name="T19" fmla="*/ 0 h 505"/>
                  <a:gd name="T20" fmla="*/ 2 w 817"/>
                  <a:gd name="T21" fmla="*/ 0 h 505"/>
                  <a:gd name="T22" fmla="*/ 2 w 817"/>
                  <a:gd name="T23" fmla="*/ 0 h 505"/>
                  <a:gd name="T24" fmla="*/ 2 w 817"/>
                  <a:gd name="T25" fmla="*/ 0 h 505"/>
                  <a:gd name="T26" fmla="*/ 1 w 817"/>
                  <a:gd name="T27" fmla="*/ 0 h 505"/>
                  <a:gd name="T28" fmla="*/ 1 w 817"/>
                  <a:gd name="T29" fmla="*/ 1 h 505"/>
                  <a:gd name="T30" fmla="*/ 1 w 817"/>
                  <a:gd name="T31" fmla="*/ 1 h 505"/>
                  <a:gd name="T32" fmla="*/ 1 w 817"/>
                  <a:gd name="T33" fmla="*/ 1 h 505"/>
                  <a:gd name="T34" fmla="*/ 1 w 817"/>
                  <a:gd name="T35" fmla="*/ 1 h 505"/>
                  <a:gd name="T36" fmla="*/ 0 w 817"/>
                  <a:gd name="T37" fmla="*/ 1 h 505"/>
                  <a:gd name="T38" fmla="*/ 1 w 817"/>
                  <a:gd name="T39" fmla="*/ 2 h 505"/>
                  <a:gd name="T40" fmla="*/ 1 w 817"/>
                  <a:gd name="T41" fmla="*/ 2 h 505"/>
                  <a:gd name="T42" fmla="*/ 1 w 817"/>
                  <a:gd name="T43" fmla="*/ 2 h 505"/>
                  <a:gd name="T44" fmla="*/ 2 w 817"/>
                  <a:gd name="T45" fmla="*/ 3 h 505"/>
                  <a:gd name="T46" fmla="*/ 2 w 817"/>
                  <a:gd name="T47" fmla="*/ 3 h 505"/>
                  <a:gd name="T48" fmla="*/ 2 w 817"/>
                  <a:gd name="T49" fmla="*/ 3 h 505"/>
                  <a:gd name="T50" fmla="*/ 3 w 817"/>
                  <a:gd name="T51" fmla="*/ 3 h 505"/>
                  <a:gd name="T52" fmla="*/ 3 w 817"/>
                  <a:gd name="T53" fmla="*/ 3 h 505"/>
                  <a:gd name="T54" fmla="*/ 4 w 817"/>
                  <a:gd name="T55" fmla="*/ 3 h 505"/>
                  <a:gd name="T56" fmla="*/ 4 w 817"/>
                  <a:gd name="T57" fmla="*/ 3 h 505"/>
                  <a:gd name="T58" fmla="*/ 5 w 817"/>
                  <a:gd name="T59" fmla="*/ 3 h 505"/>
                  <a:gd name="T60" fmla="*/ 5 w 817"/>
                  <a:gd name="T61" fmla="*/ 3 h 505"/>
                  <a:gd name="T62" fmla="*/ 6 w 817"/>
                  <a:gd name="T63" fmla="*/ 3 h 505"/>
                  <a:gd name="T64" fmla="*/ 6 w 817"/>
                  <a:gd name="T65" fmla="*/ 2 h 505"/>
                  <a:gd name="T66" fmla="*/ 6 w 817"/>
                  <a:gd name="T67" fmla="*/ 2 h 505"/>
                  <a:gd name="T68" fmla="*/ 7 w 817"/>
                  <a:gd name="T69" fmla="*/ 2 h 505"/>
                  <a:gd name="T70" fmla="*/ 7 w 817"/>
                  <a:gd name="T71" fmla="*/ 2 h 505"/>
                  <a:gd name="T72" fmla="*/ 7 w 817"/>
                  <a:gd name="T73" fmla="*/ 1 h 505"/>
                  <a:gd name="T74" fmla="*/ 7 w 817"/>
                  <a:gd name="T75" fmla="*/ 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5">
                <a:extLst>
                  <a:ext uri="{FF2B5EF4-FFF2-40B4-BE49-F238E27FC236}">
                    <a16:creationId xmlns:a16="http://schemas.microsoft.com/office/drawing/2014/main" id="{BA2E41E4-8AE3-4885-8D2C-4F5884AFF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2 w 695"/>
                  <a:gd name="T1" fmla="*/ 3 h 396"/>
                  <a:gd name="T2" fmla="*/ 2 w 695"/>
                  <a:gd name="T3" fmla="*/ 3 h 396"/>
                  <a:gd name="T4" fmla="*/ 1 w 695"/>
                  <a:gd name="T5" fmla="*/ 2 h 396"/>
                  <a:gd name="T6" fmla="*/ 1 w 695"/>
                  <a:gd name="T7" fmla="*/ 2 h 396"/>
                  <a:gd name="T8" fmla="*/ 0 w 695"/>
                  <a:gd name="T9" fmla="*/ 2 h 396"/>
                  <a:gd name="T10" fmla="*/ 0 w 695"/>
                  <a:gd name="T11" fmla="*/ 2 h 396"/>
                  <a:gd name="T12" fmla="*/ 0 w 695"/>
                  <a:gd name="T13" fmla="*/ 1 h 396"/>
                  <a:gd name="T14" fmla="*/ 0 w 695"/>
                  <a:gd name="T15" fmla="*/ 1 h 396"/>
                  <a:gd name="T16" fmla="*/ 0 w 695"/>
                  <a:gd name="T17" fmla="*/ 1 h 396"/>
                  <a:gd name="T18" fmla="*/ 0 w 695"/>
                  <a:gd name="T19" fmla="*/ 1 h 396"/>
                  <a:gd name="T20" fmla="*/ 0 w 695"/>
                  <a:gd name="T21" fmla="*/ 0 h 396"/>
                  <a:gd name="T22" fmla="*/ 0 w 695"/>
                  <a:gd name="T23" fmla="*/ 0 h 396"/>
                  <a:gd name="T24" fmla="*/ 1 w 695"/>
                  <a:gd name="T25" fmla="*/ 0 h 396"/>
                  <a:gd name="T26" fmla="*/ 1 w 695"/>
                  <a:gd name="T27" fmla="*/ 0 h 396"/>
                  <a:gd name="T28" fmla="*/ 2 w 695"/>
                  <a:gd name="T29" fmla="*/ 0 h 396"/>
                  <a:gd name="T30" fmla="*/ 2 w 695"/>
                  <a:gd name="T31" fmla="*/ 0 h 396"/>
                  <a:gd name="T32" fmla="*/ 2 w 695"/>
                  <a:gd name="T33" fmla="*/ 0 h 396"/>
                  <a:gd name="T34" fmla="*/ 3 w 695"/>
                  <a:gd name="T35" fmla="*/ 0 h 396"/>
                  <a:gd name="T36" fmla="*/ 3 w 695"/>
                  <a:gd name="T37" fmla="*/ 0 h 396"/>
                  <a:gd name="T38" fmla="*/ 4 w 695"/>
                  <a:gd name="T39" fmla="*/ 0 h 396"/>
                  <a:gd name="T40" fmla="*/ 4 w 695"/>
                  <a:gd name="T41" fmla="*/ 0 h 396"/>
                  <a:gd name="T42" fmla="*/ 4 w 695"/>
                  <a:gd name="T43" fmla="*/ 0 h 396"/>
                  <a:gd name="T44" fmla="*/ 5 w 695"/>
                  <a:gd name="T45" fmla="*/ 1 h 396"/>
                  <a:gd name="T46" fmla="*/ 5 w 695"/>
                  <a:gd name="T47" fmla="*/ 1 h 396"/>
                  <a:gd name="T48" fmla="*/ 5 w 695"/>
                  <a:gd name="T49" fmla="*/ 1 h 396"/>
                  <a:gd name="T50" fmla="*/ 5 w 695"/>
                  <a:gd name="T51" fmla="*/ 1 h 396"/>
                  <a:gd name="T52" fmla="*/ 4 w 695"/>
                  <a:gd name="T53" fmla="*/ 2 h 396"/>
                  <a:gd name="T54" fmla="*/ 4 w 695"/>
                  <a:gd name="T55" fmla="*/ 2 h 396"/>
                  <a:gd name="T56" fmla="*/ 4 w 695"/>
                  <a:gd name="T57" fmla="*/ 2 h 396"/>
                  <a:gd name="T58" fmla="*/ 3 w 695"/>
                  <a:gd name="T59" fmla="*/ 2 h 396"/>
                  <a:gd name="T60" fmla="*/ 3 w 695"/>
                  <a:gd name="T61" fmla="*/ 3 h 396"/>
                  <a:gd name="T62" fmla="*/ 2 w 695"/>
                  <a:gd name="T63" fmla="*/ 3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6">
                <a:extLst>
                  <a:ext uri="{FF2B5EF4-FFF2-40B4-BE49-F238E27FC236}">
                    <a16:creationId xmlns:a16="http://schemas.microsoft.com/office/drawing/2014/main" id="{EADD7019-E747-4BA6-8AD2-B22C4ADEC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1 w 335"/>
                  <a:gd name="T1" fmla="*/ 2 h 336"/>
                  <a:gd name="T2" fmla="*/ 1 w 335"/>
                  <a:gd name="T3" fmla="*/ 2 h 336"/>
                  <a:gd name="T4" fmla="*/ 1 w 335"/>
                  <a:gd name="T5" fmla="*/ 2 h 336"/>
                  <a:gd name="T6" fmla="*/ 2 w 335"/>
                  <a:gd name="T7" fmla="*/ 2 h 336"/>
                  <a:gd name="T8" fmla="*/ 2 w 335"/>
                  <a:gd name="T9" fmla="*/ 2 h 336"/>
                  <a:gd name="T10" fmla="*/ 2 w 335"/>
                  <a:gd name="T11" fmla="*/ 2 h 336"/>
                  <a:gd name="T12" fmla="*/ 2 w 335"/>
                  <a:gd name="T13" fmla="*/ 1 h 336"/>
                  <a:gd name="T14" fmla="*/ 2 w 335"/>
                  <a:gd name="T15" fmla="*/ 1 h 336"/>
                  <a:gd name="T16" fmla="*/ 2 w 335"/>
                  <a:gd name="T17" fmla="*/ 1 h 336"/>
                  <a:gd name="T18" fmla="*/ 2 w 335"/>
                  <a:gd name="T19" fmla="*/ 1 h 336"/>
                  <a:gd name="T20" fmla="*/ 2 w 335"/>
                  <a:gd name="T21" fmla="*/ 0 h 336"/>
                  <a:gd name="T22" fmla="*/ 2 w 335"/>
                  <a:gd name="T23" fmla="*/ 0 h 336"/>
                  <a:gd name="T24" fmla="*/ 2 w 335"/>
                  <a:gd name="T25" fmla="*/ 0 h 336"/>
                  <a:gd name="T26" fmla="*/ 2 w 335"/>
                  <a:gd name="T27" fmla="*/ 0 h 336"/>
                  <a:gd name="T28" fmla="*/ 1 w 335"/>
                  <a:gd name="T29" fmla="*/ 0 h 336"/>
                  <a:gd name="T30" fmla="*/ 1 w 335"/>
                  <a:gd name="T31" fmla="*/ 0 h 336"/>
                  <a:gd name="T32" fmla="*/ 1 w 335"/>
                  <a:gd name="T33" fmla="*/ 0 h 336"/>
                  <a:gd name="T34" fmla="*/ 1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1 h 336"/>
                  <a:gd name="T48" fmla="*/ 0 w 335"/>
                  <a:gd name="T49" fmla="*/ 1 h 336"/>
                  <a:gd name="T50" fmla="*/ 0 w 335"/>
                  <a:gd name="T51" fmla="*/ 1 h 336"/>
                  <a:gd name="T52" fmla="*/ 0 w 335"/>
                  <a:gd name="T53" fmla="*/ 1 h 336"/>
                  <a:gd name="T54" fmla="*/ 0 w 335"/>
                  <a:gd name="T55" fmla="*/ 2 h 336"/>
                  <a:gd name="T56" fmla="*/ 0 w 335"/>
                  <a:gd name="T57" fmla="*/ 2 h 336"/>
                  <a:gd name="T58" fmla="*/ 0 w 335"/>
                  <a:gd name="T59" fmla="*/ 2 h 336"/>
                  <a:gd name="T60" fmla="*/ 0 w 335"/>
                  <a:gd name="T61" fmla="*/ 2 h 336"/>
                  <a:gd name="T62" fmla="*/ 1 w 335"/>
                  <a:gd name="T63" fmla="*/ 2 h 336"/>
                  <a:gd name="T64" fmla="*/ 1 w 335"/>
                  <a:gd name="T65" fmla="*/ 2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7">
                <a:extLst>
                  <a:ext uri="{FF2B5EF4-FFF2-40B4-BE49-F238E27FC236}">
                    <a16:creationId xmlns:a16="http://schemas.microsoft.com/office/drawing/2014/main" id="{6D08C7BF-51D6-4868-BE57-C1EAEE5B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8">
                <a:extLst>
                  <a:ext uri="{FF2B5EF4-FFF2-40B4-BE49-F238E27FC236}">
                    <a16:creationId xmlns:a16="http://schemas.microsoft.com/office/drawing/2014/main" id="{5B8226A8-E813-4FAF-A731-F891F1884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1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29">
                <a:extLst>
                  <a:ext uri="{FF2B5EF4-FFF2-40B4-BE49-F238E27FC236}">
                    <a16:creationId xmlns:a16="http://schemas.microsoft.com/office/drawing/2014/main" id="{08C867BA-CCB3-4D2E-A84A-3D7BFF0D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2 h 139"/>
                  <a:gd name="T4" fmla="*/ 1 w 90"/>
                  <a:gd name="T5" fmla="*/ 2 h 139"/>
                  <a:gd name="T6" fmla="*/ 1 w 90"/>
                  <a:gd name="T7" fmla="*/ 2 h 139"/>
                  <a:gd name="T8" fmla="*/ 1 w 90"/>
                  <a:gd name="T9" fmla="*/ 2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0">
                <a:extLst>
                  <a:ext uri="{FF2B5EF4-FFF2-40B4-BE49-F238E27FC236}">
                    <a16:creationId xmlns:a16="http://schemas.microsoft.com/office/drawing/2014/main" id="{30DF4520-B4F4-4357-A025-D256907B4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1 h 143"/>
                  <a:gd name="T4" fmla="*/ 0 w 59"/>
                  <a:gd name="T5" fmla="*/ 1 h 143"/>
                  <a:gd name="T6" fmla="*/ 0 w 59"/>
                  <a:gd name="T7" fmla="*/ 1 h 143"/>
                  <a:gd name="T8" fmla="*/ 0 w 59"/>
                  <a:gd name="T9" fmla="*/ 1 h 143"/>
                  <a:gd name="T10" fmla="*/ 0 w 59"/>
                  <a:gd name="T11" fmla="*/ 1 h 143"/>
                  <a:gd name="T12" fmla="*/ 0 w 59"/>
                  <a:gd name="T13" fmla="*/ 1 h 143"/>
                  <a:gd name="T14" fmla="*/ 0 w 59"/>
                  <a:gd name="T15" fmla="*/ 1 h 143"/>
                  <a:gd name="T16" fmla="*/ 0 w 59"/>
                  <a:gd name="T17" fmla="*/ 1 h 143"/>
                  <a:gd name="T18" fmla="*/ 0 w 59"/>
                  <a:gd name="T19" fmla="*/ 1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1">
                <a:extLst>
                  <a:ext uri="{FF2B5EF4-FFF2-40B4-BE49-F238E27FC236}">
                    <a16:creationId xmlns:a16="http://schemas.microsoft.com/office/drawing/2014/main" id="{792238F0-C015-4945-9C8E-9D448F19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2">
                <a:extLst>
                  <a:ext uri="{FF2B5EF4-FFF2-40B4-BE49-F238E27FC236}">
                    <a16:creationId xmlns:a16="http://schemas.microsoft.com/office/drawing/2014/main" id="{2E07447C-78C5-4BB8-892D-952FAB10B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2 h 137"/>
                  <a:gd name="T4" fmla="*/ 0 w 93"/>
                  <a:gd name="T5" fmla="*/ 2 h 137"/>
                  <a:gd name="T6" fmla="*/ 0 w 93"/>
                  <a:gd name="T7" fmla="*/ 2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3">
                <a:extLst>
                  <a:ext uri="{FF2B5EF4-FFF2-40B4-BE49-F238E27FC236}">
                    <a16:creationId xmlns:a16="http://schemas.microsoft.com/office/drawing/2014/main" id="{621E44CA-CF9C-49E5-81C4-8EADB1501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2 h 143"/>
                  <a:gd name="T4" fmla="*/ 0 w 63"/>
                  <a:gd name="T5" fmla="*/ 2 h 143"/>
                  <a:gd name="T6" fmla="*/ 0 w 63"/>
                  <a:gd name="T7" fmla="*/ 2 h 143"/>
                  <a:gd name="T8" fmla="*/ 0 w 63"/>
                  <a:gd name="T9" fmla="*/ 2 h 143"/>
                  <a:gd name="T10" fmla="*/ 0 w 63"/>
                  <a:gd name="T11" fmla="*/ 2 h 143"/>
                  <a:gd name="T12" fmla="*/ 0 w 63"/>
                  <a:gd name="T13" fmla="*/ 2 h 143"/>
                  <a:gd name="T14" fmla="*/ 0 w 63"/>
                  <a:gd name="T15" fmla="*/ 2 h 143"/>
                  <a:gd name="T16" fmla="*/ 0 w 63"/>
                  <a:gd name="T17" fmla="*/ 2 h 143"/>
                  <a:gd name="T18" fmla="*/ 0 w 63"/>
                  <a:gd name="T19" fmla="*/ 2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34">
                <a:extLst>
                  <a:ext uri="{FF2B5EF4-FFF2-40B4-BE49-F238E27FC236}">
                    <a16:creationId xmlns:a16="http://schemas.microsoft.com/office/drawing/2014/main" id="{7CDB437D-20FD-42B0-99B0-3FB55DE9E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2 h 143"/>
                  <a:gd name="T2" fmla="*/ 1 w 50"/>
                  <a:gd name="T3" fmla="*/ 0 h 143"/>
                  <a:gd name="T4" fmla="*/ 0 w 50"/>
                  <a:gd name="T5" fmla="*/ 2 h 143"/>
                  <a:gd name="T6" fmla="*/ 1 w 50"/>
                  <a:gd name="T7" fmla="*/ 2 h 143"/>
                  <a:gd name="T8" fmla="*/ 1 w 50"/>
                  <a:gd name="T9" fmla="*/ 2 h 143"/>
                  <a:gd name="T10" fmla="*/ 1 w 50"/>
                  <a:gd name="T11" fmla="*/ 2 h 143"/>
                  <a:gd name="T12" fmla="*/ 1 w 50"/>
                  <a:gd name="T13" fmla="*/ 2 h 143"/>
                  <a:gd name="T14" fmla="*/ 1 w 50"/>
                  <a:gd name="T15" fmla="*/ 2 h 143"/>
                  <a:gd name="T16" fmla="*/ 1 w 50"/>
                  <a:gd name="T17" fmla="*/ 2 h 143"/>
                  <a:gd name="T18" fmla="*/ 1 w 50"/>
                  <a:gd name="T19" fmla="*/ 2 h 143"/>
                  <a:gd name="T20" fmla="*/ 1 w 50"/>
                  <a:gd name="T21" fmla="*/ 2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2" name="Group 35">
              <a:extLst>
                <a:ext uri="{FF2B5EF4-FFF2-40B4-BE49-F238E27FC236}">
                  <a16:creationId xmlns:a16="http://schemas.microsoft.com/office/drawing/2014/main" id="{5B5E0FED-80FC-4980-8B0D-89BBF4D64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" y="3329"/>
              <a:ext cx="342" cy="266"/>
              <a:chOff x="601" y="3506"/>
              <a:chExt cx="442" cy="347"/>
            </a:xfrm>
          </p:grpSpPr>
          <p:sp>
            <p:nvSpPr>
              <p:cNvPr id="5134" name="Freeform 36">
                <a:extLst>
                  <a:ext uri="{FF2B5EF4-FFF2-40B4-BE49-F238E27FC236}">
                    <a16:creationId xmlns:a16="http://schemas.microsoft.com/office/drawing/2014/main" id="{01617D57-AB38-472B-8815-3D59D3F2F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7 w 817"/>
                  <a:gd name="T1" fmla="*/ 1 h 505"/>
                  <a:gd name="T2" fmla="*/ 6 w 817"/>
                  <a:gd name="T3" fmla="*/ 1 h 505"/>
                  <a:gd name="T4" fmla="*/ 6 w 817"/>
                  <a:gd name="T5" fmla="*/ 0 h 505"/>
                  <a:gd name="T6" fmla="*/ 6 w 817"/>
                  <a:gd name="T7" fmla="*/ 0 h 505"/>
                  <a:gd name="T8" fmla="*/ 5 w 817"/>
                  <a:gd name="T9" fmla="*/ 0 h 505"/>
                  <a:gd name="T10" fmla="*/ 5 w 817"/>
                  <a:gd name="T11" fmla="*/ 0 h 505"/>
                  <a:gd name="T12" fmla="*/ 4 w 817"/>
                  <a:gd name="T13" fmla="*/ 0 h 505"/>
                  <a:gd name="T14" fmla="*/ 4 w 817"/>
                  <a:gd name="T15" fmla="*/ 0 h 505"/>
                  <a:gd name="T16" fmla="*/ 3 w 817"/>
                  <a:gd name="T17" fmla="*/ 0 h 505"/>
                  <a:gd name="T18" fmla="*/ 3 w 817"/>
                  <a:gd name="T19" fmla="*/ 0 h 505"/>
                  <a:gd name="T20" fmla="*/ 2 w 817"/>
                  <a:gd name="T21" fmla="*/ 0 h 505"/>
                  <a:gd name="T22" fmla="*/ 2 w 817"/>
                  <a:gd name="T23" fmla="*/ 0 h 505"/>
                  <a:gd name="T24" fmla="*/ 2 w 817"/>
                  <a:gd name="T25" fmla="*/ 0 h 505"/>
                  <a:gd name="T26" fmla="*/ 1 w 817"/>
                  <a:gd name="T27" fmla="*/ 0 h 505"/>
                  <a:gd name="T28" fmla="*/ 1 w 817"/>
                  <a:gd name="T29" fmla="*/ 1 h 505"/>
                  <a:gd name="T30" fmla="*/ 1 w 817"/>
                  <a:gd name="T31" fmla="*/ 1 h 505"/>
                  <a:gd name="T32" fmla="*/ 1 w 817"/>
                  <a:gd name="T33" fmla="*/ 1 h 505"/>
                  <a:gd name="T34" fmla="*/ 1 w 817"/>
                  <a:gd name="T35" fmla="*/ 1 h 505"/>
                  <a:gd name="T36" fmla="*/ 0 w 817"/>
                  <a:gd name="T37" fmla="*/ 1 h 505"/>
                  <a:gd name="T38" fmla="*/ 1 w 817"/>
                  <a:gd name="T39" fmla="*/ 2 h 505"/>
                  <a:gd name="T40" fmla="*/ 1 w 817"/>
                  <a:gd name="T41" fmla="*/ 2 h 505"/>
                  <a:gd name="T42" fmla="*/ 1 w 817"/>
                  <a:gd name="T43" fmla="*/ 2 h 505"/>
                  <a:gd name="T44" fmla="*/ 2 w 817"/>
                  <a:gd name="T45" fmla="*/ 3 h 505"/>
                  <a:gd name="T46" fmla="*/ 2 w 817"/>
                  <a:gd name="T47" fmla="*/ 3 h 505"/>
                  <a:gd name="T48" fmla="*/ 2 w 817"/>
                  <a:gd name="T49" fmla="*/ 3 h 505"/>
                  <a:gd name="T50" fmla="*/ 3 w 817"/>
                  <a:gd name="T51" fmla="*/ 3 h 505"/>
                  <a:gd name="T52" fmla="*/ 3 w 817"/>
                  <a:gd name="T53" fmla="*/ 3 h 505"/>
                  <a:gd name="T54" fmla="*/ 4 w 817"/>
                  <a:gd name="T55" fmla="*/ 3 h 505"/>
                  <a:gd name="T56" fmla="*/ 4 w 817"/>
                  <a:gd name="T57" fmla="*/ 3 h 505"/>
                  <a:gd name="T58" fmla="*/ 5 w 817"/>
                  <a:gd name="T59" fmla="*/ 3 h 505"/>
                  <a:gd name="T60" fmla="*/ 5 w 817"/>
                  <a:gd name="T61" fmla="*/ 3 h 505"/>
                  <a:gd name="T62" fmla="*/ 6 w 817"/>
                  <a:gd name="T63" fmla="*/ 3 h 505"/>
                  <a:gd name="T64" fmla="*/ 6 w 817"/>
                  <a:gd name="T65" fmla="*/ 2 h 505"/>
                  <a:gd name="T66" fmla="*/ 6 w 817"/>
                  <a:gd name="T67" fmla="*/ 2 h 505"/>
                  <a:gd name="T68" fmla="*/ 7 w 817"/>
                  <a:gd name="T69" fmla="*/ 2 h 505"/>
                  <a:gd name="T70" fmla="*/ 7 w 817"/>
                  <a:gd name="T71" fmla="*/ 2 h 505"/>
                  <a:gd name="T72" fmla="*/ 7 w 817"/>
                  <a:gd name="T73" fmla="*/ 1 h 505"/>
                  <a:gd name="T74" fmla="*/ 7 w 817"/>
                  <a:gd name="T75" fmla="*/ 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37">
                <a:extLst>
                  <a:ext uri="{FF2B5EF4-FFF2-40B4-BE49-F238E27FC236}">
                    <a16:creationId xmlns:a16="http://schemas.microsoft.com/office/drawing/2014/main" id="{826EF449-F0F6-4B2F-8B04-172BFB80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2 w 695"/>
                  <a:gd name="T1" fmla="*/ 3 h 396"/>
                  <a:gd name="T2" fmla="*/ 2 w 695"/>
                  <a:gd name="T3" fmla="*/ 3 h 396"/>
                  <a:gd name="T4" fmla="*/ 1 w 695"/>
                  <a:gd name="T5" fmla="*/ 2 h 396"/>
                  <a:gd name="T6" fmla="*/ 1 w 695"/>
                  <a:gd name="T7" fmla="*/ 2 h 396"/>
                  <a:gd name="T8" fmla="*/ 0 w 695"/>
                  <a:gd name="T9" fmla="*/ 2 h 396"/>
                  <a:gd name="T10" fmla="*/ 0 w 695"/>
                  <a:gd name="T11" fmla="*/ 2 h 396"/>
                  <a:gd name="T12" fmla="*/ 0 w 695"/>
                  <a:gd name="T13" fmla="*/ 1 h 396"/>
                  <a:gd name="T14" fmla="*/ 0 w 695"/>
                  <a:gd name="T15" fmla="*/ 1 h 396"/>
                  <a:gd name="T16" fmla="*/ 0 w 695"/>
                  <a:gd name="T17" fmla="*/ 1 h 396"/>
                  <a:gd name="T18" fmla="*/ 0 w 695"/>
                  <a:gd name="T19" fmla="*/ 1 h 396"/>
                  <a:gd name="T20" fmla="*/ 0 w 695"/>
                  <a:gd name="T21" fmla="*/ 0 h 396"/>
                  <a:gd name="T22" fmla="*/ 0 w 695"/>
                  <a:gd name="T23" fmla="*/ 0 h 396"/>
                  <a:gd name="T24" fmla="*/ 1 w 695"/>
                  <a:gd name="T25" fmla="*/ 0 h 396"/>
                  <a:gd name="T26" fmla="*/ 1 w 695"/>
                  <a:gd name="T27" fmla="*/ 0 h 396"/>
                  <a:gd name="T28" fmla="*/ 2 w 695"/>
                  <a:gd name="T29" fmla="*/ 0 h 396"/>
                  <a:gd name="T30" fmla="*/ 2 w 695"/>
                  <a:gd name="T31" fmla="*/ 0 h 396"/>
                  <a:gd name="T32" fmla="*/ 2 w 695"/>
                  <a:gd name="T33" fmla="*/ 0 h 396"/>
                  <a:gd name="T34" fmla="*/ 3 w 695"/>
                  <a:gd name="T35" fmla="*/ 0 h 396"/>
                  <a:gd name="T36" fmla="*/ 3 w 695"/>
                  <a:gd name="T37" fmla="*/ 0 h 396"/>
                  <a:gd name="T38" fmla="*/ 4 w 695"/>
                  <a:gd name="T39" fmla="*/ 0 h 396"/>
                  <a:gd name="T40" fmla="*/ 4 w 695"/>
                  <a:gd name="T41" fmla="*/ 0 h 396"/>
                  <a:gd name="T42" fmla="*/ 4 w 695"/>
                  <a:gd name="T43" fmla="*/ 0 h 396"/>
                  <a:gd name="T44" fmla="*/ 5 w 695"/>
                  <a:gd name="T45" fmla="*/ 1 h 396"/>
                  <a:gd name="T46" fmla="*/ 5 w 695"/>
                  <a:gd name="T47" fmla="*/ 1 h 396"/>
                  <a:gd name="T48" fmla="*/ 5 w 695"/>
                  <a:gd name="T49" fmla="*/ 1 h 396"/>
                  <a:gd name="T50" fmla="*/ 5 w 695"/>
                  <a:gd name="T51" fmla="*/ 1 h 396"/>
                  <a:gd name="T52" fmla="*/ 4 w 695"/>
                  <a:gd name="T53" fmla="*/ 2 h 396"/>
                  <a:gd name="T54" fmla="*/ 4 w 695"/>
                  <a:gd name="T55" fmla="*/ 2 h 396"/>
                  <a:gd name="T56" fmla="*/ 4 w 695"/>
                  <a:gd name="T57" fmla="*/ 2 h 396"/>
                  <a:gd name="T58" fmla="*/ 3 w 695"/>
                  <a:gd name="T59" fmla="*/ 2 h 396"/>
                  <a:gd name="T60" fmla="*/ 3 w 695"/>
                  <a:gd name="T61" fmla="*/ 3 h 396"/>
                  <a:gd name="T62" fmla="*/ 2 w 695"/>
                  <a:gd name="T63" fmla="*/ 3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38">
                <a:extLst>
                  <a:ext uri="{FF2B5EF4-FFF2-40B4-BE49-F238E27FC236}">
                    <a16:creationId xmlns:a16="http://schemas.microsoft.com/office/drawing/2014/main" id="{17EB430C-21E2-47A7-A218-4AD153EDD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1 w 335"/>
                  <a:gd name="T1" fmla="*/ 2 h 336"/>
                  <a:gd name="T2" fmla="*/ 1 w 335"/>
                  <a:gd name="T3" fmla="*/ 2 h 336"/>
                  <a:gd name="T4" fmla="*/ 1 w 335"/>
                  <a:gd name="T5" fmla="*/ 2 h 336"/>
                  <a:gd name="T6" fmla="*/ 2 w 335"/>
                  <a:gd name="T7" fmla="*/ 2 h 336"/>
                  <a:gd name="T8" fmla="*/ 2 w 335"/>
                  <a:gd name="T9" fmla="*/ 2 h 336"/>
                  <a:gd name="T10" fmla="*/ 2 w 335"/>
                  <a:gd name="T11" fmla="*/ 2 h 336"/>
                  <a:gd name="T12" fmla="*/ 2 w 335"/>
                  <a:gd name="T13" fmla="*/ 1 h 336"/>
                  <a:gd name="T14" fmla="*/ 2 w 335"/>
                  <a:gd name="T15" fmla="*/ 1 h 336"/>
                  <a:gd name="T16" fmla="*/ 2 w 335"/>
                  <a:gd name="T17" fmla="*/ 1 h 336"/>
                  <a:gd name="T18" fmla="*/ 2 w 335"/>
                  <a:gd name="T19" fmla="*/ 1 h 336"/>
                  <a:gd name="T20" fmla="*/ 2 w 335"/>
                  <a:gd name="T21" fmla="*/ 0 h 336"/>
                  <a:gd name="T22" fmla="*/ 2 w 335"/>
                  <a:gd name="T23" fmla="*/ 0 h 336"/>
                  <a:gd name="T24" fmla="*/ 2 w 335"/>
                  <a:gd name="T25" fmla="*/ 0 h 336"/>
                  <a:gd name="T26" fmla="*/ 2 w 335"/>
                  <a:gd name="T27" fmla="*/ 0 h 336"/>
                  <a:gd name="T28" fmla="*/ 1 w 335"/>
                  <a:gd name="T29" fmla="*/ 0 h 336"/>
                  <a:gd name="T30" fmla="*/ 1 w 335"/>
                  <a:gd name="T31" fmla="*/ 0 h 336"/>
                  <a:gd name="T32" fmla="*/ 1 w 335"/>
                  <a:gd name="T33" fmla="*/ 0 h 336"/>
                  <a:gd name="T34" fmla="*/ 1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1 h 336"/>
                  <a:gd name="T48" fmla="*/ 0 w 335"/>
                  <a:gd name="T49" fmla="*/ 1 h 336"/>
                  <a:gd name="T50" fmla="*/ 0 w 335"/>
                  <a:gd name="T51" fmla="*/ 1 h 336"/>
                  <a:gd name="T52" fmla="*/ 0 w 335"/>
                  <a:gd name="T53" fmla="*/ 1 h 336"/>
                  <a:gd name="T54" fmla="*/ 0 w 335"/>
                  <a:gd name="T55" fmla="*/ 2 h 336"/>
                  <a:gd name="T56" fmla="*/ 0 w 335"/>
                  <a:gd name="T57" fmla="*/ 2 h 336"/>
                  <a:gd name="T58" fmla="*/ 0 w 335"/>
                  <a:gd name="T59" fmla="*/ 2 h 336"/>
                  <a:gd name="T60" fmla="*/ 0 w 335"/>
                  <a:gd name="T61" fmla="*/ 2 h 336"/>
                  <a:gd name="T62" fmla="*/ 1 w 335"/>
                  <a:gd name="T63" fmla="*/ 2 h 336"/>
                  <a:gd name="T64" fmla="*/ 1 w 335"/>
                  <a:gd name="T65" fmla="*/ 2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39">
                <a:extLst>
                  <a:ext uri="{FF2B5EF4-FFF2-40B4-BE49-F238E27FC236}">
                    <a16:creationId xmlns:a16="http://schemas.microsoft.com/office/drawing/2014/main" id="{A7B92CCE-10B5-4299-B872-A4372A0A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40">
                <a:extLst>
                  <a:ext uri="{FF2B5EF4-FFF2-40B4-BE49-F238E27FC236}">
                    <a16:creationId xmlns:a16="http://schemas.microsoft.com/office/drawing/2014/main" id="{A7EE2D88-6E35-453C-9986-7603F9320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1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41">
                <a:extLst>
                  <a:ext uri="{FF2B5EF4-FFF2-40B4-BE49-F238E27FC236}">
                    <a16:creationId xmlns:a16="http://schemas.microsoft.com/office/drawing/2014/main" id="{273A4936-2B52-44DF-ADFC-4609418B1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2 h 139"/>
                  <a:gd name="T4" fmla="*/ 1 w 90"/>
                  <a:gd name="T5" fmla="*/ 2 h 139"/>
                  <a:gd name="T6" fmla="*/ 1 w 90"/>
                  <a:gd name="T7" fmla="*/ 2 h 139"/>
                  <a:gd name="T8" fmla="*/ 1 w 90"/>
                  <a:gd name="T9" fmla="*/ 2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42">
                <a:extLst>
                  <a:ext uri="{FF2B5EF4-FFF2-40B4-BE49-F238E27FC236}">
                    <a16:creationId xmlns:a16="http://schemas.microsoft.com/office/drawing/2014/main" id="{9AB4C8D7-7F43-40AD-A464-6B4976AF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1 h 143"/>
                  <a:gd name="T4" fmla="*/ 0 w 59"/>
                  <a:gd name="T5" fmla="*/ 1 h 143"/>
                  <a:gd name="T6" fmla="*/ 0 w 59"/>
                  <a:gd name="T7" fmla="*/ 1 h 143"/>
                  <a:gd name="T8" fmla="*/ 0 w 59"/>
                  <a:gd name="T9" fmla="*/ 1 h 143"/>
                  <a:gd name="T10" fmla="*/ 0 w 59"/>
                  <a:gd name="T11" fmla="*/ 1 h 143"/>
                  <a:gd name="T12" fmla="*/ 0 w 59"/>
                  <a:gd name="T13" fmla="*/ 1 h 143"/>
                  <a:gd name="T14" fmla="*/ 0 w 59"/>
                  <a:gd name="T15" fmla="*/ 1 h 143"/>
                  <a:gd name="T16" fmla="*/ 0 w 59"/>
                  <a:gd name="T17" fmla="*/ 1 h 143"/>
                  <a:gd name="T18" fmla="*/ 0 w 59"/>
                  <a:gd name="T19" fmla="*/ 1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43">
                <a:extLst>
                  <a:ext uri="{FF2B5EF4-FFF2-40B4-BE49-F238E27FC236}">
                    <a16:creationId xmlns:a16="http://schemas.microsoft.com/office/drawing/2014/main" id="{6F19485D-7EF0-4417-B507-287B9CFDA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44">
                <a:extLst>
                  <a:ext uri="{FF2B5EF4-FFF2-40B4-BE49-F238E27FC236}">
                    <a16:creationId xmlns:a16="http://schemas.microsoft.com/office/drawing/2014/main" id="{B6E5EE0F-3828-4578-8757-69A9DD85E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2 h 137"/>
                  <a:gd name="T4" fmla="*/ 0 w 93"/>
                  <a:gd name="T5" fmla="*/ 2 h 137"/>
                  <a:gd name="T6" fmla="*/ 0 w 93"/>
                  <a:gd name="T7" fmla="*/ 2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45">
                <a:extLst>
                  <a:ext uri="{FF2B5EF4-FFF2-40B4-BE49-F238E27FC236}">
                    <a16:creationId xmlns:a16="http://schemas.microsoft.com/office/drawing/2014/main" id="{B111A23E-9800-491A-B48A-296423407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2 h 143"/>
                  <a:gd name="T4" fmla="*/ 0 w 63"/>
                  <a:gd name="T5" fmla="*/ 2 h 143"/>
                  <a:gd name="T6" fmla="*/ 0 w 63"/>
                  <a:gd name="T7" fmla="*/ 2 h 143"/>
                  <a:gd name="T8" fmla="*/ 0 w 63"/>
                  <a:gd name="T9" fmla="*/ 2 h 143"/>
                  <a:gd name="T10" fmla="*/ 0 w 63"/>
                  <a:gd name="T11" fmla="*/ 2 h 143"/>
                  <a:gd name="T12" fmla="*/ 0 w 63"/>
                  <a:gd name="T13" fmla="*/ 2 h 143"/>
                  <a:gd name="T14" fmla="*/ 0 w 63"/>
                  <a:gd name="T15" fmla="*/ 2 h 143"/>
                  <a:gd name="T16" fmla="*/ 0 w 63"/>
                  <a:gd name="T17" fmla="*/ 2 h 143"/>
                  <a:gd name="T18" fmla="*/ 0 w 63"/>
                  <a:gd name="T19" fmla="*/ 2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46">
                <a:extLst>
                  <a:ext uri="{FF2B5EF4-FFF2-40B4-BE49-F238E27FC236}">
                    <a16:creationId xmlns:a16="http://schemas.microsoft.com/office/drawing/2014/main" id="{DFB41BA7-948A-44C7-8408-771637E6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2 h 143"/>
                  <a:gd name="T2" fmla="*/ 1 w 50"/>
                  <a:gd name="T3" fmla="*/ 0 h 143"/>
                  <a:gd name="T4" fmla="*/ 0 w 50"/>
                  <a:gd name="T5" fmla="*/ 2 h 143"/>
                  <a:gd name="T6" fmla="*/ 1 w 50"/>
                  <a:gd name="T7" fmla="*/ 2 h 143"/>
                  <a:gd name="T8" fmla="*/ 1 w 50"/>
                  <a:gd name="T9" fmla="*/ 2 h 143"/>
                  <a:gd name="T10" fmla="*/ 1 w 50"/>
                  <a:gd name="T11" fmla="*/ 2 h 143"/>
                  <a:gd name="T12" fmla="*/ 1 w 50"/>
                  <a:gd name="T13" fmla="*/ 2 h 143"/>
                  <a:gd name="T14" fmla="*/ 1 w 50"/>
                  <a:gd name="T15" fmla="*/ 2 h 143"/>
                  <a:gd name="T16" fmla="*/ 1 w 50"/>
                  <a:gd name="T17" fmla="*/ 2 h 143"/>
                  <a:gd name="T18" fmla="*/ 1 w 50"/>
                  <a:gd name="T19" fmla="*/ 2 h 143"/>
                  <a:gd name="T20" fmla="*/ 1 w 50"/>
                  <a:gd name="T21" fmla="*/ 2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3" name="Line 47">
              <a:extLst>
                <a:ext uri="{FF2B5EF4-FFF2-40B4-BE49-F238E27FC236}">
                  <a16:creationId xmlns:a16="http://schemas.microsoft.com/office/drawing/2014/main" id="{30ED85CA-1A21-49B2-9820-B3977302E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" y="3168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49" grpId="0" build="p"/>
      <p:bldP spid="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EE9FC0B-E065-43B5-9B8C-6FD0A3BF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38125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Summary</a:t>
            </a:r>
            <a:endParaRPr lang="en-US" altLang="en-US" sz="27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1066800"/>
            <a:ext cx="848836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QM has always said Hilbert space is exponentially large, but it’s tricky to design an experiment to test this directly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700" dirty="0">
                <a:latin typeface="Calibri" panose="020F0502020204030204" pitchFamily="34" charset="0"/>
              </a:rPr>
              <a:t>Quantum computational supremacy demonstrations depend on unproved hardness assumptions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700" dirty="0">
                <a:latin typeface="Calibri" panose="020F0502020204030204" pitchFamily="34" charset="0"/>
              </a:rPr>
              <a:t>Short classical descriptions often suffice to simulate measurement outcomes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Our experiment with </a:t>
            </a:r>
            <a:r>
              <a:rPr lang="en-US" altLang="en-US" sz="2700" dirty="0" err="1">
                <a:latin typeface="Calibri" panose="020F0502020204030204" pitchFamily="34" charset="0"/>
              </a:rPr>
              <a:t>Quantinuum</a:t>
            </a:r>
            <a:r>
              <a:rPr lang="en-US" altLang="en-US" sz="2700" dirty="0">
                <a:latin typeface="Calibri" panose="020F0502020204030204" pitchFamily="34" charset="0"/>
              </a:rPr>
              <a:t> showed that one can prepare 12-qubit entangled states that need &gt;60 classical bits to simulate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This was possible </a:t>
            </a: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only</a:t>
            </a:r>
            <a:r>
              <a:rPr lang="en-US" altLang="en-US" sz="2700" dirty="0">
                <a:latin typeface="Calibri" panose="020F0502020204030204" pitchFamily="34" charset="0"/>
              </a:rPr>
              <a:t> because of hardware advances in the past few years (esp. 2-qubit gates with &gt;99.9% fidelity)</a:t>
            </a:r>
          </a:p>
        </p:txBody>
      </p:sp>
    </p:spTree>
    <p:extLst>
      <p:ext uri="{BB962C8B-B14F-4D97-AF65-F5344CB8AC3E}">
        <p14:creationId xmlns:p14="http://schemas.microsoft.com/office/powerpoint/2010/main" val="22061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EE9FC0B-E065-43B5-9B8C-6FD0A3BF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38125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Future Directions</a:t>
            </a:r>
            <a:endParaRPr lang="en-US" altLang="en-US" sz="27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1066800"/>
            <a:ext cx="8488362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Better experimental separation—e.g., 20 qubits vs. 100,000 bits?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Address the “environment loophole”?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Show quantum information supremacy for a task where the verification of outputs is yes/no rather than statistical?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Find something </a:t>
            </a: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useful</a:t>
            </a:r>
            <a:r>
              <a:rPr lang="en-US" altLang="en-US" sz="2700" dirty="0">
                <a:latin typeface="Calibri" panose="020F0502020204030204" pitchFamily="34" charset="0"/>
              </a:rPr>
              <a:t> to do with quantum information supremacy?</a:t>
            </a:r>
          </a:p>
        </p:txBody>
      </p:sp>
      <p:sp>
        <p:nvSpPr>
          <p:cNvPr id="4" name="Text Box 700">
            <a:extLst>
              <a:ext uri="{FF2B5EF4-FFF2-40B4-BE49-F238E27FC236}">
                <a16:creationId xmlns:a16="http://schemas.microsoft.com/office/drawing/2014/main" id="{D1B07AAF-20F9-48E7-B15D-C931D883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4785734"/>
            <a:ext cx="6705600" cy="1754326"/>
          </a:xfrm>
          <a:prstGeom prst="rect">
            <a:avLst/>
          </a:prstGeom>
          <a:solidFill>
            <a:srgbClr val="FFFFBB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The obvious one: build a scalable fault-tolerant QC, finally refuting those who said it was impossible!</a:t>
            </a:r>
          </a:p>
        </p:txBody>
      </p:sp>
    </p:spTree>
    <p:extLst>
      <p:ext uri="{BB962C8B-B14F-4D97-AF65-F5344CB8AC3E}">
        <p14:creationId xmlns:p14="http://schemas.microsoft.com/office/powerpoint/2010/main" val="17878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1D03B-EB75-477F-9DF5-FACC4A62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9370"/>
            <a:ext cx="3352800" cy="2107613"/>
          </a:xfrm>
          <a:prstGeom prst="rect">
            <a:avLst/>
          </a:prstGeom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FC41F336-218D-4641-87F0-228FAE932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988" y="446003"/>
            <a:ext cx="487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Extended Church-Turing Thesis:</a:t>
            </a:r>
            <a:r>
              <a:rPr lang="en-US" altLang="en-US" sz="2800" dirty="0">
                <a:latin typeface="Calibri" panose="020F0502020204030204" pitchFamily="34" charset="0"/>
              </a:rPr>
              <a:t> “Every reliable physical process can be simulated on a Turing machine, with polynomial time and space overhead”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9D73F-3070-441F-B6BE-33F814B64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56" y="3090816"/>
            <a:ext cx="2125744" cy="2624487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3DB1858A-F758-40FD-AB55-4B201674D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51946"/>
            <a:ext cx="58595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Quantum computing </a:t>
            </a:r>
            <a:r>
              <a:rPr lang="en-US" altLang="en-US" sz="2800" dirty="0">
                <a:latin typeface="Calibri" panose="020F0502020204030204" pitchFamily="34" charset="0"/>
              </a:rPr>
              <a:t>poses a (the only?) severe challenge to this thesis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AFE3FA-6C93-4000-9B3E-5EEAF379D75E}"/>
              </a:ext>
            </a:extLst>
          </p:cNvPr>
          <p:cNvGrpSpPr/>
          <p:nvPr/>
        </p:nvGrpSpPr>
        <p:grpSpPr>
          <a:xfrm>
            <a:off x="2868078" y="4165227"/>
            <a:ext cx="6066988" cy="2322184"/>
            <a:chOff x="2971800" y="4231016"/>
            <a:chExt cx="6066988" cy="23221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5A32F1-DEFA-4AE3-9278-8673917FF2E2}"/>
                </a:ext>
              </a:extLst>
            </p:cNvPr>
            <p:cNvSpPr/>
            <p:nvPr/>
          </p:nvSpPr>
          <p:spPr bwMode="auto">
            <a:xfrm>
              <a:off x="2971800" y="4231016"/>
              <a:ext cx="6066988" cy="2322184"/>
            </a:xfrm>
            <a:prstGeom prst="rect">
              <a:avLst/>
            </a:prstGeom>
            <a:solidFill>
              <a:srgbClr val="FFFFB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1" name="Picture 5" descr="shor">
              <a:extLst>
                <a:ext uri="{FF2B5EF4-FFF2-40B4-BE49-F238E27FC236}">
                  <a16:creationId xmlns:a16="http://schemas.microsoft.com/office/drawing/2014/main" id="{A7F991D7-9CED-474B-8AF8-945EE2121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" t="1601" r="2400" b="16000"/>
            <a:stretch>
              <a:fillRect/>
            </a:stretch>
          </p:blipFill>
          <p:spPr bwMode="auto">
            <a:xfrm>
              <a:off x="7915665" y="4419600"/>
              <a:ext cx="973944" cy="126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935B45F0-D5C9-468A-BDEB-B9BC2A839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0559" y="4231016"/>
              <a:ext cx="4980441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Peter Shor (1994): </a:t>
              </a:r>
              <a:r>
                <a:rPr lang="en-US" altLang="en-US" sz="2800" dirty="0">
                  <a:latin typeface="Calibri" panose="020F0502020204030204" pitchFamily="34" charset="0"/>
                </a:rPr>
                <a:t>Fast quantum algorithm for factoring (hence breaking RSA).  So, </a:t>
              </a:r>
              <a:r>
                <a:rPr lang="en-US" altLang="en-US" sz="2800" b="1" dirty="0">
                  <a:latin typeface="Calibri" panose="020F0502020204030204" pitchFamily="34" charset="0"/>
                </a:rPr>
                <a:t>either</a:t>
              </a:r>
              <a:r>
                <a:rPr lang="en-US" altLang="en-US" sz="2800" dirty="0">
                  <a:latin typeface="Calibri" panose="020F0502020204030204" pitchFamily="34" charset="0"/>
                </a:rPr>
                <a:t> (1) QC is impossible, (2) the ECT is false, or (3) factoring is easy classically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728" y="406397"/>
            <a:ext cx="7366488" cy="894866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0070C0"/>
                </a:solidFill>
              </a:rPr>
              <a:t>Notorious 1997 challenge by David Deutsch (cofounder of QC):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0B045-F073-4142-A62E-73B4870F3CBD}"/>
              </a:ext>
            </a:extLst>
          </p:cNvPr>
          <p:cNvSpPr txBox="1"/>
          <p:nvPr/>
        </p:nvSpPr>
        <p:spPr>
          <a:xfrm>
            <a:off x="222005" y="1828800"/>
            <a:ext cx="8699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“To those who still cling to a single-universe world-view, I issue this challenge: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how Shor's algorithm works.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do not merely mean predict that it will work, which is merely a matter of solving a few uncontroversial equations. I mean provide an explanation. When Shor's algorithm has factorized a number, using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so times the computational resources that can be seen to be present, where was the number factorized? There are only about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atoms in the entire visible universe, an utterly minuscule number compared with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So if the visible universe were the extent of physical reality, physical reality would not even remotely contain the resources required to factorize such a large number. Who did factorize it, then? How, and where, was the computation performed?”</a:t>
            </a:r>
          </a:p>
        </p:txBody>
      </p:sp>
      <p:pic>
        <p:nvPicPr>
          <p:cNvPr id="6" name="Picture 2" descr="David Deutsch | Edge.org">
            <a:extLst>
              <a:ext uri="{FF2B5EF4-FFF2-40B4-BE49-F238E27FC236}">
                <a16:creationId xmlns:a16="http://schemas.microsoft.com/office/drawing/2014/main" id="{65E82DCA-0416-4C50-9502-C200EAE8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4655"/>
            <a:ext cx="1143000" cy="11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0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A215544-AE1D-42D4-8BB1-1B3D91718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Skepticism of Quantum Computing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C607D5C-A2FF-4400-BEE4-063AB253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2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Despite the progress of the past decade, some physicists and computer scientists still say that scalable quantum computers are fundamentally impossible</a:t>
            </a:r>
          </a:p>
        </p:txBody>
      </p:sp>
      <p:sp>
        <p:nvSpPr>
          <p:cNvPr id="77872" name="Text Box 48">
            <a:extLst>
              <a:ext uri="{FF2B5EF4-FFF2-40B4-BE49-F238E27FC236}">
                <a16:creationId xmlns:a16="http://schemas.microsoft.com/office/drawing/2014/main" id="{647CCDA7-6F49-450F-9995-EA0D1507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08402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For many, the problem is that a quantum computer “manipulates an exponential amount of information using only polynomial resources”</a:t>
            </a:r>
          </a:p>
        </p:txBody>
      </p:sp>
      <p:pic>
        <p:nvPicPr>
          <p:cNvPr id="11270" name="Picture 51">
            <a:extLst>
              <a:ext uri="{FF2B5EF4-FFF2-40B4-BE49-F238E27FC236}">
                <a16:creationId xmlns:a16="http://schemas.microsoft.com/office/drawing/2014/main" id="{B086F8DA-F60A-40DB-B471-AB260AD1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5740"/>
            <a:ext cx="12255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3">
            <a:extLst>
              <a:ext uri="{FF2B5EF4-FFF2-40B4-BE49-F238E27FC236}">
                <a16:creationId xmlns:a16="http://schemas.microsoft.com/office/drawing/2014/main" id="{D0D46230-4327-460A-BD9D-B3F5054DC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3214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‘t Hooft</a:t>
            </a:r>
          </a:p>
        </p:txBody>
      </p:sp>
      <p:sp>
        <p:nvSpPr>
          <p:cNvPr id="11275" name="Text Box 3">
            <a:extLst>
              <a:ext uri="{FF2B5EF4-FFF2-40B4-BE49-F238E27FC236}">
                <a16:creationId xmlns:a16="http://schemas.microsoft.com/office/drawing/2014/main" id="{2C20BB8B-F5D6-4842-ACB9-91E36229B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3214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Kalai</a:t>
            </a:r>
          </a:p>
        </p:txBody>
      </p:sp>
      <p:sp>
        <p:nvSpPr>
          <p:cNvPr id="11276" name="Text Box 3">
            <a:extLst>
              <a:ext uri="{FF2B5EF4-FFF2-40B4-BE49-F238E27FC236}">
                <a16:creationId xmlns:a16="http://schemas.microsoft.com/office/drawing/2014/main" id="{E0644D7C-54D4-4A83-A40A-FB392A2B7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93214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Dyakonov</a:t>
            </a:r>
          </a:p>
        </p:txBody>
      </p:sp>
      <p:pic>
        <p:nvPicPr>
          <p:cNvPr id="11278" name="Picture 1">
            <a:extLst>
              <a:ext uri="{FF2B5EF4-FFF2-40B4-BE49-F238E27FC236}">
                <a16:creationId xmlns:a16="http://schemas.microsoft.com/office/drawing/2014/main" id="{3C955126-6316-4ABF-AE76-69DBC217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255740"/>
            <a:ext cx="12652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>
            <a:extLst>
              <a:ext uri="{FF2B5EF4-FFF2-40B4-BE49-F238E27FC236}">
                <a16:creationId xmlns:a16="http://schemas.microsoft.com/office/drawing/2014/main" id="{0D1E4ADC-BB42-4E18-8898-C670025B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255740"/>
            <a:ext cx="1295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A215544-AE1D-42D4-8BB1-1B3D91718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0082"/>
            <a:ext cx="8839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70C0"/>
                </a:solidFill>
                <a:latin typeface="Calibri" panose="020F0502020204030204" pitchFamily="34" charset="0"/>
              </a:rPr>
              <a:t>Can’t we just refute the QC skeptics empirically?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C607D5C-A2FF-4400-BEE4-063AB253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88278"/>
            <a:ext cx="822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Eventually, by building a scalable QCs capable of running Shor’s algorithm?</a:t>
            </a:r>
          </a:p>
        </p:txBody>
      </p:sp>
      <p:sp>
        <p:nvSpPr>
          <p:cNvPr id="77872" name="Text Box 48">
            <a:extLst>
              <a:ext uri="{FF2B5EF4-FFF2-40B4-BE49-F238E27FC236}">
                <a16:creationId xmlns:a16="http://schemas.microsoft.com/office/drawing/2014/main" id="{647CCDA7-6F49-450F-9995-EA0D1507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9422"/>
            <a:ext cx="5410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Today, using “quantum computational supremacy experiments”?</a:t>
            </a:r>
          </a:p>
        </p:txBody>
      </p:sp>
      <p:pic>
        <p:nvPicPr>
          <p:cNvPr id="11" name="Picture 4" descr="Image result for google sycamore quantum">
            <a:extLst>
              <a:ext uri="{FF2B5EF4-FFF2-40B4-BE49-F238E27FC236}">
                <a16:creationId xmlns:a16="http://schemas.microsoft.com/office/drawing/2014/main" id="{AA80F05E-D500-402B-A475-E0427CD1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5344"/>
            <a:ext cx="31194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Quantum advantage demonstrated using Gaussian boson sampling – Physics World">
            <a:extLst>
              <a:ext uri="{FF2B5EF4-FFF2-40B4-BE49-F238E27FC236}">
                <a16:creationId xmlns:a16="http://schemas.microsoft.com/office/drawing/2014/main" id="{8D95A6A3-EF07-4B9A-8883-0480C0B9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2243960"/>
            <a:ext cx="2795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8">
            <a:extLst>
              <a:ext uri="{FF2B5EF4-FFF2-40B4-BE49-F238E27FC236}">
                <a16:creationId xmlns:a16="http://schemas.microsoft.com/office/drawing/2014/main" id="{64536C46-9A89-4A94-BD20-164FA3618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5" y="3125020"/>
            <a:ext cx="5410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BosonSampling</a:t>
            </a:r>
            <a:r>
              <a:rPr lang="en-US" altLang="en-US" sz="2600" dirty="0">
                <a:latin typeface="Calibri" panose="020F0502020204030204" pitchFamily="34" charset="0"/>
              </a:rPr>
              <a:t> (A.-</a:t>
            </a:r>
            <a:r>
              <a:rPr lang="en-US" altLang="en-US" sz="2600" dirty="0" err="1">
                <a:latin typeface="Calibri" panose="020F0502020204030204" pitchFamily="34" charset="0"/>
              </a:rPr>
              <a:t>Arkhipov</a:t>
            </a:r>
            <a:r>
              <a:rPr lang="en-US" altLang="en-US" sz="2600" dirty="0">
                <a:latin typeface="Calibri" panose="020F0502020204030204" pitchFamily="34" charset="0"/>
              </a:rPr>
              <a:t> 2011 </a:t>
            </a:r>
            <a:r>
              <a:rPr lang="en-US" altLang="en-US" sz="2600" dirty="0">
                <a:latin typeface="Calibri" panose="020F0502020204030204" pitchFamily="34" charset="0"/>
                <a:sym typeface="Wingdings" panose="05000000000000000000" pitchFamily="2" charset="2"/>
              </a:rPr>
              <a:t> demonstrations by USTC, Xanadu</a:t>
            </a:r>
            <a:r>
              <a:rPr lang="en-US" altLang="en-US" sz="2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B06F00D3-7505-49E5-997E-B24A80E6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90" y="4240618"/>
            <a:ext cx="5410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Random Circuit Sampling </a:t>
            </a:r>
            <a:r>
              <a:rPr lang="en-US" altLang="en-US" sz="2600" dirty="0">
                <a:latin typeface="Calibri" panose="020F0502020204030204" pitchFamily="34" charset="0"/>
              </a:rPr>
              <a:t>(A.-Chen 2017 </a:t>
            </a:r>
            <a:r>
              <a:rPr lang="en-US" altLang="en-US" sz="2600" dirty="0">
                <a:latin typeface="Calibri" panose="020F0502020204030204" pitchFamily="34" charset="0"/>
                <a:sym typeface="Wingdings" panose="05000000000000000000" pitchFamily="2" charset="2"/>
              </a:rPr>
              <a:t> demonstrations by Google, </a:t>
            </a:r>
            <a:r>
              <a:rPr lang="en-US" altLang="en-US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Quantinuum</a:t>
            </a:r>
            <a:r>
              <a:rPr lang="en-US" altLang="en-US" sz="2600" dirty="0">
                <a:latin typeface="Calibri" panose="020F0502020204030204" pitchFamily="34" charset="0"/>
                <a:sym typeface="Wingdings" panose="05000000000000000000" pitchFamily="2" charset="2"/>
              </a:rPr>
              <a:t>, others)</a:t>
            </a:r>
            <a:endParaRPr lang="en-US" altLang="en-US" sz="2600" dirty="0">
              <a:latin typeface="Calibri" panose="020F0502020204030204" pitchFamily="34" charset="0"/>
            </a:endParaRPr>
          </a:p>
        </p:txBody>
      </p:sp>
      <p:sp>
        <p:nvSpPr>
          <p:cNvPr id="16" name="Text Box 48">
            <a:extLst>
              <a:ext uri="{FF2B5EF4-FFF2-40B4-BE49-F238E27FC236}">
                <a16:creationId xmlns:a16="http://schemas.microsoft.com/office/drawing/2014/main" id="{E6473660-4F4A-45B1-A329-9EB92E8F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62" y="5716876"/>
            <a:ext cx="85296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This past month: 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verifiable quantum supremacy</a:t>
            </a:r>
            <a:r>
              <a:rPr lang="en-US" altLang="en-US" sz="2600" dirty="0">
                <a:latin typeface="Calibri" panose="020F0502020204030204" pitchFamily="34" charset="0"/>
              </a:rPr>
              <a:t> (Google OTOC arXiv:2506.10191, peaked circuits arXiv:2510.25838, …)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ABBB1-3957-4828-A1A9-6DC6726B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arXiv:2506.10191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77872" grpId="0" build="p"/>
      <p:bldP spid="14" grpId="0" build="p"/>
      <p:bldP spid="15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610AC835-9965-4EEC-A315-C19220D01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9907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Issue:</a:t>
            </a:r>
            <a:r>
              <a:rPr lang="en-US" altLang="en-US" sz="2800" dirty="0">
                <a:latin typeface="Calibri" panose="020F0502020204030204" pitchFamily="34" charset="0"/>
              </a:rPr>
              <a:t> All such supremacy demonstrations depend on the </a:t>
            </a:r>
            <a:r>
              <a:rPr lang="en-US" altLang="en-US" sz="2800" b="1" dirty="0">
                <a:latin typeface="Calibri" panose="020F0502020204030204" pitchFamily="34" charset="0"/>
              </a:rPr>
              <a:t>unproven conjecture</a:t>
            </a:r>
            <a:r>
              <a:rPr lang="en-US" altLang="en-US" sz="2800" dirty="0">
                <a:latin typeface="Calibri" panose="020F0502020204030204" pitchFamily="34" charset="0"/>
              </a:rPr>
              <a:t> that the problems in question are hard for classical computers!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113F36-4660-4290-9CD6-D8282BB29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1752600"/>
            <a:ext cx="6258798" cy="4086795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03C5253-4554-4BC2-8A79-9538AA9AF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046" y="2057400"/>
            <a:ext cx="31706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Barring a breakthrough in theoretical computer science (similar to </a:t>
            </a:r>
            <a:r>
              <a:rPr lang="en-US" altLang="en-U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</a:t>
            </a:r>
            <a:r>
              <a:rPr lang="en-US" altLang="en-U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NP</a:t>
            </a:r>
            <a:r>
              <a:rPr lang="en-US" altLang="en-US" sz="2800" dirty="0">
                <a:latin typeface="Calibri" panose="020F0502020204030204" pitchFamily="34" charset="0"/>
              </a:rPr>
              <a:t>), there’s no hope to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prove</a:t>
            </a:r>
            <a:r>
              <a:rPr lang="en-US" altLang="en-US" sz="2800" dirty="0">
                <a:latin typeface="Calibri" panose="020F0502020204030204" pitchFamily="34" charset="0"/>
              </a:rPr>
              <a:t> these conjectures unconditionally</a:t>
            </a:r>
          </a:p>
        </p:txBody>
      </p:sp>
    </p:spTree>
    <p:extLst>
      <p:ext uri="{BB962C8B-B14F-4D97-AF65-F5344CB8AC3E}">
        <p14:creationId xmlns:p14="http://schemas.microsoft.com/office/powerpoint/2010/main" val="364631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ubble2">
            <a:extLst>
              <a:ext uri="{FF2B5EF4-FFF2-40B4-BE49-F238E27FC236}">
                <a16:creationId xmlns:a16="http://schemas.microsoft.com/office/drawing/2014/main" id="{602141A4-C953-4759-91CF-E166765C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22073" r="25189" b="38068"/>
          <a:stretch>
            <a:fillRect/>
          </a:stretch>
        </p:blipFill>
        <p:spPr bwMode="auto">
          <a:xfrm>
            <a:off x="0" y="-90488"/>
            <a:ext cx="91487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0FACF-0283-4F6B-9E4A-2A208519C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-838200"/>
            <a:ext cx="9906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0" dirty="0">
                <a:solidFill>
                  <a:schemeClr val="bg1"/>
                </a:solidFill>
                <a:latin typeface="Calibri" panose="020F0502020204030204" pitchFamily="34" charset="0"/>
              </a:rPr>
              <a:t>|</a:t>
            </a:r>
            <a:r>
              <a:rPr lang="en-US" altLang="en-US" sz="38000" dirty="0">
                <a:solidFill>
                  <a:schemeClr val="bg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endParaRPr lang="en-US" altLang="en-US" sz="38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E0075-978B-475A-8BDF-92D541EC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21687"/>
            <a:ext cx="922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D1D1"/>
                </a:solidFill>
                <a:latin typeface="Calibri" panose="020F0502020204030204" pitchFamily="34" charset="0"/>
              </a:rPr>
              <a:t>“Look, we just want to experimentally demonstrate that Hilbert space is BIG.  Can’t we do that with no unproved hardness assumptions?”</a:t>
            </a:r>
            <a:endParaRPr lang="en-US" altLang="en-US" sz="4000" b="1" dirty="0">
              <a:solidFill>
                <a:srgbClr val="FFD1D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558220C-B090-41CC-9097-24D8C4BF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4" y="228600"/>
            <a:ext cx="8610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The whole difficulty: 2</a:t>
            </a:r>
            <a:r>
              <a:rPr lang="en-US" altLang="en-US" sz="38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 amplitudes … but when you measure, you see only n bits!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BEA5A212-7FCB-497A-BF58-9A4BBC94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8" y="1587232"/>
            <a:ext cx="861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Analogy:</a:t>
            </a:r>
            <a:r>
              <a:rPr lang="en-US" altLang="en-US" sz="2600" dirty="0">
                <a:latin typeface="Calibri" panose="020F0502020204030204" pitchFamily="34" charset="0"/>
              </a:rPr>
              <a:t> A probability distribution over n-bit strings </a:t>
            </a:r>
            <a:r>
              <a:rPr lang="en-US" altLang="en-US" sz="2600" i="1" dirty="0">
                <a:latin typeface="Calibri" panose="020F0502020204030204" pitchFamily="34" charset="0"/>
              </a:rPr>
              <a:t>also</a:t>
            </a:r>
            <a:r>
              <a:rPr lang="en-US" altLang="en-US" sz="2600" dirty="0">
                <a:latin typeface="Calibri" panose="020F0502020204030204" pitchFamily="34" charset="0"/>
              </a:rPr>
              <a:t> takes ~2</a:t>
            </a:r>
            <a:r>
              <a:rPr lang="en-US" altLang="en-US" sz="2600" baseline="30000" dirty="0">
                <a:latin typeface="Calibri" panose="020F0502020204030204" pitchFamily="34" charset="0"/>
              </a:rPr>
              <a:t>n</a:t>
            </a:r>
            <a:r>
              <a:rPr lang="en-US" altLang="en-US" sz="2600" dirty="0">
                <a:latin typeface="Calibri" panose="020F0502020204030204" pitchFamily="34" charset="0"/>
              </a:rPr>
              <a:t> bits to specify.  But that fact seems “just in our heads”!</a:t>
            </a:r>
            <a:endParaRPr lang="en-US" altLang="en-US" sz="2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700">
            <a:extLst>
              <a:ext uri="{FF2B5EF4-FFF2-40B4-BE49-F238E27FC236}">
                <a16:creationId xmlns:a16="http://schemas.microsoft.com/office/drawing/2014/main" id="{9D2A7F4C-C754-403C-8A77-0780FF37C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8" y="2514600"/>
            <a:ext cx="8610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Holevo’s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 Theorem (1973):</a:t>
            </a:r>
            <a:r>
              <a:rPr lang="en-US" altLang="en-US" sz="2600" dirty="0">
                <a:latin typeface="Calibri" panose="020F0502020204030204" pitchFamily="34" charset="0"/>
              </a:rPr>
              <a:t> By sending an n-qubit quantum state, Alice can communicate no more than n classical bits to Bob (or 2n with </a:t>
            </a:r>
            <a:r>
              <a:rPr lang="en-US" altLang="en-US" sz="2600" dirty="0" err="1">
                <a:latin typeface="Calibri" panose="020F0502020204030204" pitchFamily="34" charset="0"/>
              </a:rPr>
              <a:t>preshared</a:t>
            </a:r>
            <a:r>
              <a:rPr lang="en-US" altLang="en-US" sz="2600" dirty="0">
                <a:latin typeface="Calibri" panose="020F0502020204030204" pitchFamily="34" charset="0"/>
              </a:rPr>
              <a:t> entanglement)</a:t>
            </a:r>
            <a:endParaRPr lang="en-US" altLang="en-US" sz="2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DD51DE7F-2FB6-4F5A-A7F7-E0201943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82" y="3806825"/>
            <a:ext cx="85344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Puzzle: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 How many classical bits are “in” n qubits?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n	because of </a:t>
            </a:r>
            <a:r>
              <a:rPr lang="en-US" altLang="en-US" sz="2600" dirty="0" err="1">
                <a:latin typeface="Calibri" panose="020F0502020204030204" pitchFamily="34" charset="0"/>
                <a:sym typeface="Symbol" panose="05050102010706020507" pitchFamily="18" charset="2"/>
              </a:rPr>
              <a:t>Holevo’s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 Theorem?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2n	because of </a:t>
            </a:r>
            <a:r>
              <a:rPr lang="en-US" altLang="en-US" sz="2600" dirty="0" err="1">
                <a:latin typeface="Calibri" panose="020F0502020204030204" pitchFamily="34" charset="0"/>
                <a:sym typeface="Symbol" panose="05050102010706020507" pitchFamily="18" charset="2"/>
              </a:rPr>
              <a:t>superdense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 coding and teleportation?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~2</a:t>
            </a:r>
            <a:r>
              <a:rPr lang="en-US" altLang="en-US" sz="26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	because that’s how many amplitudes there are?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	because amplitudes form a continuum?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73702</TotalTime>
  <Words>1457</Words>
  <Application>Microsoft Office PowerPoint</Application>
  <PresentationFormat>On-screen Show (4:3)</PresentationFormat>
  <Paragraphs>104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Wingdings</vt:lpstr>
      <vt:lpstr>Default Design</vt:lpstr>
      <vt:lpstr>Office Theme</vt:lpstr>
      <vt:lpstr>Experimentally Demonstrating the Enormity of Hilbert Space</vt:lpstr>
      <vt:lpstr>PowerPoint Presentation</vt:lpstr>
      <vt:lpstr>PowerPoint Presentation</vt:lpstr>
      <vt:lpstr>Notorious 1997 challenge by David Deutsch (cofounder of QC):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200</cp:revision>
  <dcterms:created xsi:type="dcterms:W3CDTF">2006-04-29T20:46:23Z</dcterms:created>
  <dcterms:modified xsi:type="dcterms:W3CDTF">2025-11-03T12:53:39Z</dcterms:modified>
</cp:coreProperties>
</file>