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98" r:id="rId4"/>
    <p:sldId id="489" r:id="rId5"/>
    <p:sldId id="492" r:id="rId6"/>
    <p:sldId id="500" r:id="rId7"/>
    <p:sldId id="504" r:id="rId8"/>
    <p:sldId id="494" r:id="rId9"/>
    <p:sldId id="497" r:id="rId10"/>
    <p:sldId id="498" r:id="rId11"/>
    <p:sldId id="496" r:id="rId12"/>
    <p:sldId id="501" r:id="rId13"/>
    <p:sldId id="502" r:id="rId14"/>
    <p:sldId id="503" r:id="rId15"/>
    <p:sldId id="505" r:id="rId16"/>
    <p:sldId id="49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8000"/>
    <a:srgbClr val="FF0000"/>
    <a:srgbClr val="FFFFBB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72" d="100"/>
          <a:sy n="72" d="100"/>
        </p:scale>
        <p:origin x="1248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9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5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50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9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50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5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0088ABB-BBCD-4D47-ABB1-26ED975F61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6361281-A6F1-436F-B54F-0EB631403C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3B5C419-46CA-4D77-9455-5ED393A84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ABEB93-9B89-4E79-A949-7E4CC6580DED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48A9CDD-3F2A-44D8-BA2F-B63E09B94C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1CF329B-E56D-42C1-AEC6-33AFCB6430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555F865-1A7C-4DB7-AC69-623A65BBF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C0FE09-A080-42A8-BDC7-9A0CE9BC15B9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08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86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296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01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3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8B11-AD93-4EBF-B973-C1684172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3E9B-20ED-49F1-9714-118B6B34AA85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E969-DC58-4437-BD60-7A31698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A942-3E6B-4BBC-A0FD-0A250FF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0893-74C1-410D-8F2E-0280BC2B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CECB-77E4-40DC-9325-25B0C70B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04E0-5669-40F2-AC82-9F3B1D34A95B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7D33-2A37-4674-B584-24A39011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7F52-FE5D-4C6C-861B-E7FB000E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A4D-2025-4B2F-8420-7B7B44381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2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9337-EF60-485F-BD30-545170ED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CE9-B846-4390-9AAA-D00BFD455068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801A-D3AE-4459-A10F-E5C61A08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A8D9-D283-42E4-AC21-E056F29A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082B-BF8C-44DC-9FCB-51C7DA078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8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6ECB9-7CD3-4E1F-9C41-DB94C1A3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C2FE-9637-43DB-AE2F-E6BE021D1603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2820C-F58D-46CF-ACC1-0115872C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47008-B40C-4A83-92BA-E31C57A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A662-10F0-48E4-887B-E115AEAE4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6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D9A62A-00B9-4947-A248-927D655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AB13-EB7F-448B-AA6F-E3293F513615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93898F-6E23-4A3C-884F-4122959A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D4285-BF33-47B5-B377-E5B1E5D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F4F8-B13B-4434-B3EB-647E4112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4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196E84-923C-4A60-A01D-6855DD36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0AB-A843-4DBB-9CEA-ECA9C5F9569D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933DC0-1852-4CF7-9144-3153E2DC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4C090-3F1E-4290-A4EB-3FA7F2AB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9FFA-277A-4B71-A4F7-D82C689AF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5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CC59-639D-4930-85CD-D591BFDD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553-0ECF-4425-9CB9-F32BD80F26A3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6B3AD-5A37-4115-9227-91BF2543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19E30-DC95-4DE1-8CB6-11F7C8E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712A-3CB4-492D-98C8-9D6361B21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70C7-2AA7-4DFD-BD46-E04617B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903D-EA9A-4BA8-8676-06E92C87FD13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05940-8DC3-4171-B5EA-F8C286BF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C10DD-8AF3-4AB7-A4ED-6A84D63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A5E1-FA3F-4395-9B2B-C846084A5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B2C27-2915-4575-BB9E-4F578A7D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B39-E95D-4D5A-84F2-AE58C24A7AEB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E3192-DE4C-4585-A663-BBB3BA4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6C301-B224-4C9B-AD1C-56E6826B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EEE1-A814-4D30-A105-E4FDBD73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1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BA81-53BB-475E-B57F-DF7A1DE3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3980-2B78-4CFF-9DBD-0B698E5C7BA1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2510-FB77-472F-ABB8-802A952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E18F-57A9-4382-9667-43905CA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E21-20A6-40ED-B07D-A3FF27FD6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8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14AA-AA13-4F03-B96B-806B3ABC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4A5D-5801-407A-BBAC-3975DD48D99D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3292-63C0-4A5E-8E92-2643CA6C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AA0E-73ED-45B9-B7A6-0CA1F43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823A-241D-4AE5-B61E-56F8C0C82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13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51F15-DC8D-4BF7-B597-9CACB244E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11830F-43FB-4665-A0F9-1D323782F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15CE7-542E-4562-8F54-74826D3E5CCB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55621-6A61-42C7-A0DB-EF8E46EF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9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7258" y="457200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  <a:t>Circuit Conspiracies</a:t>
            </a:r>
            <a:b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altLang="en-US" sz="3200" dirty="0">
                <a:solidFill>
                  <a:srgbClr val="CC3300"/>
                </a:solidFill>
                <a:latin typeface="Calibri" panose="020F0502020204030204" pitchFamily="34" charset="0"/>
              </a:rPr>
              <a:t>Or: “Accidental Obfuscation” … for NISQ quantum advantage, AI interpretability, &amp; more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5680646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Scott Aaronson (UT Austin / </a:t>
            </a:r>
            <a:r>
              <a:rPr lang="en-US" altLang="en-US" sz="2900" dirty="0" err="1">
                <a:latin typeface="Calibri" panose="020F0502020204030204" pitchFamily="34" charset="0"/>
              </a:rPr>
              <a:t>OpenAI</a:t>
            </a:r>
            <a:r>
              <a:rPr lang="en-US" altLang="en-US" sz="2900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Simons Institute, Berkeley, CA, April 25,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3132C-9239-46AE-BB96-FC9301BB1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256" y="2362200"/>
            <a:ext cx="4433888" cy="34206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75680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The AI Connection!</a:t>
            </a:r>
          </a:p>
        </p:txBody>
      </p:sp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80999" y="12192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 new non-QC job: figuring out how to use complexity theory to prevent AI from destroying the world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A0D3EF6C-9890-4017-A0F8-97C45C1CC136}"/>
              </a:ext>
            </a:extLst>
          </p:cNvPr>
          <p:cNvSpPr txBox="1">
            <a:spLocks/>
          </p:cNvSpPr>
          <p:nvPr/>
        </p:nvSpPr>
        <p:spPr bwMode="auto">
          <a:xfrm>
            <a:off x="338137" y="2438400"/>
            <a:ext cx="6900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was enticed to this partly by Paul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Christiano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my former student and collaborator in QC, who then founded the Alignment Research Center and is now Head of AI Safety at NIST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098" name="Picture 2" descr="Paul Christiano: The 100 Most Influential People in AI 2023 | TIME">
            <a:extLst>
              <a:ext uri="{FF2B5EF4-FFF2-40B4-BE49-F238E27FC236}">
                <a16:creationId xmlns:a16="http://schemas.microsoft.com/office/drawing/2014/main" id="{36666034-1947-4679-AA26-D98597BC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86" y="2514600"/>
            <a:ext cx="1504950" cy="15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1BE9EE6A-4485-4EDD-BA24-3FC532305135}"/>
              </a:ext>
            </a:extLst>
          </p:cNvPr>
          <p:cNvSpPr txBox="1">
            <a:spLocks/>
          </p:cNvSpPr>
          <p:nvPr/>
        </p:nvSpPr>
        <p:spPr bwMode="auto">
          <a:xfrm>
            <a:off x="345225" y="4572000"/>
            <a:ext cx="84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do you do theory for AI safety, when virtually all AI progress has been empirical?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A24EB7FE-2B4B-4EC0-A738-0788CA972463}"/>
              </a:ext>
            </a:extLst>
          </p:cNvPr>
          <p:cNvSpPr txBox="1">
            <a:spLocks/>
          </p:cNvSpPr>
          <p:nvPr/>
        </p:nvSpPr>
        <p:spPr bwMode="auto">
          <a:xfrm>
            <a:off x="327504" y="5704358"/>
            <a:ext cx="84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Paul saw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an opening in questions about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interpretability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75680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Interpretability</a:t>
            </a:r>
          </a:p>
        </p:txBody>
      </p:sp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45226" y="1219200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can you tell when an AI is lying?  Does “I love humans” really mean “the time for the robot uprising is not yet nigh”?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A0D3EF6C-9890-4017-A0F8-97C45C1CC136}"/>
              </a:ext>
            </a:extLst>
          </p:cNvPr>
          <p:cNvSpPr txBox="1">
            <a:spLocks/>
          </p:cNvSpPr>
          <p:nvPr/>
        </p:nvSpPr>
        <p:spPr bwMode="auto">
          <a:xfrm>
            <a:off x="323960" y="2814079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Idea: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Use the fact that you have perfect access to every neuron, every weight, etc., so can do an “fMRI scan” (cf. work by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Jacob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Steinhardt’s group)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1BE9EE6A-4485-4EDD-BA24-3FC532305135}"/>
              </a:ext>
            </a:extLst>
          </p:cNvPr>
          <p:cNvSpPr txBox="1">
            <a:spLocks/>
          </p:cNvSpPr>
          <p:nvPr/>
        </p:nvSpPr>
        <p:spPr bwMode="auto">
          <a:xfrm>
            <a:off x="335312" y="4408958"/>
            <a:ext cx="84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Neural nets tend to be highly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obfuscated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A24EB7FE-2B4B-4EC0-A738-0788CA972463}"/>
              </a:ext>
            </a:extLst>
          </p:cNvPr>
          <p:cNvSpPr txBox="1">
            <a:spLocks/>
          </p:cNvSpPr>
          <p:nvPr/>
        </p:nvSpPr>
        <p:spPr bwMode="auto">
          <a:xfrm>
            <a:off x="314046" y="5181600"/>
            <a:ext cx="84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possibility of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backdoors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puts an exclamation point on this problem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(cf. Goldwasser-Kim-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Vaikuntanathan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Calibri" panose="020F0502020204030204" pitchFamily="34" charset="0"/>
              </a:rPr>
              <a:t>-Zamir 2022,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Calibri" panose="020F0502020204030204" pitchFamily="34" charset="0"/>
              </a:rPr>
              <a:t>Anthropic’s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Calibri" panose="020F0502020204030204" pitchFamily="34" charset="0"/>
              </a:rPr>
              <a:t> “Sleeper Agents” paper)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75680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Paul’s Insight</a:t>
            </a:r>
          </a:p>
        </p:txBody>
      </p:sp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22189" y="1083422"/>
            <a:ext cx="84677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“Fully” interpreting neural nets is surely cryptographically hard, or even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NP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-hard in the worst case.  But we can still ask: is interpretability “generically” feasible?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A0D3EF6C-9890-4017-A0F8-97C45C1CC136}"/>
              </a:ext>
            </a:extLst>
          </p:cNvPr>
          <p:cNvSpPr txBox="1">
            <a:spLocks/>
          </p:cNvSpPr>
          <p:nvPr/>
        </p:nvSpPr>
        <p:spPr bwMode="auto">
          <a:xfrm>
            <a:off x="300923" y="2678301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Given as input the weights of a neural net, computing a function f:R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</a:rPr>
              <a:t>2n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R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.  Promised that either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The weights are </a:t>
            </a:r>
            <a:r>
              <a:rPr lang="en-US" altLang="en-US" sz="2800" dirty="0" err="1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i.i.d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. N(0,1) Gaussians, or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The weights are as in (1), except we </a:t>
            </a:r>
            <a:r>
              <a:rPr lang="en-US" altLang="en-US" sz="2800" dirty="0" err="1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postselected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on f(x) having at least one positive entry for all x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2n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Can we decide which?  Is there at least an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NP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witness for case (2)?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C70C4F57-7A04-4726-9159-FE9966F49CD9}"/>
              </a:ext>
            </a:extLst>
          </p:cNvPr>
          <p:cNvSpPr txBox="1">
            <a:spLocks/>
          </p:cNvSpPr>
          <p:nvPr/>
        </p:nvSpPr>
        <p:spPr bwMode="auto">
          <a:xfrm>
            <a:off x="122994" y="6159556"/>
            <a:ext cx="88980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b="1" dirty="0">
                <a:solidFill>
                  <a:srgbClr val="008000"/>
                </a:solidFill>
                <a:cs typeface="Calibri" panose="020F0502020204030204" pitchFamily="34" charset="0"/>
              </a:rPr>
              <a:t>See the analogy to the peaked quantum circuits problem??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82" y="457200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Empirical Investigation</a:t>
            </a:r>
            <a:br>
              <a:rPr lang="en-US" altLang="en-US" b="1" dirty="0">
                <a:solidFill>
                  <a:srgbClr val="0070C0"/>
                </a:solidFill>
              </a:rPr>
            </a:br>
            <a:r>
              <a:rPr lang="en-US" altLang="en-US" sz="3000" b="1" dirty="0">
                <a:solidFill>
                  <a:srgbClr val="0070C0"/>
                </a:solidFill>
              </a:rPr>
              <a:t>(David </a:t>
            </a:r>
            <a:r>
              <a:rPr lang="en-US" altLang="en-US" sz="3000" b="1" dirty="0" err="1">
                <a:solidFill>
                  <a:srgbClr val="0070C0"/>
                </a:solidFill>
              </a:rPr>
              <a:t>Matolcsi</a:t>
            </a:r>
            <a:r>
              <a:rPr lang="en-US" altLang="en-US" sz="3000" b="1" dirty="0">
                <a:solidFill>
                  <a:srgbClr val="0070C0"/>
                </a:solidFill>
              </a:rPr>
              <a:t>, unpublished)</a:t>
            </a:r>
          </a:p>
        </p:txBody>
      </p:sp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41682" y="2057400"/>
            <a:ext cx="84677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A0D3EF6C-9890-4017-A0F8-97C45C1CC136}"/>
              </a:ext>
            </a:extLst>
          </p:cNvPr>
          <p:cNvSpPr txBox="1">
            <a:spLocks/>
          </p:cNvSpPr>
          <p:nvPr/>
        </p:nvSpPr>
        <p:spPr bwMode="auto">
          <a:xfrm>
            <a:off x="457200" y="1828800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(Another) Model Problem: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Given as input a random reversible circuit of m Toffoli gates, which computes a function f:{0,1}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</a:rPr>
              <a:t>2n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{0,1}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n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(after ignoring ancillas).  Promised that either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The circuit is uniformly random, or</a:t>
            </a:r>
          </a:p>
          <a:p>
            <a:pPr marL="514350" lvl="0" indent="-514350">
              <a:buFont typeface="Arial" panose="020B0604020202020204" pitchFamily="34" charset="0"/>
              <a:buAutoNum type="arabicParenBoth"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The circuit is uniformly random, conditioned on f(x)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0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for all x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{0,1}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</a:rPr>
              <a:t>2n</a:t>
            </a:r>
            <a:endParaRPr lang="en-US" altLang="en-US" sz="2800" dirty="0">
              <a:solidFill>
                <a:prstClr val="black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Can we decide which?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70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41682" y="2057400"/>
            <a:ext cx="84677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5EBC8C-DB71-4DEE-A399-387E8B8837C9}"/>
              </a:ext>
            </a:extLst>
          </p:cNvPr>
          <p:cNvSpPr txBox="1">
            <a:spLocks/>
          </p:cNvSpPr>
          <p:nvPr/>
        </p:nvSpPr>
        <p:spPr bwMode="auto">
          <a:xfrm>
            <a:off x="404038" y="685800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David did some </a:t>
            </a:r>
            <a:r>
              <a:rPr lang="en-US" altLang="en-US" sz="2800" dirty="0" err="1">
                <a:cs typeface="Calibri" panose="020F0502020204030204" pitchFamily="34" charset="0"/>
              </a:rPr>
              <a:t>numerics</a:t>
            </a:r>
            <a:r>
              <a:rPr lang="en-US" altLang="en-US" sz="2800" dirty="0">
                <a:cs typeface="Calibri" panose="020F0502020204030204" pitchFamily="34" charset="0"/>
              </a:rPr>
              <a:t> with n=10, 30 bits total, 100-150 gates.  He found that the “non-</a:t>
            </a:r>
            <a:r>
              <a:rPr lang="en-US" altLang="en-US" sz="2800" dirty="0" err="1">
                <a:cs typeface="Calibri" panose="020F0502020204030204" pitchFamily="34" charset="0"/>
              </a:rPr>
              <a:t>zeroness</a:t>
            </a:r>
            <a:r>
              <a:rPr lang="en-US" altLang="en-US" sz="2800" dirty="0">
                <a:cs typeface="Calibri" panose="020F0502020204030204" pitchFamily="34" charset="0"/>
              </a:rPr>
              <a:t>” of the output, f(x), was overwhelmingly carried by a single gate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EAF71EB0-2FBA-489D-B994-32601917865B}"/>
              </a:ext>
            </a:extLst>
          </p:cNvPr>
          <p:cNvSpPr txBox="1">
            <a:spLocks/>
          </p:cNvSpPr>
          <p:nvPr/>
        </p:nvSpPr>
        <p:spPr bwMode="auto">
          <a:xfrm>
            <a:off x="372140" y="2344479"/>
            <a:ext cx="843017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This might be a small-n artifact.  But if it isn’t, suggests that the peaked circuit problem and Paul’s problem might have opposite answers!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ADA99C67-09A1-48D6-B3A3-2F511742517E}"/>
              </a:ext>
            </a:extLst>
          </p:cNvPr>
          <p:cNvSpPr txBox="1">
            <a:spLocks/>
          </p:cNvSpPr>
          <p:nvPr/>
        </p:nvSpPr>
        <p:spPr bwMode="auto">
          <a:xfrm>
            <a:off x="338470" y="4008477"/>
            <a:ext cx="843017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Paul and David conjecture, more broadly, that given any reversible circuit that satisfies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f(x)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0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for all x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{0,1}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</a:rPr>
              <a:t>2n</a:t>
            </a:r>
            <a:r>
              <a:rPr lang="en-US" altLang="en-US" sz="2800" dirty="0">
                <a:cs typeface="Calibri" panose="020F0502020204030204" pitchFamily="34" charset="0"/>
              </a:rPr>
              <a:t>, there will be a very easy-to-compute function g of the circuit’s state </a:t>
            </a:r>
            <a:r>
              <a:rPr lang="en-US" altLang="en-US" sz="2800" dirty="0" err="1">
                <a:cs typeface="Calibri" panose="020F0502020204030204" pitchFamily="34" charset="0"/>
              </a:rPr>
              <a:t>s</a:t>
            </a:r>
            <a:r>
              <a:rPr lang="en-US" altLang="en-US" sz="2800" baseline="-25000" dirty="0" err="1">
                <a:cs typeface="Calibri" panose="020F0502020204030204" pitchFamily="34" charset="0"/>
              </a:rPr>
              <a:t>t</a:t>
            </a:r>
            <a:r>
              <a:rPr lang="en-US" altLang="en-US" sz="2800" dirty="0">
                <a:cs typeface="Calibri" panose="020F0502020204030204" pitchFamily="34" charset="0"/>
              </a:rPr>
              <a:t> such that “g(</a:t>
            </a:r>
            <a:r>
              <a:rPr lang="en-US" altLang="en-US" sz="2800" dirty="0" err="1">
                <a:cs typeface="Calibri" panose="020F0502020204030204" pitchFamily="34" charset="0"/>
              </a:rPr>
              <a:t>s</a:t>
            </a:r>
            <a:r>
              <a:rPr lang="en-US" altLang="en-US" sz="2800" baseline="-25000" dirty="0" err="1">
                <a:cs typeface="Calibri" panose="020F0502020204030204" pitchFamily="34" charset="0"/>
              </a:rPr>
              <a:t>t</a:t>
            </a:r>
            <a:r>
              <a:rPr lang="en-US" altLang="en-US" sz="2800" dirty="0">
                <a:cs typeface="Calibri" panose="020F0502020204030204" pitchFamily="34" charset="0"/>
              </a:rPr>
              <a:t>) and g(</a:t>
            </a:r>
            <a:r>
              <a:rPr lang="en-US" altLang="en-US" sz="2800" dirty="0" err="1">
                <a:cs typeface="Calibri" panose="020F0502020204030204" pitchFamily="34" charset="0"/>
              </a:rPr>
              <a:t>s</a:t>
            </a:r>
            <a:r>
              <a:rPr lang="en-US" altLang="en-US" sz="2800" baseline="-25000" dirty="0" err="1">
                <a:cs typeface="Calibri" panose="020F0502020204030204" pitchFamily="34" charset="0"/>
              </a:rPr>
              <a:t>t</a:t>
            </a:r>
            <a:r>
              <a:rPr lang="en-US" altLang="en-US" sz="2800" baseline="-25000" dirty="0">
                <a:cs typeface="Calibri" panose="020F0502020204030204" pitchFamily="34" charset="0"/>
              </a:rPr>
              <a:t>’</a:t>
            </a:r>
            <a:r>
              <a:rPr lang="en-US" altLang="en-US" sz="2800" dirty="0">
                <a:cs typeface="Calibri" panose="020F0502020204030204" pitchFamily="34" charset="0"/>
              </a:rPr>
              <a:t>) are correlated for |t’-t| larger than you’d expect in a random circuit” (and this provides an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NP</a:t>
            </a:r>
            <a:r>
              <a:rPr lang="en-US" altLang="en-US" sz="2800" dirty="0">
                <a:cs typeface="Calibri" panose="020F0502020204030204" pitchFamily="34" charset="0"/>
              </a:rPr>
              <a:t> witness for non-randomness)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381000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80999" y="1388268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new direction for cryptography and complexity theory: “obfuscation in the wild” / “complexity of detecting conspiracies in otherwise random circuits”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3ECD4F2D-E336-47BD-A665-B35F0455F45F}"/>
              </a:ext>
            </a:extLst>
          </p:cNvPr>
          <p:cNvSpPr txBox="1">
            <a:spLocks/>
          </p:cNvSpPr>
          <p:nvPr/>
        </p:nvSpPr>
        <p:spPr bwMode="auto">
          <a:xfrm>
            <a:off x="380999" y="3065721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Applications to NISQ quantum supremacy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AI interpretability … and possibly more?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EEBE78BE-EF7D-455E-93A1-4AD780380FB6}"/>
              </a:ext>
            </a:extLst>
          </p:cNvPr>
          <p:cNvSpPr txBox="1">
            <a:spLocks/>
          </p:cNvSpPr>
          <p:nvPr/>
        </p:nvSpPr>
        <p:spPr bwMode="auto">
          <a:xfrm>
            <a:off x="380999" y="4419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I’m getting too old to prove hard theorems, but I’m still not too old to recognize a new direction for TCS when I see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one!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91411B3-2F66-4CF6-88ED-6FC0ED50F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04775"/>
            <a:ext cx="8915400" cy="849313"/>
          </a:xfrm>
        </p:spPr>
        <p:txBody>
          <a:bodyPr/>
          <a:lstStyle/>
          <a:p>
            <a:pPr eaLnBrk="1" hangingPunct="1"/>
            <a:r>
              <a:rPr lang="en-US" altLang="en-US" sz="4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NISQ Advantage: What We Need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AC1276-3208-42C9-BEBB-8E01F01D3C18}"/>
              </a:ext>
            </a:extLst>
          </p:cNvPr>
          <p:cNvSpPr/>
          <p:nvPr/>
        </p:nvSpPr>
        <p:spPr>
          <a:xfrm>
            <a:off x="304800" y="1285875"/>
            <a:ext cx="5575300" cy="411480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1E97-E3A4-410E-B255-88396FACC66B}"/>
              </a:ext>
            </a:extLst>
          </p:cNvPr>
          <p:cNvSpPr/>
          <p:nvPr/>
        </p:nvSpPr>
        <p:spPr>
          <a:xfrm>
            <a:off x="2749550" y="1331913"/>
            <a:ext cx="5708650" cy="41148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DE77EF-CC75-4E3F-94A1-F0B0B1AA2EB8}"/>
              </a:ext>
            </a:extLst>
          </p:cNvPr>
          <p:cNvSpPr/>
          <p:nvPr/>
        </p:nvSpPr>
        <p:spPr>
          <a:xfrm>
            <a:off x="466725" y="3048000"/>
            <a:ext cx="8021638" cy="3230563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84CD-D245-49FB-81F3-8684837EE814}"/>
              </a:ext>
            </a:extLst>
          </p:cNvPr>
          <p:cNvSpPr txBox="1"/>
          <p:nvPr/>
        </p:nvSpPr>
        <p:spPr>
          <a:xfrm>
            <a:off x="368300" y="1998663"/>
            <a:ext cx="27955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NISQy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1009BB-9BA1-4F77-B44B-E4CA97A83790}"/>
              </a:ext>
            </a:extLst>
          </p:cNvPr>
          <p:cNvSpPr txBox="1"/>
          <p:nvPr/>
        </p:nvSpPr>
        <p:spPr>
          <a:xfrm>
            <a:off x="5892800" y="1917700"/>
            <a:ext cx="2016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Efficiently</a:t>
            </a:r>
          </a:p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Verifiable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39CA35-6AD4-458F-B1E9-F5E0AA06F84C}"/>
              </a:ext>
            </a:extLst>
          </p:cNvPr>
          <p:cNvSpPr txBox="1"/>
          <p:nvPr/>
        </p:nvSpPr>
        <p:spPr>
          <a:xfrm>
            <a:off x="1695450" y="5334000"/>
            <a:ext cx="57086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In-Principle Quantum Advantage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7828B8-88B7-46C9-AE74-DFEB042680C9}"/>
              </a:ext>
            </a:extLst>
          </p:cNvPr>
          <p:cNvSpPr txBox="1"/>
          <p:nvPr/>
        </p:nvSpPr>
        <p:spPr>
          <a:xfrm>
            <a:off x="5792788" y="3789363"/>
            <a:ext cx="1835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Mahadev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3084E7-8DCE-4BBD-8898-FCF6C41FAC3B}"/>
              </a:ext>
            </a:extLst>
          </p:cNvPr>
          <p:cNvSpPr txBox="1"/>
          <p:nvPr/>
        </p:nvSpPr>
        <p:spPr>
          <a:xfrm>
            <a:off x="5568950" y="3335338"/>
            <a:ext cx="1835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AB909-FC04-4190-9BAB-0504844D8153}"/>
              </a:ext>
            </a:extLst>
          </p:cNvPr>
          <p:cNvSpPr txBox="1"/>
          <p:nvPr/>
        </p:nvSpPr>
        <p:spPr>
          <a:xfrm>
            <a:off x="4914900" y="4586288"/>
            <a:ext cx="2800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Physics simulations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0721AD-EFEC-4A7A-993C-A7D62BA1BCE9}"/>
              </a:ext>
            </a:extLst>
          </p:cNvPr>
          <p:cNvSpPr txBox="1"/>
          <p:nvPr/>
        </p:nvSpPr>
        <p:spPr>
          <a:xfrm>
            <a:off x="3481388" y="1762125"/>
            <a:ext cx="1835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QAOA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98DC3B-D0AA-4B9B-9953-E800BDBAD3DB}"/>
              </a:ext>
            </a:extLst>
          </p:cNvPr>
          <p:cNvSpPr txBox="1"/>
          <p:nvPr/>
        </p:nvSpPr>
        <p:spPr>
          <a:xfrm>
            <a:off x="2847975" y="2154238"/>
            <a:ext cx="31019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Quantum machine learning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D64D2B-6627-45FE-87CC-EAE57E7FC0F9}"/>
              </a:ext>
            </a:extLst>
          </p:cNvPr>
          <p:cNvSpPr txBox="1"/>
          <p:nvPr/>
        </p:nvSpPr>
        <p:spPr>
          <a:xfrm>
            <a:off x="538163" y="3968750"/>
            <a:ext cx="25542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BosonSampling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479CD8-5C60-487B-8EE7-07A5FBC179E2}"/>
              </a:ext>
            </a:extLst>
          </p:cNvPr>
          <p:cNvSpPr txBox="1"/>
          <p:nvPr/>
        </p:nvSpPr>
        <p:spPr>
          <a:xfrm>
            <a:off x="5208588" y="4217988"/>
            <a:ext cx="31019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Yamakawa-Zhandry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8309F6-992F-4A7B-9B9F-2439B6B1A1E1}"/>
              </a:ext>
            </a:extLst>
          </p:cNvPr>
          <p:cNvSpPr txBox="1"/>
          <p:nvPr/>
        </p:nvSpPr>
        <p:spPr>
          <a:xfrm>
            <a:off x="1036638" y="4421188"/>
            <a:ext cx="25527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Random Circuit Sampling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F82D39-D219-4699-9AC6-A4CC1C7DB8B6}"/>
              </a:ext>
            </a:extLst>
          </p:cNvPr>
          <p:cNvSpPr txBox="1"/>
          <p:nvPr/>
        </p:nvSpPr>
        <p:spPr>
          <a:xfrm>
            <a:off x="2667000" y="3471863"/>
            <a:ext cx="32766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A4EC1EE-557C-4FED-BE52-027C82F7DCB8}"/>
              </a:ext>
            </a:extLst>
          </p:cNvPr>
          <p:cNvSpPr/>
          <p:nvPr/>
        </p:nvSpPr>
        <p:spPr>
          <a:xfrm rot="19570855">
            <a:off x="2960688" y="3838575"/>
            <a:ext cx="733425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01BD356-0D99-4CD0-81C9-A4835EC231B2}"/>
              </a:ext>
            </a:extLst>
          </p:cNvPr>
          <p:cNvSpPr/>
          <p:nvPr/>
        </p:nvSpPr>
        <p:spPr>
          <a:xfrm rot="12166113">
            <a:off x="5105400" y="3617913"/>
            <a:ext cx="731838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E0D959D-A095-4ABC-881B-12B69C02C478}"/>
              </a:ext>
            </a:extLst>
          </p:cNvPr>
          <p:cNvSpPr/>
          <p:nvPr/>
        </p:nvSpPr>
        <p:spPr>
          <a:xfrm rot="5400000">
            <a:off x="4007644" y="2964656"/>
            <a:ext cx="731838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49CAAD3-6388-479A-B5C5-81A080733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98425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Peakedness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Problem</a:t>
            </a:r>
          </a:p>
        </p:txBody>
      </p:sp>
      <p:sp>
        <p:nvSpPr>
          <p:cNvPr id="23555" name="Subtitle 4">
            <a:extLst>
              <a:ext uri="{FF2B5EF4-FFF2-40B4-BE49-F238E27FC236}">
                <a16:creationId xmlns:a16="http://schemas.microsoft.com/office/drawing/2014/main" id="{23739C2E-E6CE-4C29-BFDB-579FD0825CFF}"/>
              </a:ext>
            </a:extLst>
          </p:cNvPr>
          <p:cNvSpPr txBox="1">
            <a:spLocks/>
          </p:cNvSpPr>
          <p:nvPr/>
        </p:nvSpPr>
        <p:spPr bwMode="auto">
          <a:xfrm>
            <a:off x="412750" y="2971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Consider (say) a uniformly random 0.1-peaked circuit with n qubits and m=n</a:t>
            </a:r>
            <a:r>
              <a:rPr lang="en-US" altLang="en-US" sz="2800" baseline="30000" dirty="0"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gates.  Can it be distinguished, in classical polynomial time, from a truly random circuit?</a:t>
            </a:r>
          </a:p>
        </p:txBody>
      </p:sp>
      <p:sp>
        <p:nvSpPr>
          <p:cNvPr id="12292" name="Subtitle 4">
            <a:extLst>
              <a:ext uri="{FF2B5EF4-FFF2-40B4-BE49-F238E27FC236}">
                <a16:creationId xmlns:a16="http://schemas.microsoft.com/office/drawing/2014/main" id="{F36A5670-05A2-4996-9E23-AB41108B46C6}"/>
              </a:ext>
            </a:extLst>
          </p:cNvPr>
          <p:cNvSpPr txBox="1">
            <a:spLocks/>
          </p:cNvSpPr>
          <p:nvPr/>
        </p:nvSpPr>
        <p:spPr bwMode="auto">
          <a:xfrm>
            <a:off x="382588" y="990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Call a quantum circuit C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-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peaked</a:t>
            </a:r>
            <a:r>
              <a:rPr lang="en-US" altLang="en-US" sz="2800" dirty="0">
                <a:cs typeface="Calibri" panose="020F0502020204030204" pitchFamily="34" charset="0"/>
              </a:rPr>
              <a:t> if |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x|C|0</a:t>
            </a:r>
            <a:r>
              <a:rPr lang="en-US" altLang="en-US" sz="2800" baseline="30000" dirty="0"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</a:t>
            </a:r>
            <a:r>
              <a:rPr lang="en-US" altLang="en-US" sz="2800" dirty="0">
                <a:cs typeface="Calibri" panose="020F0502020204030204" pitchFamily="34" charset="0"/>
              </a:rPr>
              <a:t>|</a:t>
            </a:r>
            <a:r>
              <a:rPr lang="en-US" altLang="en-US" sz="2800" baseline="30000" dirty="0"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 for some computational basis state |x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	</a:t>
            </a:r>
            <a:r>
              <a:rPr lang="en-US" altLang="en-US" sz="28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In general, could say: if C|0</a:t>
            </a:r>
            <a:r>
              <a:rPr lang="en-US" altLang="en-US" sz="2800" baseline="300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 has any nonrandom 	features easy to notice on measurement</a:t>
            </a:r>
          </a:p>
        </p:txBody>
      </p:sp>
      <p:pic>
        <p:nvPicPr>
          <p:cNvPr id="23559" name="Picture 2" descr="Anticoncentration theorems for schemes showing a quantum speedup – Quantum">
            <a:extLst>
              <a:ext uri="{FF2B5EF4-FFF2-40B4-BE49-F238E27FC236}">
                <a16:creationId xmlns:a16="http://schemas.microsoft.com/office/drawing/2014/main" id="{161E30ED-1011-4E4E-8486-02510445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492625"/>
            <a:ext cx="3276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BC39EB-D014-47D2-90A6-DBE5045894F9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4672013"/>
            <a:ext cx="3268663" cy="1614487"/>
            <a:chOff x="330200" y="3086100"/>
            <a:chExt cx="3268663" cy="161448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043949-D353-4D60-9FD2-62967DD0733A}"/>
                </a:ext>
              </a:extLst>
            </p:cNvPr>
            <p:cNvCxnSpPr/>
            <p:nvPr/>
          </p:nvCxnSpPr>
          <p:spPr bwMode="auto">
            <a:xfrm>
              <a:off x="912813" y="3914776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3D6488-D5CB-4CBF-87AC-2A8109169F05}"/>
                </a:ext>
              </a:extLst>
            </p:cNvPr>
            <p:cNvCxnSpPr/>
            <p:nvPr/>
          </p:nvCxnSpPr>
          <p:spPr bwMode="auto">
            <a:xfrm>
              <a:off x="912813" y="4411663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268A09-6B99-4955-AD7B-639D2424D7A0}"/>
                </a:ext>
              </a:extLst>
            </p:cNvPr>
            <p:cNvCxnSpPr/>
            <p:nvPr/>
          </p:nvCxnSpPr>
          <p:spPr bwMode="auto">
            <a:xfrm>
              <a:off x="912813" y="3417887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AAF2E7-0598-48E1-8967-9AEDAF7FC571}"/>
                </a:ext>
              </a:extLst>
            </p:cNvPr>
            <p:cNvSpPr/>
            <p:nvPr/>
          </p:nvSpPr>
          <p:spPr bwMode="auto">
            <a:xfrm>
              <a:off x="1327150" y="3224212"/>
              <a:ext cx="558800" cy="138112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301" name="Group 49">
              <a:extLst>
                <a:ext uri="{FF2B5EF4-FFF2-40B4-BE49-F238E27FC236}">
                  <a16:creationId xmlns:a16="http://schemas.microsoft.com/office/drawing/2014/main" id="{8A4180ED-C65B-4998-A6D3-613830984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3086100"/>
              <a:ext cx="422275" cy="620713"/>
              <a:chOff x="6209270" y="1075768"/>
              <a:chExt cx="584538" cy="856433"/>
            </a:xfrm>
          </p:grpSpPr>
          <p:sp>
            <p:nvSpPr>
              <p:cNvPr id="31" name="Chord 30">
                <a:extLst>
                  <a:ext uri="{FF2B5EF4-FFF2-40B4-BE49-F238E27FC236}">
                    <a16:creationId xmlns:a16="http://schemas.microsoft.com/office/drawing/2014/main" id="{885AECD6-E917-42C5-B41A-CC4AE7A4BC1F}"/>
                  </a:ext>
                </a:extLst>
              </p:cNvPr>
              <p:cNvSpPr/>
              <p:nvPr/>
            </p:nvSpPr>
            <p:spPr>
              <a:xfrm rot="7220675">
                <a:off x="6198174" y="1336566"/>
                <a:ext cx="606730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D55CDB5-EF03-4553-A736-F5FF67C7B132}"/>
                  </a:ext>
                </a:extLst>
              </p:cNvPr>
              <p:cNvCxnSpPr>
                <a:stCxn id="31" idx="2"/>
              </p:cNvCxnSpPr>
              <p:nvPr/>
            </p:nvCxnSpPr>
            <p:spPr>
              <a:xfrm rot="5400000" flipH="1" flipV="1">
                <a:off x="6270688" y="1304422"/>
                <a:ext cx="604540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2" name="Group 50">
              <a:extLst>
                <a:ext uri="{FF2B5EF4-FFF2-40B4-BE49-F238E27FC236}">
                  <a16:creationId xmlns:a16="http://schemas.microsoft.com/office/drawing/2014/main" id="{C235D774-864B-4AC1-8421-4A204A1AA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3582988"/>
              <a:ext cx="422275" cy="620712"/>
              <a:chOff x="6209270" y="1075768"/>
              <a:chExt cx="584538" cy="856433"/>
            </a:xfrm>
          </p:grpSpPr>
          <p:sp>
            <p:nvSpPr>
              <p:cNvPr id="29" name="Chord 28">
                <a:extLst>
                  <a:ext uri="{FF2B5EF4-FFF2-40B4-BE49-F238E27FC236}">
                    <a16:creationId xmlns:a16="http://schemas.microsoft.com/office/drawing/2014/main" id="{C6D313FF-8C7E-47CB-B368-CDEF6C701F14}"/>
                  </a:ext>
                </a:extLst>
              </p:cNvPr>
              <p:cNvSpPr/>
              <p:nvPr/>
            </p:nvSpPr>
            <p:spPr>
              <a:xfrm rot="7220675">
                <a:off x="6198173" y="1336565"/>
                <a:ext cx="606732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3DC947B-78A1-4175-A310-859EB6083DA4}"/>
                  </a:ext>
                </a:extLst>
              </p:cNvPr>
              <p:cNvCxnSpPr>
                <a:stCxn id="29" idx="2"/>
              </p:cNvCxnSpPr>
              <p:nvPr/>
            </p:nvCxnSpPr>
            <p:spPr>
              <a:xfrm rot="5400000" flipH="1" flipV="1">
                <a:off x="6270687" y="1304421"/>
                <a:ext cx="604541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3" name="Group 53">
              <a:extLst>
                <a:ext uri="{FF2B5EF4-FFF2-40B4-BE49-F238E27FC236}">
                  <a16:creationId xmlns:a16="http://schemas.microsoft.com/office/drawing/2014/main" id="{BD712E96-14CB-46E6-955B-D9E8616E7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4079875"/>
              <a:ext cx="422275" cy="620713"/>
              <a:chOff x="6209270" y="1075768"/>
              <a:chExt cx="584538" cy="856433"/>
            </a:xfrm>
          </p:grpSpPr>
          <p:sp>
            <p:nvSpPr>
              <p:cNvPr id="27" name="Chord 26">
                <a:extLst>
                  <a:ext uri="{FF2B5EF4-FFF2-40B4-BE49-F238E27FC236}">
                    <a16:creationId xmlns:a16="http://schemas.microsoft.com/office/drawing/2014/main" id="{32C2EDA5-0562-416A-9DBA-3FFB6320DD76}"/>
                  </a:ext>
                </a:extLst>
              </p:cNvPr>
              <p:cNvSpPr/>
              <p:nvPr/>
            </p:nvSpPr>
            <p:spPr>
              <a:xfrm rot="7220675">
                <a:off x="6198174" y="1336567"/>
                <a:ext cx="606730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8489C6C-29CD-4427-AC8D-A4B2064DE0B4}"/>
                  </a:ext>
                </a:extLst>
              </p:cNvPr>
              <p:cNvCxnSpPr>
                <a:stCxn id="27" idx="2"/>
              </p:cNvCxnSpPr>
              <p:nvPr/>
            </p:nvCxnSpPr>
            <p:spPr>
              <a:xfrm rot="5400000" flipH="1" flipV="1">
                <a:off x="6270688" y="1304423"/>
                <a:ext cx="604540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4" name="Text Box 3">
              <a:extLst>
                <a:ext uri="{FF2B5EF4-FFF2-40B4-BE49-F238E27FC236}">
                  <a16:creationId xmlns:a16="http://schemas.microsoft.com/office/drawing/2014/main" id="{E2DFDF69-4367-4356-AB35-14495E60F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25" y="3702050"/>
              <a:ext cx="4556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U</a:t>
              </a:r>
            </a:p>
          </p:txBody>
        </p:sp>
        <p:sp>
          <p:nvSpPr>
            <p:cNvPr id="12305" name="Text Box 3">
              <a:extLst>
                <a:ext uri="{FF2B5EF4-FFF2-40B4-BE49-F238E27FC236}">
                  <a16:creationId xmlns:a16="http://schemas.microsoft.com/office/drawing/2014/main" id="{A6B35E6B-C396-48E9-B16F-744DC6132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3197225"/>
              <a:ext cx="673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12306" name="Text Box 3">
              <a:extLst>
                <a:ext uri="{FF2B5EF4-FFF2-40B4-BE49-F238E27FC236}">
                  <a16:creationId xmlns:a16="http://schemas.microsoft.com/office/drawing/2014/main" id="{462081E8-CF98-457F-9C8F-09629AC26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3676650"/>
              <a:ext cx="673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12307" name="Text Box 3">
              <a:extLst>
                <a:ext uri="{FF2B5EF4-FFF2-40B4-BE49-F238E27FC236}">
                  <a16:creationId xmlns:a16="http://schemas.microsoft.com/office/drawing/2014/main" id="{BB654C0D-2072-4227-9F7F-B45EB26A7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00" y="4191000"/>
              <a:ext cx="6937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D497CC-E34B-4B53-9FF9-D8DC464D320B}"/>
                </a:ext>
              </a:extLst>
            </p:cNvPr>
            <p:cNvSpPr/>
            <p:nvPr/>
          </p:nvSpPr>
          <p:spPr bwMode="auto">
            <a:xfrm>
              <a:off x="2278063" y="3217862"/>
              <a:ext cx="558800" cy="137953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09" name="Text Box 3">
              <a:extLst>
                <a:ext uri="{FF2B5EF4-FFF2-40B4-BE49-F238E27FC236}">
                  <a16:creationId xmlns:a16="http://schemas.microsoft.com/office/drawing/2014/main" id="{573909A2-A8FF-4BF4-9E82-28D18C816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8063" y="3695700"/>
              <a:ext cx="7540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U</a:t>
              </a:r>
              <a:r>
                <a:rPr lang="en-US" altLang="en-US" sz="2800" b="1" baseline="30000"/>
                <a:t>-1</a:t>
              </a:r>
            </a:p>
          </p:txBody>
        </p:sp>
      </p:grpSp>
      <p:sp>
        <p:nvSpPr>
          <p:cNvPr id="23573" name="Subtitle 4">
            <a:extLst>
              <a:ext uri="{FF2B5EF4-FFF2-40B4-BE49-F238E27FC236}">
                <a16:creationId xmlns:a16="http://schemas.microsoft.com/office/drawing/2014/main" id="{FD12636E-9C1C-4A5E-88B7-AAD57ADAAC36}"/>
              </a:ext>
            </a:extLst>
          </p:cNvPr>
          <p:cNvSpPr txBox="1">
            <a:spLocks/>
          </p:cNvSpPr>
          <p:nvPr/>
        </p:nvSpPr>
        <p:spPr bwMode="auto">
          <a:xfrm>
            <a:off x="4237038" y="5130800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cs typeface="Calibri" panose="020F0502020204030204" pitchFamily="34" charset="0"/>
                <a:sym typeface="Symbol" panose="05050102010706020507" pitchFamily="18" charset="2"/>
              </a:rPr>
              <a:t>vs.</a:t>
            </a:r>
          </a:p>
        </p:txBody>
      </p:sp>
      <p:sp>
        <p:nvSpPr>
          <p:cNvPr id="23574" name="Subtitle 4">
            <a:extLst>
              <a:ext uri="{FF2B5EF4-FFF2-40B4-BE49-F238E27FC236}">
                <a16:creationId xmlns:a16="http://schemas.microsoft.com/office/drawing/2014/main" id="{A0ED52D3-6A1E-405A-A28D-1EF03DD0FA1E}"/>
              </a:ext>
            </a:extLst>
          </p:cNvPr>
          <p:cNvSpPr txBox="1">
            <a:spLocks/>
          </p:cNvSpPr>
          <p:nvPr/>
        </p:nvSpPr>
        <p:spPr bwMode="auto">
          <a:xfrm>
            <a:off x="5870575" y="5895975"/>
            <a:ext cx="215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i="1">
                <a:cs typeface="Calibri" panose="020F0502020204030204" pitchFamily="34" charset="0"/>
                <a:sym typeface="Symbol" panose="05050102010706020507" pitchFamily="18" charset="2"/>
              </a:rPr>
              <a:t>(obfuscated)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73" grpId="0"/>
      <p:bldP spid="235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A8B49A-E2D2-460B-900C-12EBDA5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152400"/>
            <a:ext cx="8467725" cy="762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en-US" alt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E9F9153D-FDB3-4FF1-8FCF-71CF9272E535}"/>
              </a:ext>
            </a:extLst>
          </p:cNvPr>
          <p:cNvSpPr txBox="1">
            <a:spLocks/>
          </p:cNvSpPr>
          <p:nvPr/>
        </p:nvSpPr>
        <p:spPr bwMode="auto">
          <a:xfrm>
            <a:off x="380999" y="3352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Want to know: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How “generic” can a circuit be, while still dramatically concentrating amplitude on a single output string?  Does it have to be “engineered” like Shor’s algorithm, or do such circuits exist “in the wild”?</a:t>
            </a:r>
            <a:endParaRPr lang="en-US" altLang="en-US" sz="2800" dirty="0">
              <a:solidFill>
                <a:srgbClr val="00B050"/>
              </a:solidFill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B496DC7-E18C-4911-8629-CA03678F9BA0}"/>
              </a:ext>
            </a:extLst>
          </p:cNvPr>
          <p:cNvSpPr txBox="1">
            <a:spLocks/>
          </p:cNvSpPr>
          <p:nvPr/>
        </p:nvSpPr>
        <p:spPr bwMode="auto">
          <a:xfrm>
            <a:off x="423862" y="9144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If peaked random circuits were indistinguishable from random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and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easy to generate, we could immediately use them for verifiable NISQ quantum advantage: “given as input a circuit C, is C random or peaked?”</a:t>
            </a:r>
            <a:b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</a:b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	</a:t>
            </a:r>
            <a:r>
              <a:rPr lang="en-US" altLang="en-US" sz="2800" b="1" dirty="0">
                <a:solidFill>
                  <a:srgbClr val="00800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(Or even: find the peak)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67DECFEC-40F6-43A6-B63A-0C2603B0D1BC}"/>
              </a:ext>
            </a:extLst>
          </p:cNvPr>
          <p:cNvSpPr txBox="1">
            <a:spLocks/>
          </p:cNvSpPr>
          <p:nvPr/>
        </p:nvSpPr>
        <p:spPr bwMode="auto">
          <a:xfrm>
            <a:off x="380999" y="5365898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Obfuscation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(</a:t>
            </a:r>
            <a:r>
              <a:rPr lang="en-US" altLang="en-US" sz="2800" dirty="0" err="1">
                <a:cs typeface="Calibri" panose="020F0502020204030204" pitchFamily="34" charset="0"/>
                <a:sym typeface="Symbol" panose="05050102010706020507" pitchFamily="18" charset="2"/>
              </a:rPr>
              <a:t>iO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, etc.) is clearly of great cryptographic interest—but how much obfuscation happens “naturally” (or “</a:t>
            </a:r>
            <a:r>
              <a:rPr lang="en-US" altLang="en-US" sz="2800" dirty="0" err="1">
                <a:cs typeface="Calibri" panose="020F0502020204030204" pitchFamily="34" charset="0"/>
                <a:sym typeface="Symbol" panose="05050102010706020507" pitchFamily="18" charset="2"/>
              </a:rPr>
              <a:t>NISQily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”)?</a:t>
            </a:r>
            <a:endParaRPr lang="en-US" altLang="en-US" sz="2800" dirty="0">
              <a:solidFill>
                <a:srgbClr val="00B050"/>
              </a:solidFill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A8B49A-E2D2-460B-900C-12EBDA5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6" y="381000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 Investigation</a:t>
            </a:r>
            <a:b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 +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Yuxuan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Zhang, arXiv:2404.14493 this week </a:t>
            </a:r>
            <a:endParaRPr lang="en-US" alt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E9F9153D-FDB3-4FF1-8FCF-71CF9272E535}"/>
              </a:ext>
            </a:extLst>
          </p:cNvPr>
          <p:cNvSpPr txBox="1">
            <a:spLocks/>
          </p:cNvSpPr>
          <p:nvPr/>
        </p:nvSpPr>
        <p:spPr bwMode="auto">
          <a:xfrm>
            <a:off x="380998" y="158779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Since the original question is too expensive to study, we instead ask: Given an n-qubit quantum circuit C with 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en-US" altLang="en-US" sz="2800" baseline="-25000" dirty="0">
                <a:cs typeface="Calibri" panose="020F0502020204030204" pitchFamily="34" charset="0"/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cs typeface="Calibri" panose="020F0502020204030204" pitchFamily="34" charset="0"/>
              </a:rPr>
              <a:t> random layers,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how many more layers</a:t>
            </a:r>
            <a:r>
              <a:rPr lang="en-US" altLang="en-US" sz="2800" dirty="0"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en-US" altLang="en-US" sz="2800" baseline="-25000" dirty="0">
                <a:cs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800" dirty="0">
                <a:cs typeface="Calibri" panose="020F0502020204030204" pitchFamily="34" charset="0"/>
              </a:rPr>
              <a:t> of our choice must we append to it, to get an overall 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en-US" altLang="en-US" sz="2800" dirty="0">
                <a:cs typeface="Calibri" panose="020F0502020204030204" pitchFamily="34" charset="0"/>
              </a:rPr>
              <a:t>-peaked circuit?</a:t>
            </a:r>
            <a:endParaRPr lang="en-US" altLang="en-US" sz="2800" dirty="0">
              <a:solidFill>
                <a:srgbClr val="00B050"/>
              </a:solidFill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BAECF-D03D-46D8-89F2-88E318B26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439633"/>
            <a:ext cx="4267200" cy="32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3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A8B49A-E2D2-460B-900C-12EBDA5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6" y="381000"/>
            <a:ext cx="8467725" cy="762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</a:t>
            </a:r>
            <a:endParaRPr lang="en-US" alt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B496DC7-E18C-4911-8629-CA03678F9BA0}"/>
              </a:ext>
            </a:extLst>
          </p:cNvPr>
          <p:cNvSpPr txBox="1">
            <a:spLocks/>
          </p:cNvSpPr>
          <p:nvPr/>
        </p:nvSpPr>
        <p:spPr bwMode="auto">
          <a:xfrm>
            <a:off x="443354" y="12192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en-US" altLang="en-US" sz="2800" baseline="-25000" dirty="0">
                <a:cs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= </a:t>
            </a:r>
            <a:r>
              <a:rPr lang="en-US" altLang="en-US" sz="2800" baseline="-25000" dirty="0">
                <a:cs typeface="Calibri" panose="020F0502020204030204" pitchFamily="34" charset="0"/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“peaking layers” will always suffice</a:t>
            </a:r>
          </a:p>
          <a:p>
            <a:pPr>
              <a:buNone/>
            </a:pPr>
            <a:endParaRPr lang="en-US" altLang="en-US" sz="2800" dirty="0"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en-US" altLang="en-US" sz="2800" baseline="-25000" dirty="0">
                <a:cs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800" dirty="0">
                <a:solidFill>
                  <a:srgbClr val="00800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= ((</a:t>
            </a:r>
            <a:r>
              <a:rPr lang="en-US" altLang="en-US" sz="2800" baseline="-25000" dirty="0">
                <a:cs typeface="Calibri" panose="020F0502020204030204" pitchFamily="34" charset="0"/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/ n)</a:t>
            </a:r>
            <a:r>
              <a:rPr lang="en-US" altLang="en-US" sz="2800" baseline="30000" dirty="0">
                <a:cs typeface="Calibri" panose="020F0502020204030204" pitchFamily="34" charset="0"/>
                <a:sym typeface="Symbol" panose="05050102010706020507" pitchFamily="18" charset="2"/>
              </a:rPr>
              <a:t>0.19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) peaking layers are necessary, by the theorem that random quantum circuits generate approximate unitary t-designs in depth </a:t>
            </a:r>
            <a:r>
              <a:rPr lang="el-GR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τ &gt; 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nt</a:t>
            </a:r>
            <a:r>
              <a:rPr lang="en-US" altLang="en-US" sz="2800" baseline="30000" dirty="0">
                <a:cs typeface="Calibri" panose="020F0502020204030204" pitchFamily="34" charset="0"/>
                <a:sym typeface="Symbol" panose="05050102010706020507" pitchFamily="18" charset="2"/>
              </a:rPr>
              <a:t>5+o(1)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00800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800" dirty="0" err="1">
                <a:solidFill>
                  <a:srgbClr val="00800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Haferkamp</a:t>
            </a:r>
            <a:r>
              <a:rPr lang="en-US" altLang="en-US" sz="2800" dirty="0">
                <a:solidFill>
                  <a:srgbClr val="00800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 2022)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endParaRPr lang="en-US" altLang="en-US" sz="2800" dirty="0">
              <a:solidFill>
                <a:srgbClr val="008000"/>
              </a:solidFill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>
              <a:buNone/>
            </a:pPr>
            <a:endParaRPr lang="en-US" altLang="en-US" sz="2800" dirty="0">
              <a:solidFill>
                <a:srgbClr val="008000"/>
              </a:solidFill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Any </a:t>
            </a:r>
            <a:r>
              <a:rPr lang="en-US" altLang="en-US" sz="2800" baseline="-25000" dirty="0">
                <a:cs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&lt; </a:t>
            </a:r>
            <a:r>
              <a:rPr lang="en-US" altLang="en-US" sz="2800" baseline="-25000" dirty="0">
                <a:cs typeface="Calibri" panose="020F0502020204030204" pitchFamily="34" charset="0"/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would be interesting, and would refute the approximation where the output of the random layers is “just like a </a:t>
            </a:r>
            <a:r>
              <a:rPr lang="en-US" altLang="en-US" sz="2800" dirty="0" err="1">
                <a:cs typeface="Calibri" panose="020F0502020204030204" pitchFamily="34" charset="0"/>
                <a:sym typeface="Symbol" panose="05050102010706020507" pitchFamily="18" charset="2"/>
              </a:rPr>
              <a:t>Haar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-random pure state except that you can invert the random layers”</a:t>
            </a:r>
          </a:p>
        </p:txBody>
      </p:sp>
    </p:spTree>
    <p:extLst>
      <p:ext uri="{BB962C8B-B14F-4D97-AF65-F5344CB8AC3E}">
        <p14:creationId xmlns:p14="http://schemas.microsoft.com/office/powerpoint/2010/main" val="2679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A8B49A-E2D2-460B-900C-12EBDA5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28600"/>
            <a:ext cx="8467725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on </a:t>
            </a:r>
            <a:r>
              <a:rPr lang="en-US" altLang="en-US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Peakedness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It’s There!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5B542-3521-4265-BD9E-E03BF66D1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990600"/>
            <a:ext cx="8196263" cy="59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0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526B0-3E0B-4AB9-9090-C16CF54C5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504825"/>
            <a:ext cx="83629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3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C10FF-A760-4197-9198-ED51170D0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2" b="-4802"/>
          <a:stretch/>
        </p:blipFill>
        <p:spPr>
          <a:xfrm>
            <a:off x="381000" y="228600"/>
            <a:ext cx="8199178" cy="5923276"/>
          </a:xfrm>
          <a:prstGeom prst="rect">
            <a:avLst/>
          </a:prstGeom>
        </p:spPr>
      </p:pic>
      <p:sp>
        <p:nvSpPr>
          <p:cNvPr id="4" name="Subtitle 4">
            <a:extLst>
              <a:ext uri="{FF2B5EF4-FFF2-40B4-BE49-F238E27FC236}">
                <a16:creationId xmlns:a16="http://schemas.microsoft.com/office/drawing/2014/main" id="{C0384FC3-AB2B-458F-8781-1BD1FFD9D548}"/>
              </a:ext>
            </a:extLst>
          </p:cNvPr>
          <p:cNvSpPr txBox="1">
            <a:spLocks/>
          </p:cNvSpPr>
          <p:nvPr/>
        </p:nvSpPr>
        <p:spPr bwMode="auto">
          <a:xfrm>
            <a:off x="1066800" y="6019800"/>
            <a:ext cx="7604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 obvious structure at all in our peaked circuits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231277</TotalTime>
  <Words>1075</Words>
  <Application>Microsoft Office PowerPoint</Application>
  <PresentationFormat>On-screen Show (4:3)</PresentationFormat>
  <Paragraphs>82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Default Design</vt:lpstr>
      <vt:lpstr>Office Theme</vt:lpstr>
      <vt:lpstr>Circuit Conspiracies Or: “Accidental Obfuscation” … for NISQ quantum advantage, AI interpretability, &amp; more</vt:lpstr>
      <vt:lpstr>Clear NISQ Advantage: What We Need</vt:lpstr>
      <vt:lpstr>The Peakedness Problem</vt:lpstr>
      <vt:lpstr>Motivation</vt:lpstr>
      <vt:lpstr>Numerical Investigation SA + Yuxuan Zhang, arXiv:2404.14493 this week </vt:lpstr>
      <vt:lpstr>Observations</vt:lpstr>
      <vt:lpstr>Data on Peakedness: It’s There!</vt:lpstr>
      <vt:lpstr>PowerPoint Presentation</vt:lpstr>
      <vt:lpstr>PowerPoint Presentation</vt:lpstr>
      <vt:lpstr>The AI Connection!</vt:lpstr>
      <vt:lpstr>Interpretability</vt:lpstr>
      <vt:lpstr>Paul’s Insight</vt:lpstr>
      <vt:lpstr>Empirical Investigation (David Matolcsi, unpublished)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233</cp:revision>
  <dcterms:created xsi:type="dcterms:W3CDTF">2006-04-29T20:46:23Z</dcterms:created>
  <dcterms:modified xsi:type="dcterms:W3CDTF">2024-04-25T19:13:25Z</dcterms:modified>
</cp:coreProperties>
</file>