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9"/>
  </p:notesMasterIdLst>
  <p:sldIdLst>
    <p:sldId id="278" r:id="rId3"/>
    <p:sldId id="256" r:id="rId4"/>
    <p:sldId id="492" r:id="rId5"/>
    <p:sldId id="381" r:id="rId6"/>
    <p:sldId id="493" r:id="rId7"/>
    <p:sldId id="494" r:id="rId8"/>
    <p:sldId id="496" r:id="rId9"/>
    <p:sldId id="498" r:id="rId10"/>
    <p:sldId id="497" r:id="rId11"/>
    <p:sldId id="503" r:id="rId12"/>
    <p:sldId id="485" r:id="rId13"/>
    <p:sldId id="499" r:id="rId14"/>
    <p:sldId id="500" r:id="rId15"/>
    <p:sldId id="504" r:id="rId16"/>
    <p:sldId id="501" r:id="rId17"/>
    <p:sldId id="50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0099"/>
    <a:srgbClr val="FFCC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194" autoAdjust="0"/>
  </p:normalViewPr>
  <p:slideViewPr>
    <p:cSldViewPr>
      <p:cViewPr>
        <p:scale>
          <a:sx n="78" d="100"/>
          <a:sy n="78" d="100"/>
        </p:scale>
        <p:origin x="16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8447CC-3F54-4ECD-A751-7E8679C647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74ADA-E246-425F-A9EA-098A5B320A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6ADF94-927D-4D2E-82C5-FD7EAABE74E0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10624C-1854-4DDB-817F-D64087D838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E29673-526F-43FC-9715-26EA1879D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D757B-1667-4BD3-B2C8-40FE1DE00A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F8182-F1EF-4D0A-964B-84578050D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6A094A-C44B-4D6D-A80B-55F1F483E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3C8D4C5-AE76-426D-BA28-29172BFED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0D6B89-38BC-4176-A2BD-43C3BC607FA2}" type="slidenum">
              <a:rPr lang="en-CA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77D43B0-F157-44E1-8972-267076404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6647C94-09A4-4005-B6F6-73D6ABF19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CE2C7F2-6B89-46FF-B86F-790386279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EEF16-7C73-4120-BA01-6A78E9C5EE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3480F67-65FF-435D-B3F5-4C2988761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C2C28A0-E114-49A9-9CD1-B5B4C31FD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89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CE2C7F2-6B89-46FF-B86F-790386279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EEF16-7C73-4120-BA01-6A78E9C5EE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3480F67-65FF-435D-B3F5-4C2988761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C2C28A0-E114-49A9-9CD1-B5B4C31FD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88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CE2C7F2-6B89-46FF-B86F-790386279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EEF16-7C73-4120-BA01-6A78E9C5EE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3480F67-65FF-435D-B3F5-4C2988761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C2C28A0-E114-49A9-9CD1-B5B4C31FD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7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CE2C7F2-6B89-46FF-B86F-790386279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EEF16-7C73-4120-BA01-6A78E9C5EE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3480F67-65FF-435D-B3F5-4C2988761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C2C28A0-E114-49A9-9CD1-B5B4C31FD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20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CE2C7F2-6B89-46FF-B86F-790386279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EEF16-7C73-4120-BA01-6A78E9C5EE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3480F67-65FF-435D-B3F5-4C2988761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C2C28A0-E114-49A9-9CD1-B5B4C31FD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9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CE2C7F2-6B89-46FF-B86F-790386279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EEF16-7C73-4120-BA01-6A78E9C5EE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3480F67-65FF-435D-B3F5-4C2988761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C2C28A0-E114-49A9-9CD1-B5B4C31FD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CE2C7F2-6B89-46FF-B86F-790386279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EEF16-7C73-4120-BA01-6A78E9C5EE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3480F67-65FF-435D-B3F5-4C2988761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C2C28A0-E114-49A9-9CD1-B5B4C31FD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2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CE2C7F2-6B89-46FF-B86F-790386279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EEF16-7C73-4120-BA01-6A78E9C5EE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3480F67-65FF-435D-B3F5-4C2988761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C2C28A0-E114-49A9-9CD1-B5B4C31FD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2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CE2C7F2-6B89-46FF-B86F-790386279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EEF16-7C73-4120-BA01-6A78E9C5EE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3480F67-65FF-435D-B3F5-4C2988761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C2C28A0-E114-49A9-9CD1-B5B4C31FD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9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CE2C7F2-6B89-46FF-B86F-790386279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EEF16-7C73-4120-BA01-6A78E9C5EE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3480F67-65FF-435D-B3F5-4C2988761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C2C28A0-E114-49A9-9CD1-B5B4C31FD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1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CE2C7F2-6B89-46FF-B86F-790386279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EEF16-7C73-4120-BA01-6A78E9C5EE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3480F67-65FF-435D-B3F5-4C2988761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C2C28A0-E114-49A9-9CD1-B5B4C31FD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9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CE2C7F2-6B89-46FF-B86F-790386279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EEF16-7C73-4120-BA01-6A78E9C5EE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3480F67-65FF-435D-B3F5-4C2988761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C2C28A0-E114-49A9-9CD1-B5B4C31FD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30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CE2C7F2-6B89-46FF-B86F-790386279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EEF16-7C73-4120-BA01-6A78E9C5EE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3480F67-65FF-435D-B3F5-4C2988761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C2C28A0-E114-49A9-9CD1-B5B4C31FD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5B36-B466-4A1F-895F-3FB847E1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419B-2066-435E-8244-BDEBDB7F79BF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0FF21-7F5D-4E9F-8FB6-B1C29438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4522D-EBBE-4873-A373-8A54C891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5C12-3465-4903-B572-67DF0324B2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59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7A8B6-B9A5-4F36-BB77-702DF1B6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01AB-49CA-471E-A32B-CB9DF418F0BF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442FE-0A21-4D35-B740-D4AB556E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FD331-BF73-4F84-A5D8-A10A92F3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D17A-00AF-4A4C-9749-BAEF14530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70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2BD9D-3623-446C-9CBE-E6618120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9B01-0D2B-4FA0-A9B4-3FAA215691D1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6927C-F51E-4B82-8676-BD0CFEF7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93D8-80A7-4D2F-8439-D75032C2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B127-7CE0-47D5-B8F1-140096FF5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14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2D327-9A7A-44F3-9174-365E7E5638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39CE5D-8C76-4AD1-B7BB-2D9E103300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955497-675E-4F99-BAA4-3FFD03C7A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C1A48-37E2-499A-978C-E5925261C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83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989E4E-7F56-458F-A2BC-3B1B35AE6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094B7E-B202-4EE5-80C9-DD1FA9B3A0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1A89FC-92F6-4C75-9EBD-60145A2F8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AF3E-D88F-464B-A108-D7D5A8DAD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6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3B8776-9A84-4527-92D2-769BB1194B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B9786F-76E1-445D-AABD-CC48970603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0D96BB-E67B-4FB1-B423-557DBDB5F9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238F-2DA5-465E-AFB8-AEEAF099A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120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4C456F-8ABD-425F-9E04-979D84F72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E27DC-458A-4DDF-99C3-B64226CB7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050F4-7016-4378-9AA2-FD789C524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B0386-D359-4ED1-B834-88944B274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531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B62C57-8F9E-4991-9F2B-38E2718E6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B02A48-1515-4860-9DFB-622ACBF4D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37FD4A-FDC8-4657-97A6-953292271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21554-9C8A-4883-9560-3BAA51A2D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22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2C3CE8-BAD7-4D55-B5A9-EAEA0CB677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D5C3B2-E9F0-48AD-9BFD-DFD07D94E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A79969-5B0B-4DFF-B593-D5894B5785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6BD48-AFB6-4644-AA71-FB4E16A68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182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9B6514-0D60-4A93-A3CB-F2D519B05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696914-68DD-445B-909C-843AD8676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584A03-24D4-491D-98F9-D10F81E54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706AE-52A8-4B52-A5A9-577A6CA5D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909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0DA053-574E-42CF-B25C-DB2262F43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FA844A-3AE3-40A4-AB9F-7EA5BAF85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B3D274-D2E3-40B0-A6F3-29A8ADC9B3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0DF82-C215-46CE-B488-3319FA5B4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3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A8A0F-742B-4351-A64D-EF135C4D0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8CC3-9401-4E0F-8B13-3D15757404DB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DCB9F-3241-4BE6-A1AA-BD62A284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49D2E-D6CE-45B6-8102-45C3A4E8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DB8B-BAEB-45EA-AB05-47BB216AF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373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4CE797-FFDA-4615-91C2-ED04DE1DF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126CD-8928-414B-8259-1C9B3CBA1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6FBCA-F839-422F-8763-F9B49F242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F48D3-FC59-4E49-9244-AB1E8C82B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45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87160-B11D-4EB1-8D48-12C5D031C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2F57D0-B707-4D26-91B2-EA869CCA2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9F5255-3424-4EA9-89F6-FBA3A1487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269E-9AC3-4685-803D-075A948B0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627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542326-1FE2-4E08-AB88-C561FAE52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019681-338A-4299-A055-A0AAAA8CC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645B01-4861-426B-B6A9-B816E2E16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B782D-16DA-48CE-9BBF-336077FB72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89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8A03E-2C79-4709-83E2-7E935382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EE37D-4E7D-4303-8CA0-17532589222C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0FF27-5781-4F52-A2FC-4F6FC557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E453D-8828-41D5-AC35-85045F1B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ED42-3CCC-4321-8AAB-EF0CE7F18C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55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82B81E-6BA7-4E76-BD6B-75DF36F0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6A6C9-C746-4C87-8ADD-620BCEF208BC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B83D37-3D3D-4D59-9484-776357C8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85A318-2EA0-41EA-8137-FAA8A888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D987-1308-4726-8A01-819A4CBC5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2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326428-73DE-407B-AB61-E4E1CDDE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FCED-6E75-4E44-99E5-77054F30F407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71757C-AD04-4C23-AF0C-EADC90DD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55AA50-4BD0-49EF-839A-4F360745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1C5F-401B-40B7-9FE1-3E5A6558E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15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7FB8DF-237C-4B9D-9680-2BC0E422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BBED-DC1E-4428-AA7D-2463972F172B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2C70CC-5915-4C26-ABC8-528F13C9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F02FF4-FE7F-41E7-9891-33014A31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E582-8C4C-4A0D-8763-63F12B3B3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87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1B31D2-5FFC-4AE9-8A8C-709E5D56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DA7C-74BE-484F-9899-DC2FAC7CA4C7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D4A0C1-1A73-4CB1-AA51-A2E9C3FD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376202-B421-4AB0-8A6A-835056EC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8A4E2-B8BD-4D6A-A972-C09C242B7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64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74A86E-C41F-4FDA-9315-210B1589A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97E23-4BA7-466D-BECC-E4BA07399690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8761F3-5D13-495A-AD93-0B8A9831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58DDF2-06C4-4863-A978-0874CCBE0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C075A-183F-4299-B11A-33400BDA9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52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B4EE2A-9B15-4DFC-9A26-496B880B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0E7F-E214-4B07-801D-6131F5D52DB5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7154D7-0947-47FF-8C8E-CB22895D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4C5BDD-7028-44E2-A66A-58015359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7D512-86E2-411C-9B26-F6A2F80A8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44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46E74B-625A-464D-8E80-6052DA1E11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CCB67A-49FA-46B3-A5C0-2E0E09CDA4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5E76EF-BE83-4905-A59F-14FDEF84AAC3}" type="datetimeFigureOut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6FC1D5-EFCF-47FA-A5EB-2E8ACAA8E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F036409-3580-43C6-B670-1B4CAA085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5534DF9-E184-4531-B2C4-496D95811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ED13DE-5A37-4168-BDFB-90E3330FD3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20CD3D-013B-4F44-8B28-43D8B5D845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08E4E5-274C-4197-ACE8-5AA511A1F6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868241B-802E-4539-85A6-89676226A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8685E42-9C73-4B68-A7F4-951B3B93AF16}"/>
              </a:ext>
            </a:extLst>
          </p:cNvPr>
          <p:cNvSpPr/>
          <p:nvPr/>
        </p:nvSpPr>
        <p:spPr>
          <a:xfrm>
            <a:off x="0" y="0"/>
            <a:ext cx="9144000" cy="69040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99" name="Rectangle 16">
            <a:extLst>
              <a:ext uri="{FF2B5EF4-FFF2-40B4-BE49-F238E27FC236}">
                <a16:creationId xmlns:a16="http://schemas.microsoft.com/office/drawing/2014/main" id="{AE24B9A7-BA04-4222-B81C-5E3A84CFCD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" y="2590800"/>
            <a:ext cx="8763000" cy="990600"/>
          </a:xfrm>
        </p:spPr>
        <p:txBody>
          <a:bodyPr/>
          <a:lstStyle/>
          <a:p>
            <a:pPr eaLnBrk="1" hangingPunct="1"/>
            <a:r>
              <a:rPr lang="en-US" altLang="en-US" sz="370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</a:t>
            </a:r>
          </a:p>
        </p:txBody>
      </p:sp>
      <p:sp>
        <p:nvSpPr>
          <p:cNvPr id="4100" name="Rectangle 17">
            <a:extLst>
              <a:ext uri="{FF2B5EF4-FFF2-40B4-BE49-F238E27FC236}">
                <a16:creationId xmlns:a16="http://schemas.microsoft.com/office/drawing/2014/main" id="{DBFCEFFF-F706-4CB0-9FD8-6C60DA7B95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61975" y="5502275"/>
            <a:ext cx="8048625" cy="1295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Scott Aaronson (</a:t>
            </a:r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UT Austin)</a:t>
            </a:r>
            <a:b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altLang="en-US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UmeshFest</a:t>
            </a:r>
            <a: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Berkeley, CA, April 27,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C51D9-533E-4E97-B69C-AB0E855DA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89127"/>
            <a:ext cx="3956647" cy="1341236"/>
          </a:xfrm>
          <a:prstGeom prst="rect">
            <a:avLst/>
          </a:prstGeom>
        </p:spPr>
      </p:pic>
      <p:pic>
        <p:nvPicPr>
          <p:cNvPr id="4103" name="Picture 7" descr="Umesh Vazirani | EECS at UC Berkeley">
            <a:extLst>
              <a:ext uri="{FF2B5EF4-FFF2-40B4-BE49-F238E27FC236}">
                <a16:creationId xmlns:a16="http://schemas.microsoft.com/office/drawing/2014/main" id="{35CDD980-5777-4C8E-B299-793DA260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16" y="1952852"/>
            <a:ext cx="1621367" cy="25240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>
            <a:extLst>
              <a:ext uri="{FF2B5EF4-FFF2-40B4-BE49-F238E27FC236}">
                <a16:creationId xmlns:a16="http://schemas.microsoft.com/office/drawing/2014/main" id="{873FA944-E64D-4300-8188-749B06EDE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767012"/>
            <a:ext cx="1371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 dirty="0">
                <a:solidFill>
                  <a:srgbClr val="CC00CC"/>
                </a:solidFill>
                <a:cs typeface="Calibri" panose="020F0502020204030204" pitchFamily="34" charset="0"/>
              </a:rPr>
              <a:t>NP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0B3F6671-5E56-486C-B3F1-4C5CDB232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76412"/>
            <a:ext cx="2794000" cy="585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CC"/>
                </a:solidFill>
                <a:cs typeface="Calibri" panose="020F0502020204030204" pitchFamily="34" charset="0"/>
              </a:rPr>
              <a:t>NP-complete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FA913D2-F52A-46E4-9B24-D95886431EF5}"/>
              </a:ext>
            </a:extLst>
          </p:cNvPr>
          <p:cNvSpPr/>
          <p:nvPr/>
        </p:nvSpPr>
        <p:spPr bwMode="auto">
          <a:xfrm>
            <a:off x="1219200" y="3711574"/>
            <a:ext cx="6629400" cy="2103437"/>
          </a:xfrm>
          <a:custGeom>
            <a:avLst/>
            <a:gdLst>
              <a:gd name="connsiteX0" fmla="*/ 29113 w 4757867"/>
              <a:gd name="connsiteY0" fmla="*/ 1149532 h 2286211"/>
              <a:gd name="connsiteX1" fmla="*/ 68301 w 4757867"/>
              <a:gd name="connsiteY1" fmla="*/ 992777 h 2286211"/>
              <a:gd name="connsiteX2" fmla="*/ 159741 w 4757867"/>
              <a:gd name="connsiteY2" fmla="*/ 927463 h 2286211"/>
              <a:gd name="connsiteX3" fmla="*/ 238118 w 4757867"/>
              <a:gd name="connsiteY3" fmla="*/ 862149 h 2286211"/>
              <a:gd name="connsiteX4" fmla="*/ 251181 w 4757867"/>
              <a:gd name="connsiteY4" fmla="*/ 822960 h 2286211"/>
              <a:gd name="connsiteX5" fmla="*/ 290370 w 4757867"/>
              <a:gd name="connsiteY5" fmla="*/ 796835 h 2286211"/>
              <a:gd name="connsiteX6" fmla="*/ 329558 w 4757867"/>
              <a:gd name="connsiteY6" fmla="*/ 757646 h 2286211"/>
              <a:gd name="connsiteX7" fmla="*/ 434061 w 4757867"/>
              <a:gd name="connsiteY7" fmla="*/ 705395 h 2286211"/>
              <a:gd name="connsiteX8" fmla="*/ 590816 w 4757867"/>
              <a:gd name="connsiteY8" fmla="*/ 718457 h 2286211"/>
              <a:gd name="connsiteX9" fmla="*/ 630004 w 4757867"/>
              <a:gd name="connsiteY9" fmla="*/ 744583 h 2286211"/>
              <a:gd name="connsiteX10" fmla="*/ 773696 w 4757867"/>
              <a:gd name="connsiteY10" fmla="*/ 731520 h 2286211"/>
              <a:gd name="connsiteX11" fmla="*/ 812884 w 4757867"/>
              <a:gd name="connsiteY11" fmla="*/ 692332 h 2286211"/>
              <a:gd name="connsiteX12" fmla="*/ 852073 w 4757867"/>
              <a:gd name="connsiteY12" fmla="*/ 666206 h 2286211"/>
              <a:gd name="connsiteX13" fmla="*/ 865136 w 4757867"/>
              <a:gd name="connsiteY13" fmla="*/ 600892 h 2286211"/>
              <a:gd name="connsiteX14" fmla="*/ 878198 w 4757867"/>
              <a:gd name="connsiteY14" fmla="*/ 561703 h 2286211"/>
              <a:gd name="connsiteX15" fmla="*/ 891261 w 4757867"/>
              <a:gd name="connsiteY15" fmla="*/ 509452 h 2286211"/>
              <a:gd name="connsiteX16" fmla="*/ 917387 w 4757867"/>
              <a:gd name="connsiteY16" fmla="*/ 470263 h 2286211"/>
              <a:gd name="connsiteX17" fmla="*/ 930450 w 4757867"/>
              <a:gd name="connsiteY17" fmla="*/ 404949 h 2286211"/>
              <a:gd name="connsiteX18" fmla="*/ 969638 w 4757867"/>
              <a:gd name="connsiteY18" fmla="*/ 248195 h 2286211"/>
              <a:gd name="connsiteX19" fmla="*/ 1048016 w 4757867"/>
              <a:gd name="connsiteY19" fmla="*/ 169817 h 2286211"/>
              <a:gd name="connsiteX20" fmla="*/ 1087204 w 4757867"/>
              <a:gd name="connsiteY20" fmla="*/ 130629 h 2286211"/>
              <a:gd name="connsiteX21" fmla="*/ 1230896 w 4757867"/>
              <a:gd name="connsiteY21" fmla="*/ 143692 h 2286211"/>
              <a:gd name="connsiteX22" fmla="*/ 1309273 w 4757867"/>
              <a:gd name="connsiteY22" fmla="*/ 195943 h 2286211"/>
              <a:gd name="connsiteX23" fmla="*/ 1348461 w 4757867"/>
              <a:gd name="connsiteY23" fmla="*/ 209006 h 2286211"/>
              <a:gd name="connsiteX24" fmla="*/ 1426838 w 4757867"/>
              <a:gd name="connsiteY24" fmla="*/ 313509 h 2286211"/>
              <a:gd name="connsiteX25" fmla="*/ 1466027 w 4757867"/>
              <a:gd name="connsiteY25" fmla="*/ 339635 h 2286211"/>
              <a:gd name="connsiteX26" fmla="*/ 1544404 w 4757867"/>
              <a:gd name="connsiteY26" fmla="*/ 391886 h 2286211"/>
              <a:gd name="connsiteX27" fmla="*/ 1583593 w 4757867"/>
              <a:gd name="connsiteY27" fmla="*/ 431075 h 2286211"/>
              <a:gd name="connsiteX28" fmla="*/ 1818724 w 4757867"/>
              <a:gd name="connsiteY28" fmla="*/ 470263 h 2286211"/>
              <a:gd name="connsiteX29" fmla="*/ 1910164 w 4757867"/>
              <a:gd name="connsiteY29" fmla="*/ 496389 h 2286211"/>
              <a:gd name="connsiteX30" fmla="*/ 1988541 w 4757867"/>
              <a:gd name="connsiteY30" fmla="*/ 522515 h 2286211"/>
              <a:gd name="connsiteX31" fmla="*/ 2119170 w 4757867"/>
              <a:gd name="connsiteY31" fmla="*/ 509452 h 2286211"/>
              <a:gd name="connsiteX32" fmla="*/ 2158358 w 4757867"/>
              <a:gd name="connsiteY32" fmla="*/ 496389 h 2286211"/>
              <a:gd name="connsiteX33" fmla="*/ 2171421 w 4757867"/>
              <a:gd name="connsiteY33" fmla="*/ 457200 h 2286211"/>
              <a:gd name="connsiteX34" fmla="*/ 2236736 w 4757867"/>
              <a:gd name="connsiteY34" fmla="*/ 404949 h 2286211"/>
              <a:gd name="connsiteX35" fmla="*/ 2249798 w 4757867"/>
              <a:gd name="connsiteY35" fmla="*/ 352697 h 2286211"/>
              <a:gd name="connsiteX36" fmla="*/ 2315113 w 4757867"/>
              <a:gd name="connsiteY36" fmla="*/ 261257 h 2286211"/>
              <a:gd name="connsiteX37" fmla="*/ 2354301 w 4757867"/>
              <a:gd name="connsiteY37" fmla="*/ 248195 h 2286211"/>
              <a:gd name="connsiteX38" fmla="*/ 2458804 w 4757867"/>
              <a:gd name="connsiteY38" fmla="*/ 156755 h 2286211"/>
              <a:gd name="connsiteX39" fmla="*/ 2537181 w 4757867"/>
              <a:gd name="connsiteY39" fmla="*/ 130629 h 2286211"/>
              <a:gd name="connsiteX40" fmla="*/ 2641684 w 4757867"/>
              <a:gd name="connsiteY40" fmla="*/ 39189 h 2286211"/>
              <a:gd name="connsiteX41" fmla="*/ 2680873 w 4757867"/>
              <a:gd name="connsiteY41" fmla="*/ 13063 h 2286211"/>
              <a:gd name="connsiteX42" fmla="*/ 2759250 w 4757867"/>
              <a:gd name="connsiteY42" fmla="*/ 0 h 2286211"/>
              <a:gd name="connsiteX43" fmla="*/ 2994381 w 4757867"/>
              <a:gd name="connsiteY43" fmla="*/ 13063 h 2286211"/>
              <a:gd name="connsiteX44" fmla="*/ 3046633 w 4757867"/>
              <a:gd name="connsiteY44" fmla="*/ 26126 h 2286211"/>
              <a:gd name="connsiteX45" fmla="*/ 3098884 w 4757867"/>
              <a:gd name="connsiteY45" fmla="*/ 91440 h 2286211"/>
              <a:gd name="connsiteX46" fmla="*/ 3216450 w 4757867"/>
              <a:gd name="connsiteY46" fmla="*/ 143692 h 2286211"/>
              <a:gd name="connsiteX47" fmla="*/ 3281764 w 4757867"/>
              <a:gd name="connsiteY47" fmla="*/ 235132 h 2286211"/>
              <a:gd name="connsiteX48" fmla="*/ 3320953 w 4757867"/>
              <a:gd name="connsiteY48" fmla="*/ 261257 h 2286211"/>
              <a:gd name="connsiteX49" fmla="*/ 3516896 w 4757867"/>
              <a:gd name="connsiteY49" fmla="*/ 222069 h 2286211"/>
              <a:gd name="connsiteX50" fmla="*/ 3543021 w 4757867"/>
              <a:gd name="connsiteY50" fmla="*/ 169817 h 2286211"/>
              <a:gd name="connsiteX51" fmla="*/ 4013284 w 4757867"/>
              <a:gd name="connsiteY51" fmla="*/ 143692 h 2286211"/>
              <a:gd name="connsiteX52" fmla="*/ 4078598 w 4757867"/>
              <a:gd name="connsiteY52" fmla="*/ 169817 h 2286211"/>
              <a:gd name="connsiteX53" fmla="*/ 4117787 w 4757867"/>
              <a:gd name="connsiteY53" fmla="*/ 182880 h 2286211"/>
              <a:gd name="connsiteX54" fmla="*/ 4170038 w 4757867"/>
              <a:gd name="connsiteY54" fmla="*/ 209006 h 2286211"/>
              <a:gd name="connsiteX55" fmla="*/ 4222290 w 4757867"/>
              <a:gd name="connsiteY55" fmla="*/ 287383 h 2286211"/>
              <a:gd name="connsiteX56" fmla="*/ 4248416 w 4757867"/>
              <a:gd name="connsiteY56" fmla="*/ 365760 h 2286211"/>
              <a:gd name="connsiteX57" fmla="*/ 4261478 w 4757867"/>
              <a:gd name="connsiteY57" fmla="*/ 444137 h 2286211"/>
              <a:gd name="connsiteX58" fmla="*/ 4274541 w 4757867"/>
              <a:gd name="connsiteY58" fmla="*/ 483326 h 2286211"/>
              <a:gd name="connsiteX59" fmla="*/ 4248416 w 4757867"/>
              <a:gd name="connsiteY59" fmla="*/ 679269 h 2286211"/>
              <a:gd name="connsiteX60" fmla="*/ 4261478 w 4757867"/>
              <a:gd name="connsiteY60" fmla="*/ 940526 h 2286211"/>
              <a:gd name="connsiteX61" fmla="*/ 4274541 w 4757867"/>
              <a:gd name="connsiteY61" fmla="*/ 1018903 h 2286211"/>
              <a:gd name="connsiteX62" fmla="*/ 4326793 w 4757867"/>
              <a:gd name="connsiteY62" fmla="*/ 1071155 h 2286211"/>
              <a:gd name="connsiteX63" fmla="*/ 4418233 w 4757867"/>
              <a:gd name="connsiteY63" fmla="*/ 1136469 h 2286211"/>
              <a:gd name="connsiteX64" fmla="*/ 4483547 w 4757867"/>
              <a:gd name="connsiteY64" fmla="*/ 1149532 h 2286211"/>
              <a:gd name="connsiteX65" fmla="*/ 4588050 w 4757867"/>
              <a:gd name="connsiteY65" fmla="*/ 1240972 h 2286211"/>
              <a:gd name="connsiteX66" fmla="*/ 4627238 w 4757867"/>
              <a:gd name="connsiteY66" fmla="*/ 1254035 h 2286211"/>
              <a:gd name="connsiteX67" fmla="*/ 4718678 w 4757867"/>
              <a:gd name="connsiteY67" fmla="*/ 1358537 h 2286211"/>
              <a:gd name="connsiteX68" fmla="*/ 4731741 w 4757867"/>
              <a:gd name="connsiteY68" fmla="*/ 1397726 h 2286211"/>
              <a:gd name="connsiteX69" fmla="*/ 4757867 w 4757867"/>
              <a:gd name="connsiteY69" fmla="*/ 1436915 h 2286211"/>
              <a:gd name="connsiteX70" fmla="*/ 4744804 w 4757867"/>
              <a:gd name="connsiteY70" fmla="*/ 1489166 h 2286211"/>
              <a:gd name="connsiteX71" fmla="*/ 4731741 w 4757867"/>
              <a:gd name="connsiteY71" fmla="*/ 1528355 h 2286211"/>
              <a:gd name="connsiteX72" fmla="*/ 4705616 w 4757867"/>
              <a:gd name="connsiteY72" fmla="*/ 1685109 h 2286211"/>
              <a:gd name="connsiteX73" fmla="*/ 4679490 w 4757867"/>
              <a:gd name="connsiteY73" fmla="*/ 1724297 h 2286211"/>
              <a:gd name="connsiteX74" fmla="*/ 4614176 w 4757867"/>
              <a:gd name="connsiteY74" fmla="*/ 1789612 h 2286211"/>
              <a:gd name="connsiteX75" fmla="*/ 4522736 w 4757867"/>
              <a:gd name="connsiteY75" fmla="*/ 1881052 h 2286211"/>
              <a:gd name="connsiteX76" fmla="*/ 4444358 w 4757867"/>
              <a:gd name="connsiteY76" fmla="*/ 1985555 h 2286211"/>
              <a:gd name="connsiteX77" fmla="*/ 4326793 w 4757867"/>
              <a:gd name="connsiteY77" fmla="*/ 2024743 h 2286211"/>
              <a:gd name="connsiteX78" fmla="*/ 4274541 w 4757867"/>
              <a:gd name="connsiteY78" fmla="*/ 2050869 h 2286211"/>
              <a:gd name="connsiteX79" fmla="*/ 4222290 w 4757867"/>
              <a:gd name="connsiteY79" fmla="*/ 2063932 h 2286211"/>
              <a:gd name="connsiteX80" fmla="*/ 3752027 w 4757867"/>
              <a:gd name="connsiteY80" fmla="*/ 2090057 h 2286211"/>
              <a:gd name="connsiteX81" fmla="*/ 3464644 w 4757867"/>
              <a:gd name="connsiteY81" fmla="*/ 2103120 h 2286211"/>
              <a:gd name="connsiteX82" fmla="*/ 3281764 w 4757867"/>
              <a:gd name="connsiteY82" fmla="*/ 2129246 h 2286211"/>
              <a:gd name="connsiteX83" fmla="*/ 3229513 w 4757867"/>
              <a:gd name="connsiteY83" fmla="*/ 2142309 h 2286211"/>
              <a:gd name="connsiteX84" fmla="*/ 3151136 w 4757867"/>
              <a:gd name="connsiteY84" fmla="*/ 2155372 h 2286211"/>
              <a:gd name="connsiteX85" fmla="*/ 2994381 w 4757867"/>
              <a:gd name="connsiteY85" fmla="*/ 2233749 h 2286211"/>
              <a:gd name="connsiteX86" fmla="*/ 2955193 w 4757867"/>
              <a:gd name="connsiteY86" fmla="*/ 2246812 h 2286211"/>
              <a:gd name="connsiteX87" fmla="*/ 2798438 w 4757867"/>
              <a:gd name="connsiteY87" fmla="*/ 2233749 h 2286211"/>
              <a:gd name="connsiteX88" fmla="*/ 2615558 w 4757867"/>
              <a:gd name="connsiteY88" fmla="*/ 2246812 h 2286211"/>
              <a:gd name="connsiteX89" fmla="*/ 2563307 w 4757867"/>
              <a:gd name="connsiteY89" fmla="*/ 2220686 h 2286211"/>
              <a:gd name="connsiteX90" fmla="*/ 2524118 w 4757867"/>
              <a:gd name="connsiteY90" fmla="*/ 2207623 h 2286211"/>
              <a:gd name="connsiteX91" fmla="*/ 2471867 w 4757867"/>
              <a:gd name="connsiteY91" fmla="*/ 2233749 h 2286211"/>
              <a:gd name="connsiteX92" fmla="*/ 2079981 w 4757867"/>
              <a:gd name="connsiteY92" fmla="*/ 2220686 h 2286211"/>
              <a:gd name="connsiteX93" fmla="*/ 1988541 w 4757867"/>
              <a:gd name="connsiteY93" fmla="*/ 2233749 h 2286211"/>
              <a:gd name="connsiteX94" fmla="*/ 1884038 w 4757867"/>
              <a:gd name="connsiteY94" fmla="*/ 2220686 h 2286211"/>
              <a:gd name="connsiteX95" fmla="*/ 1844850 w 4757867"/>
              <a:gd name="connsiteY95" fmla="*/ 2207623 h 2286211"/>
              <a:gd name="connsiteX96" fmla="*/ 1792598 w 4757867"/>
              <a:gd name="connsiteY96" fmla="*/ 2194560 h 2286211"/>
              <a:gd name="connsiteX97" fmla="*/ 1753410 w 4757867"/>
              <a:gd name="connsiteY97" fmla="*/ 2168435 h 2286211"/>
              <a:gd name="connsiteX98" fmla="*/ 1714221 w 4757867"/>
              <a:gd name="connsiteY98" fmla="*/ 2181497 h 2286211"/>
              <a:gd name="connsiteX99" fmla="*/ 1661970 w 4757867"/>
              <a:gd name="connsiteY99" fmla="*/ 2194560 h 2286211"/>
              <a:gd name="connsiteX100" fmla="*/ 1492153 w 4757867"/>
              <a:gd name="connsiteY100" fmla="*/ 2220686 h 2286211"/>
              <a:gd name="connsiteX101" fmla="*/ 1452964 w 4757867"/>
              <a:gd name="connsiteY101" fmla="*/ 2207623 h 2286211"/>
              <a:gd name="connsiteX102" fmla="*/ 1361524 w 4757867"/>
              <a:gd name="connsiteY102" fmla="*/ 2194560 h 2286211"/>
              <a:gd name="connsiteX103" fmla="*/ 1322336 w 4757867"/>
              <a:gd name="connsiteY103" fmla="*/ 2168435 h 2286211"/>
              <a:gd name="connsiteX104" fmla="*/ 1217833 w 4757867"/>
              <a:gd name="connsiteY104" fmla="*/ 2155372 h 2286211"/>
              <a:gd name="connsiteX105" fmla="*/ 1165581 w 4757867"/>
              <a:gd name="connsiteY105" fmla="*/ 2116183 h 2286211"/>
              <a:gd name="connsiteX106" fmla="*/ 982701 w 4757867"/>
              <a:gd name="connsiteY106" fmla="*/ 2076995 h 2286211"/>
              <a:gd name="connsiteX107" fmla="*/ 760633 w 4757867"/>
              <a:gd name="connsiteY107" fmla="*/ 2103120 h 2286211"/>
              <a:gd name="connsiteX108" fmla="*/ 708381 w 4757867"/>
              <a:gd name="connsiteY108" fmla="*/ 2116183 h 2286211"/>
              <a:gd name="connsiteX109" fmla="*/ 407936 w 4757867"/>
              <a:gd name="connsiteY109" fmla="*/ 2090057 h 2286211"/>
              <a:gd name="connsiteX110" fmla="*/ 277307 w 4757867"/>
              <a:gd name="connsiteY110" fmla="*/ 2037806 h 2286211"/>
              <a:gd name="connsiteX111" fmla="*/ 264244 w 4757867"/>
              <a:gd name="connsiteY111" fmla="*/ 1998617 h 2286211"/>
              <a:gd name="connsiteX112" fmla="*/ 238118 w 4757867"/>
              <a:gd name="connsiteY112" fmla="*/ 1959429 h 2286211"/>
              <a:gd name="connsiteX113" fmla="*/ 225056 w 4757867"/>
              <a:gd name="connsiteY113" fmla="*/ 1907177 h 2286211"/>
              <a:gd name="connsiteX114" fmla="*/ 198930 w 4757867"/>
              <a:gd name="connsiteY114" fmla="*/ 1828800 h 2286211"/>
              <a:gd name="connsiteX115" fmla="*/ 172804 w 4757867"/>
              <a:gd name="connsiteY115" fmla="*/ 1672046 h 2286211"/>
              <a:gd name="connsiteX116" fmla="*/ 159741 w 4757867"/>
              <a:gd name="connsiteY116" fmla="*/ 1606732 h 2286211"/>
              <a:gd name="connsiteX117" fmla="*/ 133616 w 4757867"/>
              <a:gd name="connsiteY117" fmla="*/ 1449977 h 2286211"/>
              <a:gd name="connsiteX118" fmla="*/ 94427 w 4757867"/>
              <a:gd name="connsiteY118" fmla="*/ 1397726 h 2286211"/>
              <a:gd name="connsiteX119" fmla="*/ 68301 w 4757867"/>
              <a:gd name="connsiteY119" fmla="*/ 1358537 h 2286211"/>
              <a:gd name="connsiteX120" fmla="*/ 29113 w 4757867"/>
              <a:gd name="connsiteY120" fmla="*/ 1345475 h 2286211"/>
              <a:gd name="connsiteX121" fmla="*/ 16050 w 4757867"/>
              <a:gd name="connsiteY121" fmla="*/ 1306286 h 2286211"/>
              <a:gd name="connsiteX122" fmla="*/ 68301 w 4757867"/>
              <a:gd name="connsiteY122" fmla="*/ 1188720 h 2286211"/>
              <a:gd name="connsiteX123" fmla="*/ 42176 w 4757867"/>
              <a:gd name="connsiteY123" fmla="*/ 1149532 h 2286211"/>
              <a:gd name="connsiteX124" fmla="*/ 2987 w 4757867"/>
              <a:gd name="connsiteY124" fmla="*/ 1123406 h 2286211"/>
              <a:gd name="connsiteX125" fmla="*/ 29113 w 4757867"/>
              <a:gd name="connsiteY125" fmla="*/ 1097280 h 228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4757867" h="2286211">
                <a:moveTo>
                  <a:pt x="29113" y="1149532"/>
                </a:moveTo>
                <a:cubicBezTo>
                  <a:pt x="37107" y="1109563"/>
                  <a:pt x="52190" y="1024999"/>
                  <a:pt x="68301" y="992777"/>
                </a:cubicBezTo>
                <a:cubicBezTo>
                  <a:pt x="85953" y="957474"/>
                  <a:pt x="128183" y="943242"/>
                  <a:pt x="159741" y="927463"/>
                </a:cubicBezTo>
                <a:cubicBezTo>
                  <a:pt x="250122" y="791895"/>
                  <a:pt x="105524" y="994745"/>
                  <a:pt x="238118" y="862149"/>
                </a:cubicBezTo>
                <a:cubicBezTo>
                  <a:pt x="247855" y="852412"/>
                  <a:pt x="242579" y="833712"/>
                  <a:pt x="251181" y="822960"/>
                </a:cubicBezTo>
                <a:cubicBezTo>
                  <a:pt x="260989" y="810701"/>
                  <a:pt x="278309" y="806886"/>
                  <a:pt x="290370" y="796835"/>
                </a:cubicBezTo>
                <a:cubicBezTo>
                  <a:pt x="304562" y="785008"/>
                  <a:pt x="314779" y="768730"/>
                  <a:pt x="329558" y="757646"/>
                </a:cubicBezTo>
                <a:cubicBezTo>
                  <a:pt x="378916" y="720627"/>
                  <a:pt x="385842" y="721467"/>
                  <a:pt x="434061" y="705395"/>
                </a:cubicBezTo>
                <a:cubicBezTo>
                  <a:pt x="486313" y="709749"/>
                  <a:pt x="539401" y="708174"/>
                  <a:pt x="590816" y="718457"/>
                </a:cubicBezTo>
                <a:cubicBezTo>
                  <a:pt x="606211" y="721536"/>
                  <a:pt x="614344" y="743464"/>
                  <a:pt x="630004" y="744583"/>
                </a:cubicBezTo>
                <a:cubicBezTo>
                  <a:pt x="677977" y="748010"/>
                  <a:pt x="725799" y="735874"/>
                  <a:pt x="773696" y="731520"/>
                </a:cubicBezTo>
                <a:cubicBezTo>
                  <a:pt x="786759" y="718457"/>
                  <a:pt x="798692" y="704158"/>
                  <a:pt x="812884" y="692332"/>
                </a:cubicBezTo>
                <a:cubicBezTo>
                  <a:pt x="824945" y="682281"/>
                  <a:pt x="844284" y="679837"/>
                  <a:pt x="852073" y="666206"/>
                </a:cubicBezTo>
                <a:cubicBezTo>
                  <a:pt x="863089" y="646929"/>
                  <a:pt x="859751" y="622432"/>
                  <a:pt x="865136" y="600892"/>
                </a:cubicBezTo>
                <a:cubicBezTo>
                  <a:pt x="868476" y="587534"/>
                  <a:pt x="874415" y="574943"/>
                  <a:pt x="878198" y="561703"/>
                </a:cubicBezTo>
                <a:cubicBezTo>
                  <a:pt x="883130" y="544441"/>
                  <a:pt x="884189" y="525953"/>
                  <a:pt x="891261" y="509452"/>
                </a:cubicBezTo>
                <a:cubicBezTo>
                  <a:pt x="897446" y="495022"/>
                  <a:pt x="908678" y="483326"/>
                  <a:pt x="917387" y="470263"/>
                </a:cubicBezTo>
                <a:cubicBezTo>
                  <a:pt x="921741" y="448492"/>
                  <a:pt x="927310" y="426928"/>
                  <a:pt x="930450" y="404949"/>
                </a:cubicBezTo>
                <a:cubicBezTo>
                  <a:pt x="942589" y="319977"/>
                  <a:pt x="922700" y="301001"/>
                  <a:pt x="969638" y="248195"/>
                </a:cubicBezTo>
                <a:cubicBezTo>
                  <a:pt x="994185" y="220580"/>
                  <a:pt x="1021890" y="195943"/>
                  <a:pt x="1048016" y="169817"/>
                </a:cubicBezTo>
                <a:lnTo>
                  <a:pt x="1087204" y="130629"/>
                </a:lnTo>
                <a:cubicBezTo>
                  <a:pt x="1135101" y="134983"/>
                  <a:pt x="1184755" y="130121"/>
                  <a:pt x="1230896" y="143692"/>
                </a:cubicBezTo>
                <a:cubicBezTo>
                  <a:pt x="1261019" y="152552"/>
                  <a:pt x="1279485" y="186014"/>
                  <a:pt x="1309273" y="195943"/>
                </a:cubicBezTo>
                <a:lnTo>
                  <a:pt x="1348461" y="209006"/>
                </a:lnTo>
                <a:cubicBezTo>
                  <a:pt x="1381446" y="263980"/>
                  <a:pt x="1381127" y="275416"/>
                  <a:pt x="1426838" y="313509"/>
                </a:cubicBezTo>
                <a:cubicBezTo>
                  <a:pt x="1438899" y="323560"/>
                  <a:pt x="1453966" y="329584"/>
                  <a:pt x="1466027" y="339635"/>
                </a:cubicBezTo>
                <a:cubicBezTo>
                  <a:pt x="1531260" y="393995"/>
                  <a:pt x="1475535" y="368929"/>
                  <a:pt x="1544404" y="391886"/>
                </a:cubicBezTo>
                <a:cubicBezTo>
                  <a:pt x="1557467" y="404949"/>
                  <a:pt x="1567444" y="422103"/>
                  <a:pt x="1583593" y="431075"/>
                </a:cubicBezTo>
                <a:cubicBezTo>
                  <a:pt x="1651419" y="468756"/>
                  <a:pt x="1749321" y="464479"/>
                  <a:pt x="1818724" y="470263"/>
                </a:cubicBezTo>
                <a:cubicBezTo>
                  <a:pt x="1849204" y="478972"/>
                  <a:pt x="1879866" y="487066"/>
                  <a:pt x="1910164" y="496389"/>
                </a:cubicBezTo>
                <a:cubicBezTo>
                  <a:pt x="1936485" y="504488"/>
                  <a:pt x="1961056" y="520797"/>
                  <a:pt x="1988541" y="522515"/>
                </a:cubicBezTo>
                <a:cubicBezTo>
                  <a:pt x="2032216" y="525245"/>
                  <a:pt x="2075627" y="513806"/>
                  <a:pt x="2119170" y="509452"/>
                </a:cubicBezTo>
                <a:cubicBezTo>
                  <a:pt x="2132233" y="505098"/>
                  <a:pt x="2148622" y="506125"/>
                  <a:pt x="2158358" y="496389"/>
                </a:cubicBezTo>
                <a:cubicBezTo>
                  <a:pt x="2168094" y="486652"/>
                  <a:pt x="2165263" y="469516"/>
                  <a:pt x="2171421" y="457200"/>
                </a:cubicBezTo>
                <a:cubicBezTo>
                  <a:pt x="2195055" y="409932"/>
                  <a:pt x="2191538" y="420015"/>
                  <a:pt x="2236736" y="404949"/>
                </a:cubicBezTo>
                <a:cubicBezTo>
                  <a:pt x="2241090" y="387532"/>
                  <a:pt x="2242726" y="369199"/>
                  <a:pt x="2249798" y="352697"/>
                </a:cubicBezTo>
                <a:cubicBezTo>
                  <a:pt x="2255092" y="340344"/>
                  <a:pt x="2312141" y="263733"/>
                  <a:pt x="2315113" y="261257"/>
                </a:cubicBezTo>
                <a:cubicBezTo>
                  <a:pt x="2325691" y="252442"/>
                  <a:pt x="2341238" y="252549"/>
                  <a:pt x="2354301" y="248195"/>
                </a:cubicBezTo>
                <a:cubicBezTo>
                  <a:pt x="2384781" y="202475"/>
                  <a:pt x="2393489" y="178527"/>
                  <a:pt x="2458804" y="156755"/>
                </a:cubicBezTo>
                <a:lnTo>
                  <a:pt x="2537181" y="130629"/>
                </a:lnTo>
                <a:cubicBezTo>
                  <a:pt x="2594652" y="73158"/>
                  <a:pt x="2578722" y="84162"/>
                  <a:pt x="2641684" y="39189"/>
                </a:cubicBezTo>
                <a:cubicBezTo>
                  <a:pt x="2654459" y="30064"/>
                  <a:pt x="2665979" y="18028"/>
                  <a:pt x="2680873" y="13063"/>
                </a:cubicBezTo>
                <a:cubicBezTo>
                  <a:pt x="2706000" y="4687"/>
                  <a:pt x="2733124" y="4354"/>
                  <a:pt x="2759250" y="0"/>
                </a:cubicBezTo>
                <a:cubicBezTo>
                  <a:pt x="2837627" y="4354"/>
                  <a:pt x="2916206" y="5956"/>
                  <a:pt x="2994381" y="13063"/>
                </a:cubicBezTo>
                <a:cubicBezTo>
                  <a:pt x="3012261" y="14688"/>
                  <a:pt x="3032614" y="14911"/>
                  <a:pt x="3046633" y="26126"/>
                </a:cubicBezTo>
                <a:cubicBezTo>
                  <a:pt x="3148444" y="107575"/>
                  <a:pt x="2952714" y="26476"/>
                  <a:pt x="3098884" y="91440"/>
                </a:cubicBezTo>
                <a:cubicBezTo>
                  <a:pt x="3172117" y="123988"/>
                  <a:pt x="3165771" y="101459"/>
                  <a:pt x="3216450" y="143692"/>
                </a:cubicBezTo>
                <a:cubicBezTo>
                  <a:pt x="3316514" y="227079"/>
                  <a:pt x="3197721" y="134281"/>
                  <a:pt x="3281764" y="235132"/>
                </a:cubicBezTo>
                <a:cubicBezTo>
                  <a:pt x="3291815" y="247193"/>
                  <a:pt x="3307890" y="252549"/>
                  <a:pt x="3320953" y="261257"/>
                </a:cubicBezTo>
                <a:cubicBezTo>
                  <a:pt x="3354625" y="258196"/>
                  <a:pt x="3474025" y="264940"/>
                  <a:pt x="3516896" y="222069"/>
                </a:cubicBezTo>
                <a:cubicBezTo>
                  <a:pt x="3530665" y="208299"/>
                  <a:pt x="3523786" y="172854"/>
                  <a:pt x="3543021" y="169817"/>
                </a:cubicBezTo>
                <a:cubicBezTo>
                  <a:pt x="3698096" y="145332"/>
                  <a:pt x="3856530" y="152400"/>
                  <a:pt x="4013284" y="143692"/>
                </a:cubicBezTo>
                <a:cubicBezTo>
                  <a:pt x="4035055" y="152400"/>
                  <a:pt x="4056643" y="161584"/>
                  <a:pt x="4078598" y="169817"/>
                </a:cubicBezTo>
                <a:cubicBezTo>
                  <a:pt x="4091491" y="174652"/>
                  <a:pt x="4105131" y="177456"/>
                  <a:pt x="4117787" y="182880"/>
                </a:cubicBezTo>
                <a:cubicBezTo>
                  <a:pt x="4135685" y="190551"/>
                  <a:pt x="4152621" y="200297"/>
                  <a:pt x="4170038" y="209006"/>
                </a:cubicBezTo>
                <a:cubicBezTo>
                  <a:pt x="4213254" y="338653"/>
                  <a:pt x="4140748" y="140610"/>
                  <a:pt x="4222290" y="287383"/>
                </a:cubicBezTo>
                <a:cubicBezTo>
                  <a:pt x="4235664" y="311456"/>
                  <a:pt x="4248416" y="365760"/>
                  <a:pt x="4248416" y="365760"/>
                </a:cubicBezTo>
                <a:cubicBezTo>
                  <a:pt x="4252770" y="391886"/>
                  <a:pt x="4255733" y="418282"/>
                  <a:pt x="4261478" y="444137"/>
                </a:cubicBezTo>
                <a:cubicBezTo>
                  <a:pt x="4264465" y="457579"/>
                  <a:pt x="4274541" y="469556"/>
                  <a:pt x="4274541" y="483326"/>
                </a:cubicBezTo>
                <a:cubicBezTo>
                  <a:pt x="4274541" y="586138"/>
                  <a:pt x="4267659" y="602292"/>
                  <a:pt x="4248416" y="679269"/>
                </a:cubicBezTo>
                <a:cubicBezTo>
                  <a:pt x="4252770" y="766355"/>
                  <a:pt x="4254791" y="853588"/>
                  <a:pt x="4261478" y="940526"/>
                </a:cubicBezTo>
                <a:cubicBezTo>
                  <a:pt x="4263509" y="966934"/>
                  <a:pt x="4262696" y="995213"/>
                  <a:pt x="4274541" y="1018903"/>
                </a:cubicBezTo>
                <a:cubicBezTo>
                  <a:pt x="4285557" y="1040934"/>
                  <a:pt x="4308256" y="1054935"/>
                  <a:pt x="4326793" y="1071155"/>
                </a:cubicBezTo>
                <a:cubicBezTo>
                  <a:pt x="4329046" y="1073127"/>
                  <a:pt x="4406041" y="1131897"/>
                  <a:pt x="4418233" y="1136469"/>
                </a:cubicBezTo>
                <a:cubicBezTo>
                  <a:pt x="4439022" y="1144265"/>
                  <a:pt x="4461776" y="1145178"/>
                  <a:pt x="4483547" y="1149532"/>
                </a:cubicBezTo>
                <a:cubicBezTo>
                  <a:pt x="4517598" y="1183583"/>
                  <a:pt x="4544845" y="1219369"/>
                  <a:pt x="4588050" y="1240972"/>
                </a:cubicBezTo>
                <a:cubicBezTo>
                  <a:pt x="4600366" y="1247130"/>
                  <a:pt x="4614175" y="1249681"/>
                  <a:pt x="4627238" y="1254035"/>
                </a:cubicBezTo>
                <a:cubicBezTo>
                  <a:pt x="4661487" y="1288283"/>
                  <a:pt x="4692097" y="1316006"/>
                  <a:pt x="4718678" y="1358537"/>
                </a:cubicBezTo>
                <a:cubicBezTo>
                  <a:pt x="4725976" y="1370214"/>
                  <a:pt x="4725583" y="1385410"/>
                  <a:pt x="4731741" y="1397726"/>
                </a:cubicBezTo>
                <a:cubicBezTo>
                  <a:pt x="4738762" y="1411768"/>
                  <a:pt x="4749158" y="1423852"/>
                  <a:pt x="4757867" y="1436915"/>
                </a:cubicBezTo>
                <a:cubicBezTo>
                  <a:pt x="4753513" y="1454332"/>
                  <a:pt x="4749736" y="1471904"/>
                  <a:pt x="4744804" y="1489166"/>
                </a:cubicBezTo>
                <a:cubicBezTo>
                  <a:pt x="4741021" y="1502406"/>
                  <a:pt x="4734204" y="1514808"/>
                  <a:pt x="4731741" y="1528355"/>
                </a:cubicBezTo>
                <a:cubicBezTo>
                  <a:pt x="4726589" y="1556692"/>
                  <a:pt x="4722007" y="1646863"/>
                  <a:pt x="4705616" y="1685109"/>
                </a:cubicBezTo>
                <a:cubicBezTo>
                  <a:pt x="4699432" y="1699539"/>
                  <a:pt x="4688199" y="1711234"/>
                  <a:pt x="4679490" y="1724297"/>
                </a:cubicBezTo>
                <a:cubicBezTo>
                  <a:pt x="4652212" y="1806130"/>
                  <a:pt x="4690137" y="1723146"/>
                  <a:pt x="4614176" y="1789612"/>
                </a:cubicBezTo>
                <a:cubicBezTo>
                  <a:pt x="4440405" y="1941661"/>
                  <a:pt x="4648026" y="1797523"/>
                  <a:pt x="4522736" y="1881052"/>
                </a:cubicBezTo>
                <a:cubicBezTo>
                  <a:pt x="4507700" y="1906111"/>
                  <a:pt x="4477010" y="1969229"/>
                  <a:pt x="4444358" y="1985555"/>
                </a:cubicBezTo>
                <a:cubicBezTo>
                  <a:pt x="4407411" y="2004029"/>
                  <a:pt x="4365348" y="2009914"/>
                  <a:pt x="4326793" y="2024743"/>
                </a:cubicBezTo>
                <a:cubicBezTo>
                  <a:pt x="4308618" y="2031733"/>
                  <a:pt x="4292774" y="2044031"/>
                  <a:pt x="4274541" y="2050869"/>
                </a:cubicBezTo>
                <a:cubicBezTo>
                  <a:pt x="4257731" y="2057173"/>
                  <a:pt x="4239894" y="2060411"/>
                  <a:pt x="4222290" y="2063932"/>
                </a:cubicBezTo>
                <a:cubicBezTo>
                  <a:pt x="4055075" y="2097376"/>
                  <a:pt x="3972579" y="2081574"/>
                  <a:pt x="3752027" y="2090057"/>
                </a:cubicBezTo>
                <a:lnTo>
                  <a:pt x="3464644" y="2103120"/>
                </a:lnTo>
                <a:cubicBezTo>
                  <a:pt x="3403684" y="2111829"/>
                  <a:pt x="3342505" y="2119122"/>
                  <a:pt x="3281764" y="2129246"/>
                </a:cubicBezTo>
                <a:cubicBezTo>
                  <a:pt x="3264055" y="2132198"/>
                  <a:pt x="3247117" y="2138788"/>
                  <a:pt x="3229513" y="2142309"/>
                </a:cubicBezTo>
                <a:cubicBezTo>
                  <a:pt x="3203541" y="2147503"/>
                  <a:pt x="3177262" y="2151018"/>
                  <a:pt x="3151136" y="2155372"/>
                </a:cubicBezTo>
                <a:cubicBezTo>
                  <a:pt x="3082737" y="2223769"/>
                  <a:pt x="3129473" y="2188718"/>
                  <a:pt x="2994381" y="2233749"/>
                </a:cubicBezTo>
                <a:lnTo>
                  <a:pt x="2955193" y="2246812"/>
                </a:lnTo>
                <a:cubicBezTo>
                  <a:pt x="2902941" y="2242458"/>
                  <a:pt x="2850871" y="2233749"/>
                  <a:pt x="2798438" y="2233749"/>
                </a:cubicBezTo>
                <a:cubicBezTo>
                  <a:pt x="2737323" y="2233749"/>
                  <a:pt x="2676579" y="2250202"/>
                  <a:pt x="2615558" y="2246812"/>
                </a:cubicBezTo>
                <a:cubicBezTo>
                  <a:pt x="2596115" y="2245732"/>
                  <a:pt x="2581205" y="2228357"/>
                  <a:pt x="2563307" y="2220686"/>
                </a:cubicBezTo>
                <a:cubicBezTo>
                  <a:pt x="2550651" y="2215262"/>
                  <a:pt x="2537181" y="2211977"/>
                  <a:pt x="2524118" y="2207623"/>
                </a:cubicBezTo>
                <a:cubicBezTo>
                  <a:pt x="2506701" y="2216332"/>
                  <a:pt x="2489765" y="2226078"/>
                  <a:pt x="2471867" y="2233749"/>
                </a:cubicBezTo>
                <a:cubicBezTo>
                  <a:pt x="2349457" y="2286211"/>
                  <a:pt x="2201409" y="2229681"/>
                  <a:pt x="2079981" y="2220686"/>
                </a:cubicBezTo>
                <a:cubicBezTo>
                  <a:pt x="2049501" y="2225040"/>
                  <a:pt x="2019330" y="2233749"/>
                  <a:pt x="1988541" y="2233749"/>
                </a:cubicBezTo>
                <a:cubicBezTo>
                  <a:pt x="1953436" y="2233749"/>
                  <a:pt x="1918577" y="2226966"/>
                  <a:pt x="1884038" y="2220686"/>
                </a:cubicBezTo>
                <a:cubicBezTo>
                  <a:pt x="1870491" y="2218223"/>
                  <a:pt x="1858089" y="2211406"/>
                  <a:pt x="1844850" y="2207623"/>
                </a:cubicBezTo>
                <a:cubicBezTo>
                  <a:pt x="1827587" y="2202691"/>
                  <a:pt x="1810015" y="2198914"/>
                  <a:pt x="1792598" y="2194560"/>
                </a:cubicBezTo>
                <a:cubicBezTo>
                  <a:pt x="1779535" y="2185852"/>
                  <a:pt x="1768896" y="2171016"/>
                  <a:pt x="1753410" y="2168435"/>
                </a:cubicBezTo>
                <a:cubicBezTo>
                  <a:pt x="1739828" y="2166171"/>
                  <a:pt x="1727461" y="2177714"/>
                  <a:pt x="1714221" y="2181497"/>
                </a:cubicBezTo>
                <a:cubicBezTo>
                  <a:pt x="1696959" y="2186429"/>
                  <a:pt x="1679650" y="2191440"/>
                  <a:pt x="1661970" y="2194560"/>
                </a:cubicBezTo>
                <a:cubicBezTo>
                  <a:pt x="1605570" y="2204513"/>
                  <a:pt x="1548759" y="2211977"/>
                  <a:pt x="1492153" y="2220686"/>
                </a:cubicBezTo>
                <a:cubicBezTo>
                  <a:pt x="1479090" y="2216332"/>
                  <a:pt x="1466466" y="2210323"/>
                  <a:pt x="1452964" y="2207623"/>
                </a:cubicBezTo>
                <a:cubicBezTo>
                  <a:pt x="1422772" y="2201585"/>
                  <a:pt x="1391015" y="2203407"/>
                  <a:pt x="1361524" y="2194560"/>
                </a:cubicBezTo>
                <a:cubicBezTo>
                  <a:pt x="1346487" y="2190049"/>
                  <a:pt x="1337482" y="2172566"/>
                  <a:pt x="1322336" y="2168435"/>
                </a:cubicBezTo>
                <a:cubicBezTo>
                  <a:pt x="1288468" y="2159198"/>
                  <a:pt x="1252667" y="2159726"/>
                  <a:pt x="1217833" y="2155372"/>
                </a:cubicBezTo>
                <a:cubicBezTo>
                  <a:pt x="1200416" y="2142309"/>
                  <a:pt x="1186618" y="2121793"/>
                  <a:pt x="1165581" y="2116183"/>
                </a:cubicBezTo>
                <a:cubicBezTo>
                  <a:pt x="936242" y="2055025"/>
                  <a:pt x="1084762" y="2145033"/>
                  <a:pt x="982701" y="2076995"/>
                </a:cubicBezTo>
                <a:cubicBezTo>
                  <a:pt x="908678" y="2085703"/>
                  <a:pt x="834417" y="2092580"/>
                  <a:pt x="760633" y="2103120"/>
                </a:cubicBezTo>
                <a:cubicBezTo>
                  <a:pt x="742860" y="2105659"/>
                  <a:pt x="726322" y="2116847"/>
                  <a:pt x="708381" y="2116183"/>
                </a:cubicBezTo>
                <a:cubicBezTo>
                  <a:pt x="607924" y="2112462"/>
                  <a:pt x="508084" y="2098766"/>
                  <a:pt x="407936" y="2090057"/>
                </a:cubicBezTo>
                <a:cubicBezTo>
                  <a:pt x="354606" y="2079392"/>
                  <a:pt x="319484" y="2079984"/>
                  <a:pt x="277307" y="2037806"/>
                </a:cubicBezTo>
                <a:cubicBezTo>
                  <a:pt x="267570" y="2028069"/>
                  <a:pt x="270402" y="2010933"/>
                  <a:pt x="264244" y="1998617"/>
                </a:cubicBezTo>
                <a:cubicBezTo>
                  <a:pt x="257223" y="1984575"/>
                  <a:pt x="246827" y="1972492"/>
                  <a:pt x="238118" y="1959429"/>
                </a:cubicBezTo>
                <a:cubicBezTo>
                  <a:pt x="233764" y="1942012"/>
                  <a:pt x="230215" y="1924373"/>
                  <a:pt x="225056" y="1907177"/>
                </a:cubicBezTo>
                <a:cubicBezTo>
                  <a:pt x="217143" y="1880799"/>
                  <a:pt x="203457" y="1855964"/>
                  <a:pt x="198930" y="1828800"/>
                </a:cubicBezTo>
                <a:cubicBezTo>
                  <a:pt x="190221" y="1776549"/>
                  <a:pt x="182010" y="1724212"/>
                  <a:pt x="172804" y="1672046"/>
                </a:cubicBezTo>
                <a:cubicBezTo>
                  <a:pt x="168945" y="1650181"/>
                  <a:pt x="163117" y="1628676"/>
                  <a:pt x="159741" y="1606732"/>
                </a:cubicBezTo>
                <a:cubicBezTo>
                  <a:pt x="158108" y="1596118"/>
                  <a:pt x="148207" y="1479160"/>
                  <a:pt x="133616" y="1449977"/>
                </a:cubicBezTo>
                <a:cubicBezTo>
                  <a:pt x="123880" y="1430504"/>
                  <a:pt x="107081" y="1415442"/>
                  <a:pt x="94427" y="1397726"/>
                </a:cubicBezTo>
                <a:cubicBezTo>
                  <a:pt x="85302" y="1384951"/>
                  <a:pt x="80560" y="1368345"/>
                  <a:pt x="68301" y="1358537"/>
                </a:cubicBezTo>
                <a:cubicBezTo>
                  <a:pt x="57549" y="1349935"/>
                  <a:pt x="42176" y="1349829"/>
                  <a:pt x="29113" y="1345475"/>
                </a:cubicBezTo>
                <a:cubicBezTo>
                  <a:pt x="24759" y="1332412"/>
                  <a:pt x="14342" y="1319949"/>
                  <a:pt x="16050" y="1306286"/>
                </a:cubicBezTo>
                <a:cubicBezTo>
                  <a:pt x="18829" y="1284052"/>
                  <a:pt x="57084" y="1211154"/>
                  <a:pt x="68301" y="1188720"/>
                </a:cubicBezTo>
                <a:cubicBezTo>
                  <a:pt x="59593" y="1175657"/>
                  <a:pt x="53277" y="1160633"/>
                  <a:pt x="42176" y="1149532"/>
                </a:cubicBezTo>
                <a:cubicBezTo>
                  <a:pt x="31075" y="1138431"/>
                  <a:pt x="6795" y="1138637"/>
                  <a:pt x="2987" y="1123406"/>
                </a:cubicBezTo>
                <a:cubicBezTo>
                  <a:pt x="0" y="1111458"/>
                  <a:pt x="20404" y="1105989"/>
                  <a:pt x="29113" y="1097280"/>
                </a:cubicBezTo>
              </a:path>
            </a:pathLst>
          </a:cu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0B05D7F8-9EDB-4CE3-A93F-FE62C54D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4672012"/>
            <a:ext cx="8382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>
                <a:solidFill>
                  <a:srgbClr val="CC00CC"/>
                </a:solidFill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7E25C03D-E464-400D-90E2-72C8534FE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200" y="3892549"/>
            <a:ext cx="2387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Factoring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27DCCC7C-4656-4484-BC75-9AECCEE7BA11}"/>
              </a:ext>
            </a:extLst>
          </p:cNvPr>
          <p:cNvSpPr>
            <a:spLocks/>
          </p:cNvSpPr>
          <p:nvPr/>
        </p:nvSpPr>
        <p:spPr bwMode="auto">
          <a:xfrm flipV="1">
            <a:off x="2895600" y="2081212"/>
            <a:ext cx="3657600" cy="685800"/>
          </a:xfrm>
          <a:custGeom>
            <a:avLst/>
            <a:gdLst>
              <a:gd name="T0" fmla="*/ 0 w 1392"/>
              <a:gd name="T1" fmla="*/ 2147483646 h 536"/>
              <a:gd name="T2" fmla="*/ 2147483646 w 1392"/>
              <a:gd name="T3" fmla="*/ 2147483646 h 536"/>
              <a:gd name="T4" fmla="*/ 2147483646 w 1392"/>
              <a:gd name="T5" fmla="*/ 2147483646 h 536"/>
              <a:gd name="T6" fmla="*/ 0 60000 65536"/>
              <a:gd name="T7" fmla="*/ 0 60000 65536"/>
              <a:gd name="T8" fmla="*/ 0 60000 65536"/>
              <a:gd name="T9" fmla="*/ 0 w 1392"/>
              <a:gd name="T10" fmla="*/ 0 h 536"/>
              <a:gd name="T11" fmla="*/ 1392 w 1392"/>
              <a:gd name="T12" fmla="*/ 536 h 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536">
                <a:moveTo>
                  <a:pt x="0" y="536"/>
                </a:moveTo>
                <a:cubicBezTo>
                  <a:pt x="220" y="276"/>
                  <a:pt x="440" y="16"/>
                  <a:pt x="672" y="8"/>
                </a:cubicBezTo>
                <a:cubicBezTo>
                  <a:pt x="904" y="0"/>
                  <a:pt x="1148" y="244"/>
                  <a:pt x="1392" y="4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51573B2-D862-4AB0-9CF9-E04D04106234}"/>
              </a:ext>
            </a:extLst>
          </p:cNvPr>
          <p:cNvSpPr>
            <a:spLocks/>
          </p:cNvSpPr>
          <p:nvPr/>
        </p:nvSpPr>
        <p:spPr bwMode="auto">
          <a:xfrm>
            <a:off x="2994025" y="4443412"/>
            <a:ext cx="3465513" cy="685800"/>
          </a:xfrm>
          <a:custGeom>
            <a:avLst/>
            <a:gdLst>
              <a:gd name="T0" fmla="*/ 0 w 1392"/>
              <a:gd name="T1" fmla="*/ 2147483646 h 536"/>
              <a:gd name="T2" fmla="*/ 2147483646 w 1392"/>
              <a:gd name="T3" fmla="*/ 2147483646 h 536"/>
              <a:gd name="T4" fmla="*/ 2147483646 w 1392"/>
              <a:gd name="T5" fmla="*/ 2147483646 h 536"/>
              <a:gd name="T6" fmla="*/ 0 60000 65536"/>
              <a:gd name="T7" fmla="*/ 0 60000 65536"/>
              <a:gd name="T8" fmla="*/ 0 60000 65536"/>
              <a:gd name="T9" fmla="*/ 0 w 1392"/>
              <a:gd name="T10" fmla="*/ 0 h 536"/>
              <a:gd name="T11" fmla="*/ 1392 w 1392"/>
              <a:gd name="T12" fmla="*/ 536 h 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536">
                <a:moveTo>
                  <a:pt x="0" y="536"/>
                </a:moveTo>
                <a:cubicBezTo>
                  <a:pt x="220" y="276"/>
                  <a:pt x="440" y="16"/>
                  <a:pt x="672" y="8"/>
                </a:cubicBezTo>
                <a:cubicBezTo>
                  <a:pt x="904" y="0"/>
                  <a:pt x="1148" y="244"/>
                  <a:pt x="1392" y="4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1F88CAA5-CBDF-4575-BE8F-6901D25D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471612"/>
            <a:ext cx="5105400" cy="419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B1475655-574F-4A46-AAFC-F03AB2521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4630737"/>
            <a:ext cx="1600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CC00CC"/>
                </a:solidFill>
                <a:cs typeface="Calibri" panose="020F0502020204030204" pitchFamily="34" charset="0"/>
              </a:rPr>
              <a:t>BQP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C1574CDD-6292-4C26-A696-EC1904843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2736849"/>
            <a:ext cx="218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Post-quantum crypto?</a:t>
            </a: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1A652C58-DC91-488A-B9FC-8D0A27297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"/>
            <a:ext cx="8686800" cy="586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439B96D9-BBE9-4DD0-BD51-7DA4CA97D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99103"/>
            <a:ext cx="1371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 dirty="0">
                <a:solidFill>
                  <a:srgbClr val="CC00CC"/>
                </a:solidFill>
                <a:cs typeface="Calibri" panose="020F0502020204030204" pitchFamily="34" charset="0"/>
              </a:rPr>
              <a:t>P</a:t>
            </a:r>
            <a:r>
              <a:rPr lang="en-US" altLang="en-US" sz="5000" b="1" baseline="30000" dirty="0">
                <a:solidFill>
                  <a:srgbClr val="CC00CC"/>
                </a:solidFill>
                <a:cs typeface="Calibri" panose="020F0502020204030204" pitchFamily="34" charset="0"/>
              </a:rPr>
              <a:t>#P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C1E7E7CA-C17B-4E43-B1B2-B0A41F416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950219"/>
            <a:ext cx="218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86DDAFA3-95A6-4F48-A70E-81019E103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2299177"/>
            <a:ext cx="1473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Calculate a single amplitude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528F473F-FFA6-4F6E-B41C-A218CA8A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4918979"/>
            <a:ext cx="218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2SAT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79A22846-2A71-4DD7-9EA8-9AC9AAF03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283290"/>
            <a:ext cx="218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3SAT</a:t>
            </a:r>
          </a:p>
        </p:txBody>
      </p:sp>
    </p:spTree>
    <p:extLst>
      <p:ext uri="{BB962C8B-B14F-4D97-AF65-F5344CB8AC3E}">
        <p14:creationId xmlns:p14="http://schemas.microsoft.com/office/powerpoint/2010/main" val="365403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6863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Quantum Complexity Research Agenda</a:t>
            </a:r>
            <a:endParaRPr lang="en-US" sz="4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BCB2077D-AE17-48F7-B5F9-FF4B38F21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7772400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What is contained in </a:t>
            </a:r>
            <a:r>
              <a:rPr lang="en-CA" altLang="en-US" sz="3000" b="1" dirty="0">
                <a:solidFill>
                  <a:srgbClr val="990099"/>
                </a:solidFill>
                <a:cs typeface="Calibri" panose="020F0502020204030204" pitchFamily="34" charset="0"/>
              </a:rPr>
              <a:t>BQP</a:t>
            </a: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What is </a:t>
            </a:r>
            <a:r>
              <a:rPr lang="en-CA" altLang="en-US" sz="3000" b="1" dirty="0">
                <a:solidFill>
                  <a:srgbClr val="990099"/>
                </a:solidFill>
                <a:cs typeface="Calibri" panose="020F0502020204030204" pitchFamily="34" charset="0"/>
              </a:rPr>
              <a:t>BQP</a:t>
            </a: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 contained in?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Can everything in </a:t>
            </a:r>
            <a:r>
              <a:rPr lang="en-CA" altLang="en-US" sz="3000" b="1" dirty="0">
                <a:solidFill>
                  <a:srgbClr val="990099"/>
                </a:solidFill>
                <a:cs typeface="Calibri" panose="020F0502020204030204" pitchFamily="34" charset="0"/>
              </a:rPr>
              <a:t>BQP</a:t>
            </a:r>
            <a:r>
              <a:rPr lang="en-CA" altLang="en-US" sz="3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be classically verified?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Is there anything “physical” beyond </a:t>
            </a:r>
            <a:r>
              <a:rPr lang="en-CA" altLang="en-US" sz="3000" b="1" dirty="0">
                <a:solidFill>
                  <a:srgbClr val="990099"/>
                </a:solidFill>
                <a:cs typeface="Calibri" panose="020F0502020204030204" pitchFamily="34" charset="0"/>
              </a:rPr>
              <a:t>BQP</a:t>
            </a: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3000" b="1" dirty="0">
                <a:solidFill>
                  <a:srgbClr val="990099"/>
                </a:solidFill>
                <a:cs typeface="Calibri" panose="020F0502020204030204" pitchFamily="34" charset="0"/>
              </a:rPr>
              <a:t>BQP</a:t>
            </a: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-complete problems and subclasses of </a:t>
            </a:r>
            <a:r>
              <a:rPr lang="en-CA" altLang="en-US" sz="3000" b="1" dirty="0">
                <a:solidFill>
                  <a:srgbClr val="990099"/>
                </a:solidFill>
                <a:cs typeface="Calibri" panose="020F0502020204030204" pitchFamily="34" charset="0"/>
              </a:rPr>
              <a:t>BQP </a:t>
            </a:r>
            <a:endParaRPr lang="en-CA" altLang="en-US" sz="30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5401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6863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What Is Contained In </a:t>
            </a:r>
            <a:r>
              <a:rPr lang="en-US" sz="40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BQP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?</a:t>
            </a:r>
            <a:endParaRPr lang="en-US" sz="4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BCB2077D-AE17-48F7-B5F9-FF4B38F21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401406"/>
            <a:ext cx="8077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More number-theoretic problems </a:t>
            </a:r>
            <a:r>
              <a:rPr lang="en-CA" altLang="en-US" sz="2800" dirty="0">
                <a:solidFill>
                  <a:srgbClr val="000000"/>
                </a:solidFill>
                <a:latin typeface="DokChampa" panose="020B0502040204020203" pitchFamily="34" charset="-34"/>
                <a:cs typeface="DokChampa" panose="020B0502040204020203" pitchFamily="34" charset="-34"/>
              </a:rPr>
              <a:t> 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More oracular problems (Glued Trees, </a:t>
            </a:r>
            <a:r>
              <a:rPr lang="en-CA" altLang="en-US" sz="2800" dirty="0" err="1">
                <a:solidFill>
                  <a:srgbClr val="000000"/>
                </a:solidFill>
                <a:cs typeface="Calibri" panose="020F0502020204030204" pitchFamily="34" charset="0"/>
              </a:rPr>
              <a:t>Forrelation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Graph Isomorphism?  Approximate Shortest Vector?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More generally, Nonabelian Hidden Subgroup?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Other </a:t>
            </a:r>
            <a:r>
              <a:rPr lang="en-CA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NP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approximation problems (Unique Games)??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AA3F34A4-D67B-48D3-94F2-BDA1472E5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45" y="5029200"/>
            <a:ext cx="7620000" cy="147732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3000" b="1" dirty="0">
                <a:solidFill>
                  <a:srgbClr val="FF0000"/>
                </a:solidFill>
                <a:cs typeface="Calibri" panose="020F0502020204030204" pitchFamily="34" charset="0"/>
              </a:rPr>
              <a:t>A. 2002:</a:t>
            </a: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 Lower bound for finding collisions in two-to-one functions.  Means that there exists an oracle relative to which </a:t>
            </a:r>
            <a:r>
              <a:rPr lang="en-CA" altLang="en-US" sz="3000" b="1" dirty="0">
                <a:solidFill>
                  <a:srgbClr val="990099"/>
                </a:solidFill>
                <a:cs typeface="Calibri" panose="020F0502020204030204" pitchFamily="34" charset="0"/>
              </a:rPr>
              <a:t>SZK</a:t>
            </a: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</a:t>
            </a: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CA" altLang="en-US" sz="3000" b="1" dirty="0">
                <a:solidFill>
                  <a:srgbClr val="990099"/>
                </a:solidFill>
                <a:cs typeface="Calibri" panose="020F0502020204030204" pitchFamily="34" charset="0"/>
              </a:rPr>
              <a:t>BQP</a:t>
            </a: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CC1E2F8F-D6D4-4861-8DF0-648F85046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1295400"/>
            <a:ext cx="609600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6863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What Is </a:t>
            </a:r>
            <a:r>
              <a:rPr lang="en-US" sz="40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BQP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 Contained In?</a:t>
            </a:r>
            <a:endParaRPr lang="en-US" sz="4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F1B301A3-8A6C-4738-B063-434CA4EB5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05" y="1295400"/>
            <a:ext cx="804739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</a:rPr>
              <a:t>Adleman</a:t>
            </a:r>
            <a:r>
              <a:rPr lang="en-US" altLang="en-US" sz="2800" b="1" dirty="0">
                <a:solidFill>
                  <a:srgbClr val="FF0000"/>
                </a:solidFill>
              </a:rPr>
              <a:t>-</a:t>
            </a:r>
            <a:r>
              <a:rPr lang="en-US" altLang="en-US" sz="2800" b="1" dirty="0" err="1">
                <a:solidFill>
                  <a:srgbClr val="FF0000"/>
                </a:solidFill>
              </a:rPr>
              <a:t>DeMarrais</a:t>
            </a:r>
            <a:r>
              <a:rPr lang="en-US" altLang="en-US" sz="2800" b="1" dirty="0">
                <a:solidFill>
                  <a:srgbClr val="FF0000"/>
                </a:solidFill>
              </a:rPr>
              <a:t>-Huang 1997: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990099"/>
                </a:solidFill>
              </a:rPr>
              <a:t>BQP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990099"/>
                </a:solidFill>
              </a:rPr>
              <a:t>PP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</a:rPr>
              <a:t>Fortnow</a:t>
            </a:r>
            <a:r>
              <a:rPr lang="en-US" altLang="en-US" sz="2800" b="1" dirty="0">
                <a:solidFill>
                  <a:srgbClr val="FF0000"/>
                </a:solidFill>
              </a:rPr>
              <a:t>-Rogers 1998:</a:t>
            </a:r>
            <a:r>
              <a:rPr lang="en-US" altLang="en-US" sz="2800" b="1" dirty="0">
                <a:solidFill>
                  <a:srgbClr val="990099"/>
                </a:solidFill>
              </a:rPr>
              <a:t> BQP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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990099"/>
                </a:solidFill>
              </a:rPr>
              <a:t>AWPP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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990099"/>
                </a:solidFill>
              </a:rPr>
              <a:t>PP</a:t>
            </a:r>
            <a:r>
              <a:rPr lang="en-US" altLang="en-US" sz="2800" b="1" baseline="30000" dirty="0">
                <a:solidFill>
                  <a:srgbClr val="990099"/>
                </a:solidFill>
              </a:rPr>
              <a:t>BQP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=</a:t>
            </a:r>
            <a:r>
              <a:rPr lang="en-US" altLang="en-US" sz="2800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+mn-lt"/>
                <a:sym typeface="Symbol" panose="05050102010706020507" pitchFamily="18" charset="2"/>
              </a:rPr>
              <a:t>PP</a:t>
            </a:r>
            <a:endParaRPr lang="en-US" altLang="en-US" sz="20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15" name="Text Box 36">
            <a:extLst>
              <a:ext uri="{FF2B5EF4-FFF2-40B4-BE49-F238E27FC236}">
                <a16:creationId xmlns:a16="http://schemas.microsoft.com/office/drawing/2014/main" id="{9FC7BDD2-ED3A-4AD6-8234-2D605ADAB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70" y="2644287"/>
            <a:ext cx="82194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Is </a:t>
            </a:r>
            <a:r>
              <a:rPr lang="en-US" altLang="en-US" sz="2800" b="1" dirty="0">
                <a:solidFill>
                  <a:srgbClr val="990099"/>
                </a:solidFill>
                <a:latin typeface="+mn-lt"/>
              </a:rPr>
              <a:t>BQP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+mn-lt"/>
              </a:rPr>
              <a:t>AM</a:t>
            </a:r>
            <a:r>
              <a:rPr lang="en-US" altLang="en-US" sz="2800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?  Is </a:t>
            </a:r>
            <a:r>
              <a:rPr lang="en-US" altLang="en-US" sz="2800" b="1" dirty="0">
                <a:solidFill>
                  <a:srgbClr val="990099"/>
                </a:solidFill>
                <a:latin typeface="+mn-lt"/>
              </a:rPr>
              <a:t>BQP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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+mn-lt"/>
              </a:rPr>
              <a:t>PH</a:t>
            </a:r>
            <a:r>
              <a:rPr lang="en-US" altLang="en-US" sz="2800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?  Candidate oracle separation, besides BV’s Recursive Fourier Sampling?</a:t>
            </a:r>
            <a:endParaRPr lang="en-US" altLang="en-US" sz="20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57714D30-84AB-4C4A-B94E-B165DF43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70" y="3648903"/>
            <a:ext cx="821946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A. 2009: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Forrelation</a:t>
            </a:r>
            <a:r>
              <a:rPr lang="en-US" altLang="en-US" sz="2800" dirty="0">
                <a:latin typeface="+mn-lt"/>
              </a:rPr>
              <a:t>.  Given </a:t>
            </a:r>
            <a:r>
              <a:rPr lang="en-US" altLang="en-US" sz="2800" dirty="0" err="1">
                <a:latin typeface="+mn-lt"/>
              </a:rPr>
              <a:t>f,g</a:t>
            </a:r>
            <a:r>
              <a:rPr lang="en-US" altLang="en-US" sz="2800" dirty="0">
                <a:latin typeface="+mn-lt"/>
              </a:rPr>
              <a:t>:{0,1}</a:t>
            </a:r>
            <a:r>
              <a:rPr lang="en-US" altLang="en-US" sz="2800" baseline="30000" dirty="0">
                <a:latin typeface="+mn-lt"/>
              </a:rPr>
              <a:t>n</a:t>
            </a:r>
            <a:r>
              <a:rPr lang="en-US" altLang="en-US" sz="2800" dirty="0">
                <a:latin typeface="+mn-lt"/>
                <a:sym typeface="Wingdings" panose="05000000000000000000" pitchFamily="2" charset="2"/>
              </a:rPr>
              <a:t>{-1,1}, decide whether f and g are uniformly random or whether </a:t>
            </a:r>
            <a:r>
              <a:rPr lang="en-US" altLang="en-US" sz="2800" dirty="0" err="1"/>
              <a:t>f</a:t>
            </a:r>
            <a:r>
              <a:rPr lang="en-US" altLang="en-US" sz="2800" dirty="0" err="1">
                <a:sym typeface="Symbol" panose="05050102010706020507" pitchFamily="18" charset="2"/>
              </a:rPr>
              <a:t></a:t>
            </a:r>
            <a:r>
              <a:rPr lang="en-US" altLang="en-US" sz="2800" dirty="0" err="1"/>
              <a:t>ĝ</a:t>
            </a:r>
            <a:r>
              <a:rPr lang="en-US" altLang="en-US" sz="2800" dirty="0">
                <a:latin typeface="+mn-lt"/>
                <a:sym typeface="Wingdings" panose="05000000000000000000" pitchFamily="2" charset="2"/>
              </a:rPr>
              <a:t>, promised that one of those is true.  Quantum query complexity is 1, classical is </a:t>
            </a: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</a:t>
            </a:r>
            <a:r>
              <a:rPr lang="en-US" altLang="en-US" sz="2800" dirty="0">
                <a:latin typeface="+mn-lt"/>
                <a:sym typeface="Wingdings" panose="05000000000000000000" pitchFamily="2" charset="2"/>
              </a:rPr>
              <a:t>(2</a:t>
            </a:r>
            <a:r>
              <a:rPr lang="en-US" altLang="en-US" sz="2800" baseline="30000" dirty="0">
                <a:latin typeface="+mn-lt"/>
                <a:sym typeface="Wingdings" panose="05000000000000000000" pitchFamily="2" charset="2"/>
              </a:rPr>
              <a:t>n/4</a:t>
            </a:r>
            <a:r>
              <a:rPr lang="en-US" altLang="en-US" sz="2800" dirty="0">
                <a:latin typeface="+mn-lt"/>
                <a:sym typeface="Wingdings" panose="05000000000000000000" pitchFamily="2" charset="2"/>
              </a:rPr>
              <a:t>)  </a:t>
            </a:r>
            <a:r>
              <a:rPr lang="en-US" altLang="en-US" sz="2800" dirty="0">
                <a:sym typeface="Symbol" panose="05050102010706020507" pitchFamily="18" charset="2"/>
              </a:rPr>
              <a:t></a:t>
            </a:r>
            <a:r>
              <a:rPr lang="en-US" altLang="en-US" sz="2800" dirty="0">
                <a:latin typeface="+mn-lt"/>
                <a:sym typeface="Wingdings" panose="05000000000000000000" pitchFamily="2" charset="2"/>
              </a:rPr>
              <a:t>(2</a:t>
            </a:r>
            <a:r>
              <a:rPr lang="en-US" altLang="en-US" sz="2800" baseline="30000" dirty="0">
                <a:latin typeface="+mn-lt"/>
                <a:sym typeface="Wingdings" panose="05000000000000000000" pitchFamily="2" charset="2"/>
              </a:rPr>
              <a:t>n/2</a:t>
            </a:r>
            <a:r>
              <a:rPr lang="en-US" altLang="en-US" sz="2800" dirty="0">
                <a:latin typeface="+mn-lt"/>
                <a:sym typeface="Wingdings" panose="05000000000000000000" pitchFamily="2" charset="2"/>
              </a:rPr>
              <a:t>/n)</a:t>
            </a:r>
            <a:endParaRPr lang="en-US" altLang="en-US" sz="20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18" name="Text Box 36">
            <a:extLst>
              <a:ext uri="{FF2B5EF4-FFF2-40B4-BE49-F238E27FC236}">
                <a16:creationId xmlns:a16="http://schemas.microsoft.com/office/drawing/2014/main" id="{31147EB3-214C-4685-998F-FD2B4AFBE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34" y="5653196"/>
            <a:ext cx="82194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Raz-Tal 2018: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Forrelation</a:t>
            </a:r>
            <a:r>
              <a:rPr lang="en-US" altLang="en-US" sz="2800" dirty="0">
                <a:latin typeface="+mn-lt"/>
              </a:rPr>
              <a:t> yields an oracle relative to which </a:t>
            </a:r>
            <a:r>
              <a:rPr lang="en-US" altLang="en-US" sz="2800" b="1" dirty="0">
                <a:solidFill>
                  <a:srgbClr val="990099"/>
                </a:solidFill>
                <a:latin typeface="+mn-lt"/>
              </a:rPr>
              <a:t>BQP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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latin typeface="+mn-lt"/>
              </a:rPr>
              <a:t>PH</a:t>
            </a:r>
            <a:r>
              <a:rPr lang="en-US" altLang="en-US" sz="2800" dirty="0">
                <a:latin typeface="+mn-lt"/>
              </a:rPr>
              <a:t> </a:t>
            </a:r>
            <a:endParaRPr lang="en-US" altLang="en-US" sz="2000" b="1" dirty="0">
              <a:solidFill>
                <a:srgbClr val="99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07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6863"/>
            <a:ext cx="876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Classical Verification of </a:t>
            </a:r>
            <a:r>
              <a:rPr lang="en-US" sz="40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BQP 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Computations Via Interactive Protocols</a:t>
            </a:r>
            <a:endParaRPr lang="en-US" sz="4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F1B301A3-8A6C-4738-B063-434CA4EB5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0473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Broadbent-Fitzsimons-</a:t>
            </a:r>
            <a:r>
              <a:rPr lang="en-US" altLang="en-US" sz="2800" b="1" dirty="0" err="1">
                <a:solidFill>
                  <a:srgbClr val="FF0000"/>
                </a:solidFill>
              </a:rPr>
              <a:t>Kashefi</a:t>
            </a:r>
            <a:r>
              <a:rPr lang="en-US" altLang="en-US" sz="2800" b="1" dirty="0">
                <a:solidFill>
                  <a:srgbClr val="FF0000"/>
                </a:solidFill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</a:rPr>
              <a:t>Aharonov-BenOr-Eban</a:t>
            </a:r>
            <a:r>
              <a:rPr lang="en-US" altLang="en-US" sz="2800" b="1" dirty="0">
                <a:solidFill>
                  <a:srgbClr val="FF0000"/>
                </a:solidFill>
              </a:rPr>
              <a:t> 2008:</a:t>
            </a:r>
            <a:r>
              <a:rPr lang="en-US" altLang="en-US" sz="2800" dirty="0"/>
              <a:t> Using single qubits sent to the prover</a:t>
            </a:r>
            <a:endParaRPr lang="en-US" altLang="en-US" sz="20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7" name="Text Box 36">
            <a:extLst>
              <a:ext uri="{FF2B5EF4-FFF2-40B4-BE49-F238E27FC236}">
                <a16:creationId xmlns:a16="http://schemas.microsoft.com/office/drawing/2014/main" id="{C8D4E213-80FC-4EEB-98B3-9C6299E64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29" y="3048000"/>
            <a:ext cx="80473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Reichardt-Unger-Vazirani 2012:</a:t>
            </a:r>
            <a:r>
              <a:rPr lang="en-US" altLang="en-US" sz="2800" dirty="0"/>
              <a:t> Using two non-communicating provers</a:t>
            </a:r>
            <a:endParaRPr lang="en-US" altLang="en-US" sz="20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8" name="Text Box 36">
            <a:extLst>
              <a:ext uri="{FF2B5EF4-FFF2-40B4-BE49-F238E27FC236}">
                <a16:creationId xmlns:a16="http://schemas.microsoft.com/office/drawing/2014/main" id="{99C9065E-D4C0-4DE3-8F66-54B8420F7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29" y="4210605"/>
            <a:ext cx="80473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Mahadev 2018:</a:t>
            </a:r>
            <a:r>
              <a:rPr lang="en-US" altLang="en-US" sz="2800" dirty="0"/>
              <a:t> Using cryptography (assuming LWE is quantumly hard)</a:t>
            </a:r>
            <a:endParaRPr lang="en-US" altLang="en-US" sz="2000" b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9" name="Text Box 36">
            <a:extLst>
              <a:ext uri="{FF2B5EF4-FFF2-40B4-BE49-F238E27FC236}">
                <a16:creationId xmlns:a16="http://schemas.microsoft.com/office/drawing/2014/main" id="{040D36F0-A8C5-47F7-A256-3B203A1BF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29" y="5373210"/>
            <a:ext cx="8047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OPEN:</a:t>
            </a:r>
            <a:r>
              <a:rPr lang="en-US" altLang="en-US" sz="2800" dirty="0"/>
              <a:t> Using none of these things?</a:t>
            </a:r>
            <a:endParaRPr lang="en-US" altLang="en-US" sz="2000" b="1" dirty="0">
              <a:solidFill>
                <a:srgbClr val="99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2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958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Beyond </a:t>
            </a:r>
            <a:r>
              <a:rPr lang="en-US" sz="40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BQP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?</a:t>
            </a:r>
            <a:endParaRPr lang="en-US" sz="4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BCB2077D-AE17-48F7-B5F9-FF4B38F21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001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err="1">
                <a:solidFill>
                  <a:srgbClr val="990099"/>
                </a:solidFill>
                <a:cs typeface="Calibri" panose="020F0502020204030204" pitchFamily="34" charset="0"/>
              </a:rPr>
              <a:t>PromiseBQP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: Home of quantum simulation problems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 err="1">
                <a:solidFill>
                  <a:srgbClr val="990099"/>
                </a:solidFill>
                <a:cs typeface="Calibri" panose="020F0502020204030204" pitchFamily="34" charset="0"/>
              </a:rPr>
              <a:t>SampBQP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: Home of </a:t>
            </a:r>
            <a:r>
              <a:rPr lang="en-CA" altLang="en-US" sz="2800" dirty="0" err="1">
                <a:solidFill>
                  <a:srgbClr val="000000"/>
                </a:solidFill>
                <a:cs typeface="Calibri" panose="020F0502020204030204" pitchFamily="34" charset="0"/>
              </a:rPr>
              <a:t>BosonSampling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, Random Circuit Sampling, IQP Sampling, etc.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FBQP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: Relative to a random oracle, contains </a:t>
            </a:r>
            <a:r>
              <a:rPr lang="en-CA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NP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search problems not in </a:t>
            </a:r>
            <a:r>
              <a:rPr lang="en-CA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FBPP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(</a:t>
            </a:r>
            <a:r>
              <a:rPr lang="en-CA" altLang="en-US" sz="2800" dirty="0" err="1">
                <a:solidFill>
                  <a:srgbClr val="000000"/>
                </a:solidFill>
                <a:cs typeface="Calibri" panose="020F0502020204030204" pitchFamily="34" charset="0"/>
              </a:rPr>
              <a:t>Yamakawa-Zhandry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2022).  Contrast with </a:t>
            </a:r>
            <a:r>
              <a:rPr lang="en-CA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AA Conjecture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, implying there’s no random oracle separation between </a:t>
            </a:r>
            <a:r>
              <a:rPr lang="en-CA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BPP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and </a:t>
            </a:r>
            <a:r>
              <a:rPr lang="en-CA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BQP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Even if </a:t>
            </a:r>
            <a:r>
              <a:rPr lang="en-CA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BPP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=</a:t>
            </a:r>
            <a:r>
              <a:rPr lang="en-CA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BQP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, these classes are plausibly hard!  Even if </a:t>
            </a:r>
            <a:r>
              <a:rPr lang="en-CA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BQP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CA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NP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(or 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CA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PH</a:t>
            </a:r>
            <a:r>
              <a:rPr lang="en-CA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), these are plausibly not!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02DA54-3DDF-4D99-9069-9C284D26C823}"/>
              </a:ext>
            </a:extLst>
          </p:cNvPr>
          <p:cNvSpPr/>
          <p:nvPr/>
        </p:nvSpPr>
        <p:spPr>
          <a:xfrm>
            <a:off x="1143000" y="5665643"/>
            <a:ext cx="6324600" cy="95410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CA" altLang="en-US" sz="2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Quantum Field Theory Polynomial-Time?</a:t>
            </a:r>
            <a:br>
              <a:rPr lang="en-CA" altLang="en-US" sz="2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</a:br>
            <a:r>
              <a:rPr lang="en-CA" altLang="en-US" sz="2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Quantum Gravity Polynomial-Time?</a:t>
            </a:r>
          </a:p>
        </p:txBody>
      </p:sp>
    </p:spTree>
    <p:extLst>
      <p:ext uri="{BB962C8B-B14F-4D97-AF65-F5344CB8AC3E}">
        <p14:creationId xmlns:p14="http://schemas.microsoft.com/office/powerpoint/2010/main" val="23277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6863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Summary</a:t>
            </a:r>
            <a:endParaRPr lang="en-US" sz="4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BCB2077D-AE17-48F7-B5F9-FF4B38F21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82296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I covered only one thread of Umesh’s contribution to QC—didn’t mention Hamiltonian complexity, area laws, certified randomness, 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Yet </a:t>
            </a:r>
            <a:r>
              <a:rPr lang="en-CA" altLang="en-US" sz="3000" b="1" dirty="0">
                <a:solidFill>
                  <a:srgbClr val="990099"/>
                </a:solidFill>
                <a:cs typeface="Calibri" panose="020F0502020204030204" pitchFamily="34" charset="0"/>
              </a:rPr>
              <a:t>BQP</a:t>
            </a: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 would’ve been enough to keep us busy!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AA6F9B60-8755-4A49-9798-A38B1CFDB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12696"/>
            <a:ext cx="508573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  <a:t>Thank you, Umesh, for 25 years of friendship, advice, support, and inspiration to focus on the high-order bits </a:t>
            </a:r>
            <a:br>
              <a:rPr lang="en-CA" altLang="en-US" sz="3000" dirty="0">
                <a:solidFill>
                  <a:srgbClr val="000000"/>
                </a:solidFill>
                <a:cs typeface="Calibri" panose="020F0502020204030204" pitchFamily="34" charset="0"/>
              </a:rPr>
            </a:br>
            <a:r>
              <a:rPr lang="en-CA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Also (a low-order bit) for its not being called </a:t>
            </a:r>
            <a:r>
              <a:rPr lang="en-CA" altLang="en-US" sz="2400" b="1" dirty="0">
                <a:solidFill>
                  <a:srgbClr val="990099"/>
                </a:solidFill>
                <a:cs typeface="Calibri" panose="020F0502020204030204" pitchFamily="34" charset="0"/>
              </a:rPr>
              <a:t>QBP</a:t>
            </a:r>
            <a:r>
              <a:rPr lang="en-CA" altLang="en-US" sz="2400" dirty="0">
                <a:solidFill>
                  <a:srgbClr val="000000"/>
                </a:solidFill>
                <a:cs typeface="Calibri" panose="020F0502020204030204" pitchFamily="34" charset="0"/>
              </a:rPr>
              <a:t> or </a:t>
            </a:r>
            <a:r>
              <a:rPr lang="en-CA" altLang="en-US" sz="2400" b="1" dirty="0">
                <a:solidFill>
                  <a:srgbClr val="990099"/>
                </a:solidFill>
                <a:cs typeface="Calibri" panose="020F0502020204030204" pitchFamily="34" charset="0"/>
              </a:rPr>
              <a:t>QBPP</a:t>
            </a:r>
            <a:endParaRPr lang="en-CA" altLang="en-US" sz="2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79874" name="Picture 2" descr="Umesh Vazirani EECS At UC Berkeley, 45% OFF">
            <a:extLst>
              <a:ext uri="{FF2B5EF4-FFF2-40B4-BE49-F238E27FC236}">
                <a16:creationId xmlns:a16="http://schemas.microsoft.com/office/drawing/2014/main" id="{1A8E9DCA-88CF-466B-B688-2AE5C7AA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4696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aay2">
            <a:extLst>
              <a:ext uri="{FF2B5EF4-FFF2-40B4-BE49-F238E27FC236}">
                <a16:creationId xmlns:a16="http://schemas.microsoft.com/office/drawing/2014/main" id="{E2BB0A30-331B-47E7-B22D-95768FAA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0" t="34200" r="33749" b="43800"/>
          <a:stretch>
            <a:fillRect/>
          </a:stretch>
        </p:blipFill>
        <p:spPr bwMode="auto">
          <a:xfrm>
            <a:off x="5411122" y="2667000"/>
            <a:ext cx="20018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15574224-2AF8-4EC7-ABE2-9B7B4F762A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1488" y="381000"/>
            <a:ext cx="8201024" cy="1219200"/>
          </a:xfrm>
        </p:spPr>
        <p:txBody>
          <a:bodyPr/>
          <a:lstStyle/>
          <a:p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Here’s a graphic that I made 20 years ago, while still Umesh’s PhD student, to illustrate my then-new theorem that </a:t>
            </a:r>
            <a:r>
              <a:rPr lang="en-US" altLang="en-US" sz="32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BQP/</a:t>
            </a:r>
            <a:r>
              <a:rPr lang="en-US" altLang="en-US" sz="3200" b="1" dirty="0" err="1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qpoly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>
                <a:solidFill>
                  <a:srgbClr val="99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PP/poly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2053" name="Picture 5" descr="vazirani">
            <a:extLst>
              <a:ext uri="{FF2B5EF4-FFF2-40B4-BE49-F238E27FC236}">
                <a16:creationId xmlns:a16="http://schemas.microsoft.com/office/drawing/2014/main" id="{855C4431-5130-4428-8AF8-1010C562F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12743" r="23077" b="29735"/>
          <a:stretch>
            <a:fillRect/>
          </a:stretch>
        </p:blipFill>
        <p:spPr bwMode="auto">
          <a:xfrm>
            <a:off x="534322" y="2667000"/>
            <a:ext cx="2070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Line 11">
            <a:extLst>
              <a:ext uri="{FF2B5EF4-FFF2-40B4-BE49-F238E27FC236}">
                <a16:creationId xmlns:a16="http://schemas.microsoft.com/office/drawing/2014/main" id="{C82CB969-A5A7-43AA-B942-4EF493378C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1722" y="4038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6" name="Object 8">
            <a:extLst>
              <a:ext uri="{FF2B5EF4-FFF2-40B4-BE49-F238E27FC236}">
                <a16:creationId xmlns:a16="http://schemas.microsoft.com/office/drawing/2014/main" id="{B761CFC4-596E-4729-81B6-DB6D9BB3E0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928838"/>
              </p:ext>
            </p:extLst>
          </p:nvPr>
        </p:nvGraphicFramePr>
        <p:xfrm>
          <a:off x="3353722" y="2743200"/>
          <a:ext cx="13049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5" imgW="241200" imgH="253800" progId="Equation.DSMT4">
                  <p:embed/>
                </p:oleObj>
              </mc:Choice>
              <mc:Fallback>
                <p:oleObj name="Equation" r:id="rId5" imgW="241200" imgH="253800" progId="Equation.DSMT4">
                  <p:embed/>
                  <p:pic>
                    <p:nvPicPr>
                      <p:cNvPr id="2056" name="Object 8">
                        <a:extLst>
                          <a:ext uri="{FF2B5EF4-FFF2-40B4-BE49-F238E27FC236}">
                            <a16:creationId xmlns:a16="http://schemas.microsoft.com/office/drawing/2014/main" id="{B761CFC4-596E-4729-81B6-DB6D9BB3E0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722" y="2743200"/>
                        <a:ext cx="13049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AutoShape 14">
            <a:extLst>
              <a:ext uri="{FF2B5EF4-FFF2-40B4-BE49-F238E27FC236}">
                <a16:creationId xmlns:a16="http://schemas.microsoft.com/office/drawing/2014/main" id="{40BA53A7-D6DE-4CA9-ACF9-02BF77448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722" y="2057400"/>
            <a:ext cx="2590800" cy="914400"/>
          </a:xfrm>
          <a:prstGeom prst="cloudCallout">
            <a:avLst>
              <a:gd name="adj1" fmla="val -30514"/>
              <a:gd name="adj2" fmla="val 8993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/>
              <a:t>Useful?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FB56F92-9255-47F5-AA41-943C1E7F9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5400"/>
            <a:ext cx="7377112" cy="152399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NARRATOR: “Umesh’s advice states |</a:t>
            </a:r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 were, as it turned out, among the most useful Scott would receive in his life.”</a:t>
            </a:r>
            <a:endParaRPr lang="en-US" alt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49D119-DA90-4391-8BE4-60A192D87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11" y="0"/>
            <a:ext cx="6198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211629"/>
            <a:ext cx="876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The Prehistory of </a:t>
            </a:r>
            <a:r>
              <a:rPr lang="en-US" sz="44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BQP</a:t>
            </a:r>
            <a:endParaRPr lang="en-US" sz="4400" b="1" cap="small" dirty="0">
              <a:solidFill>
                <a:srgbClr val="99009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Text Box 36">
            <a:extLst>
              <a:ext uri="{FF2B5EF4-FFF2-40B4-BE49-F238E27FC236}">
                <a16:creationId xmlns:a16="http://schemas.microsoft.com/office/drawing/2014/main" id="{CE0E0A15-9BF2-4F39-A144-242C88613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85" y="4417475"/>
            <a:ext cx="84677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Berthiaume-Brassard 1992:</a:t>
            </a:r>
            <a:r>
              <a:rPr lang="en-US" altLang="en-US" sz="2800" dirty="0"/>
              <a:t> There exists an oracle relative to which </a:t>
            </a:r>
            <a:r>
              <a:rPr lang="en-US" altLang="en-US" sz="2800" b="1" dirty="0">
                <a:solidFill>
                  <a:srgbClr val="990099"/>
                </a:solidFill>
              </a:rPr>
              <a:t>EQP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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990099"/>
                </a:solidFill>
              </a:rPr>
              <a:t>RP</a:t>
            </a:r>
            <a:r>
              <a:rPr lang="en-US" altLang="en-US" sz="2800" dirty="0"/>
              <a:t> and even </a:t>
            </a:r>
            <a:r>
              <a:rPr lang="en-US" altLang="en-US" sz="2800" dirty="0">
                <a:sym typeface="Symbol" panose="05050102010706020507" pitchFamily="18" charset="2"/>
              </a:rPr>
              <a:t>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990099"/>
                </a:solidFill>
              </a:rPr>
              <a:t>NP</a:t>
            </a:r>
            <a:r>
              <a:rPr lang="en-US" altLang="en-US" sz="2800" dirty="0"/>
              <a:t> (the Deutsch-Jozsa constant vs. balanced problem, easy for </a:t>
            </a:r>
            <a:r>
              <a:rPr lang="en-US" altLang="en-US" sz="2800" b="1" dirty="0">
                <a:solidFill>
                  <a:srgbClr val="990099"/>
                </a:solidFill>
              </a:rPr>
              <a:t>BPP</a:t>
            </a:r>
            <a:r>
              <a:rPr lang="en-US" altLang="en-US" sz="2800" dirty="0"/>
              <a:t>)</a:t>
            </a:r>
          </a:p>
          <a:p>
            <a:pPr lvl="1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B050"/>
                </a:solidFill>
              </a:rPr>
              <a:t>“We have not yet investigated the relative powers of </a:t>
            </a:r>
            <a:r>
              <a:rPr lang="en-US" altLang="en-US" sz="2400" b="1" dirty="0">
                <a:solidFill>
                  <a:srgbClr val="990099"/>
                </a:solidFill>
              </a:rPr>
              <a:t>QBPP</a:t>
            </a:r>
            <a:r>
              <a:rPr lang="en-US" altLang="en-US" sz="2400" dirty="0">
                <a:solidFill>
                  <a:srgbClr val="00B050"/>
                </a:solidFill>
              </a:rPr>
              <a:t> versus </a:t>
            </a:r>
            <a:r>
              <a:rPr lang="en-US" altLang="en-US" sz="2400" b="1" dirty="0">
                <a:solidFill>
                  <a:srgbClr val="990099"/>
                </a:solidFill>
              </a:rPr>
              <a:t>BPP</a:t>
            </a:r>
            <a:r>
              <a:rPr lang="en-US" altLang="en-US" sz="2400" dirty="0">
                <a:solidFill>
                  <a:srgbClr val="00B050"/>
                </a:solidFill>
              </a:rPr>
              <a:t> which is likely to be a difficult problem”</a:t>
            </a:r>
          </a:p>
        </p:txBody>
      </p:sp>
      <p:pic>
        <p:nvPicPr>
          <p:cNvPr id="6161" name="Picture 17" descr="https://upload.wikimedia.org/wikipedia/commons/f/f1/Yuri_Manin%2C_2006_%28cropped%29.jpeg">
            <a:extLst>
              <a:ext uri="{FF2B5EF4-FFF2-40B4-BE49-F238E27FC236}">
                <a16:creationId xmlns:a16="http://schemas.microsoft.com/office/drawing/2014/main" id="{66D5B999-1E5B-458B-876E-F4DC1FCFD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81" y="1085969"/>
            <a:ext cx="14859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542489-AB32-4AF5-8052-06445A5EF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74" y="1180238"/>
            <a:ext cx="2238661" cy="2058629"/>
          </a:xfrm>
          <a:prstGeom prst="rect">
            <a:avLst/>
          </a:prstGeom>
        </p:spPr>
      </p:pic>
      <p:sp>
        <p:nvSpPr>
          <p:cNvPr id="19" name="Text Box 36">
            <a:extLst>
              <a:ext uri="{FF2B5EF4-FFF2-40B4-BE49-F238E27FC236}">
                <a16:creationId xmlns:a16="http://schemas.microsoft.com/office/drawing/2014/main" id="{62DB425B-7CE7-4FE1-8554-E8E38F8BB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85" y="3267932"/>
            <a:ext cx="8467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Can QM be simulated efficiently on a classical computer?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39B70-3639-4A32-935F-C299CFED1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181" y="1118786"/>
            <a:ext cx="2095500" cy="2095500"/>
          </a:xfrm>
          <a:prstGeom prst="rect">
            <a:avLst/>
          </a:prstGeom>
        </p:spPr>
      </p:pic>
      <p:sp>
        <p:nvSpPr>
          <p:cNvPr id="21" name="Text Box 36">
            <a:extLst>
              <a:ext uri="{FF2B5EF4-FFF2-40B4-BE49-F238E27FC236}">
                <a16:creationId xmlns:a16="http://schemas.microsoft.com/office/drawing/2014/main" id="{75C2D331-0620-4A5E-9B11-9417EE907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" y="3877616"/>
            <a:ext cx="8467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Deutsch-Jozsa 1992:</a:t>
            </a:r>
            <a:r>
              <a:rPr lang="en-US" altLang="en-US" sz="2800" dirty="0"/>
              <a:t> 2 vs. 1 query speedup for XOR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" y="218420"/>
            <a:ext cx="876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990099"/>
                </a:solidFill>
                <a:latin typeface="Calibri" pitchFamily="34" charset="0"/>
                <a:cs typeface="Arial" charset="0"/>
              </a:rPr>
              <a:t>BQP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’s Birth!</a:t>
            </a:r>
            <a:endParaRPr lang="en-US" sz="44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Text Box 36">
            <a:extLst>
              <a:ext uri="{FF2B5EF4-FFF2-40B4-BE49-F238E27FC236}">
                <a16:creationId xmlns:a16="http://schemas.microsoft.com/office/drawing/2014/main" id="{CE0E0A15-9BF2-4F39-A144-242C88613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" y="1066304"/>
            <a:ext cx="8467725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Bernstein-Vazirani 1993: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990099"/>
                </a:solidFill>
              </a:rPr>
              <a:t>BQP</a:t>
            </a:r>
            <a:r>
              <a:rPr lang="en-US" altLang="en-US" sz="2800" dirty="0"/>
              <a:t> (Bounded-Error Quantum Polynomial-Time) is the class of languages L</a:t>
            </a:r>
            <a:r>
              <a:rPr lang="en-US" altLang="en-US" sz="2800" dirty="0">
                <a:sym typeface="Symbol" panose="05050102010706020507" pitchFamily="18" charset="2"/>
              </a:rPr>
              <a:t>{0,1}*</a:t>
            </a:r>
            <a:r>
              <a:rPr lang="en-US" altLang="en-US" sz="2800" dirty="0"/>
              <a:t> decided by a polynomial-time quantum Turing machine with error probability at most 1/3</a:t>
            </a:r>
          </a:p>
          <a:p>
            <a:pPr lvl="1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B050"/>
                </a:solidFill>
              </a:rPr>
              <a:t>Alas, quantum Turing machines are monstrous to define and work with, because of the unitarity constraint!</a:t>
            </a:r>
            <a:endParaRPr lang="en-US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C78DA7E9-B7E8-440F-A5C2-9F0160EC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" y="3962400"/>
            <a:ext cx="507451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Yao 1993: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990099"/>
                </a:solidFill>
              </a:rPr>
              <a:t>BQP</a:t>
            </a:r>
            <a:r>
              <a:rPr lang="en-US" altLang="en-US" sz="2800" dirty="0"/>
              <a:t> is also the class of languages L</a:t>
            </a:r>
            <a:r>
              <a:rPr lang="en-US" altLang="en-US" sz="2800" dirty="0">
                <a:sym typeface="Symbol" panose="05050102010706020507" pitchFamily="18" charset="2"/>
              </a:rPr>
              <a:t>{0,1}*</a:t>
            </a:r>
            <a:r>
              <a:rPr lang="en-US" altLang="en-US" sz="2800" dirty="0"/>
              <a:t> decided by a </a:t>
            </a:r>
            <a:r>
              <a:rPr lang="en-US" altLang="en-US" sz="2800" b="1" dirty="0">
                <a:solidFill>
                  <a:srgbClr val="990099"/>
                </a:solidFill>
              </a:rPr>
              <a:t>P</a:t>
            </a:r>
            <a:r>
              <a:rPr lang="en-US" altLang="en-US" sz="2800" dirty="0"/>
              <a:t>-uniform family of </a:t>
            </a:r>
            <a:r>
              <a:rPr lang="en-US" altLang="en-US" sz="2800" b="1" dirty="0"/>
              <a:t>quantum circuits</a:t>
            </a:r>
            <a:r>
              <a:rPr lang="en-US" altLang="en-US" sz="2800" dirty="0"/>
              <a:t>, over some fixed universal set of 1- and 2-qubit gates, with error probability at most 1/3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pic>
        <p:nvPicPr>
          <p:cNvPr id="96258" name="Picture 2" descr="Performing Addition on IBMs Quantum Computers — Quantum Computing UK">
            <a:extLst>
              <a:ext uri="{FF2B5EF4-FFF2-40B4-BE49-F238E27FC236}">
                <a16:creationId xmlns:a16="http://schemas.microsoft.com/office/drawing/2014/main" id="{2FC16A84-4A2D-446E-B48E-D1D942295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56" y="4401552"/>
            <a:ext cx="3192935" cy="179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8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6863"/>
            <a:ext cx="876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The Results of [BV’93]</a:t>
            </a:r>
            <a:endParaRPr lang="en-US" sz="44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C78DA7E9-B7E8-440F-A5C2-9F0160EC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7" y="1214149"/>
            <a:ext cx="84677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In a T-step quantum computation, operations only need to be accurate to ~1/T precision</a:t>
            </a:r>
          </a:p>
          <a:p>
            <a:pPr lvl="1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The earliest seed of quantum fault-tolerance and a key well-</a:t>
            </a:r>
            <a:r>
              <a:rPr lang="en-US" altLang="en-US" sz="2400" dirty="0" err="1">
                <a:solidFill>
                  <a:srgbClr val="00B050"/>
                </a:solidFill>
                <a:sym typeface="Wingdings" panose="05000000000000000000" pitchFamily="2" charset="2"/>
              </a:rPr>
              <a:t>definedness</a:t>
            </a:r>
            <a:r>
              <a:rPr lang="en-US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 property for </a:t>
            </a:r>
            <a:r>
              <a:rPr lang="en-US" altLang="en-US" sz="2400" b="1" dirty="0">
                <a:solidFill>
                  <a:srgbClr val="990099"/>
                </a:solidFill>
                <a:sym typeface="Wingdings" panose="05000000000000000000" pitchFamily="2" charset="2"/>
              </a:rPr>
              <a:t>BQP</a:t>
            </a: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id="{EF5AA4D1-0CD0-489C-87DC-D7FFA524F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42" y="3505200"/>
            <a:ext cx="8467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990099"/>
                </a:solidFill>
              </a:rPr>
              <a:t>P</a:t>
            </a:r>
            <a:r>
              <a:rPr lang="en-US" altLang="en-US" sz="3600" dirty="0"/>
              <a:t> </a:t>
            </a:r>
            <a:r>
              <a:rPr lang="en-US" altLang="en-US" sz="3600" dirty="0">
                <a:sym typeface="Symbol" panose="05050102010706020507" pitchFamily="18" charset="2"/>
              </a:rPr>
              <a:t></a:t>
            </a:r>
            <a:r>
              <a:rPr lang="en-US" altLang="en-US" sz="3600" dirty="0"/>
              <a:t> </a:t>
            </a:r>
            <a:r>
              <a:rPr lang="en-US" altLang="en-US" sz="3600" b="1" dirty="0">
                <a:solidFill>
                  <a:srgbClr val="990099"/>
                </a:solidFill>
              </a:rPr>
              <a:t>BPP</a:t>
            </a:r>
            <a:r>
              <a:rPr lang="en-US" altLang="en-US" sz="3600" dirty="0"/>
              <a:t> </a:t>
            </a:r>
            <a:r>
              <a:rPr lang="en-US" altLang="en-US" sz="3600" dirty="0">
                <a:sym typeface="Symbol" panose="05050102010706020507" pitchFamily="18" charset="2"/>
              </a:rPr>
              <a:t></a:t>
            </a:r>
            <a:r>
              <a:rPr lang="en-US" altLang="en-US" sz="3600" dirty="0"/>
              <a:t> </a:t>
            </a:r>
            <a:r>
              <a:rPr lang="en-US" altLang="en-US" sz="3600" b="1" dirty="0">
                <a:solidFill>
                  <a:srgbClr val="990099"/>
                </a:solidFill>
              </a:rPr>
              <a:t>BQP</a:t>
            </a:r>
            <a:r>
              <a:rPr lang="en-US" altLang="en-US" sz="3600" dirty="0"/>
              <a:t> </a:t>
            </a:r>
            <a:r>
              <a:rPr lang="en-US" altLang="en-US" sz="3600" dirty="0">
                <a:sym typeface="Symbol" panose="05050102010706020507" pitchFamily="18" charset="2"/>
              </a:rPr>
              <a:t></a:t>
            </a:r>
            <a:r>
              <a:rPr lang="en-US" altLang="en-US" sz="3600" dirty="0"/>
              <a:t> </a:t>
            </a:r>
            <a:r>
              <a:rPr lang="en-US" altLang="en-US" sz="3600" b="1" dirty="0">
                <a:solidFill>
                  <a:srgbClr val="990099"/>
                </a:solidFill>
              </a:rPr>
              <a:t>P</a:t>
            </a:r>
            <a:r>
              <a:rPr lang="en-US" altLang="en-US" sz="3600" b="1" baseline="30000" dirty="0">
                <a:solidFill>
                  <a:srgbClr val="990099"/>
                </a:solidFill>
              </a:rPr>
              <a:t>#P</a:t>
            </a:r>
            <a:r>
              <a:rPr lang="en-US" altLang="en-US" sz="3600" dirty="0"/>
              <a:t> </a:t>
            </a:r>
            <a:r>
              <a:rPr lang="en-US" altLang="en-US" sz="3600" dirty="0">
                <a:sym typeface="Symbol" panose="05050102010706020507" pitchFamily="18" charset="2"/>
              </a:rPr>
              <a:t></a:t>
            </a:r>
            <a:r>
              <a:rPr lang="en-US" altLang="en-US" sz="3600" dirty="0"/>
              <a:t> </a:t>
            </a:r>
            <a:r>
              <a:rPr lang="en-US" altLang="en-US" sz="3600" b="1" dirty="0">
                <a:solidFill>
                  <a:srgbClr val="990099"/>
                </a:solidFill>
              </a:rPr>
              <a:t>PSPACE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prstClr val="black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</a:t>
            </a:r>
            <a:r>
              <a:rPr lang="en-US" altLang="en-US" sz="3600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3600" b="1" dirty="0">
                <a:solidFill>
                  <a:srgbClr val="990099"/>
                </a:solidFill>
                <a:latin typeface="+mn-lt"/>
                <a:sym typeface="Symbol" panose="05050102010706020507" pitchFamily="18" charset="2"/>
              </a:rPr>
              <a:t>EXP</a:t>
            </a:r>
            <a:endParaRPr lang="en-US" altLang="en-US" sz="3600" b="1" dirty="0">
              <a:solidFill>
                <a:srgbClr val="990099"/>
              </a:solidFill>
              <a:latin typeface="+mn-lt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D85E3B6-21D6-48BF-864E-C1BBE384EC0A}"/>
              </a:ext>
            </a:extLst>
          </p:cNvPr>
          <p:cNvCxnSpPr/>
          <p:nvPr/>
        </p:nvCxnSpPr>
        <p:spPr>
          <a:xfrm flipH="1" flipV="1">
            <a:off x="4244007" y="4216706"/>
            <a:ext cx="76200" cy="537865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6">
            <a:extLst>
              <a:ext uri="{FF2B5EF4-FFF2-40B4-BE49-F238E27FC236}">
                <a16:creationId xmlns:a16="http://schemas.microsoft.com/office/drawing/2014/main" id="{725BA32C-204F-4E3B-8AFF-4FE2A53AA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805" y="4722616"/>
            <a:ext cx="3733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“Feynman path integral”</a:t>
            </a:r>
            <a:endParaRPr lang="en-US" altLang="en-US" sz="2800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 Box 36">
            <a:extLst>
              <a:ext uri="{FF2B5EF4-FFF2-40B4-BE49-F238E27FC236}">
                <a16:creationId xmlns:a16="http://schemas.microsoft.com/office/drawing/2014/main" id="{09369494-EC01-44B3-B824-00D761E6B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45" y="5376475"/>
            <a:ext cx="8467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Means “there’s no hope for now of proving </a:t>
            </a:r>
            <a:r>
              <a:rPr lang="en-US" altLang="en-US" sz="2800" b="1" dirty="0">
                <a:solidFill>
                  <a:srgbClr val="990099"/>
                </a:solidFill>
              </a:rPr>
              <a:t>BPP</a:t>
            </a:r>
            <a:r>
              <a:rPr lang="en-US" altLang="en-US" sz="2800" b="1" dirty="0">
                <a:sym typeface="Symbol" panose="05050102010706020507" pitchFamily="18" charset="2"/>
              </a:rPr>
              <a:t></a:t>
            </a:r>
            <a:r>
              <a:rPr lang="en-US" altLang="en-US" sz="2800" b="1" dirty="0">
                <a:solidFill>
                  <a:srgbClr val="990099"/>
                </a:solidFill>
              </a:rPr>
              <a:t>BQP</a:t>
            </a:r>
            <a:r>
              <a:rPr lang="en-US" altLang="en-US" sz="2800" dirty="0"/>
              <a:t>, but it’s not the quantum people’s fault”</a:t>
            </a:r>
            <a:endParaRPr lang="en-US" altLang="en-US" sz="3600" b="1" dirty="0">
              <a:solidFill>
                <a:srgbClr val="99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21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6863"/>
            <a:ext cx="876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First </a:t>
            </a:r>
            <a:r>
              <a:rPr lang="en-US" sz="4400" b="1" dirty="0" err="1">
                <a:solidFill>
                  <a:srgbClr val="0070C0"/>
                </a:solidFill>
                <a:latin typeface="Calibri" pitchFamily="34" charset="0"/>
                <a:cs typeface="Arial" charset="0"/>
              </a:rPr>
              <a:t>Superpolynomial</a:t>
            </a: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 Speedup!</a:t>
            </a:r>
            <a:endParaRPr lang="en-US" sz="44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C78DA7E9-B7E8-440F-A5C2-9F0160EC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" y="1219200"/>
            <a:ext cx="84677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BV Problem:</a:t>
            </a:r>
            <a:r>
              <a:rPr lang="en-US" altLang="en-US" sz="2800" dirty="0"/>
              <a:t> Given oracle access to f:{0,1}</a:t>
            </a:r>
            <a:r>
              <a:rPr lang="en-US" altLang="en-US" sz="2800" baseline="30000" dirty="0"/>
              <a:t>n</a:t>
            </a:r>
            <a:r>
              <a:rPr lang="en-US" altLang="en-US" sz="2800" dirty="0">
                <a:sym typeface="Wingdings" panose="05000000000000000000" pitchFamily="2" charset="2"/>
              </a:rPr>
              <a:t>{0,1}, and promised there’s an s such that f(x)=</a:t>
            </a:r>
            <a:r>
              <a:rPr lang="en-US" altLang="en-US" sz="2800" dirty="0" err="1">
                <a:sym typeface="Wingdings" panose="05000000000000000000" pitchFamily="2" charset="2"/>
              </a:rPr>
              <a:t>s</a:t>
            </a:r>
            <a:r>
              <a:rPr lang="en-US" altLang="en-US" sz="2800" dirty="0" err="1">
                <a:sym typeface="Symbol" panose="05050102010706020507" pitchFamily="18" charset="2"/>
              </a:rPr>
              <a:t></a:t>
            </a:r>
            <a:r>
              <a:rPr lang="en-US" altLang="en-US" sz="2800" dirty="0" err="1">
                <a:sym typeface="Wingdings" panose="05000000000000000000" pitchFamily="2" charset="2"/>
              </a:rPr>
              <a:t>x</a:t>
            </a:r>
            <a:r>
              <a:rPr lang="en-US" altLang="en-US" sz="2800" dirty="0">
                <a:sym typeface="Wingdings" panose="05000000000000000000" pitchFamily="2" charset="2"/>
              </a:rPr>
              <a:t>(mod 2), find 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ym typeface="Wingdings" panose="05000000000000000000" pitchFamily="2" charset="2"/>
              </a:rPr>
              <a:t>Classical query complexity = n</a:t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ym typeface="Wingdings" panose="05000000000000000000" pitchFamily="2" charset="2"/>
              </a:rPr>
              <a:t>Quantum query complexity =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5C63EB-4485-4133-9E38-1A98A83DAA0B}"/>
              </a:ext>
            </a:extLst>
          </p:cNvPr>
          <p:cNvGrpSpPr/>
          <p:nvPr/>
        </p:nvGrpSpPr>
        <p:grpSpPr>
          <a:xfrm>
            <a:off x="4800600" y="3468892"/>
            <a:ext cx="7315200" cy="3124200"/>
            <a:chOff x="4800600" y="3468892"/>
            <a:chExt cx="7315200" cy="3124200"/>
          </a:xfrm>
        </p:grpSpPr>
        <p:sp>
          <p:nvSpPr>
            <p:cNvPr id="7" name="Line 35">
              <a:extLst>
                <a:ext uri="{FF2B5EF4-FFF2-40B4-BE49-F238E27FC236}">
                  <a16:creationId xmlns:a16="http://schemas.microsoft.com/office/drawing/2014/main" id="{27F6C4D7-6874-42EA-A6CE-5BA1005F96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29400" y="6059692"/>
              <a:ext cx="381000" cy="53340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3">
              <a:extLst>
                <a:ext uri="{FF2B5EF4-FFF2-40B4-BE49-F238E27FC236}">
                  <a16:creationId xmlns:a16="http://schemas.microsoft.com/office/drawing/2014/main" id="{4155D801-4ABD-4D4C-B72C-1CB91397C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3468892"/>
              <a:ext cx="9144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800080"/>
                  </a:solidFill>
                  <a:latin typeface="Arial" panose="020B0604020202020204" pitchFamily="34" charset="0"/>
                </a:rPr>
                <a:t>g(s)</a:t>
              </a:r>
            </a:p>
          </p:txBody>
        </p: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FFB9B530-7586-4BB9-8C6D-3161616B6A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4002292"/>
              <a:ext cx="3429000" cy="762000"/>
              <a:chOff x="528" y="1152"/>
              <a:chExt cx="2160" cy="912"/>
            </a:xfrm>
          </p:grpSpPr>
          <p:sp>
            <p:nvSpPr>
              <p:cNvPr id="29" name="Line 5">
                <a:extLst>
                  <a:ext uri="{FF2B5EF4-FFF2-40B4-BE49-F238E27FC236}">
                    <a16:creationId xmlns:a16="http://schemas.microsoft.com/office/drawing/2014/main" id="{AC5667CE-BFE9-4F59-BB31-04780D4AE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8" y="1152"/>
                <a:ext cx="2160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6">
                <a:extLst>
                  <a:ext uri="{FF2B5EF4-FFF2-40B4-BE49-F238E27FC236}">
                    <a16:creationId xmlns:a16="http://schemas.microsoft.com/office/drawing/2014/main" id="{A643F318-7683-468D-8C8F-11104B68D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1152"/>
                <a:ext cx="1968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7">
                <a:extLst>
                  <a:ext uri="{FF2B5EF4-FFF2-40B4-BE49-F238E27FC236}">
                    <a16:creationId xmlns:a16="http://schemas.microsoft.com/office/drawing/2014/main" id="{A25F974C-BADF-48ED-A83C-249375B0B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1152"/>
                <a:ext cx="1776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8">
                <a:extLst>
                  <a:ext uri="{FF2B5EF4-FFF2-40B4-BE49-F238E27FC236}">
                    <a16:creationId xmlns:a16="http://schemas.microsoft.com/office/drawing/2014/main" id="{BAD630B1-2FFA-4D4F-A256-35FCCEF8F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1152"/>
                <a:ext cx="1584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9">
                <a:extLst>
                  <a:ext uri="{FF2B5EF4-FFF2-40B4-BE49-F238E27FC236}">
                    <a16:creationId xmlns:a16="http://schemas.microsoft.com/office/drawing/2014/main" id="{0388A2B3-2CCF-4E59-99FF-E26F298BD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8" y="1152"/>
                <a:ext cx="1440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0">
                <a:extLst>
                  <a:ext uri="{FF2B5EF4-FFF2-40B4-BE49-F238E27FC236}">
                    <a16:creationId xmlns:a16="http://schemas.microsoft.com/office/drawing/2014/main" id="{082B6AE3-38CD-4C5B-AC1B-FE3F9B98B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2" y="1152"/>
                <a:ext cx="1296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1">
                <a:extLst>
                  <a:ext uri="{FF2B5EF4-FFF2-40B4-BE49-F238E27FC236}">
                    <a16:creationId xmlns:a16="http://schemas.microsoft.com/office/drawing/2014/main" id="{C06570DF-3141-4D19-89E0-D2FE6B51F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1152"/>
                <a:ext cx="1152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2">
                <a:extLst>
                  <a:ext uri="{FF2B5EF4-FFF2-40B4-BE49-F238E27FC236}">
                    <a16:creationId xmlns:a16="http://schemas.microsoft.com/office/drawing/2014/main" id="{EA0BFBC9-D0CB-42A5-BC37-68032274E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0" y="1152"/>
                <a:ext cx="1008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A5DAED68-3C37-44D9-ACBD-B6B4B33225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" y="1152"/>
                <a:ext cx="864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4">
                <a:extLst>
                  <a:ext uri="{FF2B5EF4-FFF2-40B4-BE49-F238E27FC236}">
                    <a16:creationId xmlns:a16="http://schemas.microsoft.com/office/drawing/2014/main" id="{14D01596-1291-4C59-9400-5DF374926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1152"/>
                <a:ext cx="720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5">
                <a:extLst>
                  <a:ext uri="{FF2B5EF4-FFF2-40B4-BE49-F238E27FC236}">
                    <a16:creationId xmlns:a16="http://schemas.microsoft.com/office/drawing/2014/main" id="{1C1DE04A-5E6A-442E-804C-AFDB31A89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1152"/>
                <a:ext cx="576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6">
                <a:extLst>
                  <a:ext uri="{FF2B5EF4-FFF2-40B4-BE49-F238E27FC236}">
                    <a16:creationId xmlns:a16="http://schemas.microsoft.com/office/drawing/2014/main" id="{AC90086B-7923-4F7A-AD04-41ECA452F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152"/>
                <a:ext cx="432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7">
                <a:extLst>
                  <a:ext uri="{FF2B5EF4-FFF2-40B4-BE49-F238E27FC236}">
                    <a16:creationId xmlns:a16="http://schemas.microsoft.com/office/drawing/2014/main" id="{450A0EA5-EFDB-4F07-A677-CF87F0125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152"/>
                <a:ext cx="288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8">
                <a:extLst>
                  <a:ext uri="{FF2B5EF4-FFF2-40B4-BE49-F238E27FC236}">
                    <a16:creationId xmlns:a16="http://schemas.microsoft.com/office/drawing/2014/main" id="{FDB9AFA8-82A3-42AC-8F4B-C34B84D39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1152"/>
                <a:ext cx="144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Line 19">
              <a:extLst>
                <a:ext uri="{FF2B5EF4-FFF2-40B4-BE49-F238E27FC236}">
                  <a16:creationId xmlns:a16="http://schemas.microsoft.com/office/drawing/2014/main" id="{D20BB284-3942-4F36-BCA5-B3379A3A0F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86800" y="4002292"/>
              <a:ext cx="1588" cy="7620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20">
              <a:extLst>
                <a:ext uri="{FF2B5EF4-FFF2-40B4-BE49-F238E27FC236}">
                  <a16:creationId xmlns:a16="http://schemas.microsoft.com/office/drawing/2014/main" id="{D096BCCC-B0A0-4788-9DDB-B0C6CE9993F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686800" y="4002292"/>
              <a:ext cx="3429000" cy="762000"/>
              <a:chOff x="528" y="1152"/>
              <a:chExt cx="2160" cy="912"/>
            </a:xfrm>
          </p:grpSpPr>
          <p:sp>
            <p:nvSpPr>
              <p:cNvPr id="14" name="Line 21">
                <a:extLst>
                  <a:ext uri="{FF2B5EF4-FFF2-40B4-BE49-F238E27FC236}">
                    <a16:creationId xmlns:a16="http://schemas.microsoft.com/office/drawing/2014/main" id="{76D2E400-F595-4288-B444-27B12A705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8" y="1152"/>
                <a:ext cx="2160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>
                <a:extLst>
                  <a:ext uri="{FF2B5EF4-FFF2-40B4-BE49-F238E27FC236}">
                    <a16:creationId xmlns:a16="http://schemas.microsoft.com/office/drawing/2014/main" id="{7D2EBB39-4BE4-447D-8F40-0515D31F2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1152"/>
                <a:ext cx="1968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3">
                <a:extLst>
                  <a:ext uri="{FF2B5EF4-FFF2-40B4-BE49-F238E27FC236}">
                    <a16:creationId xmlns:a16="http://schemas.microsoft.com/office/drawing/2014/main" id="{994C4DB8-5D74-4632-9CC1-1BC8899351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1152"/>
                <a:ext cx="1776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4">
                <a:extLst>
                  <a:ext uri="{FF2B5EF4-FFF2-40B4-BE49-F238E27FC236}">
                    <a16:creationId xmlns:a16="http://schemas.microsoft.com/office/drawing/2014/main" id="{C3DF6EB8-9CB4-4DB6-A528-4D82E12A9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1152"/>
                <a:ext cx="1584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5">
                <a:extLst>
                  <a:ext uri="{FF2B5EF4-FFF2-40B4-BE49-F238E27FC236}">
                    <a16:creationId xmlns:a16="http://schemas.microsoft.com/office/drawing/2014/main" id="{9957CD5D-A96A-4812-B801-53D9C1650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8" y="1152"/>
                <a:ext cx="1440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6">
                <a:extLst>
                  <a:ext uri="{FF2B5EF4-FFF2-40B4-BE49-F238E27FC236}">
                    <a16:creationId xmlns:a16="http://schemas.microsoft.com/office/drawing/2014/main" id="{4B635CF8-8A1A-4689-9BA7-84254988E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2" y="1152"/>
                <a:ext cx="1296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7">
                <a:extLst>
                  <a:ext uri="{FF2B5EF4-FFF2-40B4-BE49-F238E27FC236}">
                    <a16:creationId xmlns:a16="http://schemas.microsoft.com/office/drawing/2014/main" id="{F6B2A197-D994-4BD3-9150-EF58B9F22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1152"/>
                <a:ext cx="1152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8">
                <a:extLst>
                  <a:ext uri="{FF2B5EF4-FFF2-40B4-BE49-F238E27FC236}">
                    <a16:creationId xmlns:a16="http://schemas.microsoft.com/office/drawing/2014/main" id="{E4005C61-B3B8-417D-BBBD-DE00692AB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0" y="1152"/>
                <a:ext cx="1008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9">
                <a:extLst>
                  <a:ext uri="{FF2B5EF4-FFF2-40B4-BE49-F238E27FC236}">
                    <a16:creationId xmlns:a16="http://schemas.microsoft.com/office/drawing/2014/main" id="{BC4FC071-F54E-48C8-9C1D-61A9CE92E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" y="1152"/>
                <a:ext cx="864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0">
                <a:extLst>
                  <a:ext uri="{FF2B5EF4-FFF2-40B4-BE49-F238E27FC236}">
                    <a16:creationId xmlns:a16="http://schemas.microsoft.com/office/drawing/2014/main" id="{36C3C68F-E965-468E-85F4-AD526A53D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1152"/>
                <a:ext cx="720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1">
                <a:extLst>
                  <a:ext uri="{FF2B5EF4-FFF2-40B4-BE49-F238E27FC236}">
                    <a16:creationId xmlns:a16="http://schemas.microsoft.com/office/drawing/2014/main" id="{638BE1C3-3C58-46D2-BE8F-8388EDC46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1152"/>
                <a:ext cx="576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2">
                <a:extLst>
                  <a:ext uri="{FF2B5EF4-FFF2-40B4-BE49-F238E27FC236}">
                    <a16:creationId xmlns:a16="http://schemas.microsoft.com/office/drawing/2014/main" id="{7C4A3864-B54F-41E6-9ABE-571F3A0BD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152"/>
                <a:ext cx="432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3">
                <a:extLst>
                  <a:ext uri="{FF2B5EF4-FFF2-40B4-BE49-F238E27FC236}">
                    <a16:creationId xmlns:a16="http://schemas.microsoft.com/office/drawing/2014/main" id="{9BA3CA3D-9953-476D-A3B5-5CF92D74A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152"/>
                <a:ext cx="288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4">
                <a:extLst>
                  <a:ext uri="{FF2B5EF4-FFF2-40B4-BE49-F238E27FC236}">
                    <a16:creationId xmlns:a16="http://schemas.microsoft.com/office/drawing/2014/main" id="{E5B2FE42-D6E6-43C3-86F7-4CDD5F289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1152"/>
                <a:ext cx="144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Text Box 76">
              <a:extLst>
                <a:ext uri="{FF2B5EF4-FFF2-40B4-BE49-F238E27FC236}">
                  <a16:creationId xmlns:a16="http://schemas.microsoft.com/office/drawing/2014/main" id="{52FA265B-8947-46FD-8376-3EFE7B047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688092"/>
              <a:ext cx="990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800080"/>
                  </a:solidFill>
                  <a:latin typeface="Arial" panose="020B0604020202020204" pitchFamily="34" charset="0"/>
                </a:rPr>
                <a:t>g(s)</a:t>
              </a:r>
            </a:p>
          </p:txBody>
        </p:sp>
        <p:grpSp>
          <p:nvGrpSpPr>
            <p:cNvPr id="44" name="Group 77">
              <a:extLst>
                <a:ext uri="{FF2B5EF4-FFF2-40B4-BE49-F238E27FC236}">
                  <a16:creationId xmlns:a16="http://schemas.microsoft.com/office/drawing/2014/main" id="{75862DDC-3CF8-490B-A046-33BB2DF649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600" y="5221492"/>
              <a:ext cx="3429000" cy="762000"/>
              <a:chOff x="528" y="1152"/>
              <a:chExt cx="2160" cy="912"/>
            </a:xfrm>
          </p:grpSpPr>
          <p:sp>
            <p:nvSpPr>
              <p:cNvPr id="45" name="Line 78">
                <a:extLst>
                  <a:ext uri="{FF2B5EF4-FFF2-40B4-BE49-F238E27FC236}">
                    <a16:creationId xmlns:a16="http://schemas.microsoft.com/office/drawing/2014/main" id="{B4C95965-4087-4ACF-9B93-1A1D91BD2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8" y="1152"/>
                <a:ext cx="2160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79">
                <a:extLst>
                  <a:ext uri="{FF2B5EF4-FFF2-40B4-BE49-F238E27FC236}">
                    <a16:creationId xmlns:a16="http://schemas.microsoft.com/office/drawing/2014/main" id="{6FA66314-36CC-48E0-8F43-3C3312AD2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1152"/>
                <a:ext cx="1968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80">
                <a:extLst>
                  <a:ext uri="{FF2B5EF4-FFF2-40B4-BE49-F238E27FC236}">
                    <a16:creationId xmlns:a16="http://schemas.microsoft.com/office/drawing/2014/main" id="{942C3CC9-35DF-47C7-910E-E7CF026F3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1152"/>
                <a:ext cx="1776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81">
                <a:extLst>
                  <a:ext uri="{FF2B5EF4-FFF2-40B4-BE49-F238E27FC236}">
                    <a16:creationId xmlns:a16="http://schemas.microsoft.com/office/drawing/2014/main" id="{5B1724B9-7272-43DA-99D3-95E7E808E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1152"/>
                <a:ext cx="1584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82">
                <a:extLst>
                  <a:ext uri="{FF2B5EF4-FFF2-40B4-BE49-F238E27FC236}">
                    <a16:creationId xmlns:a16="http://schemas.microsoft.com/office/drawing/2014/main" id="{5FCB0C55-B36B-4DB0-AD49-3A02EC15E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8" y="1152"/>
                <a:ext cx="1440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83">
                <a:extLst>
                  <a:ext uri="{FF2B5EF4-FFF2-40B4-BE49-F238E27FC236}">
                    <a16:creationId xmlns:a16="http://schemas.microsoft.com/office/drawing/2014/main" id="{3480A818-F63C-45ED-B9DB-EBC9B9281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2" y="1152"/>
                <a:ext cx="1296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84">
                <a:extLst>
                  <a:ext uri="{FF2B5EF4-FFF2-40B4-BE49-F238E27FC236}">
                    <a16:creationId xmlns:a16="http://schemas.microsoft.com/office/drawing/2014/main" id="{0253714D-7C57-400E-9FAC-BD93D3994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1152"/>
                <a:ext cx="1152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85">
                <a:extLst>
                  <a:ext uri="{FF2B5EF4-FFF2-40B4-BE49-F238E27FC236}">
                    <a16:creationId xmlns:a16="http://schemas.microsoft.com/office/drawing/2014/main" id="{3F128491-766F-4CA6-8E63-3F1348234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0" y="1152"/>
                <a:ext cx="1008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86">
                <a:extLst>
                  <a:ext uri="{FF2B5EF4-FFF2-40B4-BE49-F238E27FC236}">
                    <a16:creationId xmlns:a16="http://schemas.microsoft.com/office/drawing/2014/main" id="{4E0134BF-CC16-4E76-BC87-3619BB684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" y="1152"/>
                <a:ext cx="864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87">
                <a:extLst>
                  <a:ext uri="{FF2B5EF4-FFF2-40B4-BE49-F238E27FC236}">
                    <a16:creationId xmlns:a16="http://schemas.microsoft.com/office/drawing/2014/main" id="{F7EDA96C-3569-4FC9-8078-DC46897E0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1152"/>
                <a:ext cx="720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88">
                <a:extLst>
                  <a:ext uri="{FF2B5EF4-FFF2-40B4-BE49-F238E27FC236}">
                    <a16:creationId xmlns:a16="http://schemas.microsoft.com/office/drawing/2014/main" id="{544C11C9-3035-4B6A-B300-21C3B180E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1152"/>
                <a:ext cx="576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89">
                <a:extLst>
                  <a:ext uri="{FF2B5EF4-FFF2-40B4-BE49-F238E27FC236}">
                    <a16:creationId xmlns:a16="http://schemas.microsoft.com/office/drawing/2014/main" id="{7E80AFB8-E569-4F19-A546-A4F395EB9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152"/>
                <a:ext cx="432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90">
                <a:extLst>
                  <a:ext uri="{FF2B5EF4-FFF2-40B4-BE49-F238E27FC236}">
                    <a16:creationId xmlns:a16="http://schemas.microsoft.com/office/drawing/2014/main" id="{E2629190-3158-4E9B-B406-87F3511C3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152"/>
                <a:ext cx="288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91">
                <a:extLst>
                  <a:ext uri="{FF2B5EF4-FFF2-40B4-BE49-F238E27FC236}">
                    <a16:creationId xmlns:a16="http://schemas.microsoft.com/office/drawing/2014/main" id="{C47D96CF-90F3-48E4-9064-1AD6568CD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1152"/>
                <a:ext cx="144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" name="Line 92">
              <a:extLst>
                <a:ext uri="{FF2B5EF4-FFF2-40B4-BE49-F238E27FC236}">
                  <a16:creationId xmlns:a16="http://schemas.microsoft.com/office/drawing/2014/main" id="{A232FBD3-A97F-4135-AECD-D96342936E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5221492"/>
              <a:ext cx="1588" cy="7620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93">
              <a:extLst>
                <a:ext uri="{FF2B5EF4-FFF2-40B4-BE49-F238E27FC236}">
                  <a16:creationId xmlns:a16="http://schemas.microsoft.com/office/drawing/2014/main" id="{C9FC4A34-184C-4099-BD7B-503ADB56AC3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229600" y="5221492"/>
              <a:ext cx="3429000" cy="762000"/>
              <a:chOff x="528" y="1152"/>
              <a:chExt cx="2160" cy="912"/>
            </a:xfrm>
          </p:grpSpPr>
          <p:sp>
            <p:nvSpPr>
              <p:cNvPr id="61" name="Line 94">
                <a:extLst>
                  <a:ext uri="{FF2B5EF4-FFF2-40B4-BE49-F238E27FC236}">
                    <a16:creationId xmlns:a16="http://schemas.microsoft.com/office/drawing/2014/main" id="{549A8A55-9551-46A7-A7B9-6CCC05CD1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8" y="1152"/>
                <a:ext cx="2160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95">
                <a:extLst>
                  <a:ext uri="{FF2B5EF4-FFF2-40B4-BE49-F238E27FC236}">
                    <a16:creationId xmlns:a16="http://schemas.microsoft.com/office/drawing/2014/main" id="{B69180EB-F7E4-41E3-9F14-338C559A2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1152"/>
                <a:ext cx="1968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96">
                <a:extLst>
                  <a:ext uri="{FF2B5EF4-FFF2-40B4-BE49-F238E27FC236}">
                    <a16:creationId xmlns:a16="http://schemas.microsoft.com/office/drawing/2014/main" id="{F65A4BD0-60AB-4CF0-96DD-248E60AEB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2" y="1152"/>
                <a:ext cx="1776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97">
                <a:extLst>
                  <a:ext uri="{FF2B5EF4-FFF2-40B4-BE49-F238E27FC236}">
                    <a16:creationId xmlns:a16="http://schemas.microsoft.com/office/drawing/2014/main" id="{C9859A3E-152B-47C7-867C-2028D3884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4" y="1152"/>
                <a:ext cx="1584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98">
                <a:extLst>
                  <a:ext uri="{FF2B5EF4-FFF2-40B4-BE49-F238E27FC236}">
                    <a16:creationId xmlns:a16="http://schemas.microsoft.com/office/drawing/2014/main" id="{BD3DEE8D-2D8C-48DC-913C-0686452BA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8" y="1152"/>
                <a:ext cx="1440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99">
                <a:extLst>
                  <a:ext uri="{FF2B5EF4-FFF2-40B4-BE49-F238E27FC236}">
                    <a16:creationId xmlns:a16="http://schemas.microsoft.com/office/drawing/2014/main" id="{1BC5D3BA-4886-4BFA-A658-88AFC1E5B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2" y="1152"/>
                <a:ext cx="1296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00">
                <a:extLst>
                  <a:ext uri="{FF2B5EF4-FFF2-40B4-BE49-F238E27FC236}">
                    <a16:creationId xmlns:a16="http://schemas.microsoft.com/office/drawing/2014/main" id="{C92BEE19-086F-4289-976F-89A914B6D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1152"/>
                <a:ext cx="1152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01">
                <a:extLst>
                  <a:ext uri="{FF2B5EF4-FFF2-40B4-BE49-F238E27FC236}">
                    <a16:creationId xmlns:a16="http://schemas.microsoft.com/office/drawing/2014/main" id="{71E2566C-5224-4758-A522-1E6684D36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0" y="1152"/>
                <a:ext cx="1008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02">
                <a:extLst>
                  <a:ext uri="{FF2B5EF4-FFF2-40B4-BE49-F238E27FC236}">
                    <a16:creationId xmlns:a16="http://schemas.microsoft.com/office/drawing/2014/main" id="{0874784E-3349-4AAD-83F4-54F04ADD0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" y="1152"/>
                <a:ext cx="864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03">
                <a:extLst>
                  <a:ext uri="{FF2B5EF4-FFF2-40B4-BE49-F238E27FC236}">
                    <a16:creationId xmlns:a16="http://schemas.microsoft.com/office/drawing/2014/main" id="{2CCC81E0-C63C-4267-AF33-64D3952BF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8" y="1152"/>
                <a:ext cx="720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04">
                <a:extLst>
                  <a:ext uri="{FF2B5EF4-FFF2-40B4-BE49-F238E27FC236}">
                    <a16:creationId xmlns:a16="http://schemas.microsoft.com/office/drawing/2014/main" id="{717A0CA1-D530-45EC-A97C-3A05095BF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1152"/>
                <a:ext cx="576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05">
                <a:extLst>
                  <a:ext uri="{FF2B5EF4-FFF2-40B4-BE49-F238E27FC236}">
                    <a16:creationId xmlns:a16="http://schemas.microsoft.com/office/drawing/2014/main" id="{28489773-4114-4281-84C8-05B5C9B79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152"/>
                <a:ext cx="432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06">
                <a:extLst>
                  <a:ext uri="{FF2B5EF4-FFF2-40B4-BE49-F238E27FC236}">
                    <a16:creationId xmlns:a16="http://schemas.microsoft.com/office/drawing/2014/main" id="{A30921A2-07E1-4D16-83C3-7BFA87D5F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152"/>
                <a:ext cx="288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07">
                <a:extLst>
                  <a:ext uri="{FF2B5EF4-FFF2-40B4-BE49-F238E27FC236}">
                    <a16:creationId xmlns:a16="http://schemas.microsoft.com/office/drawing/2014/main" id="{F7638219-E6C6-49FE-9D5E-754AA09D2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1152"/>
                <a:ext cx="144" cy="91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6" name="Text Box 36">
            <a:extLst>
              <a:ext uri="{FF2B5EF4-FFF2-40B4-BE49-F238E27FC236}">
                <a16:creationId xmlns:a16="http://schemas.microsoft.com/office/drawing/2014/main" id="{B2A28CD7-140C-4AC7-A98D-8FAD79DA4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57" y="3415843"/>
            <a:ext cx="497809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ym typeface="Wingdings" panose="05000000000000000000" pitchFamily="2" charset="2"/>
              </a:rPr>
              <a:t>They then made this recursive!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ym typeface="Wingdings" panose="05000000000000000000" pitchFamily="2" charset="2"/>
              </a:rPr>
              <a:t>Classical query complexity = </a:t>
            </a:r>
            <a:r>
              <a:rPr lang="en-US" altLang="en-US" sz="2800" dirty="0" err="1">
                <a:sym typeface="Wingdings" panose="05000000000000000000" pitchFamily="2" charset="2"/>
              </a:rPr>
              <a:t>n</a:t>
            </a:r>
            <a:r>
              <a:rPr lang="en-US" altLang="en-US" sz="2800" baseline="30000" dirty="0" err="1">
                <a:sym typeface="Wingdings" panose="05000000000000000000" pitchFamily="2" charset="2"/>
              </a:rPr>
              <a:t>d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ym typeface="Wingdings" panose="05000000000000000000" pitchFamily="2" charset="2"/>
              </a:rPr>
              <a:t>Quantum query complexity = 2</a:t>
            </a:r>
            <a:r>
              <a:rPr lang="en-US" altLang="en-US" sz="2800" baseline="30000" dirty="0">
                <a:sym typeface="Wingdings" panose="05000000000000000000" pitchFamily="2" charset="2"/>
              </a:rPr>
              <a:t>d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ym typeface="Wingdings" panose="05000000000000000000" pitchFamily="2" charset="2"/>
              </a:rPr>
              <a:t>Setting d = log n yields the first oracle relative to which</a:t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ym typeface="Wingdings" panose="05000000000000000000" pitchFamily="2" charset="2"/>
              </a:rPr>
              <a:t>	</a:t>
            </a:r>
            <a:r>
              <a:rPr lang="en-US" altLang="en-US" sz="2800" b="1" dirty="0">
                <a:solidFill>
                  <a:srgbClr val="990099"/>
                </a:solidFill>
                <a:sym typeface="Wingdings" panose="05000000000000000000" pitchFamily="2" charset="2"/>
              </a:rPr>
              <a:t>BPP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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b="1" dirty="0">
                <a:solidFill>
                  <a:srgbClr val="990099"/>
                </a:solidFill>
                <a:sym typeface="Wingdings" panose="05000000000000000000" pitchFamily="2" charset="2"/>
              </a:rPr>
              <a:t>BQP</a:t>
            </a:r>
          </a:p>
        </p:txBody>
      </p:sp>
    </p:spTree>
    <p:extLst>
      <p:ext uri="{BB962C8B-B14F-4D97-AF65-F5344CB8AC3E}">
        <p14:creationId xmlns:p14="http://schemas.microsoft.com/office/powerpoint/2010/main" val="281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6863"/>
            <a:ext cx="876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The Floodgates Were Open…</a:t>
            </a:r>
            <a:endParaRPr lang="en-US" sz="44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C78DA7E9-B7E8-440F-A5C2-9F0160EC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" y="4038600"/>
            <a:ext cx="85772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Shor 1994:</a:t>
            </a:r>
            <a:r>
              <a:rPr lang="en-US" altLang="en-US" sz="2800" dirty="0"/>
              <a:t> O(1)-query quantum algorithm to find the period of a black-box periodic function f:N</a:t>
            </a:r>
            <a:r>
              <a:rPr lang="en-US" altLang="en-US" sz="2800" dirty="0">
                <a:sym typeface="Wingdings" panose="05000000000000000000" pitchFamily="2" charset="2"/>
              </a:rPr>
              <a:t>N</a:t>
            </a:r>
            <a:endParaRPr lang="en-US" altLang="en-US" sz="2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Poly-size quantum circuits for Quantum Fourier Transform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(Decision versions of) Factoring, discrete log </a:t>
            </a:r>
            <a:r>
              <a:rPr lang="en-US" altLang="en-US" sz="2800" dirty="0">
                <a:sym typeface="Symbol" panose="05050102010706020507" pitchFamily="18" charset="2"/>
              </a:rPr>
              <a:t>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990099"/>
                </a:solidFill>
              </a:rPr>
              <a:t>BQP</a:t>
            </a:r>
            <a:endParaRPr lang="en-US" altLang="en-US" sz="2800" b="1" dirty="0">
              <a:solidFill>
                <a:srgbClr val="990099"/>
              </a:solidFill>
              <a:sym typeface="Wingdings" panose="05000000000000000000" pitchFamily="2" charset="2"/>
            </a:endParaRPr>
          </a:p>
        </p:txBody>
      </p:sp>
      <p:sp>
        <p:nvSpPr>
          <p:cNvPr id="4" name="Text Box 36">
            <a:extLst>
              <a:ext uri="{FF2B5EF4-FFF2-40B4-BE49-F238E27FC236}">
                <a16:creationId xmlns:a16="http://schemas.microsoft.com/office/drawing/2014/main" id="{993AA3C1-7F8A-40D4-8689-A542379CB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89" y="1311276"/>
            <a:ext cx="84677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Simon 1994:</a:t>
            </a:r>
            <a:r>
              <a:rPr lang="en-US" altLang="en-US" sz="2800" dirty="0"/>
              <a:t> Given oracle access to f:{0,1}</a:t>
            </a:r>
            <a:r>
              <a:rPr lang="en-US" altLang="en-US" sz="2800" baseline="30000" dirty="0"/>
              <a:t>n</a:t>
            </a:r>
            <a:r>
              <a:rPr lang="en-US" altLang="en-US" sz="2800" dirty="0">
                <a:sym typeface="Wingdings" panose="05000000000000000000" pitchFamily="2" charset="2"/>
              </a:rPr>
              <a:t></a:t>
            </a:r>
            <a:r>
              <a:rPr lang="en-US" altLang="en-US" sz="2800" dirty="0"/>
              <a:t>{0,1}</a:t>
            </a:r>
            <a:r>
              <a:rPr lang="en-US" altLang="en-US" sz="2800" baseline="30000" dirty="0"/>
              <a:t>n</a:t>
            </a:r>
            <a:r>
              <a:rPr lang="en-US" altLang="en-US" sz="2800" dirty="0">
                <a:sym typeface="Wingdings" panose="05000000000000000000" pitchFamily="2" charset="2"/>
              </a:rPr>
              <a:t>, and promised that there’s an s</a:t>
            </a:r>
            <a:r>
              <a:rPr lang="en-US" altLang="en-US" sz="2800" dirty="0">
                <a:sym typeface="Symbol" panose="05050102010706020507" pitchFamily="18" charset="2"/>
              </a:rPr>
              <a:t></a:t>
            </a:r>
            <a:r>
              <a:rPr lang="en-US" altLang="en-US" sz="2800" dirty="0">
                <a:sym typeface="Wingdings" panose="05000000000000000000" pitchFamily="2" charset="2"/>
              </a:rPr>
              <a:t>0</a:t>
            </a:r>
            <a:r>
              <a:rPr lang="en-US" altLang="en-US" sz="2800" baseline="30000" dirty="0">
                <a:sym typeface="Wingdings" panose="05000000000000000000" pitchFamily="2" charset="2"/>
              </a:rPr>
              <a:t>n</a:t>
            </a:r>
            <a:r>
              <a:rPr lang="en-US" altLang="en-US" sz="2800" dirty="0">
                <a:sym typeface="Wingdings" panose="05000000000000000000" pitchFamily="2" charset="2"/>
              </a:rPr>
              <a:t> such that f(x)=f(y) </a:t>
            </a:r>
            <a:r>
              <a:rPr lang="en-US" altLang="en-US" sz="2800" dirty="0">
                <a:sym typeface="Symbol" panose="05050102010706020507" pitchFamily="18" charset="2"/>
              </a:rPr>
              <a:t> y=</a:t>
            </a:r>
            <a:r>
              <a:rPr lang="en-US" altLang="en-US" sz="2800" dirty="0" err="1">
                <a:sym typeface="Symbol" panose="05050102010706020507" pitchFamily="18" charset="2"/>
              </a:rPr>
              <a:t>xs</a:t>
            </a:r>
            <a:r>
              <a:rPr lang="en-US" altLang="en-US" sz="2800" dirty="0">
                <a:sym typeface="Wingdings" panose="05000000000000000000" pitchFamily="2" charset="2"/>
              </a:rPr>
              <a:t>, find 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ym typeface="Wingdings" panose="05000000000000000000" pitchFamily="2" charset="2"/>
              </a:rPr>
              <a:t>Classical query complexity is ~2</a:t>
            </a:r>
            <a:r>
              <a:rPr lang="en-US" altLang="en-US" sz="2800" baseline="30000" dirty="0">
                <a:sym typeface="Wingdings" panose="05000000000000000000" pitchFamily="2" charset="2"/>
              </a:rPr>
              <a:t>n/2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br>
              <a:rPr lang="en-US" altLang="en-US" sz="2800" dirty="0">
                <a:sym typeface="Wingdings" panose="05000000000000000000" pitchFamily="2" charset="2"/>
              </a:rPr>
            </a:br>
            <a:r>
              <a:rPr lang="en-US" altLang="en-US" sz="2800" dirty="0">
                <a:sym typeface="Wingdings" panose="05000000000000000000" pitchFamily="2" charset="2"/>
              </a:rPr>
              <a:t>Quantum query complexity is O(n)</a:t>
            </a:r>
          </a:p>
        </p:txBody>
      </p:sp>
    </p:spTree>
    <p:extLst>
      <p:ext uri="{BB962C8B-B14F-4D97-AF65-F5344CB8AC3E}">
        <p14:creationId xmlns:p14="http://schemas.microsoft.com/office/powerpoint/2010/main" val="279140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6863"/>
            <a:ext cx="876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BBBV’94</a:t>
            </a:r>
            <a:endParaRPr lang="en-US" sz="44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C78DA7E9-B7E8-440F-A5C2-9F0160EC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" y="1219200"/>
            <a:ext cx="84677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990099"/>
                </a:solidFill>
              </a:rPr>
              <a:t>BQP</a:t>
            </a:r>
            <a:r>
              <a:rPr lang="en-US" altLang="en-US" sz="2800" b="1" baseline="30000" dirty="0">
                <a:solidFill>
                  <a:srgbClr val="990099"/>
                </a:solidFill>
              </a:rPr>
              <a:t>BQP</a:t>
            </a:r>
            <a:r>
              <a:rPr lang="en-US" altLang="en-US" sz="2800" dirty="0"/>
              <a:t> = </a:t>
            </a:r>
            <a:r>
              <a:rPr lang="en-US" altLang="en-US" sz="2800" b="1" dirty="0">
                <a:solidFill>
                  <a:srgbClr val="990099"/>
                </a:solidFill>
              </a:rPr>
              <a:t>BQP</a:t>
            </a:r>
            <a:r>
              <a:rPr lang="en-US" altLang="en-US" sz="2800" dirty="0"/>
              <a:t>: quantum algorithms can call other quantum algorithms as subroutines</a:t>
            </a:r>
          </a:p>
          <a:p>
            <a:pPr lvl="1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Amplification + </a:t>
            </a:r>
            <a:r>
              <a:rPr lang="en-US" altLang="en-US" sz="2400" dirty="0" err="1">
                <a:solidFill>
                  <a:srgbClr val="00B050"/>
                </a:solidFill>
                <a:sym typeface="Wingdings" panose="05000000000000000000" pitchFamily="2" charset="2"/>
              </a:rPr>
              <a:t>uncomputing</a:t>
            </a:r>
            <a:endParaRPr lang="en-US" altLang="en-US" sz="2400" dirty="0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4" name="Text Box 36">
            <a:extLst>
              <a:ext uri="{FF2B5EF4-FFF2-40B4-BE49-F238E27FC236}">
                <a16:creationId xmlns:a16="http://schemas.microsoft.com/office/drawing/2014/main" id="{BAF0BE0F-2C4A-46FB-9617-C4B998E50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" y="2899589"/>
            <a:ext cx="8467725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There exists an oracle relative to which </a:t>
            </a:r>
            <a:r>
              <a:rPr lang="en-US" altLang="en-US" sz="2800" b="1" dirty="0">
                <a:solidFill>
                  <a:srgbClr val="990099"/>
                </a:solidFill>
              </a:rPr>
              <a:t>NP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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990099"/>
                </a:solidFill>
              </a:rPr>
              <a:t>BQP</a:t>
            </a:r>
          </a:p>
          <a:p>
            <a:pPr lvl="1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Indeed, black-box search of N elements takes </a:t>
            </a:r>
            <a:r>
              <a:rPr lang="en-US" altLang="en-US" sz="2400" dirty="0">
                <a:solidFill>
                  <a:srgbClr val="00B050"/>
                </a:solidFill>
                <a:sym typeface="Symbol" panose="05050102010706020507" pitchFamily="18" charset="2"/>
              </a:rPr>
              <a:t>(N)</a:t>
            </a:r>
            <a:r>
              <a:rPr lang="en-US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 steps, meaning that Grover’s algorithm is optimal (except Grover’s algorithm hadn’t been discovered yet!)</a:t>
            </a:r>
          </a:p>
          <a:p>
            <a:pPr lvl="1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Proof (“hybrid argument”) crucially exploits the linearity of QM; indeed nonlinear QM </a:t>
            </a:r>
            <a:r>
              <a:rPr lang="en-US" alt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can</a:t>
            </a:r>
            <a:r>
              <a:rPr lang="en-US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 solve </a:t>
            </a:r>
            <a:r>
              <a:rPr lang="en-US" altLang="en-US" sz="2400" b="1" dirty="0">
                <a:solidFill>
                  <a:srgbClr val="990099"/>
                </a:solidFill>
                <a:sym typeface="Wingdings" panose="05000000000000000000" pitchFamily="2" charset="2"/>
              </a:rPr>
              <a:t>NP</a:t>
            </a:r>
            <a:r>
              <a:rPr lang="en-US" alt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 problems efficiently</a:t>
            </a:r>
          </a:p>
        </p:txBody>
      </p:sp>
      <p:grpSp>
        <p:nvGrpSpPr>
          <p:cNvPr id="6" name="Group 38">
            <a:extLst>
              <a:ext uri="{FF2B5EF4-FFF2-40B4-BE49-F238E27FC236}">
                <a16:creationId xmlns:a16="http://schemas.microsoft.com/office/drawing/2014/main" id="{B8E05174-57B2-444C-8D9F-EFD9A1DCB0A6}"/>
              </a:ext>
            </a:extLst>
          </p:cNvPr>
          <p:cNvGrpSpPr>
            <a:grpSpLocks/>
          </p:cNvGrpSpPr>
          <p:nvPr/>
        </p:nvGrpSpPr>
        <p:grpSpPr bwMode="auto">
          <a:xfrm>
            <a:off x="433848" y="5947589"/>
            <a:ext cx="8229600" cy="304800"/>
            <a:chOff x="304" y="3218"/>
            <a:chExt cx="5184" cy="192"/>
          </a:xfrm>
        </p:grpSpPr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8A7DD620-6FDB-446F-823A-E41AA543E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FC9D8681-3B6C-4130-A447-97208FCFA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7CE8C3A8-A1C2-45FF-8DC5-9D231AAA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6F08D644-6402-406B-BE06-9E775DEA7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534450A4-FA17-4ABE-84C6-DFA1B7B5D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69B8D3E8-DAE0-498B-9950-28976D97F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357F18A0-4249-479D-B019-F170A6D7C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ACE69D0C-D2BE-4BC8-A9FE-78A3832E2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6BD8E901-923A-4026-99E3-F6ED39F91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0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FCB296FC-9635-426C-99C7-97E8A4D56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3939BC81-D1A9-404B-B7AB-AF2021AC6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" y="3218"/>
              <a:ext cx="192" cy="192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6165B8AC-4E87-4741-A8C8-29E8E9C29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99027A02-677E-4CE0-A77C-34414537C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6FF10968-B268-490B-9198-50CCD5A4F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8A9436E6-E94D-49D4-A4A4-1E070DB1A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581B72D7-3922-48DD-ADD8-4A3E05E83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AC67FE51-A767-46B3-88A7-543D3C8F6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1FB5A487-D722-4EAE-BCE1-C0197AAF2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1D3B29AB-F2E2-41E0-8F21-A54ACD7A0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" name="Rectangle 30">
              <a:extLst>
                <a:ext uri="{FF2B5EF4-FFF2-40B4-BE49-F238E27FC236}">
                  <a16:creationId xmlns:a16="http://schemas.microsoft.com/office/drawing/2014/main" id="{834FEC43-98D0-499A-A3C5-E78511FCF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7" name="Rectangle 31">
              <a:extLst>
                <a:ext uri="{FF2B5EF4-FFF2-40B4-BE49-F238E27FC236}">
                  <a16:creationId xmlns:a16="http://schemas.microsoft.com/office/drawing/2014/main" id="{F6DE1F02-3F03-4A51-A8B3-96E91C20F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A9941BF2-D7BE-451E-BB1A-D548653D0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9" name="Rectangle 33">
              <a:extLst>
                <a:ext uri="{FF2B5EF4-FFF2-40B4-BE49-F238E27FC236}">
                  <a16:creationId xmlns:a16="http://schemas.microsoft.com/office/drawing/2014/main" id="{3A327498-654B-4F28-9C82-ACD6170BC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0" name="Rectangle 34">
              <a:extLst>
                <a:ext uri="{FF2B5EF4-FFF2-40B4-BE49-F238E27FC236}">
                  <a16:creationId xmlns:a16="http://schemas.microsoft.com/office/drawing/2014/main" id="{02DFE04C-CAB2-4246-850C-AA7135C20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1" name="Rectangle 35">
              <a:extLst>
                <a:ext uri="{FF2B5EF4-FFF2-40B4-BE49-F238E27FC236}">
                  <a16:creationId xmlns:a16="http://schemas.microsoft.com/office/drawing/2014/main" id="{851C9FF3-5EB4-4A3F-9DCE-E3EEC69C2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id="{C7B59533-F22D-4122-AD75-86470030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33" name="Rectangle 37">
              <a:extLst>
                <a:ext uri="{FF2B5EF4-FFF2-40B4-BE49-F238E27FC236}">
                  <a16:creationId xmlns:a16="http://schemas.microsoft.com/office/drawing/2014/main" id="{13B3BCFB-7769-47D6-8525-D6951AC5C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" y="3218"/>
              <a:ext cx="192" cy="192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223121</TotalTime>
  <Words>1073</Words>
  <Application>Microsoft Office PowerPoint</Application>
  <PresentationFormat>On-screen Show (4:3)</PresentationFormat>
  <Paragraphs>100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Wingdings</vt:lpstr>
      <vt:lpstr>Symbol</vt:lpstr>
      <vt:lpstr>Office Theme</vt:lpstr>
      <vt:lpstr>1_Default Design</vt:lpstr>
      <vt:lpstr>MathType 5.0 Equation</vt:lpstr>
      <vt:lpstr>BQP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Computer Science</dc:title>
  <dc:creator>Scott Aaronson</dc:creator>
  <cp:lastModifiedBy>Scott Aaronson</cp:lastModifiedBy>
  <cp:revision>471</cp:revision>
  <dcterms:created xsi:type="dcterms:W3CDTF">2010-04-09T19:35:08Z</dcterms:created>
  <dcterms:modified xsi:type="dcterms:W3CDTF">2024-04-27T15:16:12Z</dcterms:modified>
</cp:coreProperties>
</file>