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99" r:id="rId4"/>
    <p:sldId id="298" r:id="rId5"/>
    <p:sldId id="307" r:id="rId6"/>
    <p:sldId id="290" r:id="rId7"/>
    <p:sldId id="289" r:id="rId8"/>
    <p:sldId id="292" r:id="rId9"/>
    <p:sldId id="291" r:id="rId10"/>
    <p:sldId id="284" r:id="rId11"/>
    <p:sldId id="264" r:id="rId12"/>
    <p:sldId id="279" r:id="rId13"/>
    <p:sldId id="295" r:id="rId14"/>
    <p:sldId id="296" r:id="rId15"/>
    <p:sldId id="282" r:id="rId16"/>
    <p:sldId id="287" r:id="rId17"/>
    <p:sldId id="302" r:id="rId18"/>
    <p:sldId id="304" r:id="rId19"/>
    <p:sldId id="303" r:id="rId20"/>
    <p:sldId id="305" r:id="rId21"/>
    <p:sldId id="308" r:id="rId22"/>
    <p:sldId id="306" r:id="rId23"/>
    <p:sldId id="309" r:id="rId24"/>
    <p:sldId id="30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9F8FA"/>
    <a:srgbClr val="FFFFD5"/>
    <a:srgbClr val="CCFFCC"/>
    <a:srgbClr val="FFCC66"/>
    <a:srgbClr val="FFCC00"/>
    <a:srgbClr val="0066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174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C9AED9-D9A3-4838-B41C-1D098D8C39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F1FF4A-396B-4FB7-9E7D-B450FDA985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C6CF7F-2728-4C43-A373-684A4FC5E4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E5670-4BEA-4D0F-8F17-E2E638B68D17}" type="slidenum">
              <a:rPr lang="en-CA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E5670-4BEA-4D0F-8F17-E2E638B68D17}" type="slidenum">
              <a:rPr lang="en-CA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E5670-4BEA-4D0F-8F17-E2E638B68D17}" type="slidenum">
              <a:rPr lang="en-CA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C8E78E-6C84-41B6-B9AB-840BE4BFD48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7FFD5-7F18-4A0D-8574-0EE7929C2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75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D0D48-C9BB-417C-BFCF-718F07DA7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1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6D2B1-8361-4538-B5C0-80931FF9D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79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EB077-A17B-490B-8492-D81F01450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64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20427-51A6-433E-9242-77D0D146A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53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59AA8-2E90-4C3A-92F3-4A9AF7EEF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3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91496-E9EC-4E08-855D-4D219597A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40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8442-A032-4619-8FEC-2716B0450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2B915-FE6E-4B85-B3E3-DBABE92AF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53564-AF39-4F0F-8CA7-54BB917C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26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A1A1F-CB93-4FA7-9B7E-1C393F387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D2D5ED58-ECE1-497B-86CA-C9BFD45F8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9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(MIT)</a:t>
            </a:r>
          </a:p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</a:rPr>
              <a:t>ThinkQ</a:t>
            </a:r>
            <a:r>
              <a:rPr lang="en-US" altLang="en-US" dirty="0" smtClean="0">
                <a:solidFill>
                  <a:schemeClr val="tx1"/>
                </a:solidFill>
              </a:rPr>
              <a:t> conference, IBM, Dec. 2, 2015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dirty="0" smtClean="0">
                <a:solidFill>
                  <a:srgbClr val="FF0000"/>
                </a:solidFill>
                <a:latin typeface="+mn-lt"/>
              </a:rPr>
              <a:t>The Largest Possible Quantum Speedups</a:t>
            </a:r>
            <a:endParaRPr lang="en-US" altLang="en-US" sz="4800" b="1" dirty="0" smtClean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36700" y="2132854"/>
            <a:ext cx="6070600" cy="2227263"/>
            <a:chOff x="1447800" y="1295400"/>
            <a:chExt cx="6070600" cy="222726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981200" y="24384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31242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981200" y="17526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3622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23622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23622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766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41910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41910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41910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6934200" y="12954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6934200" y="19812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6934200" y="2667000"/>
              <a:ext cx="584200" cy="855663"/>
              <a:chOff x="6209270" y="1075768"/>
              <a:chExt cx="584538" cy="856433"/>
            </a:xfrm>
          </p:grpSpPr>
          <p:sp>
            <p:nvSpPr>
              <p:cNvPr id="28" name="Chord 27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9" name="Straight Arrow Connector 28"/>
              <p:cNvCxnSpPr>
                <a:stCxn id="28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32766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1447800" y="14478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447800" y="21336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1447800" y="2819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054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Text Box 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g</a:t>
              </a:r>
            </a:p>
          </p:txBody>
        </p:sp>
        <p:sp>
          <p:nvSpPr>
            <p:cNvPr id="25" name="TextBox 32"/>
            <p:cNvSpPr txBox="1">
              <a:spLocks noChangeArrowheads="1"/>
            </p:cNvSpPr>
            <p:nvPr/>
          </p:nvSpPr>
          <p:spPr bwMode="auto">
            <a:xfrm>
              <a:off x="60198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6" name="TextBox 33"/>
            <p:cNvSpPr txBox="1">
              <a:spLocks noChangeArrowheads="1"/>
            </p:cNvSpPr>
            <p:nvPr/>
          </p:nvSpPr>
          <p:spPr bwMode="auto">
            <a:xfrm>
              <a:off x="60198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7" name="TextBox 34"/>
            <p:cNvSpPr txBox="1">
              <a:spLocks noChangeArrowheads="1"/>
            </p:cNvSpPr>
            <p:nvPr/>
          </p:nvSpPr>
          <p:spPr bwMode="auto">
            <a:xfrm>
              <a:off x="60198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153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>T</a:t>
            </a: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rivial Quantum Algorithm!</a:t>
            </a:r>
            <a:endParaRPr lang="en-US" sz="44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295400"/>
            <a:ext cx="6070600" cy="2227263"/>
            <a:chOff x="1447800" y="1295400"/>
            <a:chExt cx="6070600" cy="2227263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981200" y="24384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981200" y="31242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981200" y="17526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26" name="TextBox 6"/>
            <p:cNvSpPr txBox="1">
              <a:spLocks noChangeArrowheads="1"/>
            </p:cNvSpPr>
            <p:nvPr/>
          </p:nvSpPr>
          <p:spPr bwMode="auto">
            <a:xfrm>
              <a:off x="23622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27" name="TextBox 7"/>
            <p:cNvSpPr txBox="1">
              <a:spLocks noChangeArrowheads="1"/>
            </p:cNvSpPr>
            <p:nvPr/>
          </p:nvSpPr>
          <p:spPr bwMode="auto">
            <a:xfrm>
              <a:off x="23622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28" name="TextBox 8"/>
            <p:cNvSpPr txBox="1">
              <a:spLocks noChangeArrowheads="1"/>
            </p:cNvSpPr>
            <p:nvPr/>
          </p:nvSpPr>
          <p:spPr bwMode="auto">
            <a:xfrm>
              <a:off x="23622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30" name="TextBox 10"/>
            <p:cNvSpPr txBox="1">
              <a:spLocks noChangeArrowheads="1"/>
            </p:cNvSpPr>
            <p:nvPr/>
          </p:nvSpPr>
          <p:spPr bwMode="auto">
            <a:xfrm>
              <a:off x="41910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31" name="TextBox 11"/>
            <p:cNvSpPr txBox="1">
              <a:spLocks noChangeArrowheads="1"/>
            </p:cNvSpPr>
            <p:nvPr/>
          </p:nvSpPr>
          <p:spPr bwMode="auto">
            <a:xfrm>
              <a:off x="41910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32" name="TextBox 12"/>
            <p:cNvSpPr txBox="1">
              <a:spLocks noChangeArrowheads="1"/>
            </p:cNvSpPr>
            <p:nvPr/>
          </p:nvSpPr>
          <p:spPr bwMode="auto">
            <a:xfrm>
              <a:off x="41910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5133" name="Group 13"/>
            <p:cNvGrpSpPr>
              <a:grpSpLocks/>
            </p:cNvGrpSpPr>
            <p:nvPr/>
          </p:nvGrpSpPr>
          <p:grpSpPr bwMode="auto">
            <a:xfrm>
              <a:off x="6934200" y="1295400"/>
              <a:ext cx="584200" cy="855663"/>
              <a:chOff x="6209270" y="1075768"/>
              <a:chExt cx="584538" cy="856433"/>
            </a:xfrm>
          </p:grpSpPr>
          <p:sp>
            <p:nvSpPr>
              <p:cNvPr id="15" name="Chord 14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6" name="Straight Arrow Connector 15"/>
              <p:cNvCxnSpPr>
                <a:stCxn id="15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34" name="Group 16"/>
            <p:cNvGrpSpPr>
              <a:grpSpLocks/>
            </p:cNvGrpSpPr>
            <p:nvPr/>
          </p:nvGrpSpPr>
          <p:grpSpPr bwMode="auto">
            <a:xfrm>
              <a:off x="6934200" y="1981200"/>
              <a:ext cx="584200" cy="855663"/>
              <a:chOff x="6209270" y="1075768"/>
              <a:chExt cx="584538" cy="856433"/>
            </a:xfrm>
          </p:grpSpPr>
          <p:sp>
            <p:nvSpPr>
              <p:cNvPr id="18" name="Chord 17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" name="Straight Arrow Connector 18"/>
              <p:cNvCxnSpPr>
                <a:stCxn id="18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35" name="Group 19"/>
            <p:cNvGrpSpPr>
              <a:grpSpLocks/>
            </p:cNvGrpSpPr>
            <p:nvPr/>
          </p:nvGrpSpPr>
          <p:grpSpPr bwMode="auto">
            <a:xfrm>
              <a:off x="6934200" y="2667000"/>
              <a:ext cx="584200" cy="855663"/>
              <a:chOff x="6209270" y="1075768"/>
              <a:chExt cx="584538" cy="856433"/>
            </a:xfrm>
          </p:grpSpPr>
          <p:sp>
            <p:nvSpPr>
              <p:cNvPr id="22" name="Chord 21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3" name="Straight Arrow Connector 22"/>
              <p:cNvCxnSpPr>
                <a:stCxn id="22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36" name="Text Box 3"/>
            <p:cNvSpPr txBox="1">
              <a:spLocks noChangeArrowheads="1"/>
            </p:cNvSpPr>
            <p:nvPr/>
          </p:nvSpPr>
          <p:spPr bwMode="auto">
            <a:xfrm>
              <a:off x="32766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5137" name="Text Box 3"/>
            <p:cNvSpPr txBox="1">
              <a:spLocks noChangeArrowheads="1"/>
            </p:cNvSpPr>
            <p:nvPr/>
          </p:nvSpPr>
          <p:spPr bwMode="auto">
            <a:xfrm>
              <a:off x="1447800" y="14478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5138" name="Text Box 3"/>
            <p:cNvSpPr txBox="1">
              <a:spLocks noChangeArrowheads="1"/>
            </p:cNvSpPr>
            <p:nvPr/>
          </p:nvSpPr>
          <p:spPr bwMode="auto">
            <a:xfrm>
              <a:off x="1447800" y="21336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5139" name="Text Box 3"/>
            <p:cNvSpPr txBox="1">
              <a:spLocks noChangeArrowheads="1"/>
            </p:cNvSpPr>
            <p:nvPr/>
          </p:nvSpPr>
          <p:spPr bwMode="auto">
            <a:xfrm>
              <a:off x="1447800" y="2819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054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41" name="Text Box 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g</a:t>
              </a:r>
            </a:p>
          </p:txBody>
        </p:sp>
        <p:sp>
          <p:nvSpPr>
            <p:cNvPr id="5142" name="TextBox 32"/>
            <p:cNvSpPr txBox="1">
              <a:spLocks noChangeArrowheads="1"/>
            </p:cNvSpPr>
            <p:nvPr/>
          </p:nvSpPr>
          <p:spPr bwMode="auto">
            <a:xfrm>
              <a:off x="60198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43" name="TextBox 33"/>
            <p:cNvSpPr txBox="1">
              <a:spLocks noChangeArrowheads="1"/>
            </p:cNvSpPr>
            <p:nvPr/>
          </p:nvSpPr>
          <p:spPr bwMode="auto">
            <a:xfrm>
              <a:off x="60198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44" name="TextBox 34"/>
            <p:cNvSpPr txBox="1">
              <a:spLocks noChangeArrowheads="1"/>
            </p:cNvSpPr>
            <p:nvPr/>
          </p:nvSpPr>
          <p:spPr bwMode="auto">
            <a:xfrm>
              <a:off x="60198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2113" y="3629025"/>
            <a:ext cx="6167437" cy="1804988"/>
            <a:chOff x="392113" y="3629025"/>
            <a:chExt cx="6167437" cy="180498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392113" y="3629025"/>
              <a:ext cx="4724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Probability of observing 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r>
                <a:rPr lang="en-US" altLang="en-US" sz="2800" baseline="30000">
                  <a:sym typeface="Symbol" pitchFamily="18" charset="2"/>
                </a:rPr>
                <a:t>n</a:t>
              </a:r>
              <a:r>
                <a:rPr lang="en-US" altLang="en-US" sz="2800">
                  <a:sym typeface="Symbol" pitchFamily="18" charset="2"/>
                </a:rPr>
                <a:t>:</a:t>
              </a:r>
              <a:endParaRPr lang="en-US" altLang="en-US" sz="2800"/>
            </a:p>
          </p:txBody>
        </p:sp>
        <p:graphicFrame>
          <p:nvGraphicFramePr>
            <p:cNvPr id="514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1114964"/>
                </p:ext>
              </p:extLst>
            </p:nvPr>
          </p:nvGraphicFramePr>
          <p:xfrm>
            <a:off x="2506663" y="4152900"/>
            <a:ext cx="4052887" cy="1281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2" name="Equation" r:id="rId4" imgW="1726920" imgH="545760" progId="Equation.3">
                    <p:embed/>
                  </p:oleObj>
                </mc:Choice>
                <mc:Fallback>
                  <p:oleObj name="Equation" r:id="rId4" imgW="1726920" imgH="54576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6663" y="4152900"/>
                          <a:ext cx="4052887" cy="1281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7" name="Text Box 3"/>
          <p:cNvSpPr txBox="1">
            <a:spLocks noChangeArrowheads="1"/>
          </p:cNvSpPr>
          <p:nvPr/>
        </p:nvSpPr>
        <p:spPr bwMode="auto">
          <a:xfrm>
            <a:off x="506413" y="5715000"/>
            <a:ext cx="6773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Can even reduce from 2 queries to </a:t>
            </a:r>
            <a:r>
              <a:rPr lang="en-US" altLang="en-US" sz="2800" dirty="0" smtClean="0"/>
              <a:t>1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17488" y="177800"/>
            <a:ext cx="861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70C0"/>
                </a:solidFill>
              </a:rPr>
              <a:t>How Do We Prove that </a:t>
            </a:r>
            <a:r>
              <a:rPr lang="en-US" altLang="en-US" sz="4000" b="1" dirty="0" err="1" smtClean="0">
                <a:solidFill>
                  <a:srgbClr val="0070C0"/>
                </a:solidFill>
              </a:rPr>
              <a:t>Forrelation</a:t>
            </a:r>
            <a:r>
              <a:rPr lang="en-US" altLang="en-US" sz="4000" b="1" dirty="0" smtClean="0">
                <a:solidFill>
                  <a:srgbClr val="0070C0"/>
                </a:solidFill>
              </a:rPr>
              <a:t> Requires </a:t>
            </a:r>
            <a:r>
              <a:rPr lang="en-US" altLang="en-US" sz="4000" b="1" dirty="0" smtClean="0">
                <a:solidFill>
                  <a:srgbClr val="0070C0"/>
                </a:solidFill>
                <a:sym typeface="Symbol"/>
              </a:rPr>
              <a:t>(N / log N) Queries Classically?</a:t>
            </a:r>
            <a:endParaRPr lang="en-US" altLang="en-US" sz="4000" b="1" dirty="0">
              <a:solidFill>
                <a:srgbClr val="7030A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09800" y="3505200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Eh, I had some slides about this, but I took them out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31800" y="2286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Classical Simulation of k-Query Quantum Algorithms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5150"/>
            <a:ext cx="8610600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 smtClean="0">
                <a:solidFill>
                  <a:srgbClr val="FF0000"/>
                </a:solidFill>
              </a:rPr>
              <a:t>Beals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 et al. 1998:</a:t>
            </a:r>
            <a:r>
              <a:rPr lang="en-US" altLang="en-US" sz="2700" dirty="0" smtClean="0"/>
              <a:t> Let A be a quantum algorithm that makes T queries to X=(x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</a:t>
            </a:r>
            <a:r>
              <a:rPr lang="en-US" altLang="en-US" sz="2700" dirty="0" err="1" smtClean="0"/>
              <a:t>x</a:t>
            </a:r>
            <a:r>
              <a:rPr lang="en-US" altLang="en-US" sz="2700" baseline="-25000" dirty="0" err="1" smtClean="0"/>
              <a:t>N</a:t>
            </a:r>
            <a:r>
              <a:rPr lang="en-US" altLang="en-US" sz="2700" dirty="0" smtClean="0"/>
              <a:t>).  Then p(X)=</a:t>
            </a:r>
            <a:r>
              <a:rPr lang="en-US" altLang="en-US" sz="2700" dirty="0" err="1" smtClean="0"/>
              <a:t>Pr</a:t>
            </a:r>
            <a:r>
              <a:rPr lang="en-US" altLang="en-US" sz="2700" dirty="0" smtClean="0"/>
              <a:t>[A accepts X] is a real polynomial in the x</a:t>
            </a:r>
            <a:r>
              <a:rPr lang="en-US" altLang="en-US" sz="2700" baseline="-25000" dirty="0" smtClean="0"/>
              <a:t>i</a:t>
            </a:r>
            <a:r>
              <a:rPr lang="en-US" altLang="en-US" sz="2700" dirty="0" smtClean="0"/>
              <a:t>’s, of degree at most 2T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Our 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Result:</a:t>
            </a:r>
            <a:r>
              <a:rPr lang="en-US" altLang="en-US" sz="2700" dirty="0" smtClean="0"/>
              <a:t> </a:t>
            </a:r>
            <a:r>
              <a:rPr lang="en-US" altLang="en-US" sz="2700" dirty="0"/>
              <a:t>Let p(x</a:t>
            </a:r>
            <a:r>
              <a:rPr lang="en-US" altLang="en-US" sz="2700" baseline="-25000" dirty="0"/>
              <a:t>1</a:t>
            </a:r>
            <a:r>
              <a:rPr lang="en-US" altLang="en-US" sz="2700" dirty="0"/>
              <a:t>,…,</a:t>
            </a:r>
            <a:r>
              <a:rPr lang="en-US" altLang="en-US" sz="2700" dirty="0" err="1"/>
              <a:t>x</a:t>
            </a:r>
            <a:r>
              <a:rPr lang="en-US" altLang="en-US" sz="2700" baseline="-25000" dirty="0" err="1"/>
              <a:t>N</a:t>
            </a:r>
            <a:r>
              <a:rPr lang="en-US" altLang="en-US" sz="2700" dirty="0"/>
              <a:t>) </a:t>
            </a:r>
            <a:r>
              <a:rPr lang="en-US" altLang="en-US" sz="2700" dirty="0" smtClean="0"/>
              <a:t>be any degree-k real polynomial that’s </a:t>
            </a:r>
            <a:r>
              <a:rPr lang="en-US" altLang="en-US" sz="2700" dirty="0" smtClean="0"/>
              <a:t>bounded </a:t>
            </a:r>
            <a:r>
              <a:rPr lang="en-US" altLang="en-US" sz="2700" dirty="0" smtClean="0"/>
              <a:t>in </a:t>
            </a:r>
            <a:r>
              <a:rPr lang="en-US" altLang="en-US" sz="2700" dirty="0" smtClean="0"/>
              <a:t>[0,1</a:t>
            </a:r>
            <a:r>
              <a:rPr lang="en-US" altLang="en-US" sz="2700" dirty="0" smtClean="0"/>
              <a:t>] </a:t>
            </a:r>
            <a:r>
              <a:rPr lang="en-US" altLang="en-US" sz="2700" dirty="0"/>
              <a:t>for all Boolean x</a:t>
            </a:r>
            <a:r>
              <a:rPr lang="en-US" altLang="en-US" sz="2700" baseline="-25000" dirty="0"/>
              <a:t>1</a:t>
            </a:r>
            <a:r>
              <a:rPr lang="en-US" altLang="en-US" sz="2700" dirty="0"/>
              <a:t>,…,</a:t>
            </a:r>
            <a:r>
              <a:rPr lang="en-US" altLang="en-US" sz="2700" dirty="0" err="1"/>
              <a:t>x</a:t>
            </a:r>
            <a:r>
              <a:rPr lang="en-US" altLang="en-US" sz="2700" baseline="-25000" dirty="0" err="1"/>
              <a:t>N</a:t>
            </a:r>
            <a:r>
              <a:rPr lang="en-US" altLang="en-US" sz="2700" dirty="0"/>
              <a:t>. Then there’s a randomized algorithm that approximates </a:t>
            </a:r>
            <a:r>
              <a:rPr lang="en-US" altLang="en-US" sz="2700" dirty="0" smtClean="0"/>
              <a:t>p </a:t>
            </a:r>
            <a:r>
              <a:rPr lang="en-US" altLang="en-US" sz="2700" dirty="0"/>
              <a:t>to within </a:t>
            </a:r>
            <a:r>
              <a:rPr lang="en-US" altLang="en-US" sz="2700" dirty="0">
                <a:sym typeface="Symbol"/>
              </a:rPr>
              <a:t>, with high probability, by querying only</a:t>
            </a:r>
            <a:endParaRPr lang="en-US" altLang="en-US" sz="27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7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363834"/>
              </p:ext>
            </p:extLst>
          </p:nvPr>
        </p:nvGraphicFramePr>
        <p:xfrm>
          <a:off x="2286000" y="4838101"/>
          <a:ext cx="2831901" cy="1771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8" name="Equation" r:id="rId4" imgW="850680" imgH="533160" progId="Equation.3">
                  <p:embed/>
                </p:oleObj>
              </mc:Choice>
              <mc:Fallback>
                <p:oleObj name="Equation" r:id="rId4" imgW="8506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38101"/>
                        <a:ext cx="2831901" cy="1771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293360" y="5355149"/>
            <a:ext cx="16408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variables</a:t>
            </a: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56898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6700" y="609600"/>
            <a:ext cx="8610600" cy="23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Proof Idea:</a:t>
            </a:r>
            <a:r>
              <a:rPr lang="en-US" altLang="en-US" sz="2700" dirty="0" smtClean="0"/>
              <a:t> Repeatedly identify influential variables and “split” them.  Produces </a:t>
            </a:r>
            <a:r>
              <a:rPr lang="en-US" altLang="en-US" sz="2700" dirty="0" err="1" smtClean="0"/>
              <a:t>exp</a:t>
            </a:r>
            <a:r>
              <a:rPr lang="en-US" altLang="en-US" sz="2700" dirty="0" smtClean="0"/>
              <a:t>(k)</a:t>
            </a:r>
            <a:r>
              <a:rPr lang="en-US" altLang="en-US" sz="2700" dirty="0" smtClean="0">
                <a:sym typeface="Symbol"/>
              </a:rPr>
              <a:t></a:t>
            </a:r>
            <a:r>
              <a:rPr lang="en-US" altLang="en-US" sz="2700" dirty="0" smtClean="0"/>
              <a:t>O(N) new variables, which is linear for constant 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Then just pick a set S of variables at random, query them, and estimate q by summing only monomials over S</a:t>
            </a:r>
            <a:endParaRPr lang="en-US" altLang="en-US" sz="27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76860" y="3505200"/>
            <a:ext cx="86106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Note:</a:t>
            </a:r>
            <a:r>
              <a:rPr lang="en-US" altLang="en-US" sz="2700" dirty="0" smtClean="0"/>
              <a:t> The original algorithm of A.-</a:t>
            </a:r>
            <a:r>
              <a:rPr lang="en-US" altLang="en-US" sz="2700" dirty="0" err="1" smtClean="0"/>
              <a:t>Ambainis</a:t>
            </a:r>
            <a:r>
              <a:rPr lang="en-US" altLang="en-US" sz="2700" dirty="0" smtClean="0"/>
              <a:t> only worked for </a:t>
            </a:r>
            <a:r>
              <a:rPr lang="en-US" altLang="en-US" sz="2700" b="1" dirty="0" smtClean="0"/>
              <a:t>multilinear forms</a:t>
            </a:r>
            <a:r>
              <a:rPr lang="en-US" altLang="en-US" sz="2700" dirty="0" smtClean="0"/>
              <a:t>, a special class of polynomials.  This was enough to imply the conclusion about quantum algorithms</a:t>
            </a:r>
            <a:endParaRPr lang="en-US" altLang="en-US" sz="27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76860" y="4953000"/>
            <a:ext cx="86106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But very recently, A.-</a:t>
            </a:r>
            <a:r>
              <a:rPr lang="en-US" altLang="en-US" sz="2700" dirty="0" err="1" smtClean="0"/>
              <a:t>Ambainis</a:t>
            </a:r>
            <a:r>
              <a:rPr lang="en-US" altLang="en-US" sz="2700" dirty="0" smtClean="0"/>
              <a:t>-</a:t>
            </a:r>
            <a:r>
              <a:rPr lang="en-US" altLang="en-US" sz="2700" dirty="0" err="1" smtClean="0"/>
              <a:t>Iraids-Kokainis-Smotrovs</a:t>
            </a:r>
            <a:r>
              <a:rPr lang="en-US" altLang="en-US" sz="2700" dirty="0" smtClean="0"/>
              <a:t> showed that any algorithm that works for degree-k multilinear forms, works for 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all</a:t>
            </a:r>
            <a:r>
              <a:rPr lang="en-US" altLang="en-US" sz="2700" dirty="0" smtClean="0"/>
              <a:t> degree-k real polynomials</a:t>
            </a: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5948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0025" y="159702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70C0"/>
                </a:solidFill>
              </a:rPr>
              <a:t>k-Fold </a:t>
            </a:r>
            <a:r>
              <a:rPr lang="en-US" altLang="en-US" sz="4400" b="1" dirty="0" err="1">
                <a:solidFill>
                  <a:srgbClr val="0070C0"/>
                </a:solidFill>
              </a:rPr>
              <a:t>Forrelation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14325" y="914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k Boolean functions f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,…,</a:t>
            </a:r>
            <a:r>
              <a:rPr lang="en-US" altLang="en-US" sz="2800" dirty="0" err="1"/>
              <a:t>f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:{0,1}</a:t>
            </a:r>
            <a:r>
              <a:rPr lang="en-US" altLang="en-US" sz="2800" baseline="30000" dirty="0"/>
              <a:t>n</a:t>
            </a:r>
            <a:r>
              <a:rPr lang="en-US" altLang="en-US" sz="2800" dirty="0">
                <a:sym typeface="Wingdings" pitchFamily="2" charset="2"/>
              </a:rPr>
              <a:t>{1,-1},</a:t>
            </a:r>
            <a:r>
              <a:rPr lang="en-US" altLang="en-US" sz="2800" dirty="0"/>
              <a:t> estimate</a:t>
            </a:r>
          </a:p>
        </p:txBody>
      </p:sp>
      <p:sp>
        <p:nvSpPr>
          <p:cNvPr id="9224" name="Text Box 3"/>
          <p:cNvSpPr txBox="1">
            <a:spLocks noChangeArrowheads="1"/>
          </p:cNvSpPr>
          <p:nvPr/>
        </p:nvSpPr>
        <p:spPr bwMode="auto">
          <a:xfrm>
            <a:off x="333375" y="2501214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Once again, there’s a trivial k-query quantum algorithm</a:t>
            </a:r>
            <a:r>
              <a:rPr lang="en-US" altLang="en-US" sz="2800" dirty="0" smtClean="0"/>
              <a:t>!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	</a:t>
            </a:r>
            <a:r>
              <a:rPr lang="en-US" altLang="en-US" sz="2400" dirty="0" smtClean="0"/>
              <a:t>(Can be improved to k/2 queries)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50119" y="3428349"/>
            <a:ext cx="6985000" cy="2227263"/>
            <a:chOff x="671513" y="3428349"/>
            <a:chExt cx="6985000" cy="2227263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204913" y="4580874"/>
              <a:ext cx="62309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1204913" y="5266674"/>
              <a:ext cx="61579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>
              <a:off x="1204913" y="3895074"/>
              <a:ext cx="63039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8" name="TextBox 6"/>
            <p:cNvSpPr txBox="1">
              <a:spLocks noChangeArrowheads="1"/>
            </p:cNvSpPr>
            <p:nvPr/>
          </p:nvSpPr>
          <p:spPr bwMode="auto">
            <a:xfrm>
              <a:off x="1585913" y="35902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29" name="TextBox 7"/>
            <p:cNvSpPr txBox="1">
              <a:spLocks noChangeArrowheads="1"/>
            </p:cNvSpPr>
            <p:nvPr/>
          </p:nvSpPr>
          <p:spPr bwMode="auto">
            <a:xfrm>
              <a:off x="1585913" y="42760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0" name="TextBox 8"/>
            <p:cNvSpPr txBox="1">
              <a:spLocks noChangeArrowheads="1"/>
            </p:cNvSpPr>
            <p:nvPr/>
          </p:nvSpPr>
          <p:spPr bwMode="auto">
            <a:xfrm>
              <a:off x="1585913" y="49618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00313" y="3590274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32" name="TextBox 10"/>
            <p:cNvSpPr txBox="1">
              <a:spLocks noChangeArrowheads="1"/>
            </p:cNvSpPr>
            <p:nvPr/>
          </p:nvSpPr>
          <p:spPr bwMode="auto">
            <a:xfrm>
              <a:off x="3414713" y="35902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3" name="TextBox 11"/>
            <p:cNvSpPr txBox="1">
              <a:spLocks noChangeArrowheads="1"/>
            </p:cNvSpPr>
            <p:nvPr/>
          </p:nvSpPr>
          <p:spPr bwMode="auto">
            <a:xfrm>
              <a:off x="3414713" y="42760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4" name="TextBox 12"/>
            <p:cNvSpPr txBox="1">
              <a:spLocks noChangeArrowheads="1"/>
            </p:cNvSpPr>
            <p:nvPr/>
          </p:nvSpPr>
          <p:spPr bwMode="auto">
            <a:xfrm>
              <a:off x="3414713" y="49618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9235" name="Group 13"/>
            <p:cNvGrpSpPr>
              <a:grpSpLocks/>
            </p:cNvGrpSpPr>
            <p:nvPr/>
          </p:nvGrpSpPr>
          <p:grpSpPr bwMode="auto">
            <a:xfrm>
              <a:off x="7072313" y="3428349"/>
              <a:ext cx="584200" cy="855663"/>
              <a:chOff x="6209270" y="1075768"/>
              <a:chExt cx="584538" cy="856433"/>
            </a:xfrm>
          </p:grpSpPr>
          <p:sp>
            <p:nvSpPr>
              <p:cNvPr id="21" name="Chord 20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2" name="Straight Arrow Connector 21"/>
              <p:cNvCxnSpPr>
                <a:stCxn id="21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6" name="Group 16"/>
            <p:cNvGrpSpPr>
              <a:grpSpLocks/>
            </p:cNvGrpSpPr>
            <p:nvPr/>
          </p:nvGrpSpPr>
          <p:grpSpPr bwMode="auto">
            <a:xfrm>
              <a:off x="7072313" y="4114149"/>
              <a:ext cx="584200" cy="855663"/>
              <a:chOff x="6209270" y="1075768"/>
              <a:chExt cx="584538" cy="856433"/>
            </a:xfrm>
          </p:grpSpPr>
          <p:sp>
            <p:nvSpPr>
              <p:cNvPr id="24" name="Chord 23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5" name="Straight Arrow Connector 24"/>
              <p:cNvCxnSpPr>
                <a:stCxn id="24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7" name="Group 19"/>
            <p:cNvGrpSpPr>
              <a:grpSpLocks/>
            </p:cNvGrpSpPr>
            <p:nvPr/>
          </p:nvGrpSpPr>
          <p:grpSpPr bwMode="auto">
            <a:xfrm>
              <a:off x="7072313" y="4799949"/>
              <a:ext cx="584200" cy="855663"/>
              <a:chOff x="6209270" y="1075768"/>
              <a:chExt cx="584538" cy="856433"/>
            </a:xfrm>
          </p:grpSpPr>
          <p:sp>
            <p:nvSpPr>
              <p:cNvPr id="27" name="Chord 26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8" name="Straight Arrow Connector 27"/>
              <p:cNvCxnSpPr>
                <a:stCxn id="27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38" name="Text Box 3"/>
            <p:cNvSpPr txBox="1">
              <a:spLocks noChangeArrowheads="1"/>
            </p:cNvSpPr>
            <p:nvPr/>
          </p:nvSpPr>
          <p:spPr bwMode="auto">
            <a:xfrm>
              <a:off x="2500313" y="4276074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  <a:r>
                <a:rPr lang="en-US" altLang="en-US" sz="2800" b="1" baseline="-25000"/>
                <a:t>1</a:t>
              </a:r>
            </a:p>
          </p:txBody>
        </p:sp>
        <p:sp>
          <p:nvSpPr>
            <p:cNvPr id="9239" name="Text Box 3"/>
            <p:cNvSpPr txBox="1">
              <a:spLocks noChangeArrowheads="1"/>
            </p:cNvSpPr>
            <p:nvPr/>
          </p:nvSpPr>
          <p:spPr bwMode="auto">
            <a:xfrm>
              <a:off x="671513" y="35902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9240" name="Text Box 3"/>
            <p:cNvSpPr txBox="1">
              <a:spLocks noChangeArrowheads="1"/>
            </p:cNvSpPr>
            <p:nvPr/>
          </p:nvSpPr>
          <p:spPr bwMode="auto">
            <a:xfrm>
              <a:off x="671513" y="42760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9241" name="Text Box 3"/>
            <p:cNvSpPr txBox="1">
              <a:spLocks noChangeArrowheads="1"/>
            </p:cNvSpPr>
            <p:nvPr/>
          </p:nvSpPr>
          <p:spPr bwMode="auto">
            <a:xfrm>
              <a:off x="671513" y="49618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243513" y="3580749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43" name="Text Box 3"/>
            <p:cNvSpPr txBox="1">
              <a:spLocks noChangeArrowheads="1"/>
            </p:cNvSpPr>
            <p:nvPr/>
          </p:nvSpPr>
          <p:spPr bwMode="auto">
            <a:xfrm>
              <a:off x="5243513" y="4266549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  <a:r>
                <a:rPr lang="en-US" altLang="en-US" sz="2800" b="1" baseline="-25000"/>
                <a:t>k</a:t>
              </a:r>
            </a:p>
          </p:txBody>
        </p:sp>
        <p:sp>
          <p:nvSpPr>
            <p:cNvPr id="9244" name="TextBox 32"/>
            <p:cNvSpPr txBox="1">
              <a:spLocks noChangeArrowheads="1"/>
            </p:cNvSpPr>
            <p:nvPr/>
          </p:nvSpPr>
          <p:spPr bwMode="auto">
            <a:xfrm>
              <a:off x="6157913" y="35807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45" name="TextBox 33"/>
            <p:cNvSpPr txBox="1">
              <a:spLocks noChangeArrowheads="1"/>
            </p:cNvSpPr>
            <p:nvPr/>
          </p:nvSpPr>
          <p:spPr bwMode="auto">
            <a:xfrm>
              <a:off x="6157913" y="42665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46" name="TextBox 34"/>
            <p:cNvSpPr txBox="1">
              <a:spLocks noChangeArrowheads="1"/>
            </p:cNvSpPr>
            <p:nvPr/>
          </p:nvSpPr>
          <p:spPr bwMode="auto">
            <a:xfrm>
              <a:off x="6157913" y="49523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283075" y="3571224"/>
              <a:ext cx="793750" cy="19240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381500" y="4482449"/>
              <a:ext cx="122238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619625" y="4488799"/>
              <a:ext cx="122238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868863" y="4491974"/>
              <a:ext cx="122237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2781"/>
              </p:ext>
            </p:extLst>
          </p:nvPr>
        </p:nvGraphicFramePr>
        <p:xfrm>
          <a:off x="152718" y="1463675"/>
          <a:ext cx="8867775" cy="95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Equation" r:id="rId4" imgW="4254480" imgH="457200" progId="Equation.3">
                  <p:embed/>
                </p:oleObj>
              </mc:Choice>
              <mc:Fallback>
                <p:oleObj name="Equation" r:id="rId4" imgW="42544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8" y="1463675"/>
                        <a:ext cx="8867775" cy="951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200025" y="563880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Conjecture:</a:t>
            </a:r>
            <a:r>
              <a:rPr lang="en-US" altLang="en-US" sz="2800" dirty="0" smtClean="0"/>
              <a:t> 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requires </a:t>
            </a:r>
            <a:r>
              <a:rPr lang="en-US" altLang="en-US" sz="2800" dirty="0" smtClean="0">
                <a:sym typeface="Symbol"/>
              </a:rPr>
              <a:t>(</a:t>
            </a:r>
            <a:r>
              <a:rPr lang="en-US" altLang="en-US" sz="2800" dirty="0" smtClean="0"/>
              <a:t>N</a:t>
            </a:r>
            <a:r>
              <a:rPr lang="en-US" altLang="en-US" sz="2800" baseline="30000" dirty="0" smtClean="0"/>
              <a:t>1-1/k</a:t>
            </a:r>
            <a:r>
              <a:rPr lang="en-US" altLang="en-US" sz="2800" dirty="0" smtClean="0"/>
              <a:t>) randomized queries—achieving the optimal gap for all k</a:t>
            </a:r>
            <a:endParaRPr lang="en-US" altLang="en-US" sz="2800" dirty="0"/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 rot="21019616">
            <a:off x="453232" y="3888376"/>
            <a:ext cx="8306435" cy="1384995"/>
          </a:xfrm>
          <a:prstGeom prst="rect">
            <a:avLst/>
          </a:prstGeom>
          <a:solidFill>
            <a:srgbClr val="F9F8FA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Bonus Theorem:</a:t>
            </a:r>
            <a:r>
              <a:rPr lang="en-US" altLang="en-US" sz="2800" dirty="0" smtClean="0"/>
              <a:t> 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-complete for k=poly(n), if f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f</a:t>
            </a:r>
            <a:r>
              <a:rPr lang="en-US" altLang="en-US" sz="2800" baseline="-25000" dirty="0" err="1" smtClean="0"/>
              <a:t>k</a:t>
            </a:r>
            <a:r>
              <a:rPr lang="en-US" altLang="en-US" sz="2800" dirty="0" smtClean="0"/>
              <a:t> are described by circuits—giving a second sense in which it “captures the full power of QC”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44" grpId="0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What About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Total</a:t>
            </a:r>
            <a:r>
              <a:rPr lang="en-US" altLang="en-US" sz="4400" b="1" dirty="0" smtClean="0">
                <a:solidFill>
                  <a:srgbClr val="0070C0"/>
                </a:solidFill>
              </a:rPr>
              <a:t> Functions?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9560" y="10668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Beals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 1998</a:t>
            </a:r>
            <a:r>
              <a:rPr lang="en-US" altLang="en-US" sz="2800" dirty="0" smtClean="0"/>
              <a:t> showed that, for all total Boolean functions F:{0,1}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>
                <a:sym typeface="Wingdings" panose="05000000000000000000" pitchFamily="2" charset="2"/>
              </a:rPr>
              <a:t>{0,1},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030525"/>
              </p:ext>
            </p:extLst>
          </p:nvPr>
        </p:nvGraphicFramePr>
        <p:xfrm>
          <a:off x="838200" y="2040294"/>
          <a:ext cx="4584423" cy="1012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Equation" r:id="rId4" imgW="1091880" imgH="241200" progId="Equation.3">
                  <p:embed/>
                </p:oleObj>
              </mc:Choice>
              <mc:Fallback>
                <p:oleObj name="Equation" r:id="rId4" imgW="109188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40294"/>
                        <a:ext cx="4584423" cy="10128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9560" y="3345871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Longstanding Conjecture: </a:t>
            </a:r>
            <a:r>
              <a:rPr lang="en-US" altLang="en-US" sz="2800" dirty="0" smtClean="0"/>
              <a:t>The biggest such separation is actually quadratic, </a:t>
            </a:r>
            <a:r>
              <a:rPr lang="en-US" altLang="en-US" sz="2800" dirty="0" smtClean="0"/>
              <a:t>as achieved by Grover’s algorithm for the N-bit OR function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9560" y="4876338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Ambainis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et al. 2015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2800" dirty="0" smtClean="0"/>
              <a:t>Totally wrong!  There’s a t</a:t>
            </a:r>
            <a:r>
              <a:rPr lang="en-US" altLang="en-US" sz="2800" dirty="0" smtClean="0"/>
              <a:t>otal F with D(F)~Q(F)</a:t>
            </a:r>
            <a:r>
              <a:rPr lang="en-US" altLang="en-US" sz="2800" baseline="30000" dirty="0" smtClean="0"/>
              <a:t>4</a:t>
            </a:r>
            <a:r>
              <a:rPr lang="en-US" altLang="en-US" sz="2800" dirty="0" smtClean="0"/>
              <a:t>.  But their example still satisfies R(F)=O(Q(F)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), so maybe the latter always holds?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867400" y="1812168"/>
            <a:ext cx="2705100" cy="1200329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ym typeface="Wingdings" panose="05000000000000000000" pitchFamily="2" charset="2"/>
              </a:rPr>
              <a:t>(D(F) = Classical </a:t>
            </a:r>
            <a:r>
              <a:rPr lang="en-US" altLang="en-US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deterministic</a:t>
            </a:r>
            <a:r>
              <a:rPr lang="en-US" altLang="en-US" sz="2400" dirty="0" smtClean="0">
                <a:sym typeface="Wingdings" panose="05000000000000000000" pitchFamily="2" charset="2"/>
              </a:rPr>
              <a:t> query complexity)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7" y="990600"/>
            <a:ext cx="9140353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Text Box 3"/>
          <p:cNvSpPr txBox="1">
            <a:spLocks noChangeArrowheads="1"/>
          </p:cNvSpPr>
          <p:nvPr/>
        </p:nvSpPr>
        <p:spPr bwMode="auto">
          <a:xfrm>
            <a:off x="289560" y="304800"/>
            <a:ext cx="8625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Ben-David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2015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2800" dirty="0" smtClean="0"/>
              <a:t>Nope!  </a:t>
            </a:r>
            <a:r>
              <a:rPr lang="en-US" altLang="en-US" sz="2800" dirty="0" smtClean="0"/>
              <a:t>There’s a t</a:t>
            </a:r>
            <a:r>
              <a:rPr lang="en-US" altLang="en-US" sz="2800" dirty="0" smtClean="0"/>
              <a:t>otal F with R(F)~Q(F)</a:t>
            </a:r>
            <a:r>
              <a:rPr lang="en-US" altLang="en-US" sz="2800" baseline="30000" dirty="0" smtClean="0"/>
              <a:t>2.5</a:t>
            </a:r>
            <a:r>
              <a:rPr lang="en-US" altLang="en-US" sz="2800" dirty="0" smtClean="0"/>
              <a:t>.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25" name="Text Box 3"/>
          <p:cNvSpPr txBox="1">
            <a:spLocks noChangeArrowheads="1"/>
          </p:cNvSpPr>
          <p:nvPr/>
        </p:nvSpPr>
        <p:spPr bwMode="auto">
          <a:xfrm>
            <a:off x="2628900" y="4724400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“Cheat Sheet”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909880"/>
              </p:ext>
            </p:extLst>
          </p:nvPr>
        </p:nvGraphicFramePr>
        <p:xfrm>
          <a:off x="609600" y="5638800"/>
          <a:ext cx="6734175" cy="852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Equation" r:id="rId4" imgW="1904760" imgH="241200" progId="Equation.3">
                  <p:embed/>
                </p:oleObj>
              </mc:Choice>
              <mc:Fallback>
                <p:oleObj name="Equation" r:id="rId4" imgW="190476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638800"/>
                        <a:ext cx="6734175" cy="8529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520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Connecting Two Open Problems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9560" y="1066800"/>
            <a:ext cx="8458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Suppose </a:t>
            </a:r>
            <a:r>
              <a:rPr lang="en-US" altLang="en-US" sz="2800" dirty="0" err="1" smtClean="0"/>
              <a:t>Ambainis</a:t>
            </a:r>
            <a:r>
              <a:rPr lang="en-US" altLang="en-US" sz="2800" dirty="0" smtClean="0"/>
              <a:t> and I are right that </a:t>
            </a:r>
            <a:r>
              <a:rPr lang="en-US" altLang="en-US" sz="2800" dirty="0" smtClean="0"/>
              <a:t>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has randomized query complexity </a:t>
            </a:r>
            <a:r>
              <a:rPr lang="en-US" altLang="en-US" sz="2800" dirty="0">
                <a:sym typeface="Symbol"/>
              </a:rPr>
              <a:t>(</a:t>
            </a:r>
            <a:r>
              <a:rPr lang="en-US" altLang="en-US" sz="2800" dirty="0"/>
              <a:t>N</a:t>
            </a:r>
            <a:r>
              <a:rPr lang="en-US" altLang="en-US" sz="2800" baseline="30000" dirty="0"/>
              <a:t>1-1/k</a:t>
            </a:r>
            <a:r>
              <a:rPr lang="en-US" altLang="en-US" sz="2800" dirty="0" smtClean="0"/>
              <a:t>).  Then, plugging 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into </a:t>
            </a:r>
            <a:r>
              <a:rPr lang="en-US" altLang="en-US" sz="2800" dirty="0" err="1" smtClean="0"/>
              <a:t>Shalev’s</a:t>
            </a:r>
            <a:r>
              <a:rPr lang="en-US" altLang="en-US" sz="2800" dirty="0" smtClean="0"/>
              <a:t> construction, his separation automatically improves to R(F)~Q(F)</a:t>
            </a:r>
            <a:r>
              <a:rPr lang="en-US" altLang="en-US" sz="2800" baseline="30000" dirty="0" smtClean="0"/>
              <a:t>3</a:t>
            </a:r>
            <a:r>
              <a:rPr lang="en-US" altLang="en-US" sz="2800" dirty="0" smtClean="0"/>
              <a:t>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0" y="3581400"/>
            <a:ext cx="8458200" cy="2246769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A.-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BenDavid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-Kothari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2015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2800" dirty="0" smtClean="0"/>
              <a:t>Used the “cheat sheet” construction </a:t>
            </a:r>
            <a:r>
              <a:rPr lang="en-US" altLang="en-US" sz="2800" dirty="0" smtClean="0"/>
              <a:t>to achieve lots of other separations in query complexity, including a total Boolean function F with a 4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-power gap between approximate degree and quantum query complexity (previous best: 1.3</a:t>
            </a:r>
            <a:r>
              <a:rPr lang="en-US" altLang="en-US" sz="2800" baseline="30000" dirty="0" smtClean="0"/>
              <a:t>rd</a:t>
            </a:r>
            <a:r>
              <a:rPr lang="en-US" altLang="en-US" sz="2800" dirty="0" smtClean="0"/>
              <a:t> power)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0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The Fourier </a:t>
            </a:r>
            <a:r>
              <a:rPr lang="en-US" altLang="en-US" sz="4400" b="1" dirty="0">
                <a:solidFill>
                  <a:srgbClr val="0070C0"/>
                </a:solidFill>
              </a:rPr>
              <a:t>Sampling Problem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Given a Boolean function</a:t>
            </a: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4267200" y="1012825"/>
          <a:ext cx="3529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2" name="Equation" r:id="rId4" imgW="1117600" imgH="241300" progId="Equation.3">
                  <p:embed/>
                </p:oleObj>
              </mc:Choice>
              <mc:Fallback>
                <p:oleObj name="Equation" r:id="rId4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12825"/>
                        <a:ext cx="35290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s</a:t>
            </a:r>
            <a:r>
              <a:rPr lang="en-US" altLang="en-US" sz="2800" dirty="0" smtClean="0"/>
              <a:t>ample a random z</a:t>
            </a:r>
            <a:r>
              <a:rPr lang="en-US" altLang="en-US" sz="2800" dirty="0">
                <a:sym typeface="Symbol" pitchFamily="18" charset="2"/>
              </a:rPr>
              <a:t></a:t>
            </a:r>
            <a:r>
              <a:rPr lang="en-US" altLang="en-US" sz="2800" dirty="0"/>
              <a:t>{0,1}</a:t>
            </a:r>
            <a:r>
              <a:rPr lang="en-US" altLang="en-US" sz="2800" baseline="30000" dirty="0"/>
              <a:t>n</a:t>
            </a:r>
            <a:r>
              <a:rPr lang="en-US" altLang="en-US" sz="2800" dirty="0"/>
              <a:t> with </a:t>
            </a:r>
            <a:r>
              <a:rPr lang="en-US" altLang="en-US" sz="2800" dirty="0" smtClean="0"/>
              <a:t>probability close to</a:t>
            </a:r>
            <a:endParaRPr lang="en-US" altLang="en-US" sz="2800" dirty="0"/>
          </a:p>
        </p:txBody>
      </p:sp>
      <p:graphicFrame>
        <p:nvGraphicFramePr>
          <p:cNvPr id="133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79806"/>
              </p:ext>
            </p:extLst>
          </p:nvPr>
        </p:nvGraphicFramePr>
        <p:xfrm>
          <a:off x="7924800" y="1835150"/>
          <a:ext cx="10223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3" name="Equation" r:id="rId6" imgW="368300" imgH="241300" progId="Equation.3">
                  <p:embed/>
                </p:oleObj>
              </mc:Choice>
              <mc:Fallback>
                <p:oleObj name="Equation" r:id="rId6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835150"/>
                        <a:ext cx="102235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81453" y="3862055"/>
            <a:ext cx="4430713" cy="2832100"/>
            <a:chOff x="381000" y="3026229"/>
            <a:chExt cx="4431165" cy="2831306"/>
          </a:xfrm>
        </p:grpSpPr>
        <p:sp>
          <p:nvSpPr>
            <p:cNvPr id="13324" name="Text Box 3"/>
            <p:cNvSpPr txBox="1">
              <a:spLocks noChangeArrowheads="1"/>
            </p:cNvSpPr>
            <p:nvPr/>
          </p:nvSpPr>
          <p:spPr bwMode="auto">
            <a:xfrm>
              <a:off x="381000" y="3026229"/>
              <a:ext cx="443116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Trivial Quantum Algorithm:</a:t>
              </a:r>
            </a:p>
          </p:txBody>
        </p:sp>
        <p:grpSp>
          <p:nvGrpSpPr>
            <p:cNvPr id="13325" name="Group 32"/>
            <p:cNvGrpSpPr>
              <a:grpSpLocks/>
            </p:cNvGrpSpPr>
            <p:nvPr/>
          </p:nvGrpSpPr>
          <p:grpSpPr bwMode="auto">
            <a:xfrm>
              <a:off x="457200" y="3630272"/>
              <a:ext cx="4241800" cy="2227263"/>
              <a:chOff x="2133600" y="1143000"/>
              <a:chExt cx="4241800" cy="2227263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2667062" y="2286305"/>
                <a:ext cx="31245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667062" y="2971913"/>
                <a:ext cx="31245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667062" y="1600698"/>
                <a:ext cx="312451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29" name="TextBox 4"/>
              <p:cNvSpPr txBox="1">
                <a:spLocks noChangeArrowheads="1"/>
              </p:cNvSpPr>
              <p:nvPr/>
            </p:nvSpPr>
            <p:spPr bwMode="auto">
              <a:xfrm>
                <a:off x="3048000" y="12954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sp>
            <p:nvSpPr>
              <p:cNvPr id="13330" name="TextBox 6"/>
              <p:cNvSpPr txBox="1">
                <a:spLocks noChangeArrowheads="1"/>
              </p:cNvSpPr>
              <p:nvPr/>
            </p:nvSpPr>
            <p:spPr bwMode="auto">
              <a:xfrm>
                <a:off x="3048000" y="19812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sp>
            <p:nvSpPr>
              <p:cNvPr id="13331" name="TextBox 7"/>
              <p:cNvSpPr txBox="1">
                <a:spLocks noChangeArrowheads="1"/>
              </p:cNvSpPr>
              <p:nvPr/>
            </p:nvSpPr>
            <p:spPr bwMode="auto">
              <a:xfrm>
                <a:off x="3048000" y="26670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962595" y="1295983"/>
                <a:ext cx="533454" cy="190446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333" name="TextBox 9"/>
              <p:cNvSpPr txBox="1">
                <a:spLocks noChangeArrowheads="1"/>
              </p:cNvSpPr>
              <p:nvPr/>
            </p:nvSpPr>
            <p:spPr bwMode="auto">
              <a:xfrm>
                <a:off x="4876800" y="12954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sp>
            <p:nvSpPr>
              <p:cNvPr id="13334" name="TextBox 10"/>
              <p:cNvSpPr txBox="1">
                <a:spLocks noChangeArrowheads="1"/>
              </p:cNvSpPr>
              <p:nvPr/>
            </p:nvSpPr>
            <p:spPr bwMode="auto">
              <a:xfrm>
                <a:off x="4876800" y="19812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sp>
            <p:nvSpPr>
              <p:cNvPr id="13335" name="TextBox 11"/>
              <p:cNvSpPr txBox="1">
                <a:spLocks noChangeArrowheads="1"/>
              </p:cNvSpPr>
              <p:nvPr/>
            </p:nvSpPr>
            <p:spPr bwMode="auto">
              <a:xfrm>
                <a:off x="4876800" y="2667000"/>
                <a:ext cx="533400" cy="523875"/>
              </a:xfrm>
              <a:prstGeom prst="rect">
                <a:avLst/>
              </a:prstGeom>
              <a:solidFill>
                <a:srgbClr val="EDF6F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/>
                  <a:t>H</a:t>
                </a:r>
              </a:p>
            </p:txBody>
          </p:sp>
          <p:grpSp>
            <p:nvGrpSpPr>
              <p:cNvPr id="13336" name="Group 49"/>
              <p:cNvGrpSpPr>
                <a:grpSpLocks/>
              </p:cNvGrpSpPr>
              <p:nvPr/>
            </p:nvGrpSpPr>
            <p:grpSpPr bwMode="auto">
              <a:xfrm>
                <a:off x="5791200" y="1143000"/>
                <a:ext cx="584200" cy="855663"/>
                <a:chOff x="6209270" y="1075768"/>
                <a:chExt cx="584538" cy="856433"/>
              </a:xfrm>
            </p:grpSpPr>
            <p:sp>
              <p:nvSpPr>
                <p:cNvPr id="34" name="Chord 33"/>
                <p:cNvSpPr/>
                <p:nvPr/>
              </p:nvSpPr>
              <p:spPr>
                <a:xfrm rot="7220675">
                  <a:off x="6198550" y="1336887"/>
                  <a:ext cx="606801" cy="584598"/>
                </a:xfrm>
                <a:prstGeom prst="chord">
                  <a:avLst>
                    <a:gd name="adj1" fmla="val 2973568"/>
                    <a:gd name="adj2" fmla="val 14957769"/>
                  </a:avLst>
                </a:prstGeom>
                <a:solidFill>
                  <a:srgbClr val="CC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35" name="Straight Arrow Connector 34"/>
                <p:cNvCxnSpPr>
                  <a:stCxn id="34" idx="2"/>
                </p:cNvCxnSpPr>
                <p:nvPr/>
              </p:nvCxnSpPr>
              <p:spPr>
                <a:xfrm rot="5400000" flipH="1" flipV="1">
                  <a:off x="6271625" y="1305131"/>
                  <a:ext cx="603624" cy="14615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37" name="Group 50"/>
              <p:cNvGrpSpPr>
                <a:grpSpLocks/>
              </p:cNvGrpSpPr>
              <p:nvPr/>
            </p:nvGrpSpPr>
            <p:grpSpPr bwMode="auto">
              <a:xfrm>
                <a:off x="5791200" y="1828800"/>
                <a:ext cx="584200" cy="855663"/>
                <a:chOff x="6209270" y="1075768"/>
                <a:chExt cx="584538" cy="856433"/>
              </a:xfrm>
            </p:grpSpPr>
            <p:sp>
              <p:nvSpPr>
                <p:cNvPr id="32" name="Chord 31"/>
                <p:cNvSpPr/>
                <p:nvPr/>
              </p:nvSpPr>
              <p:spPr>
                <a:xfrm rot="7220675">
                  <a:off x="6198550" y="1336695"/>
                  <a:ext cx="606801" cy="584598"/>
                </a:xfrm>
                <a:prstGeom prst="chord">
                  <a:avLst>
                    <a:gd name="adj1" fmla="val 2973568"/>
                    <a:gd name="adj2" fmla="val 14957769"/>
                  </a:avLst>
                </a:prstGeom>
                <a:solidFill>
                  <a:srgbClr val="CC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33" name="Straight Arrow Connector 32"/>
                <p:cNvCxnSpPr>
                  <a:stCxn id="32" idx="2"/>
                </p:cNvCxnSpPr>
                <p:nvPr/>
              </p:nvCxnSpPr>
              <p:spPr>
                <a:xfrm rot="5400000" flipH="1" flipV="1">
                  <a:off x="6271625" y="1304939"/>
                  <a:ext cx="603624" cy="14615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38" name="Group 53"/>
              <p:cNvGrpSpPr>
                <a:grpSpLocks/>
              </p:cNvGrpSpPr>
              <p:nvPr/>
            </p:nvGrpSpPr>
            <p:grpSpPr bwMode="auto">
              <a:xfrm>
                <a:off x="5791200" y="2514600"/>
                <a:ext cx="584200" cy="855663"/>
                <a:chOff x="6209270" y="1075768"/>
                <a:chExt cx="584538" cy="856433"/>
              </a:xfrm>
            </p:grpSpPr>
            <p:sp>
              <p:nvSpPr>
                <p:cNvPr id="30" name="Chord 29"/>
                <p:cNvSpPr/>
                <p:nvPr/>
              </p:nvSpPr>
              <p:spPr>
                <a:xfrm rot="7220675">
                  <a:off x="6198550" y="1336502"/>
                  <a:ext cx="606801" cy="584598"/>
                </a:xfrm>
                <a:prstGeom prst="chord">
                  <a:avLst>
                    <a:gd name="adj1" fmla="val 2973568"/>
                    <a:gd name="adj2" fmla="val 14957769"/>
                  </a:avLst>
                </a:prstGeom>
                <a:solidFill>
                  <a:srgbClr val="CC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31" name="Straight Arrow Connector 30"/>
                <p:cNvCxnSpPr>
                  <a:stCxn id="30" idx="2"/>
                </p:cNvCxnSpPr>
                <p:nvPr/>
              </p:nvCxnSpPr>
              <p:spPr>
                <a:xfrm rot="5400000" flipH="1" flipV="1">
                  <a:off x="6271625" y="1304746"/>
                  <a:ext cx="603624" cy="14615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39" name="Text Box 3"/>
              <p:cNvSpPr txBox="1">
                <a:spLocks noChangeArrowheads="1"/>
              </p:cNvSpPr>
              <p:nvPr/>
            </p:nvSpPr>
            <p:spPr bwMode="auto">
              <a:xfrm>
                <a:off x="3962400" y="1981200"/>
                <a:ext cx="5334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/>
                  <a:t>f</a:t>
                </a:r>
              </a:p>
            </p:txBody>
          </p:sp>
          <p:sp>
            <p:nvSpPr>
              <p:cNvPr id="13340" name="Text Box 3"/>
              <p:cNvSpPr txBox="1">
                <a:spLocks noChangeArrowheads="1"/>
              </p:cNvSpPr>
              <p:nvPr/>
            </p:nvSpPr>
            <p:spPr bwMode="auto">
              <a:xfrm>
                <a:off x="2133600" y="1295400"/>
                <a:ext cx="6858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/>
                  <a:t>|0</a:t>
                </a:r>
                <a:r>
                  <a:rPr lang="en-US" altLang="en-US" sz="2800">
                    <a:sym typeface="Symbol" pitchFamily="18" charset="2"/>
                  </a:rPr>
                  <a:t></a:t>
                </a:r>
                <a:endParaRPr lang="en-US" altLang="en-US" sz="2800"/>
              </a:p>
            </p:txBody>
          </p:sp>
          <p:sp>
            <p:nvSpPr>
              <p:cNvPr id="13341" name="Text Box 3"/>
              <p:cNvSpPr txBox="1">
                <a:spLocks noChangeArrowheads="1"/>
              </p:cNvSpPr>
              <p:nvPr/>
            </p:nvSpPr>
            <p:spPr bwMode="auto">
              <a:xfrm>
                <a:off x="2133600" y="1981200"/>
                <a:ext cx="6858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/>
                  <a:t>|0</a:t>
                </a:r>
                <a:r>
                  <a:rPr lang="en-US" altLang="en-US" sz="2800">
                    <a:sym typeface="Symbol" pitchFamily="18" charset="2"/>
                  </a:rPr>
                  <a:t></a:t>
                </a:r>
                <a:endParaRPr lang="en-US" altLang="en-US" sz="2800"/>
              </a:p>
            </p:txBody>
          </p:sp>
          <p:sp>
            <p:nvSpPr>
              <p:cNvPr id="13342" name="Text Box 3"/>
              <p:cNvSpPr txBox="1">
                <a:spLocks noChangeArrowheads="1"/>
              </p:cNvSpPr>
              <p:nvPr/>
            </p:nvSpPr>
            <p:spPr bwMode="auto">
              <a:xfrm>
                <a:off x="2133600" y="2667000"/>
                <a:ext cx="6858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/>
                  <a:t>|0</a:t>
                </a:r>
                <a:r>
                  <a:rPr lang="en-US" altLang="en-US" sz="2800">
                    <a:sym typeface="Symbol" pitchFamily="18" charset="2"/>
                  </a:rPr>
                  <a:t></a:t>
                </a:r>
                <a:endParaRPr lang="en-US" altLang="en-US" sz="2800"/>
              </a:p>
            </p:txBody>
          </p: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57800" y="2654300"/>
            <a:ext cx="3733800" cy="3970338"/>
            <a:chOff x="5257800" y="2654309"/>
            <a:chExt cx="3733800" cy="3970318"/>
          </a:xfrm>
        </p:grpSpPr>
        <p:sp>
          <p:nvSpPr>
            <p:cNvPr id="13321" name="Text Box 3"/>
            <p:cNvSpPr txBox="1">
              <a:spLocks noChangeArrowheads="1"/>
            </p:cNvSpPr>
            <p:nvPr/>
          </p:nvSpPr>
          <p:spPr bwMode="auto">
            <a:xfrm>
              <a:off x="5257800" y="2654309"/>
              <a:ext cx="3733800" cy="3970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Also a search version:</a:t>
              </a:r>
              <a:r>
                <a:rPr lang="en-US" altLang="en-US" sz="2800"/>
                <a:t> “Find z’s that mostly have large values of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2800"/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A. 2009:</a:t>
              </a:r>
              <a:r>
                <a:rPr lang="en-US" altLang="en-US" sz="2800"/>
                <a:t> If f is a random black-box function, then the search problem isn’t even in </a:t>
              </a:r>
              <a:r>
                <a:rPr lang="en-US" altLang="en-US" sz="2800" b="1">
                  <a:solidFill>
                    <a:srgbClr val="7030A0"/>
                  </a:solidFill>
                </a:rPr>
                <a:t>FBPP</a:t>
              </a:r>
              <a:r>
                <a:rPr lang="en-US" altLang="en-US" sz="2800" b="1" baseline="30000">
                  <a:solidFill>
                    <a:srgbClr val="7030A0"/>
                  </a:solidFill>
                </a:rPr>
                <a:t>         </a:t>
              </a:r>
              <a:r>
                <a:rPr lang="en-US" altLang="en-US" sz="2800"/>
                <a:t>!</a:t>
              </a:r>
            </a:p>
          </p:txBody>
        </p:sp>
        <p:graphicFrame>
          <p:nvGraphicFramePr>
            <p:cNvPr id="13322" name="Object 4"/>
            <p:cNvGraphicFramePr>
              <a:graphicFrameLocks noChangeAspect="1"/>
            </p:cNvGraphicFramePr>
            <p:nvPr/>
          </p:nvGraphicFramePr>
          <p:xfrm>
            <a:off x="6389688" y="3990975"/>
            <a:ext cx="1198562" cy="669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14" name="Equation" r:id="rId8" imgW="431640" imgH="241200" progId="Equation.3">
                    <p:embed/>
                  </p:oleObj>
                </mc:Choice>
                <mc:Fallback>
                  <p:oleObj name="Equation" r:id="rId8" imgW="431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89688" y="3990975"/>
                          <a:ext cx="1198562" cy="669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3" name="Text Box 3"/>
            <p:cNvSpPr txBox="1">
              <a:spLocks noChangeArrowheads="1"/>
            </p:cNvSpPr>
            <p:nvPr/>
          </p:nvSpPr>
          <p:spPr bwMode="auto">
            <a:xfrm>
              <a:off x="7124700" y="5950478"/>
              <a:ext cx="8001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7030A0"/>
                  </a:solidFill>
                </a:rPr>
                <a:t>PH</a:t>
              </a:r>
              <a:r>
                <a:rPr lang="en-US" altLang="en-US" sz="2800" b="1" baseline="30000">
                  <a:solidFill>
                    <a:srgbClr val="7030A0"/>
                  </a:solidFill>
                </a:rPr>
                <a:t>f</a:t>
              </a:r>
              <a:endParaRPr lang="en-US" altLang="en-US" sz="2800"/>
            </a:p>
          </p:txBody>
        </p:sp>
      </p:grpSp>
      <p:graphicFrame>
        <p:nvGraphicFramePr>
          <p:cNvPr id="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802331"/>
              </p:ext>
            </p:extLst>
          </p:nvPr>
        </p:nvGraphicFramePr>
        <p:xfrm>
          <a:off x="453494" y="2520950"/>
          <a:ext cx="44053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5" name="Equation" r:id="rId10" imgW="1587240" imgH="444240" progId="Equation.3">
                  <p:embed/>
                </p:oleObj>
              </mc:Choice>
              <mc:Fallback>
                <p:oleObj name="Equation" r:id="rId10" imgW="1587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494" y="2520950"/>
                        <a:ext cx="44053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7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A.-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Ambainis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2015: </a:t>
            </a:r>
            <a:r>
              <a:rPr lang="en-US" altLang="en-US" sz="2800" dirty="0" smtClean="0"/>
              <a:t>Fourier Sampling has quantum query complexity 1 but randomized query complexity</a:t>
            </a:r>
            <a:endParaRPr lang="en-US" altLang="en-US" sz="2800" dirty="0"/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634883"/>
              </p:ext>
            </p:extLst>
          </p:nvPr>
        </p:nvGraphicFramePr>
        <p:xfrm>
          <a:off x="3733458" y="1411307"/>
          <a:ext cx="2125663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4" imgW="672840" imgH="457200" progId="Equation.3">
                  <p:embed/>
                </p:oleObj>
              </mc:Choice>
              <mc:Fallback>
                <p:oleObj name="Equation" r:id="rId4" imgW="672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458" y="1411307"/>
                        <a:ext cx="2125663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57192" y="2895600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(by our previous results, bigger than the biggest possible separation obtainable for promise problems)</a:t>
            </a:r>
            <a:endParaRPr lang="en-US" altLang="en-US" sz="2800" dirty="0"/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19096" y="4114800"/>
            <a:ext cx="838200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Moral:</a:t>
            </a:r>
            <a:r>
              <a:rPr lang="en-US" altLang="en-US" sz="2800" dirty="0" smtClean="0"/>
              <a:t> Enlarging what we mean by a “computational problem” can make it easier to demonstrate quantum supremacy!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91160" y="5715000"/>
            <a:ext cx="83820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This was the inspiration for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…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5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95900" y="260350"/>
            <a:ext cx="8679175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6500" b="1" dirty="0" smtClean="0">
                <a:solidFill>
                  <a:srgbClr val="FFFFD1"/>
                </a:solidFill>
                <a:latin typeface="+mn-lt"/>
              </a:rPr>
              <a:t>QUANTUM SUPREMACY</a:t>
            </a:r>
            <a:endParaRPr lang="en-CA" altLang="en-US" sz="65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12775" y="6881813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1511874" y="3914152"/>
            <a:ext cx="6120252" cy="1600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What can you do with a medium-sized quantum computer?</a:t>
            </a:r>
          </a:p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DISPROVE THE QC SKEPTICS!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8113" y="228600"/>
            <a:ext cx="8839200" cy="971550"/>
          </a:xfrm>
        </p:spPr>
        <p:txBody>
          <a:bodyPr/>
          <a:lstStyle/>
          <a:p>
            <a:pPr eaLnBrk="1" hangingPunct="1"/>
            <a:r>
              <a:rPr lang="en-US" altLang="en-US" sz="4200" dirty="0" err="1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BosonSampling</a:t>
            </a:r>
            <a:r>
              <a:rPr lang="en-US" altLang="en-US" sz="42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altLang="en-US" sz="42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en-US" sz="28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A.-</a:t>
            </a:r>
            <a:r>
              <a:rPr lang="en-US" altLang="en-US" sz="2800" dirty="0" err="1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Arkhipov</a:t>
            </a:r>
            <a:r>
              <a:rPr lang="en-US" altLang="en-US" sz="28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2011</a:t>
            </a:r>
            <a:endParaRPr lang="en-US" altLang="en-US" sz="28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160" y="3429000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2"/>
          <p:cNvSpPr txBox="1">
            <a:spLocks noChangeArrowheads="1"/>
          </p:cNvSpPr>
          <p:nvPr/>
        </p:nvSpPr>
        <p:spPr bwMode="auto">
          <a:xfrm>
            <a:off x="492760" y="3446007"/>
            <a:ext cx="5486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Easy to solve if you can build a network of </a:t>
            </a:r>
            <a:r>
              <a:rPr lang="en-US" altLang="en-US" sz="2800" dirty="0" err="1" smtClean="0">
                <a:solidFill>
                  <a:srgbClr val="000000"/>
                </a:solidFill>
                <a:latin typeface="Calibri" pitchFamily="34" charset="0"/>
              </a:rPr>
              <a:t>beamsplitters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 and </a:t>
            </a:r>
            <a:r>
              <a:rPr lang="en-US" altLang="en-US" sz="2800" dirty="0" err="1" smtClean="0">
                <a:solidFill>
                  <a:srgbClr val="000000"/>
                </a:solidFill>
                <a:latin typeface="Calibri" pitchFamily="34" charset="0"/>
              </a:rPr>
              <a:t>phaseshifters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, input n identical photons, then measure the number of photons in each output mode</a:t>
            </a:r>
            <a:endParaRPr lang="en-US" altLang="en-US" sz="28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2" name="Text Box 2"/>
          <p:cNvSpPr txBox="1">
            <a:spLocks noChangeArrowheads="1"/>
          </p:cNvSpPr>
          <p:nvPr/>
        </p:nvSpPr>
        <p:spPr bwMode="auto">
          <a:xfrm>
            <a:off x="290830" y="1393448"/>
            <a:ext cx="84582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The Task: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Sample a complex matrix,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A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sym typeface="Symbol"/>
              </a:rPr>
              <a:t>C</a:t>
            </a:r>
            <a:r>
              <a:rPr lang="en-US" altLang="en-US" sz="2600" baseline="30000" dirty="0" err="1" smtClean="0">
                <a:solidFill>
                  <a:srgbClr val="000000"/>
                </a:solidFill>
                <a:latin typeface="Calibri" pitchFamily="34" charset="0"/>
                <a:sym typeface="Symbol"/>
              </a:rPr>
              <a:t>nn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, with probability proportional to 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sym typeface="Symbol"/>
              </a:rPr>
              <a:t>(A)|Per(A)|</a:t>
            </a:r>
            <a:r>
              <a:rPr lang="en-US" altLang="en-US" sz="2600" baseline="30000" dirty="0" smtClean="0">
                <a:solidFill>
                  <a:srgbClr val="000000"/>
                </a:solidFill>
                <a:latin typeface="Calibri" pitchFamily="34" charset="0"/>
                <a:sym typeface="Symbol"/>
              </a:rPr>
              <a:t>2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sym typeface="Symbol"/>
              </a:rPr>
              <a:t> ( being the Gaussian measure)</a:t>
            </a:r>
            <a:endParaRPr lang="en-US" altLang="en-US" sz="2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891718"/>
              </p:ext>
            </p:extLst>
          </p:nvPr>
        </p:nvGraphicFramePr>
        <p:xfrm>
          <a:off x="2700337" y="2141462"/>
          <a:ext cx="37433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5" imgW="1320480" imgH="457200" progId="Equation.3">
                  <p:embed/>
                </p:oleObj>
              </mc:Choice>
              <mc:Fallback>
                <p:oleObj name="Equation" r:id="rId5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7" y="2141462"/>
                        <a:ext cx="37433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92760" y="5828032"/>
            <a:ext cx="825627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Our Result: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 If a classical computer can do the same thing in polynomial time, then </a:t>
            </a:r>
            <a:r>
              <a:rPr lang="en-US" altLang="en-US" sz="2800" b="1" dirty="0" smtClean="0">
                <a:solidFill>
                  <a:srgbClr val="7030A0"/>
                </a:solidFill>
                <a:latin typeface="Calibri" pitchFamily="34" charset="0"/>
              </a:rPr>
              <a:t>PH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 collapses</a:t>
            </a:r>
            <a:endParaRPr lang="en-US" altLang="en-US" sz="28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477000" y="2464648"/>
            <a:ext cx="227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latin typeface="Calibri" pitchFamily="34" charset="0"/>
              </a:rPr>
              <a:t>(</a:t>
            </a:r>
            <a:r>
              <a:rPr lang="en-US" altLang="en-US" sz="2800" b="1" dirty="0" smtClean="0">
                <a:solidFill>
                  <a:srgbClr val="7030A0"/>
                </a:solidFill>
                <a:latin typeface="Calibri" pitchFamily="34" charset="0"/>
              </a:rPr>
              <a:t>#P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-complete)</a:t>
            </a:r>
            <a:endParaRPr lang="en-US" altLang="en-US" sz="28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517015" y="2726258"/>
            <a:ext cx="6324600" cy="2677656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Note: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 Realistically, the best you can hope for is to sample from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approximately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 the right distribution.  We think fast classical approximate sampling would already collapse </a:t>
            </a:r>
            <a:r>
              <a:rPr lang="en-US" altLang="en-US" sz="2800" b="1" dirty="0" smtClean="0">
                <a:solidFill>
                  <a:srgbClr val="7030A0"/>
                </a:solidFill>
                <a:latin typeface="Calibri" pitchFamily="34" charset="0"/>
              </a:rPr>
              <a:t>PH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</a:rPr>
              <a:t>, but that depends on an unproved classical conjecture.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" grpId="0"/>
      <p:bldP spid="12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2400" y="76200"/>
            <a:ext cx="8839200" cy="971550"/>
          </a:xfrm>
        </p:spPr>
        <p:txBody>
          <a:bodyPr/>
          <a:lstStyle/>
          <a:p>
            <a:pPr eaLnBrk="1" hangingPunct="1"/>
            <a:r>
              <a:rPr lang="en-US" altLang="en-US" sz="42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Experimental Realizations</a:t>
            </a:r>
            <a:endParaRPr lang="en-US" altLang="en-US" sz="28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1269" name="Picture 5" descr="http://www.photonics.com/images2/Spectra/Features/2013/06/Quantum_Figure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" y="1066800"/>
            <a:ext cx="295751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4038600" y="1076960"/>
            <a:ext cx="4541520" cy="198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2012: Several 3- and 4-photon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BosonSampling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realizations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2015: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6-photon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 realization (by 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O’Brien group in Bristol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)!  But for matrices with repeated rows</a:t>
            </a:r>
            <a:endParaRPr lang="en-US" altLang="en-US" sz="2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48548" y="3429000"/>
            <a:ext cx="824690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libri" pitchFamily="34" charset="0"/>
              </a:rPr>
              <a:t>Lots of hard questions at the experiment / complexity theory interface (!!)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SPDC sources rather than single photons.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 Can address using </a:t>
            </a:r>
            <a:r>
              <a:rPr lang="en-US" altLang="en-US" sz="2800" i="1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Scattershot </a:t>
            </a:r>
            <a:r>
              <a:rPr lang="en-US" altLang="en-US" sz="2800" i="1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BosonSampling</a:t>
            </a:r>
            <a:endParaRPr lang="en-US" altLang="en-US" sz="2800" i="1" dirty="0" smtClean="0">
              <a:solidFill>
                <a:srgbClr val="000000"/>
              </a:solidFill>
              <a:latin typeface="Calibri" pitchFamily="34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Photon Losses.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 A-</a:t>
            </a:r>
            <a:r>
              <a:rPr lang="en-US" altLang="en-US" sz="28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Brod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2015 can handle a constant number of them.  We don’t know how to handle more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7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2400" y="76200"/>
            <a:ext cx="8839200" cy="971550"/>
          </a:xfrm>
        </p:spPr>
        <p:txBody>
          <a:bodyPr/>
          <a:lstStyle/>
          <a:p>
            <a:pPr eaLnBrk="1" hangingPunct="1"/>
            <a:r>
              <a:rPr lang="en-US" altLang="en-US" sz="42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Other Sampling Tasks</a:t>
            </a:r>
            <a:endParaRPr lang="en-US" altLang="en-US" sz="28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48548" y="1066800"/>
            <a:ext cx="824690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Bremner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 et al. (2011, 2015)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have developed the </a:t>
            </a:r>
            <a:r>
              <a:rPr lang="en-US" altLang="en-US" sz="2800" b="1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commuting Hamiltonians model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—extremely closely related to what I called Fourier Sampling.  They proved analogous results to A.-</a:t>
            </a:r>
            <a:r>
              <a:rPr lang="en-US" altLang="en-US" sz="28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Arkhipov’s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for </a:t>
            </a:r>
            <a:r>
              <a:rPr lang="en-US" altLang="en-US" sz="28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BosonSampling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8708" y="3053080"/>
            <a:ext cx="82469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It’s plausible that, with ~40 qubits with short coherence times (but arbitrary long-range couplings), you could already do Fourier Sampling faster than classically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48548" y="4632960"/>
            <a:ext cx="82723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Difficulty with all these sampling tasks: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How do you verify that your device is actually solving it?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8708" y="5708987"/>
            <a:ext cx="845669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Will usually be asymptotically hard!  But still feasible for n</a:t>
            </a:r>
            <a:r>
              <a:rPr lang="en-US" altLang="en-US" sz="28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  <a:sym typeface="Symbol"/>
              </a:rPr>
              <a:t>40, which should suffice to show quantum supremacy </a:t>
            </a:r>
            <a:endParaRPr lang="en-US" alt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6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Conclusions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31800" y="45720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Maybe we should stop obsessing so much about “the need for more quantum algorithms,” and worry instead about a paucity of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classical hardness results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244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a tremendous opportunity to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demonstrate quantum supremacy</a:t>
            </a:r>
            <a:r>
              <a:rPr lang="en-US" altLang="en-US" sz="2800" dirty="0" smtClean="0"/>
              <a:t> with the medium-sized devices of the near future—devices that fall short of universal QC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2440" y="2590800"/>
            <a:ext cx="8458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But if we want to avoid “D-Wave </a:t>
            </a:r>
            <a:r>
              <a:rPr lang="en-US" altLang="en-US" sz="2800" dirty="0" smtClean="0"/>
              <a:t>Redux,” then the </a:t>
            </a:r>
            <a:r>
              <a:rPr lang="en-US" altLang="en-US" sz="2800" b="1" dirty="0">
                <a:solidFill>
                  <a:srgbClr val="FF0000"/>
                </a:solidFill>
              </a:rPr>
              <a:t>h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ardness of classical simulation</a:t>
            </a:r>
            <a:r>
              <a:rPr lang="en-US" altLang="en-US" sz="2800" dirty="0" smtClean="0"/>
              <a:t> must always be front and center—suggesting a need (and opportunity!) for direct collaboration between CS theory and experiment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4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Three General Principles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1960" y="1066800"/>
            <a:ext cx="824484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smtClean="0"/>
              <a:t>Can forget temporarily about practical applications of QC: the more immediate goal is just to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show a clear quantum speedup for anything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smtClean="0"/>
              <a:t>Need not just a “hard-to-simulate physical system,” but a clearly-defined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hard problem</a:t>
            </a:r>
            <a:r>
              <a:rPr lang="en-US" altLang="en-US" sz="2800" dirty="0" smtClean="0"/>
              <a:t> (with classical inputs and outputs) for the system to solve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smtClean="0"/>
              <a:t>“What’s the evidence that the problem is hard classically?” is not a side question, it’s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the central question.</a:t>
            </a:r>
            <a:r>
              <a:rPr lang="en-US" altLang="en-US" sz="2800" dirty="0" smtClean="0"/>
              <a:t>  Means we can’t avoid complexity theory!</a:t>
            </a:r>
            <a:endParaRPr lang="en-US" altLang="en-US" sz="2800" dirty="0"/>
          </a:p>
        </p:txBody>
      </p:sp>
      <p:sp>
        <p:nvSpPr>
          <p:cNvPr id="23" name="Text Box 368"/>
          <p:cNvSpPr txBox="1">
            <a:spLocks noChangeArrowheads="1"/>
          </p:cNvSpPr>
          <p:nvPr/>
        </p:nvSpPr>
        <p:spPr bwMode="auto">
          <a:xfrm>
            <a:off x="1997465" y="5638800"/>
            <a:ext cx="514907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These principles motivate a general question…</a:t>
            </a:r>
            <a:endParaRPr lang="en-CA" alt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542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What’s the biggest advantage QC ever gives you for anything?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6560" y="160911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Factoring and Discrete </a:t>
            </a:r>
            <a:r>
              <a:rPr lang="en-US" altLang="en-US" sz="2800" b="1" dirty="0">
                <a:solidFill>
                  <a:srgbClr val="FF0000"/>
                </a:solidFill>
              </a:rPr>
              <a:t>L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og: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58569"/>
              </p:ext>
            </p:extLst>
          </p:nvPr>
        </p:nvGraphicFramePr>
        <p:xfrm>
          <a:off x="5177076" y="2196704"/>
          <a:ext cx="174783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4" name="Equation" r:id="rId4" imgW="406080" imgH="215640" progId="Equation.3">
                  <p:embed/>
                </p:oleObj>
              </mc:Choice>
              <mc:Fallback>
                <p:oleObj name="Equation" r:id="rId4" imgW="406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7076" y="2196704"/>
                        <a:ext cx="1747838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026831" y="2423846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classical</a:t>
            </a:r>
            <a:endParaRPr lang="en-US" altLang="en-US" sz="2800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26135"/>
              </p:ext>
            </p:extLst>
          </p:nvPr>
        </p:nvGraphicFramePr>
        <p:xfrm>
          <a:off x="483315" y="2172891"/>
          <a:ext cx="154146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5"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15" y="2172891"/>
                        <a:ext cx="1541467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2113" y="2399438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</a:t>
            </a:r>
            <a:endParaRPr lang="en-US" altLang="en-US" sz="2800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6560" y="3387724"/>
            <a:ext cx="444380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Of course, only conjectural.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But in the </a:t>
            </a:r>
            <a:r>
              <a:rPr lang="en-US" altLang="en-US" sz="2800" b="1" dirty="0" smtClean="0"/>
              <a:t>black-box model</a:t>
            </a:r>
            <a:r>
              <a:rPr lang="en-US" altLang="en-US" sz="2800" dirty="0" smtClean="0"/>
              <a:t>, we can actually </a:t>
            </a:r>
            <a:r>
              <a:rPr lang="en-US" altLang="en-US" sz="2800" i="1" dirty="0" smtClean="0"/>
              <a:t>prove</a:t>
            </a:r>
            <a:r>
              <a:rPr lang="en-US" altLang="en-US" sz="2800" dirty="0" smtClean="0"/>
              <a:t> stuff!</a:t>
            </a:r>
            <a:endParaRPr lang="en-US" alt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834968" y="3631532"/>
            <a:ext cx="3969863" cy="1185862"/>
            <a:chOff x="318133" y="5387974"/>
            <a:chExt cx="3969863" cy="1185862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>
              <a:off x="1534160" y="5387974"/>
              <a:ext cx="1185863" cy="1185862"/>
            </a:xfrm>
            <a:prstGeom prst="cube">
              <a:avLst>
                <a:gd name="adj" fmla="val 25000"/>
              </a:avLst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 smtClean="0">
                <a:latin typeface="Arial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318133" y="5623716"/>
              <a:ext cx="881062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CA" altLang="en-US" sz="3600" dirty="0">
                  <a:latin typeface="+mn-lt"/>
                </a:rPr>
                <a:t>x</a:t>
              </a:r>
              <a:endParaRPr lang="en-CA" altLang="en-US" sz="3600" dirty="0" smtClean="0">
                <a:latin typeface="+mn-lt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V="1">
              <a:off x="957895" y="5980905"/>
              <a:ext cx="5661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2596437" y="6000114"/>
              <a:ext cx="756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3260883" y="5676264"/>
              <a:ext cx="1027113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CA" altLang="en-US" sz="3600" dirty="0">
                  <a:latin typeface="+mn-lt"/>
                </a:rPr>
                <a:t>f</a:t>
              </a:r>
              <a:r>
                <a:rPr lang="en-CA" altLang="en-US" sz="3600" dirty="0" smtClean="0">
                  <a:latin typeface="+mn-lt"/>
                </a:rPr>
                <a:t>(x)</a:t>
              </a:r>
              <a:endParaRPr lang="en-CA" altLang="en-US" sz="3600" baseline="-25000" dirty="0" smtClean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8460" y="5686424"/>
              <a:ext cx="685800" cy="8302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 dirty="0" smtClean="0">
                  <a:solidFill>
                    <a:srgbClr val="FFFF00"/>
                  </a:solidFill>
                  <a:latin typeface="+mn-lt"/>
                </a:rPr>
                <a:t>f</a:t>
              </a:r>
              <a:endParaRPr lang="en-US" sz="4800" b="1" dirty="0">
                <a:solidFill>
                  <a:srgbClr val="FFFF00"/>
                </a:solidFill>
                <a:latin typeface="+mn-lt"/>
              </a:endParaRPr>
            </a:p>
          </p:txBody>
        </p:sp>
      </p:grp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834968" y="5083967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/>
              <a:t>“Quantum query to f”:</a:t>
            </a:r>
            <a:endParaRPr lang="en-US" altLang="en-US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22291"/>
              </p:ext>
            </p:extLst>
          </p:nvPr>
        </p:nvGraphicFramePr>
        <p:xfrm>
          <a:off x="4580890" y="5759923"/>
          <a:ext cx="43243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6" name="Equation" r:id="rId8" imgW="1625400" imgH="253800" progId="Equation.3">
                  <p:embed/>
                </p:oleObj>
              </mc:Choice>
              <mc:Fallback>
                <p:oleObj name="Equation" r:id="rId8" imgW="1625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0890" y="5759923"/>
                        <a:ext cx="4324350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62000" y="5181600"/>
            <a:ext cx="2971800" cy="1477328"/>
            <a:chOff x="5410200" y="3526074"/>
            <a:chExt cx="2971800" cy="1477328"/>
          </a:xfrm>
        </p:grpSpPr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5410200" y="3526074"/>
              <a:ext cx="2971800" cy="147732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600" b="1" dirty="0" smtClean="0"/>
                <a:t>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3600" b="1" dirty="0"/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4520856"/>
                </p:ext>
              </p:extLst>
            </p:nvPr>
          </p:nvGraphicFramePr>
          <p:xfrm>
            <a:off x="5711825" y="3691651"/>
            <a:ext cx="2368550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57" name="Equation" r:id="rId10" imgW="888840" imgH="215640" progId="Equation.3">
                    <p:embed/>
                  </p:oleObj>
                </mc:Choice>
                <mc:Fallback>
                  <p:oleObj name="Equation" r:id="rId10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1825" y="3691651"/>
                          <a:ext cx="2368550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5638800" y="4343400"/>
              <a:ext cx="2590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dirty="0" smtClean="0"/>
                <a:t>Often M=2</a:t>
              </a:r>
              <a:endParaRPr lang="en-US" altLang="en-US" sz="2800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0" y="325120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91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8" grpId="0"/>
      <p:bldP spid="10" grpId="0"/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63305" y="3226932"/>
            <a:ext cx="31546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“Shor’s real result”: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53693" y="304800"/>
            <a:ext cx="833310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Let P be a promise problem about f—e.g., is </a:t>
            </a:r>
            <a:r>
              <a:rPr lang="en-US" altLang="en-US" sz="2800" dirty="0"/>
              <a:t>f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one-to-one or two-to-one?  </a:t>
            </a:r>
            <a:r>
              <a:rPr lang="en-US" altLang="en-US" sz="2800" dirty="0" smtClean="0"/>
              <a:t>Is </a:t>
            </a:r>
            <a:r>
              <a:rPr lang="en-US" altLang="en-US" sz="2800" dirty="0"/>
              <a:t>f</a:t>
            </a:r>
            <a:r>
              <a:rPr lang="en-US" altLang="en-US" sz="2800" dirty="0" smtClean="0"/>
              <a:t> periodic or far from periodic?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Q</a:t>
            </a:r>
            <a:r>
              <a:rPr lang="en-US" altLang="en-US" sz="2800" dirty="0" smtClean="0"/>
              <a:t>(P) = Bounded-error quantum query complexity of 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R(P) = Bounded-error randomized query complexity of P</a:t>
            </a:r>
            <a:endParaRPr lang="en-US" alt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848911"/>
              </p:ext>
            </p:extLst>
          </p:nvPr>
        </p:nvGraphicFramePr>
        <p:xfrm>
          <a:off x="4213225" y="2808288"/>
          <a:ext cx="473075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Equation" r:id="rId4" imgW="1739880" imgH="457200" progId="Equation.3">
                  <p:embed/>
                </p:oleObj>
              </mc:Choice>
              <mc:Fallback>
                <p:oleObj name="Equation" r:id="rId4" imgW="17398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2808288"/>
                        <a:ext cx="473075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990598" y="4495800"/>
            <a:ext cx="7464423" cy="2031325"/>
          </a:xfrm>
          <a:prstGeom prst="rect">
            <a:avLst/>
          </a:prstGeom>
          <a:solidFill>
            <a:srgbClr val="FFFFD5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Buhrman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al.’s Speedup Question (2001): 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Is this the best possible?  Could there be a property of N-bit strings that took only O(1) queries to test </a:t>
            </a:r>
            <a:r>
              <a:rPr lang="en-US" altLang="en-US" sz="2800" dirty="0" err="1" smtClean="0"/>
              <a:t>quantumly</a:t>
            </a:r>
            <a:r>
              <a:rPr lang="en-US" altLang="en-US" sz="2800" dirty="0" smtClean="0"/>
              <a:t>, but </a:t>
            </a:r>
            <a:r>
              <a:rPr lang="en-US" altLang="en-US" sz="2800" dirty="0" smtClean="0">
                <a:sym typeface="Symbol"/>
              </a:rPr>
              <a:t>(N)</a:t>
            </a:r>
            <a:r>
              <a:rPr lang="en-US" altLang="en-US" sz="2800" dirty="0" smtClean="0"/>
              <a:t> classically?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1" name="Picture 5" descr="http://upload.wikimedia.org/wikipedia/commons/thumb/a/af/Peter_Shor.jpg/220px-Peter_Sh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0" y="2998332"/>
            <a:ext cx="777875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845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uiExpand="1" build="p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694" y="1449686"/>
            <a:ext cx="3606165" cy="2131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0070C0"/>
                </a:solidFill>
                <a:latin typeface="Calibri" pitchFamily="34" charset="0"/>
              </a:rPr>
              <a:t>Known separations are “suboptimal”!</a:t>
            </a:r>
            <a:endParaRPr lang="en-US" sz="40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6694" y="2435220"/>
            <a:ext cx="36061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ym typeface="Symbol"/>
              </a:rPr>
              <a:t>Simon’s Problem:</a:t>
            </a:r>
            <a:br>
              <a:rPr lang="en-US" altLang="en-US" sz="2800" b="1" dirty="0" smtClean="0">
                <a:sym typeface="Symbol"/>
              </a:rPr>
            </a:br>
            <a:r>
              <a:rPr lang="en-US" altLang="en-US" sz="2800" dirty="0" smtClean="0">
                <a:sym typeface="Symbol"/>
              </a:rPr>
              <a:t>Q=O(log N), R=(N)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81145" y="990599"/>
            <a:ext cx="4847590" cy="3947411"/>
            <a:chOff x="4081145" y="990599"/>
            <a:chExt cx="4847590" cy="3947411"/>
          </a:xfrm>
        </p:grpSpPr>
        <p:sp>
          <p:nvSpPr>
            <p:cNvPr id="12" name="Rectangle 11"/>
            <p:cNvSpPr/>
            <p:nvPr/>
          </p:nvSpPr>
          <p:spPr>
            <a:xfrm>
              <a:off x="4098925" y="990599"/>
              <a:ext cx="4812030" cy="3947411"/>
            </a:xfrm>
            <a:prstGeom prst="rect">
              <a:avLst/>
            </a:prstGeom>
            <a:solidFill>
              <a:srgbClr val="FFCC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enter image description her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7240" y="1144801"/>
              <a:ext cx="3810000" cy="2741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4081145" y="3886200"/>
              <a:ext cx="484759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dirty="0" smtClean="0">
                  <a:sym typeface="Symbol"/>
                </a:rPr>
                <a:t>Glued Trees (Childs et al. 2003):</a:t>
              </a:r>
              <a:br>
                <a:rPr lang="en-US" altLang="en-US" sz="2800" b="1" dirty="0" smtClean="0">
                  <a:sym typeface="Symbol"/>
                </a:rPr>
              </a:br>
              <a:r>
                <a:rPr lang="en-US" altLang="en-US" sz="2800" dirty="0" smtClean="0">
                  <a:sym typeface="Symbol"/>
                </a:rPr>
                <a:t>Q=O(</a:t>
              </a:r>
              <a:r>
                <a:rPr lang="en-US" altLang="en-US" sz="2800" dirty="0" err="1" smtClean="0">
                  <a:sym typeface="Symbol"/>
                </a:rPr>
                <a:t>polylog</a:t>
              </a:r>
              <a:r>
                <a:rPr lang="en-US" altLang="en-US" sz="2800" dirty="0" smtClean="0">
                  <a:sym typeface="Symbol"/>
                </a:rPr>
                <a:t> N), R=(N)</a:t>
              </a:r>
            </a:p>
          </p:txBody>
        </p:sp>
      </p:grp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57200" y="5191758"/>
            <a:ext cx="807720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ym typeface="Symbol"/>
              </a:rPr>
              <a:t>For total Boolean functions 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[BBCMW’98]</a:t>
            </a:r>
            <a:r>
              <a:rPr lang="en-US" altLang="en-US" sz="2800" dirty="0" smtClean="0">
                <a:sym typeface="Symbol"/>
              </a:rPr>
              <a:t> and </a:t>
            </a:r>
            <a:r>
              <a:rPr lang="en-US" altLang="en-US" sz="2800" dirty="0" smtClean="0">
                <a:sym typeface="Symbol"/>
              </a:rPr>
              <a:t>permutation-symmetric problems 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[A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.-</a:t>
            </a:r>
            <a:r>
              <a:rPr lang="en-US" altLang="en-US" sz="2800" b="1" dirty="0" err="1" smtClean="0">
                <a:solidFill>
                  <a:srgbClr val="00B050"/>
                </a:solidFill>
                <a:sym typeface="Symbol"/>
              </a:rPr>
              <a:t>Ambainis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 2013]</a:t>
            </a:r>
            <a:r>
              <a:rPr lang="en-US" altLang="en-US" sz="2800" dirty="0" smtClean="0">
                <a:sym typeface="Symbol"/>
              </a:rPr>
              <a:t>, only polynomial separations are possible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539658"/>
              </p:ext>
            </p:extLst>
          </p:nvPr>
        </p:nvGraphicFramePr>
        <p:xfrm>
          <a:off x="451484" y="1595872"/>
          <a:ext cx="3181350" cy="69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5" name="Equation" r:id="rId5" imgW="990360" imgH="215640" progId="Equation.3">
                  <p:embed/>
                </p:oleObj>
              </mc:Choice>
              <mc:Fallback>
                <p:oleObj name="Equation" r:id="rId5" imgW="9903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4" y="1595872"/>
                        <a:ext cx="3181350" cy="693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6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31800" y="2286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A.-</a:t>
            </a:r>
            <a:r>
              <a:rPr lang="en-US" sz="4400" b="1" dirty="0" err="1" smtClean="0">
                <a:solidFill>
                  <a:srgbClr val="0070C0"/>
                </a:solidFill>
                <a:latin typeface="Calibri" pitchFamily="34" charset="0"/>
              </a:rPr>
              <a:t>Ambainis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, STOC’2015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3380" y="1219200"/>
            <a:ext cx="8161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sym typeface="Symbol"/>
              </a:rPr>
              <a:t>1. Largest Known Quantum Speedup.   </a:t>
            </a:r>
            <a:r>
              <a:rPr lang="en-US" altLang="en-US" sz="2800" dirty="0" smtClean="0">
                <a:sym typeface="Symbol"/>
              </a:rPr>
              <a:t>A problem </a:t>
            </a:r>
            <a:r>
              <a:rPr lang="en-US" altLang="en-US" sz="2800" dirty="0" smtClean="0">
                <a:sym typeface="Symbol"/>
              </a:rPr>
              <a:t>(“</a:t>
            </a:r>
            <a:r>
              <a:rPr lang="en-US" altLang="en-US" sz="2800" dirty="0" err="1" smtClean="0">
                <a:sym typeface="Symbol"/>
              </a:rPr>
              <a:t>Forrelation</a:t>
            </a:r>
            <a:r>
              <a:rPr lang="en-US" altLang="en-US" sz="2800" dirty="0" smtClean="0">
                <a:sym typeface="Symbol"/>
              </a:rPr>
              <a:t>”) </a:t>
            </a:r>
            <a:r>
              <a:rPr lang="en-US" altLang="en-US" sz="2800" dirty="0" smtClean="0">
                <a:sym typeface="Symbol"/>
              </a:rPr>
              <a:t>with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685942"/>
              </p:ext>
            </p:extLst>
          </p:nvPr>
        </p:nvGraphicFramePr>
        <p:xfrm>
          <a:off x="3276600" y="1774210"/>
          <a:ext cx="3902075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0" name="Equation" r:id="rId4" imgW="1434960" imgH="507960" progId="Equation.3">
                  <p:embed/>
                </p:oleObj>
              </mc:Choice>
              <mc:Fallback>
                <p:oleObj name="Equation" r:id="rId4" imgW="143496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74210"/>
                        <a:ext cx="3902075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31800" y="3389371"/>
            <a:ext cx="840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sym typeface="Symbol"/>
              </a:rPr>
              <a:t>. Optimality of Speedup.  </a:t>
            </a:r>
            <a:r>
              <a:rPr lang="en-US" altLang="en-US" sz="2800" dirty="0" smtClean="0">
                <a:sym typeface="Symbol"/>
              </a:rPr>
              <a:t>For every partial Boolean function P, if Q(P)T then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108168"/>
              </p:ext>
            </p:extLst>
          </p:nvPr>
        </p:nvGraphicFramePr>
        <p:xfrm>
          <a:off x="4249738" y="3865968"/>
          <a:ext cx="300513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1" name="Equation" r:id="rId6" imgW="1104840" imgH="228600" progId="Equation.3">
                  <p:embed/>
                </p:oleObj>
              </mc:Choice>
              <mc:Fallback>
                <p:oleObj name="Equation" r:id="rId6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3865968"/>
                        <a:ext cx="300513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327400" y="4743855"/>
            <a:ext cx="5181600" cy="95410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ym typeface="Symbol"/>
              </a:rPr>
              <a:t>Answers </a:t>
            </a:r>
            <a:r>
              <a:rPr lang="en-US" altLang="en-US" sz="2800" b="1" dirty="0" err="1" smtClean="0">
                <a:sym typeface="Symbol"/>
              </a:rPr>
              <a:t>Buhrman</a:t>
            </a:r>
            <a:r>
              <a:rPr lang="en-US" altLang="en-US" sz="2800" b="1" dirty="0" smtClean="0">
                <a:sym typeface="Symbol"/>
              </a:rPr>
              <a:t> et al.’s Speedup Question in the negative</a:t>
            </a:r>
          </a:p>
        </p:txBody>
      </p:sp>
    </p:spTree>
    <p:extLst>
      <p:ext uri="{BB962C8B-B14F-4D97-AF65-F5344CB8AC3E}">
        <p14:creationId xmlns:p14="http://schemas.microsoft.com/office/powerpoint/2010/main" val="206910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The </a:t>
            </a:r>
            <a:r>
              <a:rPr lang="en-US" sz="4400" b="1" dirty="0" err="1" smtClean="0">
                <a:solidFill>
                  <a:srgbClr val="0070C0"/>
                </a:solidFill>
                <a:latin typeface="Calibri" pitchFamily="34" charset="0"/>
              </a:rPr>
              <a:t>Forrelation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 Problem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2900" y="922338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</a:t>
            </a:r>
            <a:r>
              <a:rPr lang="en-US" altLang="en-US" sz="2800" dirty="0" smtClean="0"/>
              <a:t>black-box </a:t>
            </a:r>
            <a:r>
              <a:rPr lang="en-US" altLang="en-US" sz="2800" dirty="0"/>
              <a:t>access to two Boolean functions</a:t>
            </a: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886431"/>
              </p:ext>
            </p:extLst>
          </p:nvPr>
        </p:nvGraphicFramePr>
        <p:xfrm>
          <a:off x="1905000" y="1450023"/>
          <a:ext cx="4010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2" name="Equation" r:id="rId4" imgW="1269449" imgH="241195" progId="Equation.3">
                  <p:embed/>
                </p:oleObj>
              </mc:Choice>
              <mc:Fallback>
                <p:oleObj name="Equation" r:id="rId4" imgW="126944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50023"/>
                        <a:ext cx="4010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0" y="2522538"/>
            <a:ext cx="723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Let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29993"/>
              </p:ext>
            </p:extLst>
          </p:nvPr>
        </p:nvGraphicFramePr>
        <p:xfrm>
          <a:off x="1485596" y="2259558"/>
          <a:ext cx="6353147" cy="1353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" name="Equation" r:id="rId6" imgW="2082600" imgH="444240" progId="Equation.3">
                  <p:embed/>
                </p:oleObj>
              </mc:Choice>
              <mc:Fallback>
                <p:oleObj name="Equation" r:id="rId6" imgW="208260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596" y="2259558"/>
                        <a:ext cx="6353147" cy="1353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062026"/>
              </p:ext>
            </p:extLst>
          </p:nvPr>
        </p:nvGraphicFramePr>
        <p:xfrm>
          <a:off x="6864350" y="1676400"/>
          <a:ext cx="1376680" cy="57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4" name="Equation" r:id="rId8" imgW="545760" imgH="228600" progId="Equation.3">
                  <p:embed/>
                </p:oleObj>
              </mc:Choice>
              <mc:Fallback>
                <p:oleObj name="Equation" r:id="rId8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4350" y="1676400"/>
                        <a:ext cx="1376680" cy="576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17830" y="3741738"/>
            <a:ext cx="7807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Decide whether 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</a:t>
            </a:r>
            <a:r>
              <a:rPr lang="en-US" sz="2800" baseline="-25000" dirty="0" smtClean="0">
                <a:latin typeface="Calibri" pitchFamily="34" charset="0"/>
                <a:cs typeface="+mn-cs"/>
                <a:sym typeface="Symbol"/>
              </a:rPr>
              <a:t>f,g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0.6 or |</a:t>
            </a:r>
            <a:r>
              <a:rPr lang="en-US" sz="2800" dirty="0" smtClean="0">
                <a:latin typeface="Calibri" pitchFamily="34" charset="0"/>
                <a:sym typeface="Symbol"/>
              </a:rPr>
              <a:t></a:t>
            </a:r>
            <a:r>
              <a:rPr lang="en-US" sz="2800" baseline="-25000" dirty="0" err="1" smtClean="0">
                <a:latin typeface="Calibri" pitchFamily="34" charset="0"/>
                <a:sym typeface="Symbol"/>
              </a:rPr>
              <a:t>f,g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|0.01, promised that one of these is the case</a:t>
            </a:r>
            <a:r>
              <a:rPr lang="en-US" sz="2800" dirty="0" smtClean="0">
                <a:latin typeface="Calibri" pitchFamily="34" charset="0"/>
                <a:cs typeface="+mn-cs"/>
              </a:rPr>
              <a:t> 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7830" y="5029200"/>
            <a:ext cx="848868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+mn-cs"/>
              </a:rPr>
              <a:t>A. 2010: </a:t>
            </a:r>
            <a:r>
              <a:rPr lang="en-US" sz="2800" dirty="0" smtClean="0">
                <a:latin typeface="Calibri" pitchFamily="34" charset="0"/>
                <a:cs typeface="+mn-cs"/>
              </a:rPr>
              <a:t>Introduced this problem, as a candidate for a black-box problem in </a:t>
            </a:r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BQP</a:t>
            </a:r>
            <a:r>
              <a:rPr lang="en-US" sz="2800" dirty="0" smtClean="0">
                <a:latin typeface="Calibri" pitchFamily="34" charset="0"/>
                <a:cs typeface="+mn-cs"/>
              </a:rPr>
              <a:t> but not in </a:t>
            </a:r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PH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Showed that R(</a:t>
            </a:r>
            <a:r>
              <a:rPr lang="en-US" sz="2800" dirty="0" err="1" smtClean="0">
                <a:latin typeface="Calibri" pitchFamily="34" charset="0"/>
                <a:cs typeface="+mn-cs"/>
              </a:rPr>
              <a:t>Forrelation</a:t>
            </a:r>
            <a:r>
              <a:rPr lang="en-US" sz="2800" dirty="0" smtClean="0">
                <a:latin typeface="Calibri" pitchFamily="34" charset="0"/>
                <a:cs typeface="+mn-cs"/>
              </a:rPr>
              <a:t>)=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(N</a:t>
            </a:r>
            <a:r>
              <a:rPr lang="en-US" sz="2800" baseline="30000" dirty="0" smtClean="0">
                <a:latin typeface="Calibri" pitchFamily="34" charset="0"/>
                <a:cs typeface="+mn-cs"/>
                <a:sym typeface="Symbol"/>
              </a:rPr>
              <a:t>1/4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) and Q(</a:t>
            </a:r>
            <a:r>
              <a:rPr lang="en-US" sz="2800" dirty="0" err="1" smtClean="0">
                <a:latin typeface="Calibri" pitchFamily="34" charset="0"/>
                <a:cs typeface="+mn-cs"/>
                <a:sym typeface="Symbol"/>
              </a:rPr>
              <a:t>Forrelation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)=1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18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Example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21717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f(0000)=-1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f(0011)=+1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f(0100)=-1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f(1111)=+1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6019800" y="598488"/>
            <a:ext cx="21717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g(1111)=+1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10668</TotalTime>
  <Words>1546</Words>
  <Application>Microsoft Office PowerPoint</Application>
  <PresentationFormat>On-screen Show (4:3)</PresentationFormat>
  <Paragraphs>182</Paragraphs>
  <Slides>23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Office Theme</vt:lpstr>
      <vt:lpstr>1_Default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BosonSampling A.-Arkhipov 2011</vt:lpstr>
      <vt:lpstr>Experimental Realizations</vt:lpstr>
      <vt:lpstr>Other Sampling Tasks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171</cp:revision>
  <dcterms:created xsi:type="dcterms:W3CDTF">2009-10-10T05:28:27Z</dcterms:created>
  <dcterms:modified xsi:type="dcterms:W3CDTF">2015-12-02T16:08:32Z</dcterms:modified>
</cp:coreProperties>
</file>