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5"/>
  </p:notesMasterIdLst>
  <p:sldIdLst>
    <p:sldId id="278" r:id="rId2"/>
    <p:sldId id="325" r:id="rId3"/>
    <p:sldId id="530" r:id="rId4"/>
    <p:sldId id="348" r:id="rId5"/>
    <p:sldId id="335" r:id="rId6"/>
    <p:sldId id="526" r:id="rId7"/>
    <p:sldId id="524" r:id="rId8"/>
    <p:sldId id="525" r:id="rId9"/>
    <p:sldId id="527" r:id="rId10"/>
    <p:sldId id="349" r:id="rId11"/>
    <p:sldId id="505" r:id="rId12"/>
    <p:sldId id="531" r:id="rId13"/>
    <p:sldId id="336" r:id="rId14"/>
    <p:sldId id="508" r:id="rId15"/>
    <p:sldId id="341" r:id="rId16"/>
    <p:sldId id="520" r:id="rId17"/>
    <p:sldId id="511" r:id="rId18"/>
    <p:sldId id="510" r:id="rId19"/>
    <p:sldId id="342" r:id="rId20"/>
    <p:sldId id="338" r:id="rId21"/>
    <p:sldId id="529" r:id="rId22"/>
    <p:sldId id="528" r:id="rId23"/>
    <p:sldId id="347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CCFFCC"/>
    <a:srgbClr val="FFCC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194" autoAdjust="0"/>
  </p:normalViewPr>
  <p:slideViewPr>
    <p:cSldViewPr>
      <p:cViewPr>
        <p:scale>
          <a:sx n="77" d="100"/>
          <a:sy n="77" d="100"/>
        </p:scale>
        <p:origin x="1104" y="67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65777B-1308-446E-B10E-22DCFCEABE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B5384-006C-4A97-BC98-907CA10130C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1BEED1-A9B8-4215-BDFD-A1516B5E84B5}" type="datetimeFigureOut">
              <a:rPr lang="en-US"/>
              <a:pPr>
                <a:defRPr/>
              </a:pPr>
              <a:t>8/6/2025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123CFA-410D-4BAF-BD61-DF46A32B3C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C06C46B-ACF2-44AD-85BC-66C273033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A0827-01E1-45F8-A813-86B1BDC119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FBA06-2D5E-488E-B2B4-E476E62DF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A4AF53-134D-4B21-B713-9C09619AC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86A678F-C588-4B39-BF43-38FD56F34B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9E39BA-D1F6-48D0-A109-B5248AAFC8B9}" type="slidenum">
              <a:rPr lang="en-CA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CA" altLang="en-US">
              <a:solidFill>
                <a:srgbClr val="000000"/>
              </a:solidFill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D585BC69-7474-4DE7-BB27-3EF956C7F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1735597-9865-40B0-889C-3A85A2669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AE4A886-BD7A-4E81-A1E3-87B2734E3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BED21-7F16-445A-BDFD-5F283D71D1C3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2B02B22-99E2-4929-84DB-6331844A2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2F3434F-390A-4B09-A195-C54C4A44C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75291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10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AE4A886-BD7A-4E81-A1E3-87B2734E3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BED21-7F16-445A-BDFD-5F283D71D1C3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2B02B22-99E2-4929-84DB-6331844A2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2F3434F-390A-4B09-A195-C54C4A44C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78513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2F2DF375-37ED-4099-A75E-66E1B73B1D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6A396B-CA94-45F8-96E9-FB04C4379B19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BCA2D1B-C637-49EB-BD2E-99C10CAA6B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EC73AAE-0938-4555-944B-6A1C91AA3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29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233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4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67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5569C04-EA64-4067-8833-761AD1BA9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C09588-AA4D-4C0D-8A72-8468865F6B70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979736C-8484-499F-B73A-2058F3F9F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F2DEEE7F-1B9E-448C-AC5C-F4EE147EB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102E266-C588-4516-BCF3-5266317647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D553CF-3A15-4D90-AA05-23CBF118BC8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AC40FE-2F64-4C2A-B537-6A465C712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F88AA38-E3E0-4FD5-AF04-308D03A56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E20B149-A46D-4BAA-A58F-2E6470E3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C2F6B3-D61A-4854-B61D-468499287965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DBC7E36-30D4-473F-98FF-74227149B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5327B7F-41D9-472A-AA75-52CAE6A42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E20B149-A46D-4BAA-A58F-2E6470E3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C2F6B3-D61A-4854-B61D-468499287965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DBC7E36-30D4-473F-98FF-74227149B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5327B7F-41D9-472A-AA75-52CAE6A42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12161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E20B149-A46D-4BAA-A58F-2E6470E3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C2F6B3-D61A-4854-B61D-468499287965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DBC7E36-30D4-473F-98FF-74227149B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5327B7F-41D9-472A-AA75-52CAE6A42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6251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3C59F226-F120-4DB8-85CC-CA78803224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3B59C5-4CF1-49D8-B523-BB3E2B11E8D2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FD83D84-E482-4C8C-AE81-30B6648A8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4828576-F84A-4E94-B4E6-086AE45DC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102E266-C588-4516-BCF3-5266317647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D553CF-3A15-4D90-AA05-23CBF118BC8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AC40FE-2F64-4C2A-B537-6A465C712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F88AA38-E3E0-4FD5-AF04-308D03A56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9182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102E266-C588-4516-BCF3-5266317647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D553CF-3A15-4D90-AA05-23CBF118BC8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AC40FE-2F64-4C2A-B537-6A465C712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F88AA38-E3E0-4FD5-AF04-308D03A56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44614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AE4A886-BD7A-4E81-A1E3-87B2734E3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BED21-7F16-445A-BDFD-5F283D71D1C3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2B02B22-99E2-4929-84DB-6331844A2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2F3434F-390A-4B09-A195-C54C4A44C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AE4A886-BD7A-4E81-A1E3-87B2734E3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BED21-7F16-445A-BDFD-5F283D71D1C3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2B02B22-99E2-4929-84DB-6331844A2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2F3434F-390A-4B09-A195-C54C4A44C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46272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6BDBF92-1AB3-4E2D-9387-E59F51AE1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AE8EA-3448-4447-8C28-B2CA56EF739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9FEEDA6-A256-407D-8A3B-6E3D11C5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B274DF0-DD93-4ED1-8332-6AE7FD2B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0023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6BDBF92-1AB3-4E2D-9387-E59F51AE1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AE8EA-3448-4447-8C28-B2CA56EF739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9FEEDA6-A256-407D-8A3B-6E3D11C5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B274DF0-DD93-4ED1-8332-6AE7FD2B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38724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6BDBF92-1AB3-4E2D-9387-E59F51AE1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AE8EA-3448-4447-8C28-B2CA56EF739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9FEEDA6-A256-407D-8A3B-6E3D11C5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B274DF0-DD93-4ED1-8332-6AE7FD2B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2308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4EFC1F-9435-48F5-BF3E-3A9686462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8B976A-8615-4274-AB94-A8067FE72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CB741C-85AD-4E1E-B4C0-1038A0827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C4276-EA56-4CD5-B5BC-8338EF271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42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92592A-1485-452A-B5CF-4BAEE4B67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742B71-E3C1-4F92-99BC-1922237F0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57429B-DAD7-46E3-AE69-6AE3E5F26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89D51-47E7-474F-AF09-468AD98C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13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390F06-6D3A-48AB-A6C6-02E0EE746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A444CC-0091-4CEA-86AC-FC94C2971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1E40EB-3E48-44F1-9560-F59EB9411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D7BAB-AEA6-4696-9993-502F215C3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01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E86A87-0847-4E21-8A95-D6017F716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2C4143-5804-43B4-BCE7-086B4651BB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7E2B8C-3D38-4AAC-8815-FCD6103FA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506B2-6D05-4995-B0AF-F901D1A22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70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2E152A-35C2-486D-9031-0CC113038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AB31D7-0DDC-4E64-BCAB-726D048E7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CD55D-5862-4563-B805-CD4BB934B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F14A3-3F30-4E7C-8E3E-EFD6FCDEF1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88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C0D07-FF53-4DCC-B133-442D97120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842A2-008F-47E9-B34A-A27E45D68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D1E11-34F0-4B5F-836F-181AFACD3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03ADB-B840-4643-8566-D8186C278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1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3BD0752-4016-45F7-B214-6A237E6F5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1EEA40-2F9B-4496-BD1F-4C28E0417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CAE11D-D7E9-4077-8DD3-8F3E47C85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41A1C-8FDC-420A-B6B4-EA08ECE99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62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E4452-95B3-4012-B4E7-54C273D0DF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4CC8C4-230E-4B6A-AC4B-FF9EE0FF8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788355-9F04-411A-B0BA-3A8DD2922B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D9CFB-E539-414A-A803-C7D29FA4A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24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FDDD06-7B2E-4EAF-8ABC-6F680E210E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F54F4D-F0BF-411B-AD4B-E9F4E6BFF3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47609A-A01E-4B35-86CC-CF89B8198F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F6B7-2434-4D18-87FB-6494DE3FCC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35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F0978-1D9F-4878-A9D5-6BDEBDA2E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829D0-F70F-4074-97C3-EF603410A6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4BF22-A903-4922-97E5-3C368558F2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C32E-F350-485C-812F-2012ED89C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9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00ED70-805B-4735-B429-D5112A67B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6C86C5-13B8-4207-B4F4-263ED6BB4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B297C-2344-4856-BD2A-90480B568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3DEE-4109-43B2-86E4-F42A69EDC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98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094D40-3B6A-4941-9D08-C26AD1983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A4FEBB-BB16-48EB-A950-7A4005209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004C00-7A01-4EEB-9369-C19D7EBA36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097081-24F6-40C1-8490-1D66776BA3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249D825-22FC-4BD7-817F-B4759E4D08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3115EEF-C30F-4421-8791-80BA2F5E8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>
            <a:extLst>
              <a:ext uri="{FF2B5EF4-FFF2-40B4-BE49-F238E27FC236}">
                <a16:creationId xmlns:a16="http://schemas.microsoft.com/office/drawing/2014/main" id="{75A7F543-5619-49F8-A4B7-D71394CFFC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" y="250825"/>
            <a:ext cx="8763000" cy="1600200"/>
          </a:xfrm>
        </p:spPr>
        <p:txBody>
          <a:bodyPr/>
          <a:lstStyle/>
          <a:p>
            <a:pPr eaLnBrk="1" hangingPunct="1"/>
            <a:r>
              <a:rPr lang="en-US" altLang="en-US" sz="1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NUMBERS</a:t>
            </a:r>
          </a:p>
        </p:txBody>
      </p:sp>
      <p:sp>
        <p:nvSpPr>
          <p:cNvPr id="3075" name="Rectangle 17">
            <a:extLst>
              <a:ext uri="{FF2B5EF4-FFF2-40B4-BE49-F238E27FC236}">
                <a16:creationId xmlns:a16="http://schemas.microsoft.com/office/drawing/2014/main" id="{A8007C94-2537-437B-9596-D29F277608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4557" y="5447610"/>
            <a:ext cx="8382000" cy="1295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Scott Aaronson (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University of Texas at Austin)</a:t>
            </a:r>
          </a:p>
          <a:p>
            <a:pPr eaLnBrk="1" hangingPunct="1"/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Sigma Camp, Connecticut, August 7, 2025</a:t>
            </a:r>
          </a:p>
        </p:txBody>
      </p:sp>
      <p:pic>
        <p:nvPicPr>
          <p:cNvPr id="3076" name="Picture 9" descr="https://scontent.faus1-1.fna.fbcdn.net/v/t1.0-9/48373109_10156285841034132_6428416786173001728_o.jpg?_nc_cat=104&amp;_nc_sid=9267fe&amp;_nc_ohc=ac--qsLk1iIAX8q-2SY&amp;_nc_ht=scontent.faus1-1.fna&amp;oh=1e6403baa3fc3032c0671722b824e020&amp;oe=5F996C35">
            <a:extLst>
              <a:ext uri="{FF2B5EF4-FFF2-40B4-BE49-F238E27FC236}">
                <a16:creationId xmlns:a16="http://schemas.microsoft.com/office/drawing/2014/main" id="{537F1B1C-7934-468D-BDD8-49590BA2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0" y="2159897"/>
            <a:ext cx="373538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https://upload.wikimedia.org/wikipedia/en/6/66/Moves_of_a_3-state_Busy_Beaver.jpg">
            <a:extLst>
              <a:ext uri="{FF2B5EF4-FFF2-40B4-BE49-F238E27FC236}">
                <a16:creationId xmlns:a16="http://schemas.microsoft.com/office/drawing/2014/main" id="{70BD4C2A-CBE4-4F2E-BD0F-74852190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57" y="2290072"/>
            <a:ext cx="49530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4765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The Halting Problem (HALT)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531D7-7D10-4B0C-A1BA-B6FB32191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39" y="1295400"/>
            <a:ext cx="807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Given as input a description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a Turing machine M (i.e. a program), decide if M() halts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6D244-0FB0-4FF0-A045-085A25AC9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74" y="3581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n = 2;</a:t>
            </a:r>
            <a:b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do {</a:t>
            </a:r>
            <a:b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	n = n + 2;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	b = 0;</a:t>
            </a:r>
            <a:b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	for </a:t>
            </a:r>
            <a:r>
              <a:rPr lang="en-US" altLang="en-US" sz="2000" dirty="0" err="1">
                <a:latin typeface="Lucida Sans Typewriter" panose="020B0509030504030204" pitchFamily="49" charset="0"/>
                <a:cs typeface="Calibri" panose="020F0502020204030204" pitchFamily="34" charset="0"/>
              </a:rPr>
              <a:t>i</a:t>
            </a: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=2 to n-1 {</a:t>
            </a:r>
            <a:b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		if </a:t>
            </a:r>
            <a:r>
              <a:rPr lang="en-US" altLang="en-US" sz="2000" dirty="0" err="1">
                <a:latin typeface="Lucida Sans Typewriter" panose="020B0509030504030204" pitchFamily="49" charset="0"/>
                <a:cs typeface="Calibri" panose="020F0502020204030204" pitchFamily="34" charset="0"/>
              </a:rPr>
              <a:t>isPrime</a:t>
            </a: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(</a:t>
            </a:r>
            <a:r>
              <a:rPr lang="en-US" altLang="en-US" sz="2000" dirty="0" err="1">
                <a:latin typeface="Lucida Sans Typewriter" panose="020B0509030504030204" pitchFamily="49" charset="0"/>
                <a:cs typeface="Calibri" panose="020F0502020204030204" pitchFamily="34" charset="0"/>
              </a:rPr>
              <a:t>i</a:t>
            </a: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) and </a:t>
            </a:r>
            <a:r>
              <a:rPr lang="en-US" altLang="en-US" sz="2000" dirty="0" err="1">
                <a:latin typeface="Lucida Sans Typewriter" panose="020B0509030504030204" pitchFamily="49" charset="0"/>
                <a:cs typeface="Calibri" panose="020F0502020204030204" pitchFamily="34" charset="0"/>
              </a:rPr>
              <a:t>isPrime</a:t>
            </a: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(n-</a:t>
            </a:r>
            <a:r>
              <a:rPr lang="en-US" altLang="en-US" sz="2000" dirty="0" err="1">
                <a:latin typeface="Lucida Sans Typewriter" panose="020B0509030504030204" pitchFamily="49" charset="0"/>
                <a:cs typeface="Calibri" panose="020F0502020204030204" pitchFamily="34" charset="0"/>
              </a:rPr>
              <a:t>i</a:t>
            </a: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) then b = 1;</a:t>
            </a:r>
            <a:b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	}</a:t>
            </a:r>
            <a:b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	if b==0 then HALT;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Lucida Sans Typewriter" panose="020B05090305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CB674-66CF-4873-AE03-C7B2C2B06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39" y="2552485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 program:</a:t>
            </a:r>
            <a:endParaRPr lang="en-US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7886700" cy="894866"/>
          </a:xfrm>
        </p:spPr>
        <p:txBody>
          <a:bodyPr/>
          <a:lstStyle/>
          <a:p>
            <a:pPr eaLnBrk="1" hangingPunct="1"/>
            <a:r>
              <a:rPr lang="en-US" altLang="en-US" sz="4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Turing’s Theorem! 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(Proved In One Slide)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Theorem: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No program exists to solve HALT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64B5B7-CCF3-4C60-A41D-26BDD1B8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4793174"/>
            <a:ext cx="883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Turing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Gödel’s Incompleteness Theorem: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If we had a complete, sound proof system for arithmetic, we could compute whether any program halted, by listing all possible proofs and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disproofs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until we found one that worked!</a:t>
            </a:r>
          </a:p>
        </p:txBody>
      </p:sp>
      <p:pic>
        <p:nvPicPr>
          <p:cNvPr id="2" name="Picture 2" descr="Alan Turing - a computer scientist, philosopher and cryptologist ...">
            <a:extLst>
              <a:ext uri="{FF2B5EF4-FFF2-40B4-BE49-F238E27FC236}">
                <a16:creationId xmlns:a16="http://schemas.microsoft.com/office/drawing/2014/main" id="{A459271F-4C51-4AC3-BD60-1A520550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43" y="124068"/>
            <a:ext cx="126045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 have exploding head syndrome'">
            <a:extLst>
              <a:ext uri="{FF2B5EF4-FFF2-40B4-BE49-F238E27FC236}">
                <a16:creationId xmlns:a16="http://schemas.microsoft.com/office/drawing/2014/main" id="{2A9EB724-BEA2-4B85-978F-6155AC3F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50" y="3768169"/>
            <a:ext cx="1431300" cy="80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F784F29-8C8C-4439-AA9B-771CF8B8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35" y="22098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Proof: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Let P(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) decide whether M() halts.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Use P to make a new program, call it Q(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), which halts if M(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) runs forever, or runs forever if M(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) halts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F1442E6-69F5-4108-AA3F-94DA49486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3788047"/>
            <a:ext cx="3607904" cy="60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Now consider Q(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1978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4765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Busy Beaver Function (</a:t>
            </a:r>
            <a:r>
              <a:rPr lang="en-US" sz="44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Radó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1962)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531D7-7D10-4B0C-A1BA-B6FB32191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09" y="44958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BB(n) = the maximum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number of steps made by any n-state Turing machine (before halting), on an initially blank input tape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Picture of Tibor Radó&#10;  ">
            <a:extLst>
              <a:ext uri="{FF2B5EF4-FFF2-40B4-BE49-F238E27FC236}">
                <a16:creationId xmlns:a16="http://schemas.microsoft.com/office/drawing/2014/main" id="{F23F478C-7F1F-4F22-AFB4-833CB395E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1774981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scontent.faus1-1.fna.fbcdn.net/v/t1.0-9/48373109_10156285841034132_6428416786173001728_o.jpg?_nc_cat=104&amp;_nc_sid=9267fe&amp;_nc_ohc=ac--qsLk1iIAX8q-2SY&amp;_nc_ht=scontent.faus1-1.fna&amp;oh=1e6403baa3fc3032c0671722b824e020&amp;oe=5F996C35">
            <a:extLst>
              <a:ext uri="{FF2B5EF4-FFF2-40B4-BE49-F238E27FC236}">
                <a16:creationId xmlns:a16="http://schemas.microsoft.com/office/drawing/2014/main" id="{C5160E1E-F412-4D52-A6A1-90EEBF00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7" y="1653761"/>
            <a:ext cx="373538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5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10AD68B0-B568-468C-B901-36F83138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04800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BB grows </a:t>
            </a:r>
            <a:r>
              <a:rPr lang="en-US" sz="44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uncomputably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quickly!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899F3-92A2-44F8-9213-2947E17F5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447800"/>
            <a:ext cx="807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Theorem: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There’s no computable function f such that f(n)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BB(n) for all n.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8AEFF-CEAD-4957-9C6E-AECDCC248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2478088"/>
            <a:ext cx="8077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Proof: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Suppose there was.  Then given an n-state Turing machine M, we could decide whether M halts by computing f(n) and then running M for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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f(n) steps.  If M hasn’t halted by then, then it never can!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1F9AB-627E-4E58-BAD6-890C4D86C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80772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Homework: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For any computable function f, we have BB(n)&gt;f(n) for </a:t>
            </a:r>
            <a:r>
              <a:rPr lang="en-US" alt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sufficiently large n.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04800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Actual Values of BB(n)…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94677-6485-4980-88DC-5ED7ECEC7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1300398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BB(1) = 1			(Trivial)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57C46-8AA7-49E9-BB5F-48B83D13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93904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BB(2) = 6			(Lin 1963)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756EE-EEB0-4D8D-8E34-CED687FE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260901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BB(3) = 21			(Lin 1963)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498D0-5440-4CBA-8B15-5304168F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297574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BB(4) = 107			(Brady 1983)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09563-7768-45F8-9BC6-DC2AC6E70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3991273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BB(5)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47,176,870	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Marxen-Buntrock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1990)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484BB-D9FC-45C3-8702-053F9A6F4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848" y="4800600"/>
                <a:ext cx="8077200" cy="163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BB(6)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sSup>
                          <m:sSupPr>
                            <m:ctrlP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altLang="en-US" sz="3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10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altLang="en-US" sz="300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altLang="en-US" sz="300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en-US" sz="30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lang="en-US" altLang="en-US" sz="300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en-US" sz="3000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10</m:t>
                                            </m:r>
                                          </m:e>
                                          <m:sup>
                                            <m:sSup>
                                              <m:sSupPr>
                                                <m:ctrlPr>
                                                  <a:rPr lang="en-US" altLang="en-US" sz="300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altLang="en-US" sz="3000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sSup>
                                                  <m:sSupPr>
                                                    <m:ctrlPr>
                                                      <a:rPr lang="en-US" altLang="en-US" sz="3000" i="1" smtClean="0">
                                                        <a:latin typeface="Cambria Math" panose="02040503050406030204" pitchFamily="18" charset="0"/>
                                                        <a:cs typeface="Calibri" panose="020F0502020204030204" pitchFamily="34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altLang="en-US" sz="3000" b="0" i="1" smtClean="0">
                                                        <a:latin typeface="Cambria Math" panose="02040503050406030204" pitchFamily="18" charset="0"/>
                                                        <a:cs typeface="Calibri" panose="020F0502020204030204" pitchFamily="34" charset="0"/>
                                                      </a:rPr>
                                                      <m:t>10</m:t>
                                                    </m:r>
                                                  </m:e>
                                                  <m:sup>
                                                    <m:sSup>
                                                      <m:sSupPr>
                                                        <m:ctrlPr>
                                                          <a:rPr lang="en-US" altLang="en-US" sz="3000" i="1" smtClean="0">
                                                            <a:latin typeface="Cambria Math" panose="02040503050406030204" pitchFamily="18" charset="0"/>
                                                            <a:cs typeface="Calibri" panose="020F0502020204030204" pitchFamily="34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altLang="en-US" sz="3000" b="0" i="1" smtClean="0">
                                                            <a:latin typeface="Cambria Math" panose="02040503050406030204" pitchFamily="18" charset="0"/>
                                                            <a:cs typeface="Calibri" panose="020F0502020204030204" pitchFamily="34" charset="0"/>
                                                          </a:rPr>
                                                          <m:t>10</m:t>
                                                        </m:r>
                                                      </m:e>
                                                      <m:sup>
                                                        <m:sSup>
                                                          <m:sSupPr>
                                                            <m:ctrlPr>
                                                              <a:rPr lang="en-US" altLang="en-US" sz="3000" i="1" smtClean="0">
                                                                <a:latin typeface="Cambria Math" panose="02040503050406030204" pitchFamily="18" charset="0"/>
                                                                <a:cs typeface="Calibri" panose="020F0502020204030204" pitchFamily="34" charset="0"/>
                                                              </a:rPr>
                                                            </m:ctrlPr>
                                                          </m:sSupPr>
                                                          <m:e>
                                                            <m:r>
                                                              <a:rPr lang="en-US" altLang="en-US" sz="3000" b="0" i="1" smtClean="0">
                                                                <a:latin typeface="Cambria Math" panose="02040503050406030204" pitchFamily="18" charset="0"/>
                                                                <a:cs typeface="Calibri" panose="020F0502020204030204" pitchFamily="34" charset="0"/>
                                                              </a:rPr>
                                                              <m:t>10</m:t>
                                                            </m:r>
                                                          </m:e>
                                                          <m:sup>
                                                            <m:sSup>
                                                              <m:sSupPr>
                                                                <m:ctrlPr>
                                                                  <a:rPr lang="en-US" altLang="en-US" sz="3000" i="1" smtClean="0">
                                                                    <a:latin typeface="Cambria Math" panose="02040503050406030204" pitchFamily="18" charset="0"/>
                                                                    <a:cs typeface="Calibri" panose="020F0502020204030204" pitchFamily="34" charset="0"/>
                                                                  </a:rPr>
                                                                </m:ctrlPr>
                                                              </m:sSupPr>
                                                              <m:e>
                                                                <m:r>
                                                                  <a:rPr lang="en-US" altLang="en-US" sz="3000" b="0" i="1" smtClean="0">
                                                                    <a:latin typeface="Cambria Math" panose="02040503050406030204" pitchFamily="18" charset="0"/>
                                                                    <a:cs typeface="Calibri" panose="020F0502020204030204" pitchFamily="34" charset="0"/>
                                                                  </a:rPr>
                                                                  <m:t>10</m:t>
                                                                </m:r>
                                                              </m:e>
                                                              <m:sup>
                                                                <m:sSup>
                                                                  <m:sSupPr>
                                                                    <m:ctrlPr>
                                                                      <a:rPr lang="en-US" altLang="en-US" sz="3000" i="1" smtClean="0">
                                                                        <a:latin typeface="Cambria Math" panose="02040503050406030204" pitchFamily="18" charset="0"/>
                                                                        <a:cs typeface="Calibri" panose="020F0502020204030204" pitchFamily="34" charset="0"/>
                                                                      </a:rPr>
                                                                    </m:ctrlPr>
                                                                  </m:sSupPr>
                                                                  <m:e>
                                                                    <m:r>
                                                                      <a:rPr lang="en-US" altLang="en-US" sz="3000" b="0" i="1" smtClean="0">
                                                                        <a:latin typeface="Cambria Math" panose="02040503050406030204" pitchFamily="18" charset="0"/>
                                                                        <a:cs typeface="Calibri" panose="020F0502020204030204" pitchFamily="34" charset="0"/>
                                                                      </a:rPr>
                                                                      <m:t>10</m:t>
                                                                    </m:r>
                                                                  </m:e>
                                                                  <m:sup>
                                                                    <m:sSup>
                                                                      <m:sSupPr>
                                                                        <m:ctrlPr>
                                                                          <a:rPr lang="en-US" altLang="en-US" sz="3000" i="1" smtClean="0">
                                                                            <a:latin typeface="Cambria Math" panose="02040503050406030204" pitchFamily="18" charset="0"/>
                                                                            <a:cs typeface="Calibri" panose="020F0502020204030204" pitchFamily="34" charset="0"/>
                                                                          </a:rPr>
                                                                        </m:ctrlPr>
                                                                      </m:sSupPr>
                                                                      <m:e>
                                                                        <m:r>
                                                                          <a:rPr lang="en-US" altLang="en-US" sz="3000" b="0" i="1" smtClean="0">
                                                                            <a:latin typeface="Cambria Math" panose="02040503050406030204" pitchFamily="18" charset="0"/>
                                                                            <a:cs typeface="Calibri" panose="020F0502020204030204" pitchFamily="34" charset="0"/>
                                                                          </a:rPr>
                                                                          <m:t>10</m:t>
                                                                        </m:r>
                                                                      </m:e>
                                                                      <m:sup>
                                                                        <m:sSup>
                                                                          <m:sSupPr>
                                                                            <m:ctrlPr>
                                                                              <a:rPr lang="en-US" altLang="en-US" sz="300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</m:ctrlPr>
                                                                          </m:sSupPr>
                                                                          <m:e>
                                                                            <m:r>
                                                                              <a:rPr lang="en-US" altLang="en-US" sz="3000" b="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  <m:t>10</m:t>
                                                                            </m:r>
                                                                          </m:e>
                                                                          <m:sup>
                                                                            <m:r>
                                                                              <a:rPr lang="en-US" altLang="en-US" sz="3000" b="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  <m:t>10</m:t>
                                                                            </m:r>
                                                                          </m:sup>
                                                                        </m:sSup>
                                                                      </m:sup>
                                                                    </m:sSup>
                                                                  </m:sup>
                                                                </m:sSup>
                                                              </m:sup>
                                                            </m:sSup>
                                                          </m:sup>
                                                        </m:sSup>
                                                      </m:sup>
                                                    </m:sSup>
                                                  </m:sup>
                                                </m:sSup>
                                              </m:sup>
                                            </m:sSup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</m:sup>
                            </m:sSup>
                          </m:sup>
                        </m:sSup>
                      </m:sup>
                    </m:sSup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484BB-D9FC-45C3-8702-053F9A6F4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848" y="4800600"/>
                <a:ext cx="8077200" cy="1631537"/>
              </a:xfrm>
              <a:prstGeom prst="rect">
                <a:avLst/>
              </a:prstGeom>
              <a:blipFill>
                <a:blip r:embed="rId3"/>
                <a:stretch>
                  <a:fillRect l="-1811" b="-108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6114CD6-566C-4174-BD54-2FEB34C3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98612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BB(5) 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47,176,870	(</a:t>
            </a:r>
            <a:r>
              <a:rPr lang="en-US" altLang="en-US" sz="30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BBchallenge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A7D4C-BD66-4C83-A396-3E075F8EF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846426"/>
            <a:ext cx="44581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Kropitz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7061DE-22F6-4F15-88E4-F1E9C10AF8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7086" y="4695893"/>
                <a:ext cx="3648903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BB(6)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  <m:sup>
                        <m: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0,000,000</m:t>
                        </m:r>
                      </m:sup>
                    </m:sSup>
                    <m:r>
                      <a:rPr lang="en-US" altLang="en-US" sz="3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10</m:t>
                    </m:r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7061DE-22F6-4F15-88E4-F1E9C10AF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086" y="4695893"/>
                <a:ext cx="3648903" cy="553998"/>
              </a:xfrm>
              <a:prstGeom prst="rect">
                <a:avLst/>
              </a:prstGeom>
              <a:blipFill>
                <a:blip r:embed="rId4"/>
                <a:stretch>
                  <a:fillRect l="-3840" t="-13187" b="-3406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67332EF-60AD-4C6A-89CA-1E2B90386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240" y="4753659"/>
            <a:ext cx="44581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mxdys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0D0507-E0DC-492D-B7BC-641734E02C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446" y="4698224"/>
                <a:ext cx="3648903" cy="716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BB(6)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en-US" sz="3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en-US" sz="300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b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  <m:sub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0D0507-E0DC-492D-B7BC-641734E02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446" y="4698224"/>
                <a:ext cx="3648903" cy="716863"/>
              </a:xfrm>
              <a:prstGeom prst="rect">
                <a:avLst/>
              </a:prstGeom>
              <a:blipFill>
                <a:blip r:embed="rId5"/>
                <a:stretch>
                  <a:fillRect l="-4013" t="-10256" b="-42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8219F4C-6056-4E13-92C7-AD6E9D5F9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46" y="5505220"/>
            <a:ext cx="4191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BB(7) &gt; Ackermann(11)</a:t>
            </a:r>
          </a:p>
        </p:txBody>
      </p:sp>
    </p:spTree>
    <p:extLst>
      <p:ext uri="{BB962C8B-B14F-4D97-AF65-F5344CB8AC3E}">
        <p14:creationId xmlns:p14="http://schemas.microsoft.com/office/powerpoint/2010/main" val="761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9" grpId="1"/>
      <p:bldP spid="11" grpId="0"/>
      <p:bldP spid="11" grpId="1"/>
      <p:bldP spid="12" grpId="0"/>
      <p:bldP spid="13" grpId="0"/>
      <p:bldP spid="13" grpId="1"/>
      <p:bldP spid="14" grpId="0"/>
      <p:bldP spid="14" grpId="1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31685DDA-FDC0-42AC-BCC3-D37901C7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0488"/>
            <a:ext cx="6343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AC2F76A1-EC7D-4B77-AE74-D63828B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What does the 5-state champ </a:t>
            </a:r>
            <a:r>
              <a:rPr lang="en-US" sz="4400" b="1" i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do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0582F-9133-4245-85AC-9DC9C3B3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60462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FAD38-2110-4888-AE18-05FFFB29B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70923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Starting from 0, does iterating g ever reach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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 Yes: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B45D2DFD-A8F5-4442-8226-B601DD6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" y="4399984"/>
            <a:ext cx="8139112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5273D-ECB2-464C-8747-32FE1249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36601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5-state BB champion slowly verifies this fact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6BF0D-BC9C-4526-94D6-922B87B3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76237"/>
            <a:ext cx="27432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400535"/>
            <a:ext cx="8458200" cy="894866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0070C0"/>
                </a:solidFill>
              </a:rPr>
              <a:t>Collatz</a:t>
            </a:r>
            <a:r>
              <a:rPr lang="en-US" altLang="en-US" b="1" dirty="0">
                <a:solidFill>
                  <a:srgbClr val="0070C0"/>
                </a:solidFill>
              </a:rPr>
              <a:t> Conjecture: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sz="2800" b="1" dirty="0">
                <a:solidFill>
                  <a:srgbClr val="0070C0"/>
                </a:solidFill>
              </a:rPr>
              <a:t>“Most Elementary of All Open Math Problems?”</a:t>
            </a:r>
          </a:p>
        </p:txBody>
      </p:sp>
      <p:pic>
        <p:nvPicPr>
          <p:cNvPr id="5122" name="Picture 2" descr="https://miro.medium.com/v2/resize:fit:389/1*OwcZxhBujxFtEwjezLMJlw.png">
            <a:extLst>
              <a:ext uri="{FF2B5EF4-FFF2-40B4-BE49-F238E27FC236}">
                <a16:creationId xmlns:a16="http://schemas.microsoft.com/office/drawing/2014/main" id="{69A27A34-3A2B-4D9D-9AF5-29A99CA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4585"/>
            <a:ext cx="3352800" cy="48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0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BB(6) ever be known?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0C85D9F-DA07-44AC-8EAB-3DC299A0C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1371600"/>
                <a:ext cx="85344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Theorem (</a:t>
                </a:r>
                <a:r>
                  <a:rPr lang="en-US" altLang="en-US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BBchallenge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2024):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There’s a 6-state Turing machine that halts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iff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, starting from x=8, iterating</a:t>
                </a:r>
              </a:p>
              <a:p>
                <a:pPr algn="l" eaLnBrk="1" hangingPunct="1"/>
                <a:r>
                  <a:rPr lang="en-US" altLang="en-US" sz="2800" b="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𝑒𝑣𝑒𝑛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0C85D9F-DA07-44AC-8EAB-3DC299A0C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371600"/>
                <a:ext cx="8534400" cy="609600"/>
              </a:xfrm>
              <a:prstGeom prst="rect">
                <a:avLst/>
              </a:prstGeom>
              <a:blipFill>
                <a:blip r:embed="rId3"/>
                <a:stretch>
                  <a:fillRect l="-1500" t="-9000" b="-31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>
            <a:extLst>
              <a:ext uri="{FF2B5EF4-FFF2-40B4-BE49-F238E27FC236}">
                <a16:creationId xmlns:a16="http://schemas.microsoft.com/office/drawing/2014/main" id="{88D0F5B8-F36C-474A-8CC7-2A3F6EA70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92672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ever produces more than twice as many odd as even x’s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38E7F6-7715-4E5E-9A4D-CA88152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" y="4478323"/>
            <a:ext cx="792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8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12  18  27  40  60  90  135  202  303  454  681  1021  1531  2296  …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(so far 6 odd, 9 even)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61F68C7-ED40-49AE-B75B-FDA185B2F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08944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My Prediction: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If BB(6) is ever known, AI will be needed!</a:t>
            </a:r>
          </a:p>
        </p:txBody>
      </p:sp>
    </p:spTree>
    <p:extLst>
      <p:ext uri="{BB962C8B-B14F-4D97-AF65-F5344CB8AC3E}">
        <p14:creationId xmlns:p14="http://schemas.microsoft.com/office/powerpoint/2010/main" val="14525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4B422A14-B83C-4C40-8ECD-1214B23B3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686800" cy="88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How many BB values are knowable?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DAF61-0FBE-4054-82EF-A9CD66CB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" y="1187369"/>
            <a:ext cx="830738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(Aaronson-</a:t>
            </a:r>
            <a:r>
              <a:rPr lang="en-US" alt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Yedidia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2016):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There’s an 8,000-state Turing machine that halts if and only if the ZFC axioms of set theory are inconsistent.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 </a:t>
            </a:r>
            <a:r>
              <a:rPr lang="en-US" altLang="en-US" sz="30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sz="3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 theory is consistent, then it can never prove the value of BB(8,000)…!)</a:t>
            </a:r>
            <a:endParaRPr lang="en-US" altLang="en-US" sz="30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7E145-E2C6-4EEB-90EB-4CA70CDDE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80855"/>
            <a:ext cx="807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Could the values of BB(20) or BB(6) already be independent of ZFC?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8B80C-BAD3-4610-BE30-B50A36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" y="3680360"/>
            <a:ext cx="830738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 get from a million states down to 8,000 took a lot of optimizations!  Subsequent improvements have gotten it down to </a:t>
            </a:r>
            <a:r>
              <a:rPr lang="en-US" altLang="en-US" sz="45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8B27E8F0-6A9B-4D98-A657-728BF5BAA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0" y="228600"/>
            <a:ext cx="86289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Calibration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E8BA9-611B-4656-B61A-E213669BE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65" y="3109869"/>
            <a:ext cx="7543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Number of atoms in the observable universe?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D600F-B001-4FF1-9235-F9F5C55D1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130" y="3712628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en-US" altLang="en-US" sz="4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93A6A-A593-46F5-ADC0-F8E80E9A2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84644"/>
            <a:ext cx="754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Maximum number of bits of information that the observable universe could store?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F21D4-9F9A-46FC-9C28-84E0D2D3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565" y="5782198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en-US" altLang="en-US" sz="4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5E336-2B1A-45B6-9196-092C9AE7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65" y="1406964"/>
            <a:ext cx="7543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Number of sand grains to fill the solar system?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73CFF-B186-4EDD-8C8D-21A21DD9F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130" y="2009723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en-US" altLang="en-US" sz="4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944D9-CC86-43C7-86DF-B1F9C979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480" y="2835943"/>
            <a:ext cx="5186570" cy="1754326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We will quickly leave all these numbers in the dust and never look back…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  <p:bldP spid="7" grpId="0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01D0CF1F-DA98-4D5B-8D7D-1ED892E0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57" y="364103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Does Anything Grow </a:t>
            </a:r>
            <a:r>
              <a:rPr lang="en-US" sz="4400" b="1" kern="0" dirty="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Faster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than Busy Beaver?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1F4E-1A7A-41EA-B031-AFE4C34DC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07" y="1583303"/>
            <a:ext cx="81915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(And no, I don’t mean BB(n)</a:t>
            </a:r>
            <a:r>
              <a:rPr lang="en-US" altLang="en-US" sz="22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BB(BB(n)), or anything boring like that)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25EAA-80E6-4EE2-9015-AAB024F1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07" y="3322637"/>
            <a:ext cx="84391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Is any problem even harder than HALT—meaning, 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uncomputable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even given a HALT oracle?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6BAA4-0FAE-4F32-BA4E-B7F30936D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95" y="4491037"/>
            <a:ext cx="8191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Sure, the Halting Problem for Turing machines with HALT oracles!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11EFF-1A8F-415B-B796-366063EC5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57" y="2209800"/>
            <a:ext cx="8191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 computer science, an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oracle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is a hypothetical magic box that solves a certain problem for free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E2CEE-12C0-46B5-A321-4DC821F52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52" y="5659437"/>
            <a:ext cx="81915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Why?  Because Turing’s proof “relativizes”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Just like there no largest infinity, there’s no hardest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01D0CF1F-DA98-4D5B-8D7D-1ED892E0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9817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Beyond Busy Beaver!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1F4E-1A7A-41EA-B031-AFE4C34DC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968951"/>
            <a:ext cx="838676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Theorem: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Let 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SuperBB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(n) be the Busy Beaver function for “Super Turing machines”—i.e., Turing machines with HALT oracles.  Then 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SuperBB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grows faster even than any function f computable given a HALT oracle (such as BB(n) itself)!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25EAA-80E6-4EE2-9015-AAB024F1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581400"/>
            <a:ext cx="8572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keep going: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Super Duper BB, Super Duper Pooper BB, etc.  Even for infinite ordinal numbers of steps!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6BAA4-0FAE-4F32-BA4E-B7F30936D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4808855"/>
            <a:ext cx="8191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biggest number contest between two experts would quickly degenerate into an argument about which ordinals are well-defined.  Which in turn depends on the axioms of set theory.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01D0CF1F-DA98-4D5B-8D7D-1ED892E0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810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The Ultimate Approach?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1F4E-1A7A-41EA-B031-AFE4C34DC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759" y="1537252"/>
            <a:ext cx="6136481" cy="17543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largest positive integer that can be named in a hundred English words or fewer</a:t>
            </a:r>
            <a:endParaRPr lang="en-US" altLang="en-US" sz="3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DA65B-06F0-4A7B-AF43-15047BDE5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759" y="4114800"/>
            <a:ext cx="6136481" cy="17543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One plus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the largest positive integer that can be named in a hundred English words or fewer</a:t>
            </a:r>
            <a:endParaRPr lang="en-US" altLang="en-US" sz="3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25D97-8E14-43BD-9447-D3FDA97E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83" y="6072089"/>
            <a:ext cx="81915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“Berry Paradox”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(which the BB function escaped)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F6793-1D75-4357-B769-11E63776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459321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wait…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373369E-C274-43D9-B559-97CD413C5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25413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Curious Unsolved Problems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D02D-B918-455C-9253-637E4097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19200"/>
            <a:ext cx="792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For which n’s is BB(n) odd?  Prime?  A perfect square?  Are there infinitely many such n’s?  Are there algorithms that, given n, decide whether BB(n) has these properties?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3F310-1A4C-4B94-8345-86C6DD9A3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3402013"/>
            <a:ext cx="7924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Does every Busy Beaver halt on </a:t>
            </a:r>
            <a:r>
              <a:rPr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 finite inputs?</a:t>
            </a:r>
            <a:endParaRPr lang="en-US" altLang="en-US" sz="240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AB225-8F99-44C3-AD72-F1188EDC6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4" y="4240213"/>
            <a:ext cx="83057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Can we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that (say) BB(n+1)&gt;2</a:t>
            </a:r>
            <a:r>
              <a:rPr lang="en-US" altLang="en-US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BB(n)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for all n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5?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3832E-9F38-4332-9E5F-0D897E02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4" y="5078374"/>
            <a:ext cx="80676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Does the first n for which the value of BB(n) is independent of set theory, match the first n for which it encodes the </a:t>
            </a:r>
            <a:r>
              <a:rPr lang="en-US" alt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consistency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set theory?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8B27E8F0-6A9B-4D98-A657-728BF5BAA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0" y="685800"/>
            <a:ext cx="86289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CONTEST: 15 seconds to write down the largest positive integer you can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E8BA9-611B-4656-B61A-E213669BE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9800"/>
            <a:ext cx="862898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Rules: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hangingPunct="1">
              <a:spcBef>
                <a:spcPct val="0"/>
              </a:spcBef>
              <a:buAutoNum type="arabicPeriod"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Positive integers only, no infinities!</a:t>
            </a:r>
            <a:b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hangingPunct="1">
              <a:spcBef>
                <a:spcPct val="0"/>
              </a:spcBef>
              <a:buAutoNum type="arabicPeriod"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No referring to other people’s numbers (“the largest number anyone else named, plus one”)</a:t>
            </a:r>
            <a:b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hangingPunct="1">
              <a:spcBef>
                <a:spcPct val="0"/>
              </a:spcBef>
              <a:buAutoNum type="arabicPeriod"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mathematician, looking only at your paper, must understand exactly what number you named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CCD4D3-D894-4389-BC18-EE045CCB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43684"/>
            <a:ext cx="445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99999999999999999999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871614B1-1F89-4D64-9418-64D8B415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45786"/>
            <a:ext cx="16097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36068A-BBF5-4F52-8F5C-103061B31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606161"/>
            <a:ext cx="1143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:= </a:t>
            </a:r>
            <a:r>
              <a:rPr lang="en-US" altLang="en-US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B9DF88E-40E2-4046-A57B-0C138369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706798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386271AA-A57B-4FB7-95A2-F9D20211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78" y="457200"/>
            <a:ext cx="86289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What do people try?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8E064-265C-4010-A8CA-9F678FC2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381077"/>
            <a:ext cx="445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11111111111111111111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4FB14-3F2A-4CF2-AFEB-0CB1945AFA77}"/>
              </a:ext>
            </a:extLst>
          </p:cNvPr>
          <p:cNvSpPr txBox="1"/>
          <p:nvPr/>
        </p:nvSpPr>
        <p:spPr>
          <a:xfrm>
            <a:off x="4725711" y="3560522"/>
            <a:ext cx="4139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a 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tetrated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b</a:t>
            </a:r>
          </a:p>
        </p:txBody>
      </p:sp>
    </p:spTree>
    <p:extLst>
      <p:ext uri="{BB962C8B-B14F-4D97-AF65-F5344CB8AC3E}">
        <p14:creationId xmlns:p14="http://schemas.microsoft.com/office/powerpoint/2010/main" val="21563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4765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The Power of Iteration!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BA516-BEFD-41E1-8370-377FA31D6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24000"/>
            <a:ext cx="8572500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Addition (</a:t>
            </a:r>
            <a:r>
              <a:rPr lang="en-US" alt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a+b</a:t>
            </a: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		Repeated incrementing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	(ab)</a:t>
            </a: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		Repeated adding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Exponentiation (a</a:t>
            </a:r>
            <a:r>
              <a:rPr lang="en-US" altLang="en-US" sz="29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		Repeated multiplying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Tetration</a:t>
            </a: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29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			Repeated exponentiating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Pentation</a:t>
            </a: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			Repeated </a:t>
            </a:r>
            <a:r>
              <a:rPr lang="en-US" altLang="en-US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tetrating</a:t>
            </a:r>
            <a:endParaRPr lang="en-US" alt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Hextation</a:t>
            </a: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			Repeated </a:t>
            </a:r>
            <a:r>
              <a:rPr lang="en-US" altLang="en-US" sz="2900" dirty="0" err="1">
                <a:latin typeface="Calibri" panose="020F0502020204030204" pitchFamily="34" charset="0"/>
                <a:cs typeface="Calibri" panose="020F0502020204030204" pitchFamily="34" charset="0"/>
              </a:rPr>
              <a:t>pentating</a:t>
            </a:r>
            <a:endParaRPr lang="en-US" alt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E5578-0130-4E4E-B860-6C7E70EF1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098902"/>
            <a:ext cx="7315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(After exponentiation, we lose almost all nice arithmetical properties!)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4765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Ackermann Function (1928)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A16E2-DEE6-499D-9B77-0378F7177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2" y="216294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A(2) = 2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BA516-BEFD-41E1-8370-377FA31D6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2" y="1524000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A(1) = 1 + 1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5D506-6B64-4BF0-84CB-D8099065D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2" y="2808524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A(3) = 3</a:t>
            </a:r>
            <a:r>
              <a:rPr lang="en-US" altLang="en-US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84C1A6-5D98-436D-BFB1-6F642B1634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752" y="3454099"/>
                <a:ext cx="8077200" cy="700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A(4) = </a:t>
                </a:r>
                <a:r>
                  <a:rPr lang="en-US" altLang="en-US" sz="3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e>
                      <m:sup>
                        <m:sSup>
                          <m:sSupPr>
                            <m:ctrlP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altLang="en-US" sz="3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4</m:t>
                                </m:r>
                              </m:sup>
                            </m:sSup>
                          </m:sup>
                        </m:sSup>
                      </m:sup>
                    </m:sSup>
                    <m:r>
                      <a:rPr lang="en-US" altLang="en-US" sz="3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e>
                      <m:sup>
                        <m:sSup>
                          <m:sSupPr>
                            <m:ctrlP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56</m:t>
                            </m:r>
                          </m:sup>
                        </m:sSup>
                      </m:sup>
                    </m:sSup>
                    <m:r>
                      <a:rPr lang="en-US" altLang="en-US" sz="3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en-US" sz="3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𝐵𝐼𝐺</m:t>
                    </m:r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84C1A6-5D98-436D-BFB1-6F642B163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752" y="3454099"/>
                <a:ext cx="8077200" cy="700128"/>
              </a:xfrm>
              <a:prstGeom prst="rect">
                <a:avLst/>
              </a:prstGeom>
              <a:blipFill>
                <a:blip r:embed="rId3"/>
                <a:stretch>
                  <a:fillRect l="-1811" b="-280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9A18B0-6F1E-4C91-9D4D-B3BE2DA1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752" y="4308868"/>
                <a:ext cx="8077200" cy="791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A(5) = 5 </a:t>
                </a:r>
                <a:r>
                  <a:rPr lang="en-US" alt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pentated</a:t>
                </a: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the 5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en-US" sz="30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30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 </m:t>
                                        </m:r>
                                      </m:e>
                                      <m:sub>
                                        <m:r>
                                          <a:rPr lang="en-US" altLang="en-US" sz="30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</m:e>
                                  <m:sub>
                                    <m: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sub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sub>
                        </m:sSub>
                      </m:e>
                      <m:sub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sub>
                    </m:sSub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9A18B0-6F1E-4C91-9D4D-B3BE2DA11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752" y="4308868"/>
                <a:ext cx="8077200" cy="791435"/>
              </a:xfrm>
              <a:prstGeom prst="rect">
                <a:avLst/>
              </a:prstGeom>
              <a:blipFill>
                <a:blip r:embed="rId4"/>
                <a:stretch>
                  <a:fillRect l="-1811" t="-92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6E6B944-2853-46FB-904D-2B0C76EB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374421"/>
            <a:ext cx="3352800" cy="116955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dirty="0">
                <a:latin typeface="Calibri" panose="020F0502020204030204" pitchFamily="34" charset="0"/>
                <a:cs typeface="Calibri" panose="020F0502020204030204" pitchFamily="34" charset="0"/>
              </a:rPr>
              <a:t>A(100)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4CD07-6875-4A38-9AFC-AAEF668B2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31" y="5536760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 biggest number contest:</a:t>
            </a:r>
          </a:p>
        </p:txBody>
      </p:sp>
      <p:pic>
        <p:nvPicPr>
          <p:cNvPr id="1026" name="Picture 2" descr="https://upload.wikimedia.org/wikipedia/commons/6/6b/Ackermann_Wilhelm.jpg">
            <a:extLst>
              <a:ext uri="{FF2B5EF4-FFF2-40B4-BE49-F238E27FC236}">
                <a16:creationId xmlns:a16="http://schemas.microsoft.com/office/drawing/2014/main" id="{A3263420-CDF4-46BD-851A-0302CDB3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48" y="1405940"/>
            <a:ext cx="2124700" cy="268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93496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But Ackermann is still computable!</a:t>
            </a:r>
            <a:b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n-US" sz="28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(Given unlimited time and memory)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02241"/>
            <a:ext cx="807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We’d like a function that exceeds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computable function.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lting">
            <a:hlinkClick r:id="" action="ppaction://media"/>
            <a:extLst>
              <a:ext uri="{FF2B5EF4-FFF2-40B4-BE49-F238E27FC236}">
                <a16:creationId xmlns:a16="http://schemas.microsoft.com/office/drawing/2014/main" id="{90B9732B-B02A-42D7-A2DE-9FBE8CA16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566419"/>
            <a:ext cx="5181600" cy="2914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06DD2-D213-4AEA-A172-B9DF19E9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541174"/>
            <a:ext cx="259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Turing machine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(from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Quanta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39647-EC10-45E5-8B0D-69E97CC8CD78}"/>
              </a:ext>
            </a:extLst>
          </p:cNvPr>
          <p:cNvSpPr/>
          <p:nvPr/>
        </p:nvSpPr>
        <p:spPr>
          <a:xfrm>
            <a:off x="419100" y="2694718"/>
            <a:ext cx="81327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“computable” mean, anyway?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Alan Turing - a computer scientist, philosopher and cryptologist ...">
            <a:extLst>
              <a:ext uri="{FF2B5EF4-FFF2-40B4-BE49-F238E27FC236}">
                <a16:creationId xmlns:a16="http://schemas.microsoft.com/office/drawing/2014/main" id="{CF91753E-0C36-4586-B22D-3B5E42D0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89546"/>
            <a:ext cx="1676400" cy="19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7" y="138218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Example Turing Machine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59905"/>
            <a:ext cx="83058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One infinite tape, initially all 0’s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2-symbol alphabet consisting of 0 and 1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Allowed operations: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read the current symbol, overwrite the current symbol, move one square left or right, transition to a new internal state, halt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74E1B6C-17D2-416C-9E05-83D2F4D7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495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1B8CCCB-5943-4012-86EC-5D7600E0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8479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6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Turing machines—our standard mathematical model of “computer” to this day—can do many things! 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EE3648-1B55-4C39-8E83-6FE4B9E7A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39" y="3957935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But crucially, not everything!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AD20-3212-4040-8E33-6FB23FE8A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78" y="2590800"/>
            <a:ext cx="807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Adding, multiplying, running Minecraft, </a:t>
            </a:r>
            <a:r>
              <a:rPr lang="en-US" alt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simulating other Turing machines described on their tape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147370</TotalTime>
  <Words>1501</Words>
  <Application>Microsoft Office PowerPoint</Application>
  <PresentationFormat>On-screen Show (4:3)</PresentationFormat>
  <Paragraphs>139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Lucida Sans Typewriter</vt:lpstr>
      <vt:lpstr>Symbol</vt:lpstr>
      <vt:lpstr>Wingdings</vt:lpstr>
      <vt:lpstr>1_Default Design</vt:lpstr>
      <vt:lpstr>BIG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Turing’s Theorem! (Proved In One Slide)</vt:lpstr>
      <vt:lpstr>PowerPoint Presentation</vt:lpstr>
      <vt:lpstr>PowerPoint Presentation</vt:lpstr>
      <vt:lpstr>The Actual Values of BB(n)…</vt:lpstr>
      <vt:lpstr>PowerPoint Presentation</vt:lpstr>
      <vt:lpstr>PowerPoint Presentation</vt:lpstr>
      <vt:lpstr>Collatz Conjecture: “Most Elementary of All Open Math Problems?”</vt:lpstr>
      <vt:lpstr>Will BB(6) ever be known?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Computer Science</dc:title>
  <dc:creator>Scott Aaronson</dc:creator>
  <cp:lastModifiedBy>Scott Aaronson</cp:lastModifiedBy>
  <cp:revision>403</cp:revision>
  <dcterms:created xsi:type="dcterms:W3CDTF">2010-04-09T19:35:08Z</dcterms:created>
  <dcterms:modified xsi:type="dcterms:W3CDTF">2025-08-07T14:14:50Z</dcterms:modified>
</cp:coreProperties>
</file>