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1"/>
  </p:notesMasterIdLst>
  <p:sldIdLst>
    <p:sldId id="446" r:id="rId3"/>
    <p:sldId id="327" r:id="rId4"/>
    <p:sldId id="475" r:id="rId5"/>
    <p:sldId id="528" r:id="rId6"/>
    <p:sldId id="529" r:id="rId7"/>
    <p:sldId id="476" r:id="rId8"/>
    <p:sldId id="527" r:id="rId9"/>
    <p:sldId id="551" r:id="rId10"/>
    <p:sldId id="547" r:id="rId11"/>
    <p:sldId id="530" r:id="rId12"/>
    <p:sldId id="531" r:id="rId13"/>
    <p:sldId id="532" r:id="rId14"/>
    <p:sldId id="545" r:id="rId15"/>
    <p:sldId id="548" r:id="rId16"/>
    <p:sldId id="550" r:id="rId17"/>
    <p:sldId id="480" r:id="rId18"/>
    <p:sldId id="477" r:id="rId19"/>
    <p:sldId id="47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B"/>
    <a:srgbClr val="008000"/>
    <a:srgbClr val="990099"/>
    <a:srgbClr val="CCFFCC"/>
    <a:srgbClr val="FFFF99"/>
    <a:srgbClr val="E4F2F4"/>
    <a:srgbClr val="FFCC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36" autoAdjust="0"/>
    <p:restoredTop sz="94660"/>
  </p:normalViewPr>
  <p:slideViewPr>
    <p:cSldViewPr>
      <p:cViewPr>
        <p:scale>
          <a:sx n="93" d="100"/>
          <a:sy n="93" d="100"/>
        </p:scale>
        <p:origin x="547" y="-149"/>
      </p:cViewPr>
      <p:guideLst>
        <p:guide orient="horz" pos="22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B6711B3-0379-4F43-9F51-EA1299CFC8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774D70C-E255-4FCD-9D31-9805B7D8D6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02FF0C2F-13C9-41D9-B4AF-1993DAF8A11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3E4B45BA-1F62-421F-A94A-2903665F152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7CF31231-6128-4184-A3D6-900242E879D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2A6B4115-1755-4AF9-894D-E34E69AC8E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10185C-5457-4240-A056-4DEB8CFAD8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2D8ADF0F-B9BB-4ECA-A65C-554009002F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098EC6-D096-42B2-B118-7DCB156ED751}" type="slidenum">
              <a:rPr lang="en-CA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en-CA" altLang="en-US">
              <a:solidFill>
                <a:srgbClr val="000000"/>
              </a:solidFill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B1CF7F0-1A5E-43B9-B1B1-8AD379B821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DF7E1466-BB73-43F0-ABC1-770B069B6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CA" altLang="en-US">
                <a:latin typeface="Arial" panose="020B0604020202020204" pitchFamily="34" charset="0"/>
              </a:rPr>
              <a:t>ZOOM THRU  ZOOM THRU   Thanks so much for inviting me!  When I typed “quantum computer” into Google Image Search, that’s the first picture that came up.  That’s apparently what they look like.  (I should warn you that I’m a theorist rather than an engineer.) 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A96FDE97-2B59-4CB4-820A-6708F318E1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489062-6679-4E5A-B622-6CB8BCE1901B}" type="slidenum">
              <a:rPr lang="en-CA" altLang="en-US" smtClean="0"/>
              <a:pPr>
                <a:spcBef>
                  <a:spcPct val="0"/>
                </a:spcBef>
              </a:pPr>
              <a:t>2</a:t>
            </a:fld>
            <a:endParaRPr lang="en-CA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8EF72584-95CE-49CC-B25F-D937798F9B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CFDF6147-8D0B-4C92-A5AF-102E74B80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3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4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538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5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16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6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31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725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2252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170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103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854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243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82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565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618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16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5039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17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6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18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841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3785D9-98F8-4C4D-A012-B977836683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7AF798-394C-4246-94B8-F9BE9B693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F3E0BA-5E49-45B7-B648-399A14089C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7311A-43AA-4D03-B8AB-43D6159CB1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15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D8C417-797E-494F-A63A-27ED80CF50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CD3628-C2AB-4DA5-AAAD-37E9B085E5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012CBB-9498-454E-B0AB-4F922358E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B0CA5-ECEE-4673-8997-606AC2DCD2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20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DB00BF-9EE8-4F6D-AB02-A2F8715291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01F477-5EE2-446B-8B09-6C9530FC8E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600772-7541-41DA-A299-09F04CA740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776975-2706-4172-956F-4D0BA72F69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75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76B8D-CDB2-4AB0-8E09-40B97A9EB7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3F751A-95AE-4AD4-9CBB-EAF6D4EE7C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4E2480-EBA4-4A07-99F8-53AE5229DA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F1B72C-4175-44D8-9DFB-148B2426C7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20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EEFA9F-6433-4817-BDED-F276BA56C0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F9378F-DCD4-4A80-87B2-E494098A36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C660F96-5BFB-4E7A-A82C-FB664074C0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0A3C80-94FF-4133-AB71-04970C1FB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14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517A5C0-11C3-4CC0-85F5-AB7DAD74B9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4628418-5F0A-4F72-9173-45D9E20099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5F2EDC1-AD4E-4134-8E32-4127B67602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2A4DBF-4623-4C20-AA41-DEF82F3DCB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235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68F8E8D-110E-42DA-806F-F5000D8B25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F7100F1-8B34-4B21-8AEB-5824E985AD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1C7AE6F-E644-4B67-8BD6-82C446DC0B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F4DFC8-19C1-43CE-8390-5DFDF7CCFB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1842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BFCD6A-8357-40EE-99B6-DF480F7DD9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8832B5-A249-4B0E-8444-AB2CAEF912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33DD57-E02C-42B3-A30F-DF3B1A5F4C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DA13FA-FE49-4321-BF04-7D6CE67C0B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06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605095-B233-4DB0-AC21-014E3C7A76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58B383-51A2-446F-9E2B-5DAB5CC4EC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207DA3-B566-494D-A9FF-4DC7E2D3CE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3722CF-0556-4C7D-94BD-658FC7E713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18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4AB1DE-9E6D-474D-9310-542E5FCE3D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942303-98FF-4247-8825-00964EAF69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D5208D-76A7-4DE8-A111-9808CE04E0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AC2FF-3E6D-4B4F-B86B-62451DF2ED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08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6B201B-0DF9-44A8-A5DA-BBED05423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D534CB-C48E-4037-A499-FED022571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46D8F8-F6A4-43EE-A8BB-826586B9A4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276145-0CDB-460F-80D4-1754B22238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6274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38B11-AD93-4EBF-B973-C1684172B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83E9B-20ED-49F1-9714-118B6B34AA85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2E969-DC58-4437-BD60-7A31698C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4A942-3E6B-4BBC-A0FD-0A250FF0E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F0893-74C1-410D-8F2E-0280BC2BDC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5764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CCECB-77E4-40DC-9325-25B0C70BF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304E0-5669-40F2-AC82-9F3B1D34A95B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F7D33-2A37-4674-B584-24A390116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97F52-FE5D-4C6C-861B-E7FB000E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85A4D-2025-4B2F-8420-7B7B443813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890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9337-EF60-485F-BD30-545170EDD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5BCE9-B846-4390-9AAA-D00BFD455068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1801A-D3AE-4459-A10F-E5C61A080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BA8D9-D283-42E4-AC21-E056F29A5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5082B-BF8C-44DC-9FCB-51C7DA0785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674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06ECB9-7CD3-4E1F-9C41-DB94C1A38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AC2FE-9637-43DB-AE2F-E6BE021D1603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02820C-F58D-46CF-ACC1-0115872C0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847008-B40C-4A83-92BA-E31C57A49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DA662-10F0-48E4-887B-E115AEAE4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0480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D9A62A-00B9-4947-A248-927D65581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AB13-EB7F-448B-AA6F-E3293F513615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D93898F-6E23-4A3C-884F-4122959A9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53D4285-BF33-47B5-B377-E5B1E5D0C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DF4F8-B13B-4434-B3EB-647E4112C1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592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E196E84-923C-4A60-A01D-6855DD36F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DC0AB-A843-4DBB-9CEA-ECA9C5F9569D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9933DC0-1852-4CF7-9144-3153E2DC6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84C090-3F1E-4290-A4EB-3FA7F2AB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B9FFA-277A-4B71-A4F7-D82C689AFC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0921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CC1CC59-639D-4930-85CD-D591BFDD8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6B553-0ECF-4425-9CB9-F32BD80F26A3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1F6B3AD-5A37-4115-9227-91BF25433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819E30-DC95-4DE1-8CB6-11F7C8E7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9712A-3CB4-492D-98C8-9D6361B214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1234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12570C7-2AA7-4DFD-BD46-E04617B17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9903D-EA9A-4BA8-8676-06E92C87FD13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905940-8DC3-4171-B5EA-F8C286BF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FC10DD-8AF3-4AB7-A4ED-6A84D639F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FA5E1-FA3F-4395-9B2B-C846084A5E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7075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2B2C27-2915-4575-BB9E-4F578A7D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0FB39-E95D-4D5A-84F2-AE58C24A7AEB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EE3192-DE4C-4585-A663-BBB3BA4BE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66C301-B224-4C9B-AD1C-56E6826B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3EEE1-A814-4D30-A105-E4FDBD731B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188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EBA81-53BB-475E-B57F-DF7A1DE34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63980-2B78-4CFF-9DBD-0B698E5C7BA1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B2510-FB77-472F-ABB8-802A952A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DE18F-57A9-4382-9667-43905CA08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34E21-20A6-40ED-B07D-A3FF27FD60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1332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314AA-AA13-4F03-B96B-806B3ABC3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D4A5D-5801-407A-BBAC-3975DD48D99D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F3292-63C0-4A5E-8E92-2643CA6C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6AA0E-73ED-45B9-B7A6-0CA1F43B7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8823A-241D-4AE5-B61E-56F8C0C821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7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2E26364-19F0-4EF2-A419-ADD7A3FC1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1D6E266-5AC9-4993-ADF8-0B2F28A673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2DD5D88-B664-477E-B900-27410CD095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97CC8E-DD82-4F5A-A4C0-77121A20E7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8203F5D-2056-45B7-BBC9-932C448452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A2441F4-DBE5-49FC-B5FB-F224A0EC13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5451F15-DC8D-4BF7-B597-9CACB244ED7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F11830F-43FB-4665-A0F9-1D323782FA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85EBF-4EDC-4FFB-8CC5-6DFE3DDDD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E15CE7-542E-4562-8F54-74826D3E5CCB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DEEDF-FD72-4C2B-A4D4-F297C7267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2DBD7-E8B6-4EF8-B6A1-1DC6FDA22B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F55621-6A61-42C7-A0DB-EF8E46EF8E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79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3EB827-8005-4FB4-A06A-589690B296E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51" name="Rectangle 16">
            <a:extLst>
              <a:ext uri="{FF2B5EF4-FFF2-40B4-BE49-F238E27FC236}">
                <a16:creationId xmlns:a16="http://schemas.microsoft.com/office/drawing/2014/main" id="{C05FEF82-7C3C-46C4-83BB-7E103E9796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5529" y="741253"/>
            <a:ext cx="8763000" cy="1600200"/>
          </a:xfrm>
        </p:spPr>
        <p:txBody>
          <a:bodyPr/>
          <a:lstStyle/>
          <a:p>
            <a:pPr eaLnBrk="1" hangingPunct="1"/>
            <a:r>
              <a:rPr lang="en-US" altLang="en-US" sz="10000" dirty="0">
                <a:solidFill>
                  <a:srgbClr val="FFFF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WE COOKED?</a:t>
            </a:r>
          </a:p>
        </p:txBody>
      </p:sp>
      <p:sp>
        <p:nvSpPr>
          <p:cNvPr id="2052" name="Rectangle 17">
            <a:extLst>
              <a:ext uri="{FF2B5EF4-FFF2-40B4-BE49-F238E27FC236}">
                <a16:creationId xmlns:a16="http://schemas.microsoft.com/office/drawing/2014/main" id="{FF45C20B-7B4F-4327-A7D5-CA5B36525E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9086" y="5486400"/>
            <a:ext cx="8799443" cy="1295400"/>
          </a:xfrm>
        </p:spPr>
        <p:txBody>
          <a:bodyPr/>
          <a:lstStyle/>
          <a:p>
            <a:pPr eaLnBrk="1" hangingPunct="1"/>
            <a:r>
              <a:rPr lang="en-US" altLang="en-US" sz="3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Scott Aaronson (University of Texas at Austin)</a:t>
            </a:r>
          </a:p>
          <a:p>
            <a:pPr eaLnBrk="1" hangingPunct="1"/>
            <a:r>
              <a:rPr lang="en-US" altLang="en-US" sz="3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UBC, Vancouver, Canada, October 8, 2026</a:t>
            </a:r>
          </a:p>
        </p:txBody>
      </p:sp>
      <p:pic>
        <p:nvPicPr>
          <p:cNvPr id="2055" name="Picture 7" descr="https://cdn.geekwire.com/wp-content/uploads/2019/05/Clippy.jpg.jpg">
            <a:extLst>
              <a:ext uri="{FF2B5EF4-FFF2-40B4-BE49-F238E27FC236}">
                <a16:creationId xmlns:a16="http://schemas.microsoft.com/office/drawing/2014/main" id="{C9324161-DDC7-450A-869C-15410B68C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6495">
            <a:off x="7132568" y="3124200"/>
            <a:ext cx="2047875" cy="204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F7E60BC3-7413-4C37-AA28-3FCE0E9BEB39}"/>
              </a:ext>
            </a:extLst>
          </p:cNvPr>
          <p:cNvSpPr/>
          <p:nvPr/>
        </p:nvSpPr>
        <p:spPr bwMode="auto">
          <a:xfrm>
            <a:off x="447799" y="3458425"/>
            <a:ext cx="6553200" cy="1295399"/>
          </a:xfrm>
          <a:prstGeom prst="wedgeEllipseCallout">
            <a:avLst>
              <a:gd name="adj1" fmla="val 61220"/>
              <a:gd name="adj2" fmla="val 1083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3FECEA-E0BA-4C32-8D98-FAE014560CCB}"/>
              </a:ext>
            </a:extLst>
          </p:cNvPr>
          <p:cNvSpPr txBox="1"/>
          <p:nvPr/>
        </p:nvSpPr>
        <p:spPr>
          <a:xfrm>
            <a:off x="1057399" y="3675237"/>
            <a:ext cx="533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looks like you’re proving a theorem.  Would you like help?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650509-3086-46F7-8EC0-6A20417907CD}"/>
              </a:ext>
            </a:extLst>
          </p:cNvPr>
          <p:cNvSpPr txBox="1"/>
          <p:nvPr/>
        </p:nvSpPr>
        <p:spPr>
          <a:xfrm>
            <a:off x="533400" y="2028616"/>
            <a:ext cx="822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TALK: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technical areas I know best (quantum computing and complexity theory), as apparently in the rest of math, “superintelligence” was achieved this summer</a:t>
            </a:r>
          </a:p>
          <a:p>
            <a:pPr lvl="1"/>
            <a:r>
              <a:rPr lang="en-US" sz="240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practical sense of “AI models now routinely solve major open problems better than me and my colleagues”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sz="41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Erdős</a:t>
            </a:r>
            <a:r>
              <a:rPr lang="en-US" altLang="en-US" sz="41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Unit Distance Conjecture (1946)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44D5E1-CB6C-4469-A0EE-BA42CD1EF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035183"/>
            <a:ext cx="6019800" cy="5822817"/>
          </a:xfrm>
          <a:prstGeom prst="rect">
            <a:avLst/>
          </a:prstGeom>
        </p:spPr>
      </p:pic>
      <p:pic>
        <p:nvPicPr>
          <p:cNvPr id="21509" name="Picture 5" descr="Erdős looking toward the camera">
            <a:extLst>
              <a:ext uri="{FF2B5EF4-FFF2-40B4-BE49-F238E27FC236}">
                <a16:creationId xmlns:a16="http://schemas.microsoft.com/office/drawing/2014/main" id="{A44278B5-7C50-4F91-A7DB-7CE39EF7F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051748"/>
            <a:ext cx="1600200" cy="212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6F9C904A-AD13-43F2-B6C7-D7F0D415A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1" y="1198796"/>
            <a:ext cx="2438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“Given n points in the plane, at most n</a:t>
            </a:r>
            <a:r>
              <a:rPr lang="en-US" altLang="en-US" sz="2800" baseline="30000" dirty="0">
                <a:latin typeface="Calibri" panose="020F0502020204030204" pitchFamily="34" charset="0"/>
              </a:rPr>
              <a:t>1+o(1)</a:t>
            </a:r>
            <a:r>
              <a:rPr lang="en-US" altLang="en-US" sz="2800" dirty="0">
                <a:latin typeface="Calibri" panose="020F0502020204030204" pitchFamily="34" charset="0"/>
              </a:rPr>
              <a:t> pairs can be distance 1 apart”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1D5537-E78C-4755-B34F-11C75971BE21}"/>
              </a:ext>
            </a:extLst>
          </p:cNvPr>
          <p:cNvGrpSpPr/>
          <p:nvPr/>
        </p:nvGrpSpPr>
        <p:grpSpPr>
          <a:xfrm>
            <a:off x="76200" y="1051748"/>
            <a:ext cx="2667000" cy="2605852"/>
            <a:chOff x="76200" y="1051748"/>
            <a:chExt cx="2667000" cy="260585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CC43686-2384-4927-9FC6-E4C7782A42BB}"/>
                </a:ext>
              </a:extLst>
            </p:cNvPr>
            <p:cNvCxnSpPr/>
            <p:nvPr/>
          </p:nvCxnSpPr>
          <p:spPr bwMode="auto">
            <a:xfrm>
              <a:off x="76200" y="1051748"/>
              <a:ext cx="2667000" cy="26058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453DA22-4C9C-4A56-B7B4-650779B198D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04800" y="1241837"/>
              <a:ext cx="2286000" cy="235077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58E22C9D-74E4-410C-A3F9-B66D1091E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91" y="3890432"/>
            <a:ext cx="2567611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Refuted in May by an internal 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OpenAI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model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en-US" altLang="en-US" sz="2800" b="1" baseline="30000" dirty="0">
                <a:solidFill>
                  <a:srgbClr val="FF0000"/>
                </a:solidFill>
                <a:latin typeface="Calibri" panose="020F0502020204030204" pitchFamily="34" charset="0"/>
              </a:rPr>
              <a:t>1+</a:t>
            </a:r>
            <a:r>
              <a:rPr lang="en-US" altLang="en-US" sz="2800" b="1" baseline="30000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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 = 10</a:t>
            </a:r>
            <a:r>
              <a:rPr lang="en-US" altLang="en-US" sz="2800" b="1" baseline="30000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-38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0.035 (humans)</a:t>
            </a:r>
            <a:endParaRPr lang="en-US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9DF6DA6-821D-442A-9675-11320B5B0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ext Box 2">
            <a:extLst>
              <a:ext uri="{FF2B5EF4-FFF2-40B4-BE49-F238E27FC236}">
                <a16:creationId xmlns:a16="http://schemas.microsoft.com/office/drawing/2014/main" id="{6069E12D-4585-4D32-87AC-7FA09C05E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96000"/>
            <a:ext cx="8130209" cy="553998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latin typeface="Calibri" panose="020F0502020204030204" pitchFamily="34" charset="0"/>
              </a:rPr>
              <a:t>UTCS grad students when they told me the news</a:t>
            </a:r>
          </a:p>
        </p:txBody>
      </p:sp>
    </p:spTree>
    <p:extLst>
      <p:ext uri="{BB962C8B-B14F-4D97-AF65-F5344CB8AC3E}">
        <p14:creationId xmlns:p14="http://schemas.microsoft.com/office/powerpoint/2010/main" val="4236463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sz="41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Meanwhile, commenters on my blog: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28DE95BE-EB2A-463F-8F08-9D57076DD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91" y="1295400"/>
            <a:ext cx="8511209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“This is just yet more AI marketing hype”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“The AI didn’t prove anything, it just generated lots of slop from which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humans</a:t>
            </a:r>
            <a:r>
              <a:rPr lang="en-US" altLang="en-US" sz="2800" dirty="0">
                <a:latin typeface="Calibri" panose="020F0502020204030204" pitchFamily="34" charset="0"/>
              </a:rPr>
              <a:t> extracted a proof”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“The unit distance problem isn’t real math anyway, it’s just Hungarian combinatorics.  Wake me up when it does algebraic geometry like </a:t>
            </a:r>
            <a:r>
              <a:rPr lang="en-US" altLang="en-US" sz="2800" dirty="0" err="1">
                <a:latin typeface="Calibri" panose="020F0502020204030204" pitchFamily="34" charset="0"/>
              </a:rPr>
              <a:t>Grothendieck</a:t>
            </a:r>
            <a:r>
              <a:rPr lang="en-US" altLang="en-US" sz="2800" dirty="0">
                <a:latin typeface="Calibri" panose="020F0502020204030204" pitchFamily="34" charset="0"/>
              </a:rPr>
              <a:t>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“Timothy Gowers, and other experts who praised </a:t>
            </a:r>
            <a:r>
              <a:rPr lang="en-US" altLang="en-US" sz="2800" dirty="0" err="1">
                <a:latin typeface="Calibri" panose="020F0502020204030204" pitchFamily="34" charset="0"/>
              </a:rPr>
              <a:t>OpenAI’s</a:t>
            </a:r>
            <a:r>
              <a:rPr lang="en-US" altLang="en-US" sz="2800" dirty="0">
                <a:latin typeface="Calibri" panose="020F0502020204030204" pitchFamily="34" charset="0"/>
              </a:rPr>
              <a:t> result, aren’t real mathematicians”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</a:t>
            </a:r>
            <a:r>
              <a:rPr lang="en-US" altLang="en-US" sz="2800" dirty="0" err="1">
                <a:latin typeface="Calibri" panose="020F0502020204030204" pitchFamily="34" charset="0"/>
              </a:rPr>
              <a:t>Erdős</a:t>
            </a:r>
            <a:r>
              <a:rPr lang="en-US" altLang="en-US" sz="2800" dirty="0">
                <a:latin typeface="Calibri" panose="020F0502020204030204" pitchFamily="34" charset="0"/>
              </a:rPr>
              <a:t> himself wasn’t a real mathematician either”</a:t>
            </a:r>
          </a:p>
        </p:txBody>
      </p:sp>
    </p:spTree>
    <p:extLst>
      <p:ext uri="{BB962C8B-B14F-4D97-AF65-F5344CB8AC3E}">
        <p14:creationId xmlns:p14="http://schemas.microsoft.com/office/powerpoint/2010/main" val="810140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s://scottaaronson.blog/wp-content/uploads/2026/05/image-1-1024x759.png">
            <a:extLst>
              <a:ext uri="{FF2B5EF4-FFF2-40B4-BE49-F238E27FC236}">
                <a16:creationId xmlns:a16="http://schemas.microsoft.com/office/drawing/2014/main" id="{D4053372-8FA1-40FB-AD01-525917C0D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" y="-16565"/>
            <a:ext cx="9144000" cy="677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C2295ADA-B506-468F-82DF-0D422AE8744E}"/>
              </a:ext>
            </a:extLst>
          </p:cNvPr>
          <p:cNvSpPr txBox="1"/>
          <p:nvPr/>
        </p:nvSpPr>
        <p:spPr>
          <a:xfrm>
            <a:off x="342900" y="1295400"/>
            <a:ext cx="8458200" cy="523220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PEOPLE ON TWITTER/X: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Would not hold up next to the real thing seen F2F in a museum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There’s a certain harshness, no soft blending of colors, no depth, no symbiosis of the elements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frame, no sense of the threshold between subject and object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Looks like high school level art 101 work, but not even, no cohesion of elements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garbage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delta exists in a space we don’t have the words to describe yet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(to me) emotionless.  There is some spark missing.  It is not Monet, it feels like an undergrad art student’s study from a museum visit.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There’s no tranquility, the water seems like it is on fire with greenish flames.  It’s busy, artificial, nature in turmoil, polluted.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can get lost in the atmosphere of a Monet, OTOH one wants to jump from the water and get far away from the place the AI crafted.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purple on the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lilypads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inconsistent with the rest of the painting.  Some of the brushwork too, along with the colors of the water + reflected tree.  It all adds up to make it feel like a trained but untalented student’s attempt at recreating Monet’s style.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061A62-F0CD-403A-8D07-3617657BF7C4}"/>
              </a:ext>
            </a:extLst>
          </p:cNvPr>
          <p:cNvSpPr txBox="1"/>
          <p:nvPr/>
        </p:nvSpPr>
        <p:spPr>
          <a:xfrm>
            <a:off x="342900" y="152400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“Please describe, in as much detail as possible, what makes this inferior to a real Monet painting”</a:t>
            </a:r>
          </a:p>
        </p:txBody>
      </p:sp>
    </p:spTree>
    <p:extLst>
      <p:ext uri="{BB962C8B-B14F-4D97-AF65-F5344CB8AC3E}">
        <p14:creationId xmlns:p14="http://schemas.microsoft.com/office/powerpoint/2010/main" val="106545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>
            <a:extLst>
              <a:ext uri="{FF2B5EF4-FFF2-40B4-BE49-F238E27FC236}">
                <a16:creationId xmlns:a16="http://schemas.microsoft.com/office/drawing/2014/main" id="{267DE0D8-C30B-4FA2-9C64-A869122EC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0" name="Rectangle 22">
            <a:extLst>
              <a:ext uri="{FF2B5EF4-FFF2-40B4-BE49-F238E27FC236}">
                <a16:creationId xmlns:a16="http://schemas.microsoft.com/office/drawing/2014/main" id="{B22704A6-75EE-4E63-84D0-F50037762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69828"/>
            <a:ext cx="8686800" cy="9366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Finite-Time Blowup for </a:t>
            </a:r>
            <a:r>
              <a:rPr lang="en-US" alt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Navier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-Stokes Equations</a:t>
            </a:r>
            <a:r>
              <a:rPr lang="en-US" alt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(with external force)</a:t>
            </a:r>
            <a:endParaRPr lang="en-US" altLang="en-US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https://tweet-media.assets.alphaxiv.org/01a08281-b13c-7596-9779-abc444350c24">
            <a:extLst>
              <a:ext uri="{FF2B5EF4-FFF2-40B4-BE49-F238E27FC236}">
                <a16:creationId xmlns:a16="http://schemas.microsoft.com/office/drawing/2014/main" id="{9D548A32-B222-4D1A-8EFF-D03239C08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1568"/>
            <a:ext cx="51816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66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E68657-7FC8-40C0-A292-F5A40DC8D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17607"/>
            <a:ext cx="5677392" cy="2903472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0841E987-8154-4D45-B62C-BF38EBE77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3200400" cy="533400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Parity is not in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QAC</a:t>
            </a:r>
            <a:r>
              <a:rPr kumimoji="0" lang="en-US" altLang="en-US" sz="2800" b="1" i="0" u="none" strike="noStrike" kern="1200" cap="none" spc="0" normalizeH="0" baseline="30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97D246F-E322-4C29-AD29-F9E507492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116329"/>
            <a:ext cx="1600200" cy="533400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L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=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BPL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913A6A0-F5C0-4583-BB05-965438189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0048" y="3242436"/>
            <a:ext cx="4867152" cy="533400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 Unique Games Conjecture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9D47D208-7A92-4B10-9D83-E1BDDE712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059618"/>
            <a:ext cx="7010400" cy="533400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All zeta zeroes are within 3/8 of the critical line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761658EF-8533-454B-B370-B92C98626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370" y="5600701"/>
            <a:ext cx="6756326" cy="952499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Fourier Transform and Integer Multiplication in O(n log</a:t>
            </a:r>
            <a:r>
              <a:rPr kumimoji="0" lang="en-US" altLang="en-US" sz="280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0.9999999999999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n) time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20918FE-4321-482A-84BC-02A63A7DF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326318"/>
            <a:ext cx="8077200" cy="1409699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Unitary Synthesis (A.-Kuperberg):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For every n-qubit unitary U, there’s a classical oracle A such that U can be implemented in polytime given A access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1162E01-0941-45C8-86DD-F809840F4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2100" y="2134270"/>
            <a:ext cx="358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371 more across all fields (“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mathocalypse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”) </a:t>
            </a:r>
          </a:p>
        </p:txBody>
      </p:sp>
    </p:spTree>
    <p:extLst>
      <p:ext uri="{BB962C8B-B14F-4D97-AF65-F5344CB8AC3E}">
        <p14:creationId xmlns:p14="http://schemas.microsoft.com/office/powerpoint/2010/main" val="141136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>
            <a:extLst>
              <a:ext uri="{FF2B5EF4-FFF2-40B4-BE49-F238E27FC236}">
                <a16:creationId xmlns:a16="http://schemas.microsoft.com/office/drawing/2014/main" id="{267DE0D8-C30B-4FA2-9C64-A869122EC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0" name="Rectangle 22">
            <a:extLst>
              <a:ext uri="{FF2B5EF4-FFF2-40B4-BE49-F238E27FC236}">
                <a16:creationId xmlns:a16="http://schemas.microsoft.com/office/drawing/2014/main" id="{B22704A6-75EE-4E63-84D0-F50037762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69828"/>
            <a:ext cx="8686800" cy="9366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Recent Examples of AI Use Close to Home for Me!  Dramatis Personae…</a:t>
            </a:r>
            <a:endParaRPr lang="en-US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A772FF6-7206-4C40-8891-F997A75C2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6467" y="2587852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1F3733C-8375-4E13-A372-8C4BD5613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961" y="1679394"/>
            <a:ext cx="502694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PP 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</a:rPr>
              <a:t>= </a:t>
            </a:r>
            <a:r>
              <a:rPr lang="en-US" altLang="en-US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PreciseBQP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</a:rPr>
              <a:t> =</a:t>
            </a:r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PostBQP</a:t>
            </a:r>
            <a:endParaRPr lang="en-US" altLang="en-US" b="1" dirty="0">
              <a:solidFill>
                <a:srgbClr val="99009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9802F10-66CC-48B7-9D50-D01B838B9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467" y="5357761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NP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53121F3A-7B3E-4740-8738-3B88CFFAD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867" y="4291518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BQP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1D1B71A-4981-41D8-9095-502CA7D4A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67" y="5357761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BPP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099432D-434B-4175-A0FF-2AE592BCA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767" y="4291518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MA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C96B263-B5FE-4272-AECE-70079DFFC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0667" y="6214028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89DFF04-EFD1-41DE-91EE-671BB2414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5793" y="3370376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QCMA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D75B87B-AF36-44A1-A28A-3F2E42DE6EE1}"/>
              </a:ext>
            </a:extLst>
          </p:cNvPr>
          <p:cNvCxnSpPr/>
          <p:nvPr/>
        </p:nvCxnSpPr>
        <p:spPr bwMode="auto">
          <a:xfrm>
            <a:off x="2512343" y="5846876"/>
            <a:ext cx="762000" cy="533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299AB52-5D9D-4EC0-9C10-73DDC24BA2B5}"/>
              </a:ext>
            </a:extLst>
          </p:cNvPr>
          <p:cNvCxnSpPr>
            <a:cxnSpLocks/>
          </p:cNvCxnSpPr>
          <p:nvPr/>
        </p:nvCxnSpPr>
        <p:spPr bwMode="auto">
          <a:xfrm flipH="1">
            <a:off x="3452667" y="5846876"/>
            <a:ext cx="786354" cy="533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187AD7-A6A1-4D97-A5D7-685CBCF44BD6}"/>
              </a:ext>
            </a:extLst>
          </p:cNvPr>
          <p:cNvCxnSpPr>
            <a:cxnSpLocks/>
          </p:cNvCxnSpPr>
          <p:nvPr/>
        </p:nvCxnSpPr>
        <p:spPr bwMode="auto">
          <a:xfrm flipH="1">
            <a:off x="4521037" y="4795852"/>
            <a:ext cx="786354" cy="61652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6A22A4B-71B1-43E9-9EF4-A3BC327F3248}"/>
              </a:ext>
            </a:extLst>
          </p:cNvPr>
          <p:cNvCxnSpPr>
            <a:cxnSpLocks/>
          </p:cNvCxnSpPr>
          <p:nvPr/>
        </p:nvCxnSpPr>
        <p:spPr bwMode="auto">
          <a:xfrm>
            <a:off x="3298697" y="4754290"/>
            <a:ext cx="877870" cy="71214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ED79C39-B830-44C5-96AC-7300FD4A3D2F}"/>
              </a:ext>
            </a:extLst>
          </p:cNvPr>
          <p:cNvCxnSpPr>
            <a:cxnSpLocks/>
          </p:cNvCxnSpPr>
          <p:nvPr/>
        </p:nvCxnSpPr>
        <p:spPr bwMode="auto">
          <a:xfrm flipH="1">
            <a:off x="2500167" y="4803771"/>
            <a:ext cx="393176" cy="6808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C90CFA7-65CB-4222-A781-4440AAF69732}"/>
              </a:ext>
            </a:extLst>
          </p:cNvPr>
          <p:cNvCxnSpPr>
            <a:cxnSpLocks/>
          </p:cNvCxnSpPr>
          <p:nvPr/>
        </p:nvCxnSpPr>
        <p:spPr bwMode="auto">
          <a:xfrm flipH="1">
            <a:off x="3160044" y="3847368"/>
            <a:ext cx="393176" cy="55399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8E4B64-22CD-4358-87A7-317D9C4900E4}"/>
              </a:ext>
            </a:extLst>
          </p:cNvPr>
          <p:cNvCxnSpPr>
            <a:cxnSpLocks/>
          </p:cNvCxnSpPr>
          <p:nvPr/>
        </p:nvCxnSpPr>
        <p:spPr bwMode="auto">
          <a:xfrm>
            <a:off x="4521037" y="3835561"/>
            <a:ext cx="659091" cy="56720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ECA5AA6-2D19-4F13-B922-86FEC33910FB}"/>
              </a:ext>
            </a:extLst>
          </p:cNvPr>
          <p:cNvCxnSpPr>
            <a:cxnSpLocks/>
          </p:cNvCxnSpPr>
          <p:nvPr/>
        </p:nvCxnSpPr>
        <p:spPr bwMode="auto">
          <a:xfrm>
            <a:off x="4042433" y="3081891"/>
            <a:ext cx="0" cy="37525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0F14352-E669-4CEC-B220-85C1030A0A07}"/>
              </a:ext>
            </a:extLst>
          </p:cNvPr>
          <p:cNvCxnSpPr>
            <a:cxnSpLocks/>
          </p:cNvCxnSpPr>
          <p:nvPr/>
        </p:nvCxnSpPr>
        <p:spPr bwMode="auto">
          <a:xfrm>
            <a:off x="4049309" y="2189276"/>
            <a:ext cx="0" cy="46613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80597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" y="20331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990099"/>
                </a:solidFill>
              </a:rPr>
              <a:t>QMA</a:t>
            </a:r>
            <a:r>
              <a:rPr lang="en-US" altLang="en-US" b="1" dirty="0">
                <a:solidFill>
                  <a:srgbClr val="0070C0"/>
                </a:solidFill>
              </a:rPr>
              <a:t> Perfect Completeness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6700" y="1230408"/>
                <a:ext cx="86106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 eaLnBrk="1" hangingPunct="1">
                  <a:defRPr/>
                </a:pPr>
                <a:r>
                  <a:rPr kumimoji="0" lang="en-US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QMA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is the class of languages </a:t>
                </a:r>
                <a:r>
                  <a:rPr lang="en-US" altLang="en-US" sz="28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L</a:t>
                </a:r>
                <a:r>
                  <a:rPr lang="en-US" alt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</a:t>
                </a:r>
                <a:r>
                  <a:rPr lang="en-US" altLang="en-US" sz="28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{0,1}* 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for which there’s a polytime quantum verifier V such that for all x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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{0,1}*: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x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L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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there’s a 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 such that V(x,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) accepts 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w.p.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 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2</m:t>
                        </m:r>
                      </m:num>
                      <m:den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3</m:t>
                        </m:r>
                      </m:den>
                    </m:f>
                  </m:oMath>
                </a14:m>
                <a:endPara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sym typeface="Symbol" panose="05050102010706020507" pitchFamily="18" charset="2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x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L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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for all 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, V(x,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) accepts 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w.p.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 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a:rPr kumimoji="0" lang="en-US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3</m:t>
                        </m:r>
                      </m:den>
                    </m:f>
                  </m:oMath>
                </a14:m>
                <a:endPara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sym typeface="Symbol" panose="05050102010706020507" pitchFamily="18" charset="2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" y="1230408"/>
                <a:ext cx="8610600" cy="685800"/>
              </a:xfrm>
              <a:prstGeom prst="rect">
                <a:avLst/>
              </a:prstGeom>
              <a:blipFill>
                <a:blip r:embed="rId3"/>
                <a:stretch>
                  <a:fillRect l="-1487" t="-11607" r="-1841" b="-2642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4021968-A919-4A53-97B6-DA1DE81C8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61" y="4255993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is the same except that if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L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,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then V(x,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|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) must accept with probability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1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69386E7-F6E3-4C47-BD7D-461B3CCA7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61" y="55626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Clearly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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Longstanding open problem: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Is this containment strict?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5CCF138-A5DA-4141-8150-DEF0A32CD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9" y="3607172"/>
            <a:ext cx="838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As usual, can amplify 2/3 and 1/3 to 1-2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-poly(n)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and 2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-poly(n)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E98444D-AB1F-4223-A2C9-08B7A9D8E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940221"/>
            <a:ext cx="46863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en-US" sz="2700" b="1" dirty="0">
                <a:solidFill>
                  <a:srgbClr val="008000"/>
                </a:solidFill>
                <a:latin typeface="Calibri" panose="020F0502020204030204" pitchFamily="34" charset="0"/>
              </a:rPr>
              <a:t>(W</a:t>
            </a:r>
            <a:r>
              <a:rPr kumimoji="0" lang="en-US" alt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</a:rPr>
              <a:t>arning</a:t>
            </a:r>
            <a:r>
              <a:rPr kumimoji="0" lang="en-US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</a:rPr>
              <a:t>: Gate-set dependent)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A76E2D8-E2EF-4E9B-91DB-A89725BBB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939862"/>
            <a:ext cx="4876800" cy="685800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Known: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</a:t>
            </a:r>
            <a:r>
              <a:rPr kumimoji="0" lang="en-US" altLang="en-US" sz="36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=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E8540E1-D538-4F20-9B6C-A853FE955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886200"/>
            <a:ext cx="4876800" cy="1290830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Also,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QCMA</a:t>
            </a:r>
            <a:r>
              <a:rPr kumimoji="0" lang="en-US" altLang="en-US" sz="36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=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QCMA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(Jordan et al. 2011)</a:t>
            </a:r>
          </a:p>
        </p:txBody>
      </p:sp>
    </p:spTree>
    <p:extLst>
      <p:ext uri="{BB962C8B-B14F-4D97-AF65-F5344CB8AC3E}">
        <p14:creationId xmlns:p14="http://schemas.microsoft.com/office/powerpoint/2010/main" val="72310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" y="685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Theorem (A. 2009):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There exists a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quantum oracle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U, relative to which that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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1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C6AFBA0-099F-4D4C-A985-76CE79986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33" y="1772134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defRPr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(Jeffery-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Witteveen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June 2025)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The completeness error in any </a:t>
            </a:r>
            <a:r>
              <a:rPr lang="en-US" altLang="en-US" sz="2800" b="1" dirty="0">
                <a:solidFill>
                  <a:srgbClr val="7030A0"/>
                </a:solidFill>
                <a:latin typeface="Calibri" panose="020F0502020204030204" pitchFamily="34" charset="0"/>
              </a:rPr>
              <a:t>QMA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protocol can be made 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doubly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exponentially small (!)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718F555-DAAC-48A8-B14F-3278ECC12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33" y="3260527"/>
            <a:ext cx="8992386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Theorem (A.-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Witteveen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-Harris, Sep. 2025):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The Jeffery-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Witteveen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protocol is optimal relative to a quantum oracle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003EEB87-78F8-4CE4-893A-83BCAC221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26" y="4406020"/>
            <a:ext cx="7924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Went viral when I blogged about </a:t>
            </a:r>
            <a:r>
              <a:rPr lang="en-US" altLang="en-US" sz="2800" dirty="0">
                <a:solidFill>
                  <a:prstClr val="black"/>
                </a:solidFill>
                <a:latin typeface="Calibri" panose="020F0502020204030204" pitchFamily="34" charset="0"/>
              </a:rPr>
              <a:t>it as an early example of a complexity theorem proved with AI help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63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304800"/>
                <a:ext cx="86106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eaLnBrk="1" hangingPunct="1"/>
                <a:r>
                  <a:rPr lang="en-US" altLang="en-US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Key Lemma from GPT5-Thinking: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Let E(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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 be an N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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N Hermitian matrix, each of whose entries is a degree-d polynomial in cos(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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 and sin(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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).  Suppose</a:t>
                </a:r>
              </a:p>
              <a:p>
                <a:pPr algn="l"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𝜆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max</m:t>
                        </m:r>
                      </m:sub>
                    </m:sSub>
                    <m:d>
                      <m:dPr>
                        <m:ctrlPr>
                          <a:rPr lang="en-US" alt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  <m:d>
                          <m:dPr>
                            <m:ctrlP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0,</m:t>
                        </m:r>
                        <m:f>
                          <m:fPr>
                            <m:ctrlP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,</a:t>
                </a:r>
              </a:p>
              <a:p>
                <a:pPr algn="l"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𝜆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en-US" sz="28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max</m:t>
                        </m:r>
                      </m:sub>
                    </m:sSub>
                    <m:d>
                      <m:dPr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  <m:d>
                          <m:dPr>
                            <m:ctrlP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1−</m:t>
                        </m:r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𝜀</m:t>
                        </m:r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 for </a:t>
                </a:r>
                <a14:m>
                  <m:oMath xmlns:m="http://schemas.openxmlformats.org/officeDocument/2006/math"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𝜃</m:t>
                    </m:r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</m:den>
                        </m:f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,1</m:t>
                        </m:r>
                      </m:e>
                    </m:d>
                    <m:r>
                      <a:rPr lang="en-US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.</m:t>
                    </m:r>
                  </m:oMath>
                </a14:m>
                <a:endParaRPr lang="en-US" altLang="en-US" sz="2800" dirty="0">
                  <a:solidFill>
                    <a:schemeClr val="tx1"/>
                  </a:solidFill>
                  <a:latin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algn="l" eaLnBrk="1" hangingPunct="1"/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Then </a:t>
                </a:r>
                <a14:m>
                  <m:oMath xmlns:m="http://schemas.openxmlformats.org/officeDocument/2006/math">
                    <m:r>
                      <a:rPr lang="en-US" alt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𝜀</m:t>
                    </m:r>
                    <m:r>
                      <a:rPr lang="en-US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&gt;</m:t>
                    </m:r>
                    <m:f>
                      <m:fPr>
                        <m:ctrlP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exp</m:t>
                        </m:r>
                        <m:d>
                          <m:dPr>
                            <m:ctrlP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𝑁𝑑</m:t>
                            </m:r>
                          </m:e>
                        </m:d>
                      </m:den>
                    </m:f>
                  </m:oMath>
                </a14:m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.</a:t>
                </a:r>
                <a:endParaRPr lang="en-US" altLang="en-US" sz="28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04800"/>
                <a:ext cx="8610600" cy="685800"/>
              </a:xfrm>
              <a:prstGeom prst="rect">
                <a:avLst/>
              </a:prstGeom>
              <a:blipFill>
                <a:blip r:embed="rId3"/>
                <a:stretch>
                  <a:fillRect l="-1487" t="-10619" b="-4407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3032730-8411-4D22-90A1-591A9541E4C8}"/>
              </a:ext>
            </a:extLst>
          </p:cNvPr>
          <p:cNvSpPr/>
          <p:nvPr/>
        </p:nvSpPr>
        <p:spPr bwMode="auto">
          <a:xfrm>
            <a:off x="4885910" y="3277711"/>
            <a:ext cx="3620051" cy="2256655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470898A-90E7-463D-A869-B2969D3B12D7}"/>
              </a:ext>
            </a:extLst>
          </p:cNvPr>
          <p:cNvCxnSpPr/>
          <p:nvPr/>
        </p:nvCxnSpPr>
        <p:spPr bwMode="auto">
          <a:xfrm>
            <a:off x="7189579" y="3512779"/>
            <a:ext cx="131638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3">
            <a:extLst>
              <a:ext uri="{FF2B5EF4-FFF2-40B4-BE49-F238E27FC236}">
                <a16:creationId xmlns:a16="http://schemas.microsoft.com/office/drawing/2014/main" id="{83EA5A51-93C3-43F5-90AB-0C87BAB4E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9335" y="5302329"/>
            <a:ext cx="188055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0BA040D-5E8F-4A6B-BE85-4B8626A20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7786" y="2972122"/>
            <a:ext cx="188055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CB1195C-344F-43C9-AEEF-AACC5B1FF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312" y="4466975"/>
            <a:ext cx="718019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1/3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E6789EA-ED59-4D9D-AD29-1916356F1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7786" y="3271429"/>
            <a:ext cx="681225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1-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2B8433D-5171-4990-BB6E-85EAC2F18E96}"/>
              </a:ext>
            </a:extLst>
          </p:cNvPr>
          <p:cNvSpPr/>
          <p:nvPr/>
        </p:nvSpPr>
        <p:spPr bwMode="auto">
          <a:xfrm>
            <a:off x="4879778" y="3295639"/>
            <a:ext cx="3618008" cy="2243565"/>
          </a:xfrm>
          <a:custGeom>
            <a:avLst/>
            <a:gdLst>
              <a:gd name="connsiteX0" fmla="*/ 0 w 5864087"/>
              <a:gd name="connsiteY0" fmla="*/ 3371914 h 3897611"/>
              <a:gd name="connsiteX1" fmla="*/ 566530 w 5864087"/>
              <a:gd name="connsiteY1" fmla="*/ 3749601 h 3897611"/>
              <a:gd name="connsiteX2" fmla="*/ 1361661 w 5864087"/>
              <a:gd name="connsiteY2" fmla="*/ 3411670 h 3897611"/>
              <a:gd name="connsiteX3" fmla="*/ 2176669 w 5864087"/>
              <a:gd name="connsiteY3" fmla="*/ 3719783 h 3897611"/>
              <a:gd name="connsiteX4" fmla="*/ 3747052 w 5864087"/>
              <a:gd name="connsiteY4" fmla="*/ 191392 h 3897611"/>
              <a:gd name="connsiteX5" fmla="*/ 4860235 w 5864087"/>
              <a:gd name="connsiteY5" fmla="*/ 439870 h 3897611"/>
              <a:gd name="connsiteX6" fmla="*/ 5486400 w 5864087"/>
              <a:gd name="connsiteY6" fmla="*/ 171514 h 3897611"/>
              <a:gd name="connsiteX7" fmla="*/ 5864087 w 5864087"/>
              <a:gd name="connsiteY7" fmla="*/ 459749 h 3897611"/>
              <a:gd name="connsiteX0" fmla="*/ 0 w 5864087"/>
              <a:gd name="connsiteY0" fmla="*/ 3245906 h 3761292"/>
              <a:gd name="connsiteX1" fmla="*/ 566530 w 5864087"/>
              <a:gd name="connsiteY1" fmla="*/ 3623593 h 3761292"/>
              <a:gd name="connsiteX2" fmla="*/ 1361661 w 5864087"/>
              <a:gd name="connsiteY2" fmla="*/ 3285662 h 3761292"/>
              <a:gd name="connsiteX3" fmla="*/ 2176669 w 5864087"/>
              <a:gd name="connsiteY3" fmla="*/ 3593775 h 3761292"/>
              <a:gd name="connsiteX4" fmla="*/ 3717235 w 5864087"/>
              <a:gd name="connsiteY4" fmla="*/ 214471 h 3761292"/>
              <a:gd name="connsiteX5" fmla="*/ 4860235 w 5864087"/>
              <a:gd name="connsiteY5" fmla="*/ 313862 h 3761292"/>
              <a:gd name="connsiteX6" fmla="*/ 5486400 w 5864087"/>
              <a:gd name="connsiteY6" fmla="*/ 45506 h 3761292"/>
              <a:gd name="connsiteX7" fmla="*/ 5864087 w 5864087"/>
              <a:gd name="connsiteY7" fmla="*/ 333741 h 3761292"/>
              <a:gd name="connsiteX0" fmla="*/ 0 w 5864087"/>
              <a:gd name="connsiteY0" fmla="*/ 3234288 h 3612319"/>
              <a:gd name="connsiteX1" fmla="*/ 566530 w 5864087"/>
              <a:gd name="connsiteY1" fmla="*/ 3611975 h 3612319"/>
              <a:gd name="connsiteX2" fmla="*/ 1361661 w 5864087"/>
              <a:gd name="connsiteY2" fmla="*/ 3274044 h 3612319"/>
              <a:gd name="connsiteX3" fmla="*/ 2206486 w 5864087"/>
              <a:gd name="connsiteY3" fmla="*/ 3423130 h 3612319"/>
              <a:gd name="connsiteX4" fmla="*/ 3717235 w 5864087"/>
              <a:gd name="connsiteY4" fmla="*/ 202853 h 3612319"/>
              <a:gd name="connsiteX5" fmla="*/ 4860235 w 5864087"/>
              <a:gd name="connsiteY5" fmla="*/ 302244 h 3612319"/>
              <a:gd name="connsiteX6" fmla="*/ 5486400 w 5864087"/>
              <a:gd name="connsiteY6" fmla="*/ 33888 h 3612319"/>
              <a:gd name="connsiteX7" fmla="*/ 5864087 w 5864087"/>
              <a:gd name="connsiteY7" fmla="*/ 322123 h 3612319"/>
              <a:gd name="connsiteX0" fmla="*/ 0 w 5864087"/>
              <a:gd name="connsiteY0" fmla="*/ 3234288 h 3636383"/>
              <a:gd name="connsiteX1" fmla="*/ 566530 w 5864087"/>
              <a:gd name="connsiteY1" fmla="*/ 3611975 h 3636383"/>
              <a:gd name="connsiteX2" fmla="*/ 1298908 w 5864087"/>
              <a:gd name="connsiteY2" fmla="*/ 2556867 h 3636383"/>
              <a:gd name="connsiteX3" fmla="*/ 2206486 w 5864087"/>
              <a:gd name="connsiteY3" fmla="*/ 3423130 h 3636383"/>
              <a:gd name="connsiteX4" fmla="*/ 3717235 w 5864087"/>
              <a:gd name="connsiteY4" fmla="*/ 202853 h 3636383"/>
              <a:gd name="connsiteX5" fmla="*/ 4860235 w 5864087"/>
              <a:gd name="connsiteY5" fmla="*/ 302244 h 3636383"/>
              <a:gd name="connsiteX6" fmla="*/ 5486400 w 5864087"/>
              <a:gd name="connsiteY6" fmla="*/ 33888 h 3636383"/>
              <a:gd name="connsiteX7" fmla="*/ 5864087 w 5864087"/>
              <a:gd name="connsiteY7" fmla="*/ 322123 h 363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4087" h="3636383">
                <a:moveTo>
                  <a:pt x="0" y="3234288"/>
                </a:moveTo>
                <a:cubicBezTo>
                  <a:pt x="169793" y="3419818"/>
                  <a:pt x="350045" y="3724879"/>
                  <a:pt x="566530" y="3611975"/>
                </a:cubicBezTo>
                <a:cubicBezTo>
                  <a:pt x="783015" y="3499072"/>
                  <a:pt x="1025582" y="2588341"/>
                  <a:pt x="1298908" y="2556867"/>
                </a:cubicBezTo>
                <a:cubicBezTo>
                  <a:pt x="1572234" y="2525393"/>
                  <a:pt x="1803432" y="3815466"/>
                  <a:pt x="2206486" y="3423130"/>
                </a:cubicBezTo>
                <a:cubicBezTo>
                  <a:pt x="2609540" y="3030794"/>
                  <a:pt x="3274944" y="723001"/>
                  <a:pt x="3717235" y="202853"/>
                </a:cubicBezTo>
                <a:cubicBezTo>
                  <a:pt x="4159526" y="-317295"/>
                  <a:pt x="4565374" y="330405"/>
                  <a:pt x="4860235" y="302244"/>
                </a:cubicBezTo>
                <a:cubicBezTo>
                  <a:pt x="5155096" y="274083"/>
                  <a:pt x="5319091" y="30575"/>
                  <a:pt x="5486400" y="33888"/>
                </a:cubicBezTo>
                <a:cubicBezTo>
                  <a:pt x="5653709" y="37201"/>
                  <a:pt x="5758898" y="179662"/>
                  <a:pt x="5864087" y="322123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B5DBB56-E460-48F7-83CE-C922EB2264FB}"/>
                  </a:ext>
                </a:extLst>
              </p:cNvPr>
              <p:cNvSpPr/>
              <p:nvPr/>
            </p:nvSpPr>
            <p:spPr>
              <a:xfrm>
                <a:off x="-1524000" y="5725452"/>
                <a:ext cx="8144455" cy="8712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altLang="en-US" i="1">
                          <a:latin typeface="Cambria Math" panose="02040503050406030204" pitchFamily="18" charset="0"/>
                        </a:rPr>
                        <m:t>≔</m:t>
                      </m:r>
                      <m:r>
                        <m:rPr>
                          <m:nor/>
                        </m:rPr>
                        <a:rPr lang="en-US" altLang="en-US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lang="en-US" altLang="en-US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B5DBB56-E460-48F7-83CE-C922EB226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0" y="5725452"/>
                <a:ext cx="8144455" cy="8712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3">
            <a:extLst>
              <a:ext uri="{FF2B5EF4-FFF2-40B4-BE49-F238E27FC236}">
                <a16:creationId xmlns:a16="http://schemas.microsoft.com/office/drawing/2014/main" id="{622E375F-38DF-4282-BFEA-B75ADC5C1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19" y="5287009"/>
            <a:ext cx="413069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GPT’s Proof Idea: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Consider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8F80D95-D275-40B6-9264-FC1A120BF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751506"/>
            <a:ext cx="274647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Harris: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Consider</a:t>
            </a:r>
          </a:p>
          <a:p>
            <a:pPr algn="l" eaLnBrk="1" hangingPunct="1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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= Det(I-E(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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))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93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61" y="17193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</a:rPr>
              <a:t>Whoa!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3" y="1066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(Grewal-Rudolph and Liu-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Vidick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Sep. 2026, with crucial AI contributions):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QMA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=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  <a:r>
              <a:rPr lang="en-US" altLang="en-US" sz="2800" b="1" baseline="-25000" dirty="0">
                <a:solidFill>
                  <a:srgbClr val="990099"/>
                </a:solidFill>
                <a:latin typeface="Calibri" panose="020F0502020204030204" pitchFamily="34" charset="0"/>
              </a:rPr>
              <a:t>1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131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61" y="17193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</a:rPr>
              <a:t>Whoa! Part II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66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(A.-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Bouland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Docter-Nehoran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Sep. 2026):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There exists a quantum oracle U such that</a:t>
            </a:r>
            <a:r>
              <a:rPr lang="en-US" alt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PreciseBQP</a:t>
            </a:r>
            <a:r>
              <a:rPr lang="en-US" altLang="en-US" sz="2800" baseline="30000" dirty="0" err="1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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PostBQP</a:t>
            </a:r>
            <a:r>
              <a:rPr lang="en-US" altLang="en-US" sz="2800" baseline="30000" dirty="0" err="1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(yet the inclusion holds for all U’s closed under inverses or complex conjugation—that part I proved with no AI help)</a:t>
            </a:r>
          </a:p>
        </p:txBody>
      </p:sp>
    </p:spTree>
    <p:extLst>
      <p:ext uri="{BB962C8B-B14F-4D97-AF65-F5344CB8AC3E}">
        <p14:creationId xmlns:p14="http://schemas.microsoft.com/office/powerpoint/2010/main" val="2658466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61" y="17193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</a:rPr>
              <a:t>Whoa! Part III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3" y="1066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Bostanci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et al., Sep. 2026, with help from AI):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There exists a quantum oracle U such that</a:t>
            </a:r>
            <a:r>
              <a:rPr lang="en-US" alt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  <a:r>
              <a:rPr lang="en-US" altLang="en-US" sz="28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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QMA(2)</a:t>
            </a:r>
            <a:r>
              <a:rPr lang="en-US" altLang="en-US" sz="28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, where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QMA(2)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means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with two unentangled quantum witnesses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50F984-A191-4943-9D56-431630277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276600"/>
            <a:ext cx="5943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Grewal-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Mutreja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-Tomer, October 2026: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A classical oracle separation</a:t>
            </a:r>
          </a:p>
        </p:txBody>
      </p:sp>
    </p:spTree>
    <p:extLst>
      <p:ext uri="{BB962C8B-B14F-4D97-AF65-F5344CB8AC3E}">
        <p14:creationId xmlns:p14="http://schemas.microsoft.com/office/powerpoint/2010/main" val="71202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51524F17-EAFB-4634-905B-CCE69F3DA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89" y="1447800"/>
            <a:ext cx="8511209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Right now, AI seems to offer maximum alpha at</a:t>
            </a:r>
          </a:p>
          <a:p>
            <a:pPr marL="514350" indent="-514350"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en-US" sz="2800" dirty="0">
                <a:latin typeface="Calibri" panose="020F0502020204030204" pitchFamily="34" charset="0"/>
              </a:rPr>
              <a:t>proving technical lemmas that would be “standard” for someone with different expertise than yours, and</a:t>
            </a:r>
          </a:p>
          <a:p>
            <a:pPr marL="514350" indent="-514350"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en-US" sz="2800" dirty="0">
                <a:latin typeface="Calibri" panose="020F0502020204030204" pitchFamily="34" charset="0"/>
              </a:rPr>
              <a:t>trying many possible counterexamples or potential functions (or other tasks requiring “breadth-first search”)</a:t>
            </a:r>
          </a:p>
        </p:txBody>
      </p:sp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1609" y="274637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Patterns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EB3A18F-0FBA-4CAF-BCC6-CCBD43D87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90" y="4837093"/>
            <a:ext cx="8130209" cy="954107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It would have a huge impact on math and CS theory even if this were all it ever did!  But it already isn’t</a:t>
            </a:r>
          </a:p>
        </p:txBody>
      </p:sp>
    </p:spTree>
    <p:extLst>
      <p:ext uri="{BB962C8B-B14F-4D97-AF65-F5344CB8AC3E}">
        <p14:creationId xmlns:p14="http://schemas.microsoft.com/office/powerpoint/2010/main" val="392853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51524F17-EAFB-4634-905B-CCE69F3DA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95400"/>
            <a:ext cx="86502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The near future will be a </a:t>
            </a:r>
            <a:r>
              <a:rPr lang="en-US" altLang="en-US" sz="2800" b="1" dirty="0">
                <a:solidFill>
                  <a:srgbClr val="FFC000"/>
                </a:solidFill>
                <a:latin typeface="Calibri" panose="020F0502020204030204" pitchFamily="34" charset="0"/>
              </a:rPr>
              <a:t>golden age</a:t>
            </a:r>
            <a:r>
              <a:rPr lang="en-US" altLang="en-US" sz="2800" dirty="0">
                <a:latin typeface="Calibri" panose="020F0502020204030204" pitchFamily="34" charset="0"/>
              </a:rPr>
              <a:t> for solving math problems via human/AI collaboration—we won’t be cooked, we’ll be cooking!</a:t>
            </a:r>
          </a:p>
        </p:txBody>
      </p:sp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Apocaloptimistic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Prognostications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8BF2A6CE-2AB7-4B64-91AD-CE7900153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8" y="4913163"/>
            <a:ext cx="86502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Will even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P</a:t>
            </a:r>
            <a:r>
              <a:rPr lang="en-US" altLang="en-US" sz="2800" dirty="0">
                <a:latin typeface="Calibri" panose="020F0502020204030204" pitchFamily="34" charset="0"/>
              </a:rPr>
              <a:t> vs.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NP</a:t>
            </a:r>
            <a:r>
              <a:rPr lang="en-US" altLang="en-US" sz="2800" dirty="0">
                <a:latin typeface="Calibri" panose="020F0502020204030204" pitchFamily="34" charset="0"/>
              </a:rPr>
              <a:t> fall?  </a:t>
            </a:r>
            <a:r>
              <a:rPr lang="en-US" altLang="en-US" sz="2800" dirty="0" err="1">
                <a:latin typeface="Calibri" panose="020F0502020204030204" pitchFamily="34" charset="0"/>
              </a:rPr>
              <a:t>Dunno</a:t>
            </a:r>
            <a:r>
              <a:rPr lang="en-US" altLang="en-US" sz="2800" dirty="0">
                <a:latin typeface="Calibri" panose="020F0502020204030204" pitchFamily="34" charset="0"/>
              </a:rPr>
              <a:t>, but if such questions are solved at all, AI will almost surely play a central role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D1F2943C-3178-4883-A890-F56FFFC07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2905780"/>
            <a:ext cx="8650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Advice to young people:</a:t>
            </a:r>
            <a:r>
              <a:rPr lang="en-US" altLang="en-US" sz="2800" dirty="0">
                <a:latin typeface="Calibri" panose="020F0502020204030204" pitchFamily="34" charset="0"/>
              </a:rPr>
              <a:t> Get in on this while you can!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189B0D7F-80BC-449B-84E8-18B3C6E0C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3641133"/>
            <a:ext cx="86502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People with access to the latest internal models have an advantage, but it’s probably short-lived</a:t>
            </a:r>
          </a:p>
        </p:txBody>
      </p:sp>
    </p:spTree>
    <p:extLst>
      <p:ext uri="{BB962C8B-B14F-4D97-AF65-F5344CB8AC3E}">
        <p14:creationId xmlns:p14="http://schemas.microsoft.com/office/powerpoint/2010/main" val="317654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Apocaloptimistic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Prognostications II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A0AAABAB-14BC-452C-9C8E-BE1383C4E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57" y="1295400"/>
            <a:ext cx="815664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It’s possible that we won’t be able to do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anything</a:t>
            </a:r>
            <a:r>
              <a:rPr lang="en-US" altLang="en-US" sz="2800" dirty="0">
                <a:latin typeface="Calibri" panose="020F0502020204030204" pitchFamily="34" charset="0"/>
              </a:rPr>
              <a:t> in math or CS theory that AI can’t do better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A7FC119-BF6F-44CA-8B92-5D703258C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57" y="2600344"/>
            <a:ext cx="808044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If that happens, I expect we’ll have bigger things to worry about than the academic job market.  Everyone on earth will be affected.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3C6538B3-0252-4A34-8F9E-2693E46EE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39" y="4336176"/>
            <a:ext cx="795786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If you’re worried about this, think about what math and CS theory can do for AI alignment and safety!  Possibly the most urgent problem in the world right now; desperate need for better mathematical foundations</a:t>
            </a:r>
          </a:p>
        </p:txBody>
      </p:sp>
    </p:spTree>
    <p:extLst>
      <p:ext uri="{BB962C8B-B14F-4D97-AF65-F5344CB8AC3E}">
        <p14:creationId xmlns:p14="http://schemas.microsoft.com/office/powerpoint/2010/main" val="376835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224548</TotalTime>
  <Words>1345</Words>
  <Application>Microsoft Office PowerPoint</Application>
  <PresentationFormat>On-screen Show (4:3)</PresentationFormat>
  <Paragraphs>112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Symbol</vt:lpstr>
      <vt:lpstr>Wingdings</vt:lpstr>
      <vt:lpstr>Default Design</vt:lpstr>
      <vt:lpstr>Office Theme</vt:lpstr>
      <vt:lpstr>ARE WE COOKED?</vt:lpstr>
      <vt:lpstr>PowerPoint Presentation</vt:lpstr>
      <vt:lpstr>Erdős Unit Distance Conjecture (1946)</vt:lpstr>
      <vt:lpstr>PowerPoint Presentation</vt:lpstr>
      <vt:lpstr>Meanwhile, commenters on my blog:</vt:lpstr>
      <vt:lpstr>PowerPoint Presentation</vt:lpstr>
      <vt:lpstr>Finite-Time Blowup for Navier-Stokes Equations (with external force)</vt:lpstr>
      <vt:lpstr>PowerPoint Presentation</vt:lpstr>
      <vt:lpstr>Recent Examples of AI Use Close to Home for Me!  Dramatis Personae…</vt:lpstr>
      <vt:lpstr>QMA Perfect Completeness Problem</vt:lpstr>
      <vt:lpstr>PowerPoint Presentation</vt:lpstr>
      <vt:lpstr>PowerPoint Presentation</vt:lpstr>
      <vt:lpstr>Whoa!</vt:lpstr>
      <vt:lpstr>Whoa! Part II</vt:lpstr>
      <vt:lpstr>Whoa! Part III</vt:lpstr>
      <vt:lpstr>Patterns</vt:lpstr>
      <vt:lpstr>Apocaloptimistic Prognostications</vt:lpstr>
      <vt:lpstr>Apocaloptimistic Prognostications 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Learnability of Quantum States</dc:title>
  <dc:creator>Scott Aaronson</dc:creator>
  <cp:lastModifiedBy>Scott Aaronson</cp:lastModifiedBy>
  <cp:revision>1728</cp:revision>
  <dcterms:created xsi:type="dcterms:W3CDTF">2006-04-29T20:46:23Z</dcterms:created>
  <dcterms:modified xsi:type="dcterms:W3CDTF">2026-10-08T05:54:36Z</dcterms:modified>
</cp:coreProperties>
</file>