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446" r:id="rId3"/>
    <p:sldId id="327" r:id="rId4"/>
    <p:sldId id="475" r:id="rId5"/>
    <p:sldId id="528" r:id="rId6"/>
    <p:sldId id="529" r:id="rId7"/>
    <p:sldId id="476" r:id="rId8"/>
    <p:sldId id="527" r:id="rId9"/>
    <p:sldId id="530" r:id="rId10"/>
    <p:sldId id="531" r:id="rId11"/>
    <p:sldId id="540" r:id="rId12"/>
    <p:sldId id="532" r:id="rId13"/>
    <p:sldId id="541" r:id="rId14"/>
    <p:sldId id="545" r:id="rId15"/>
    <p:sldId id="536" r:id="rId16"/>
    <p:sldId id="544" r:id="rId17"/>
    <p:sldId id="546" r:id="rId18"/>
    <p:sldId id="479" r:id="rId19"/>
    <p:sldId id="480" r:id="rId20"/>
    <p:sldId id="477" r:id="rId21"/>
    <p:sldId id="4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CC"/>
    <a:srgbClr val="FFFFBB"/>
    <a:srgbClr val="FFFF99"/>
    <a:srgbClr val="990099"/>
    <a:srgbClr val="E4F2F4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>
      <p:cViewPr>
        <p:scale>
          <a:sx n="77" d="100"/>
          <a:sy n="77" d="100"/>
        </p:scale>
        <p:origin x="346" y="82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B6711B3-0379-4F43-9F51-EA1299CFC8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774D70C-E255-4FCD-9D31-9805B7D8D6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2FF0C2F-13C9-41D9-B4AF-1993DAF8A1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3E4B45BA-1F62-421F-A94A-2903665F15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7CF31231-6128-4184-A3D6-900242E879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2A6B4115-1755-4AF9-894D-E34E69AC8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0185C-5457-4240-A056-4DEB8CFAD8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D8ADF0F-B9BB-4ECA-A65C-554009002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98EC6-D096-42B2-B118-7DCB156ED751}" type="slidenum">
              <a:rPr lang="en-CA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B1CF7F0-1A5E-43B9-B1B1-8AD379B82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F7E1466-BB73-43F0-ABC1-770B069B6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>
                <a:latin typeface="Arial" panose="020B0604020202020204" pitchFamily="34" charset="0"/>
              </a:rPr>
              <a:t>ZOOM THRU  ZOOM THRU   Thanks so much for inviting me!  When I typed “quantum computer” into Google Image Search, that’s the first picture that came up.  That’s apparently what they look like.  (I should warn you that I’m a theorist rather than an engineer.)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96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4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9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82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71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08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1E9BDF7-FFF1-4C0B-ADB8-1411E8C21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5F50D-0C6B-48A9-8897-85A318FC0478}" type="slidenum">
              <a:rPr lang="en-CA" altLang="en-US"/>
              <a:pPr eaLnBrk="1" hangingPunct="1"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3AA6DC-43E0-4068-90A4-D4D65866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EED61-4007-4CAB-94E9-D959C41E4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71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1E9BDF7-FFF1-4C0B-ADB8-1411E8C21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5F50D-0C6B-48A9-8897-85A318FC0478}" type="slidenum">
              <a:rPr lang="en-CA" altLang="en-US"/>
              <a:pPr eaLnBrk="1" hangingPunct="1"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3AA6DC-43E0-4068-90A4-D4D65866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EED61-4007-4CAB-94E9-D959C41E4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0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1E9BDF7-FFF1-4C0B-ADB8-1411E8C21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5F50D-0C6B-48A9-8897-85A318FC0478}" type="slidenum">
              <a:rPr lang="en-CA" altLang="en-US"/>
              <a:pPr eaLnBrk="1" hangingPunct="1">
                <a:spcBef>
                  <a:spcPct val="0"/>
                </a:spcBef>
              </a:pPr>
              <a:t>19</a:t>
            </a:fld>
            <a:endParaRPr lang="en-CA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3AA6DC-43E0-4068-90A4-D4D65866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EED61-4007-4CAB-94E9-D959C41E4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6FDE97-2B59-4CB4-820A-6708F318E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89062-6679-4E5A-B622-6CB8BCE1901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EF72584-95CE-49CC-B25F-D937798F9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FDF6147-8D0B-4C92-A5AF-102E74B80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1E9BDF7-FFF1-4C0B-ADB8-1411E8C21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5F50D-0C6B-48A9-8897-85A318FC0478}" type="slidenum">
              <a:rPr lang="en-CA" altLang="en-US"/>
              <a:pPr eaLnBrk="1" hangingPunct="1">
                <a:spcBef>
                  <a:spcPct val="0"/>
                </a:spcBef>
              </a:pPr>
              <a:t>20</a:t>
            </a:fld>
            <a:endParaRPr lang="en-CA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3AA6DC-43E0-4068-90A4-D4D65866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EED61-4007-4CAB-94E9-D959C41E4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4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1E9BDF7-FFF1-4C0B-ADB8-1411E8C21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5F50D-0C6B-48A9-8897-85A318FC0478}" type="slidenum">
              <a:rPr lang="en-CA" altLang="en-US"/>
              <a:pPr eaLnBrk="1" hangingPunct="1"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3AA6DC-43E0-4068-90A4-D4D65866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EED61-4007-4CAB-94E9-D959C41E4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1E9BDF7-FFF1-4C0B-ADB8-1411E8C21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5F50D-0C6B-48A9-8897-85A318FC0478}" type="slidenum">
              <a:rPr lang="en-CA" altLang="en-US"/>
              <a:pPr eaLnBrk="1" hangingPunct="1"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3AA6DC-43E0-4068-90A4-D4D65866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EED61-4007-4CAB-94E9-D959C41E4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3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1E9BDF7-FFF1-4C0B-ADB8-1411E8C21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5F50D-0C6B-48A9-8897-85A318FC0478}" type="slidenum">
              <a:rPr lang="en-CA" altLang="en-US"/>
              <a:pPr eaLnBrk="1" hangingPunct="1"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3AA6DC-43E0-4068-90A4-D4D65866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EED61-4007-4CAB-94E9-D959C41E4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1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1E9BDF7-FFF1-4C0B-ADB8-1411E8C21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85F50D-0C6B-48A9-8897-85A318FC0478}" type="slidenum">
              <a:rPr lang="en-CA" altLang="en-US"/>
              <a:pPr eaLnBrk="1" hangingPunct="1"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53AA6DC-43E0-4068-90A4-D4D65866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85EED61-4007-4CAB-94E9-D959C41E4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3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2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0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5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3785D9-98F8-4C4D-A012-B97783668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7AF798-394C-4246-94B8-F9BE9B693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F3E0BA-5E49-45B7-B648-399A14089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7311A-43AA-4D03-B8AB-43D6159CB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15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4AB1DE-9E6D-474D-9310-542E5FCE3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42303-98FF-4247-8825-00964EAF6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D5208D-76A7-4DE8-A111-9808CE04E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AC2FF-3E6D-4B4F-B86B-62451DF2E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08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B201B-0DF9-44A8-A5DA-BBED05423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534CB-C48E-4037-A499-FED022571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46D8F8-F6A4-43EE-A8BB-826586B9A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76145-0CDB-460F-80D4-1754B2223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27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76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89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7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48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59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09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23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D8C417-797E-494F-A63A-27ED80CF5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CD3628-C2AB-4DA5-AAAD-37E9B085E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12CBB-9498-454E-B0AB-4F922358E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B0CA5-ECEE-4673-8997-606AC2DCD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20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88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332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B00BF-9EE8-4F6D-AB02-A2F871529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01F477-5EE2-446B-8B09-6C9530FC8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00772-7541-41DA-A299-09F04CA74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76975-2706-4172-956F-4D0BA72F6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7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76B8D-CDB2-4AB0-8E09-40B97A9EB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F751A-95AE-4AD4-9CBB-EAF6D4EE7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E2480-EBA4-4A07-99F8-53AE5229D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1B72C-4175-44D8-9DFB-148B2426C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20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EEFA9F-6433-4817-BDED-F276BA56C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F9378F-DCD4-4A80-87B2-E494098A3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660F96-5BFB-4E7A-A82C-FB664074C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A3C80-94FF-4133-AB71-04970C1FB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14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17A5C0-11C3-4CC0-85F5-AB7DAD74B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628418-5F0A-4F72-9173-45D9E2009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F2EDC1-AD4E-4134-8E32-4127B6760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4DBF-4623-4C20-AA41-DEF82F3DC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35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8F8E8D-110E-42DA-806F-F5000D8B2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7100F1-8B34-4B21-8AEB-5824E985A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C7AE6F-E644-4B67-8BD6-82C446DC0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4DFC8-19C1-43CE-8390-5DFDF7CCF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84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FCD6A-8357-40EE-99B6-DF480F7DD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832B5-A249-4B0E-8444-AB2CAEF91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3DD57-E02C-42B3-A30F-DF3B1A5F4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A13FA-FE49-4321-BF04-7D6CE67C0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05095-B233-4DB0-AC21-014E3C7A7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8B383-51A2-446F-9E2B-5DAB5CC4E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207DA3-B566-494D-A9FF-4DC7E2D3C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722CF-0556-4C7D-94BD-658FC7E71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18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E26364-19F0-4EF2-A419-ADD7A3FC1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D6E266-5AC9-4993-ADF8-0B2F28A67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DD5D88-B664-477E-B900-27410CD095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97CC8E-DD82-4F5A-A4C0-77121A20E7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203F5D-2056-45B7-BBC9-932C448452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2441F4-DBE5-49FC-B5FB-F224A0EC13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7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3EB827-8005-4FB4-A06A-589690B296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1" name="Rectangle 16">
            <a:extLst>
              <a:ext uri="{FF2B5EF4-FFF2-40B4-BE49-F238E27FC236}">
                <a16:creationId xmlns:a16="http://schemas.microsoft.com/office/drawing/2014/main" id="{C05FEF82-7C3C-46C4-83BB-7E103E9796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5529" y="741253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en-US" sz="10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COOKED?</a:t>
            </a:r>
          </a:p>
        </p:txBody>
      </p:sp>
      <p:sp>
        <p:nvSpPr>
          <p:cNvPr id="2052" name="Rectangle 17">
            <a:extLst>
              <a:ext uri="{FF2B5EF4-FFF2-40B4-BE49-F238E27FC236}">
                <a16:creationId xmlns:a16="http://schemas.microsoft.com/office/drawing/2014/main" id="{FF45C20B-7B4F-4327-A7D5-CA5B36525E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9086" y="5486400"/>
            <a:ext cx="8799443" cy="12954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 Aaronson (University of Texas at Austin)</a:t>
            </a:r>
          </a:p>
          <a:p>
            <a:pPr eaLnBrk="1" hangingPunct="1"/>
            <a:r>
              <a:rPr lang="en-US" altLang="en-US" sz="3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Can AI Do Theory?, STOC, Salt Lake City, June 27, 2026</a:t>
            </a:r>
          </a:p>
        </p:txBody>
      </p:sp>
      <p:pic>
        <p:nvPicPr>
          <p:cNvPr id="2055" name="Picture 7" descr="https://cdn.geekwire.com/wp-content/uploads/2019/05/Clippy.jpg.jpg">
            <a:extLst>
              <a:ext uri="{FF2B5EF4-FFF2-40B4-BE49-F238E27FC236}">
                <a16:creationId xmlns:a16="http://schemas.microsoft.com/office/drawing/2014/main" id="{C9324161-DDC7-450A-869C-15410B68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495">
            <a:off x="7132568" y="3124200"/>
            <a:ext cx="2047875" cy="20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7E60BC3-7413-4C37-AA28-3FCE0E9BEB39}"/>
              </a:ext>
            </a:extLst>
          </p:cNvPr>
          <p:cNvSpPr/>
          <p:nvPr/>
        </p:nvSpPr>
        <p:spPr bwMode="auto">
          <a:xfrm>
            <a:off x="447799" y="3458425"/>
            <a:ext cx="6553200" cy="1295399"/>
          </a:xfrm>
          <a:prstGeom prst="wedgeEllipseCallout">
            <a:avLst>
              <a:gd name="adj1" fmla="val 61220"/>
              <a:gd name="adj2" fmla="val 108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FECEA-E0BA-4C32-8D98-FAE014560CCB}"/>
              </a:ext>
            </a:extLst>
          </p:cNvPr>
          <p:cNvSpPr txBox="1"/>
          <p:nvPr/>
        </p:nvSpPr>
        <p:spPr>
          <a:xfrm>
            <a:off x="1057399" y="3675237"/>
            <a:ext cx="533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looks like you’re proving a circuit lower bound.  Would you like help?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19534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Blockbuster Result from Last Year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8057ED-8631-4DC8-A399-F068F1C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Theorem (Jeffery-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Witteveen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):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QMA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can be amplified to completeness error 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1/exp(exp(n))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3CC9C-D483-4696-A5B7-577EF431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05584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Rough Idea: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Suppose Arthur accepts with maximum probability p&gt;½.  Then in addition to the witness |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accepted with probability p, Merlin provides a state |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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that encodes p via an infinite decreasing geometric series: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0306405-BE57-4B2A-98F1-804250E940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3806051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ad>
                        <m:radPr>
                          <m:degHide m:val="on"/>
                          <m:ctrlP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nary>
                        <m:naryPr>
                          <m:chr m:val="∑"/>
                          <m:ctrlP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≔</m:t>
                          </m:r>
                          <m:f>
                            <m:fPr>
                              <m:ctrlP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0306405-BE57-4B2A-98F1-804250E94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3806051"/>
                <a:ext cx="8610600" cy="685800"/>
              </a:xfrm>
              <a:prstGeom prst="rect">
                <a:avLst/>
              </a:prstGeom>
              <a:blipFill>
                <a:blip r:embed="rId3"/>
                <a:stretch>
                  <a:fillRect b="-761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D34DA34-D5B1-4A5A-8AA5-6898D0669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159085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They show how to measure |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,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|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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to achieve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perfect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completeness (!).  Alternatively, cutting off the series at d=2</a:t>
                </a:r>
                <a:r>
                  <a:rPr lang="en-US" altLang="en-US" sz="2800" baseline="30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poly(n)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produces completeness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AD34DA34-D5B1-4A5A-8AA5-6898D066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159085"/>
                <a:ext cx="8610600" cy="685800"/>
              </a:xfrm>
              <a:prstGeom prst="rect">
                <a:avLst/>
              </a:prstGeom>
              <a:blipFill>
                <a:blip r:embed="rId4"/>
                <a:stretch>
                  <a:fillRect l="-1415" t="-10619" b="-138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24" y="221213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 GPT5 Helped Us Show: 1/exp(exp(n)) Is Black-Box Optimal</a:t>
            </a:r>
            <a:endParaRPr lang="en-US" altLang="en-US" sz="3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24" y="1352121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Lemma (A.-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Witteveen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-Harris 2025):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Let E(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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be an 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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 Hermitian matrix, each of whose entries is a degree-d polynomial in cos(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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and sin(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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).  Suppose</a:t>
                </a:r>
              </a:p>
              <a:p>
                <a:pPr algn="l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  <m:d>
                          <m:dPr>
                            <m:ctrlP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</m:t>
                        </m:r>
                        <m:f>
                          <m:f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,</a:t>
                </a:r>
              </a:p>
              <a:p>
                <a:pPr algn="l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  <m:d>
                          <m:d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𝜀</m:t>
                        </m:r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den>
                        </m:f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,1</m:t>
                        </m:r>
                      </m:e>
                    </m:d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algn="l"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𝜀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f>
                      <m:f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exp</m:t>
                        </m:r>
                        <m:d>
                          <m:dPr>
                            <m:ctrlP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𝑁𝑑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.</a:t>
                </a:r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24" y="1352121"/>
                <a:ext cx="8610600" cy="685800"/>
              </a:xfrm>
              <a:prstGeom prst="rect">
                <a:avLst/>
              </a:prstGeom>
              <a:blipFill>
                <a:blip r:embed="rId3"/>
                <a:stretch>
                  <a:fillRect l="-1415" t="-11607" b="-4455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3032730-8411-4D22-90A1-591A9541E4C8}"/>
              </a:ext>
            </a:extLst>
          </p:cNvPr>
          <p:cNvSpPr/>
          <p:nvPr/>
        </p:nvSpPr>
        <p:spPr bwMode="auto">
          <a:xfrm>
            <a:off x="4712044" y="4351805"/>
            <a:ext cx="3620051" cy="225665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70898A-90E7-463D-A869-B2969D3B12D7}"/>
              </a:ext>
            </a:extLst>
          </p:cNvPr>
          <p:cNvCxnSpPr/>
          <p:nvPr/>
        </p:nvCxnSpPr>
        <p:spPr bwMode="auto">
          <a:xfrm>
            <a:off x="7015713" y="4586873"/>
            <a:ext cx="131638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83EA5A51-93C3-43F5-90AB-0C87BAB4E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469" y="6376423"/>
            <a:ext cx="188055" cy="4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BA040D-5E8F-4A6B-BE85-4B8626A2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920" y="4046216"/>
            <a:ext cx="188055" cy="4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CB1195C-344F-43C9-AEEF-AACC5B1F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446" y="5541069"/>
            <a:ext cx="718019" cy="4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1/3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E6789EA-ED59-4D9D-AD29-1916356F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920" y="4345523"/>
            <a:ext cx="681225" cy="4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1-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B8433D-5171-4990-BB6E-85EAC2F18E96}"/>
              </a:ext>
            </a:extLst>
          </p:cNvPr>
          <p:cNvSpPr/>
          <p:nvPr/>
        </p:nvSpPr>
        <p:spPr bwMode="auto">
          <a:xfrm>
            <a:off x="4705912" y="4369733"/>
            <a:ext cx="3618008" cy="2243565"/>
          </a:xfrm>
          <a:custGeom>
            <a:avLst/>
            <a:gdLst>
              <a:gd name="connsiteX0" fmla="*/ 0 w 5864087"/>
              <a:gd name="connsiteY0" fmla="*/ 3371914 h 3897611"/>
              <a:gd name="connsiteX1" fmla="*/ 566530 w 5864087"/>
              <a:gd name="connsiteY1" fmla="*/ 3749601 h 3897611"/>
              <a:gd name="connsiteX2" fmla="*/ 1361661 w 5864087"/>
              <a:gd name="connsiteY2" fmla="*/ 3411670 h 3897611"/>
              <a:gd name="connsiteX3" fmla="*/ 2176669 w 5864087"/>
              <a:gd name="connsiteY3" fmla="*/ 3719783 h 3897611"/>
              <a:gd name="connsiteX4" fmla="*/ 3747052 w 5864087"/>
              <a:gd name="connsiteY4" fmla="*/ 191392 h 3897611"/>
              <a:gd name="connsiteX5" fmla="*/ 4860235 w 5864087"/>
              <a:gd name="connsiteY5" fmla="*/ 439870 h 3897611"/>
              <a:gd name="connsiteX6" fmla="*/ 5486400 w 5864087"/>
              <a:gd name="connsiteY6" fmla="*/ 171514 h 3897611"/>
              <a:gd name="connsiteX7" fmla="*/ 5864087 w 5864087"/>
              <a:gd name="connsiteY7" fmla="*/ 459749 h 3897611"/>
              <a:gd name="connsiteX0" fmla="*/ 0 w 5864087"/>
              <a:gd name="connsiteY0" fmla="*/ 3245906 h 3761292"/>
              <a:gd name="connsiteX1" fmla="*/ 566530 w 5864087"/>
              <a:gd name="connsiteY1" fmla="*/ 3623593 h 3761292"/>
              <a:gd name="connsiteX2" fmla="*/ 1361661 w 5864087"/>
              <a:gd name="connsiteY2" fmla="*/ 3285662 h 3761292"/>
              <a:gd name="connsiteX3" fmla="*/ 2176669 w 5864087"/>
              <a:gd name="connsiteY3" fmla="*/ 3593775 h 3761292"/>
              <a:gd name="connsiteX4" fmla="*/ 3717235 w 5864087"/>
              <a:gd name="connsiteY4" fmla="*/ 214471 h 3761292"/>
              <a:gd name="connsiteX5" fmla="*/ 4860235 w 5864087"/>
              <a:gd name="connsiteY5" fmla="*/ 313862 h 3761292"/>
              <a:gd name="connsiteX6" fmla="*/ 5486400 w 5864087"/>
              <a:gd name="connsiteY6" fmla="*/ 45506 h 3761292"/>
              <a:gd name="connsiteX7" fmla="*/ 5864087 w 5864087"/>
              <a:gd name="connsiteY7" fmla="*/ 333741 h 3761292"/>
              <a:gd name="connsiteX0" fmla="*/ 0 w 5864087"/>
              <a:gd name="connsiteY0" fmla="*/ 3234288 h 3612319"/>
              <a:gd name="connsiteX1" fmla="*/ 566530 w 5864087"/>
              <a:gd name="connsiteY1" fmla="*/ 3611975 h 3612319"/>
              <a:gd name="connsiteX2" fmla="*/ 1361661 w 5864087"/>
              <a:gd name="connsiteY2" fmla="*/ 3274044 h 3612319"/>
              <a:gd name="connsiteX3" fmla="*/ 2206486 w 5864087"/>
              <a:gd name="connsiteY3" fmla="*/ 3423130 h 3612319"/>
              <a:gd name="connsiteX4" fmla="*/ 3717235 w 5864087"/>
              <a:gd name="connsiteY4" fmla="*/ 202853 h 3612319"/>
              <a:gd name="connsiteX5" fmla="*/ 4860235 w 5864087"/>
              <a:gd name="connsiteY5" fmla="*/ 302244 h 3612319"/>
              <a:gd name="connsiteX6" fmla="*/ 5486400 w 5864087"/>
              <a:gd name="connsiteY6" fmla="*/ 33888 h 3612319"/>
              <a:gd name="connsiteX7" fmla="*/ 5864087 w 5864087"/>
              <a:gd name="connsiteY7" fmla="*/ 322123 h 3612319"/>
              <a:gd name="connsiteX0" fmla="*/ 0 w 5864087"/>
              <a:gd name="connsiteY0" fmla="*/ 3234288 h 3636383"/>
              <a:gd name="connsiteX1" fmla="*/ 566530 w 5864087"/>
              <a:gd name="connsiteY1" fmla="*/ 3611975 h 3636383"/>
              <a:gd name="connsiteX2" fmla="*/ 1298908 w 5864087"/>
              <a:gd name="connsiteY2" fmla="*/ 2556867 h 3636383"/>
              <a:gd name="connsiteX3" fmla="*/ 2206486 w 5864087"/>
              <a:gd name="connsiteY3" fmla="*/ 3423130 h 3636383"/>
              <a:gd name="connsiteX4" fmla="*/ 3717235 w 5864087"/>
              <a:gd name="connsiteY4" fmla="*/ 202853 h 3636383"/>
              <a:gd name="connsiteX5" fmla="*/ 4860235 w 5864087"/>
              <a:gd name="connsiteY5" fmla="*/ 302244 h 3636383"/>
              <a:gd name="connsiteX6" fmla="*/ 5486400 w 5864087"/>
              <a:gd name="connsiteY6" fmla="*/ 33888 h 3636383"/>
              <a:gd name="connsiteX7" fmla="*/ 5864087 w 5864087"/>
              <a:gd name="connsiteY7" fmla="*/ 322123 h 36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4087" h="3636383">
                <a:moveTo>
                  <a:pt x="0" y="3234288"/>
                </a:moveTo>
                <a:cubicBezTo>
                  <a:pt x="169793" y="3419818"/>
                  <a:pt x="350045" y="3724879"/>
                  <a:pt x="566530" y="3611975"/>
                </a:cubicBezTo>
                <a:cubicBezTo>
                  <a:pt x="783015" y="3499072"/>
                  <a:pt x="1025582" y="2588341"/>
                  <a:pt x="1298908" y="2556867"/>
                </a:cubicBezTo>
                <a:cubicBezTo>
                  <a:pt x="1572234" y="2525393"/>
                  <a:pt x="1803432" y="3815466"/>
                  <a:pt x="2206486" y="3423130"/>
                </a:cubicBezTo>
                <a:cubicBezTo>
                  <a:pt x="2609540" y="3030794"/>
                  <a:pt x="3274944" y="723001"/>
                  <a:pt x="3717235" y="202853"/>
                </a:cubicBezTo>
                <a:cubicBezTo>
                  <a:pt x="4159526" y="-317295"/>
                  <a:pt x="4565374" y="330405"/>
                  <a:pt x="4860235" y="302244"/>
                </a:cubicBezTo>
                <a:cubicBezTo>
                  <a:pt x="5155096" y="274083"/>
                  <a:pt x="5319091" y="30575"/>
                  <a:pt x="5486400" y="33888"/>
                </a:cubicBezTo>
                <a:cubicBezTo>
                  <a:pt x="5653709" y="37201"/>
                  <a:pt x="5758898" y="179662"/>
                  <a:pt x="5864087" y="322123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95A98C-839A-4C16-9764-B91D25C8BE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712" y="5251538"/>
                <a:ext cx="7904820" cy="1344523"/>
              </a:xfrm>
              <a:prstGeom prst="rect">
                <a:avLst/>
              </a:prstGeom>
              <a:solidFill>
                <a:srgbClr val="FFFFBB"/>
              </a:solidFill>
              <a:ln w="1905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Corollary: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In a </a:t>
                </a:r>
                <a:r>
                  <a:rPr lang="en-US" altLang="en-US" sz="2800" b="1" dirty="0">
                    <a:solidFill>
                      <a:srgbClr val="990099"/>
                    </a:solidFill>
                    <a:latin typeface="Calibri" panose="020F0502020204030204" pitchFamily="34" charset="0"/>
                  </a:rPr>
                  <a:t>QMA</a:t>
                </a:r>
                <a:r>
                  <a:rPr lang="en-US" altLang="en-US" sz="2800" baseline="30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protocol, we have N=2</a:t>
                </a:r>
                <a:r>
                  <a:rPr lang="en-US" altLang="en-US" sz="2800" baseline="30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poly(n)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and d=poly(n).  So then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𝜀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exp</m:t>
                        </m:r>
                        <m:d>
                          <m:d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𝑁𝑑</m:t>
                            </m:r>
                          </m:e>
                        </m:d>
                      </m:den>
                    </m:f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f>
                      <m:f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exp</m:t>
                        </m:r>
                        <m:d>
                          <m:d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95A98C-839A-4C16-9764-B91D25C8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712" y="5251538"/>
                <a:ext cx="7904820" cy="1344523"/>
              </a:xfrm>
              <a:prstGeom prst="rect">
                <a:avLst/>
              </a:prstGeom>
              <a:blipFill>
                <a:blip r:embed="rId4"/>
                <a:stretch>
                  <a:fillRect l="-1540" t="-3571" r="-1925"/>
                </a:stretch>
              </a:blipFill>
              <a:ln w="1905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9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212912"/>
                <a:ext cx="88773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Lemma (again):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Let E(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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be an 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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 Hermitian matrix, each of whose entries is a degree-d polynomial in cos(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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and sin(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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). 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  <m:d>
                          <m:d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</m:t>
                        </m:r>
                        <m:f>
                          <m:f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</m:t>
                        </m:r>
                        <m:f>
                          <m:f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  <m:d>
                          <m:d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𝜀</m:t>
                        </m:r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den>
                        </m:f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.  Then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𝜀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exp</m:t>
                        </m:r>
                        <m:d>
                          <m:d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𝑁𝑑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.</a:t>
                </a:r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212912"/>
                <a:ext cx="8877300" cy="685800"/>
              </a:xfrm>
              <a:prstGeom prst="rect">
                <a:avLst/>
              </a:prstGeom>
              <a:blipFill>
                <a:blip r:embed="rId3"/>
                <a:stretch>
                  <a:fillRect l="-1442" t="-11607" r="-481" b="-2339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395A98C-839A-4C16-9764-B91D25C8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36" y="2525806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Proof Idea: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Consider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1797811-0F5E-4799-AEF7-35F4C62A71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76" y="2716306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alt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alt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alt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altLang="en-US" sz="2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algn="l" eaLnBrk="1" hangingPunct="1"/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1797811-0F5E-4799-AEF7-35F4C62A7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676" y="2716306"/>
                <a:ext cx="8610600" cy="685800"/>
              </a:xfrm>
              <a:prstGeom prst="rect">
                <a:avLst/>
              </a:prstGeom>
              <a:blipFill>
                <a:blip r:embed="rId4"/>
                <a:stretch>
                  <a:fillRect b="-82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54F2AE12-D275-4BD3-8B2D-1BD4B3513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499" y="4069416"/>
            <a:ext cx="415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Rational function in cos(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), sin(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) of degree O(Nd)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4DF1578A-25D2-4B1E-A939-1FD9D31DEC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5836" y="5021356"/>
                <a:ext cx="4568907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num>
                      <m:den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</m:t>
                        </m:r>
                        <m:f>
                          <m:f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b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</a:b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den>
                        </m:f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,1</m:t>
                        </m:r>
                      </m:e>
                    </m:d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4DF1578A-25D2-4B1E-A939-1FD9D31DE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5836" y="5021356"/>
                <a:ext cx="4568907" cy="685800"/>
              </a:xfrm>
              <a:prstGeom prst="rect">
                <a:avLst/>
              </a:prstGeom>
              <a:blipFill>
                <a:blip r:embed="rId5"/>
                <a:stretch>
                  <a:fillRect b="-1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F80B8EBC-CFDA-4D4F-B7AF-0DC7B6A8D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4" y="4090148"/>
            <a:ext cx="264122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Suggested by GPT5-Thinking!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85E5BC-A97D-4D14-BC95-F1DC3F27DF28}"/>
              </a:ext>
            </a:extLst>
          </p:cNvPr>
          <p:cNvCxnSpPr>
            <a:cxnSpLocks/>
          </p:cNvCxnSpPr>
          <p:nvPr/>
        </p:nvCxnSpPr>
        <p:spPr>
          <a:xfrm flipV="1">
            <a:off x="1640834" y="3733801"/>
            <a:ext cx="721366" cy="40565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95A04D-7999-4D53-A267-BE7974E16287}"/>
              </a:ext>
            </a:extLst>
          </p:cNvPr>
          <p:cNvCxnSpPr>
            <a:cxnSpLocks/>
          </p:cNvCxnSpPr>
          <p:nvPr/>
        </p:nvCxnSpPr>
        <p:spPr>
          <a:xfrm flipH="1" flipV="1">
            <a:off x="4114800" y="3657600"/>
            <a:ext cx="351036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0A2D87-0B71-481B-9F32-7D1608C89D47}"/>
              </a:ext>
            </a:extLst>
          </p:cNvPr>
          <p:cNvCxnSpPr>
            <a:cxnSpLocks/>
          </p:cNvCxnSpPr>
          <p:nvPr/>
        </p:nvCxnSpPr>
        <p:spPr>
          <a:xfrm flipH="1" flipV="1">
            <a:off x="7315200" y="3981450"/>
            <a:ext cx="304800" cy="103990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6F983E8D-7DB2-4085-8B33-1F435E3C6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801" y="5111563"/>
                <a:ext cx="4010036" cy="1649506"/>
              </a:xfrm>
              <a:prstGeom prst="rect">
                <a:avLst/>
              </a:prstGeom>
              <a:solidFill>
                <a:srgbClr val="FFFFBB"/>
              </a:solidFill>
              <a:ln w="1905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By known approximation theory, must have degree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6F983E8D-7DB2-4085-8B33-1F435E3C6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801" y="5111563"/>
                <a:ext cx="4010036" cy="1649506"/>
              </a:xfrm>
              <a:prstGeom prst="rect">
                <a:avLst/>
              </a:prstGeom>
              <a:blipFill>
                <a:blip r:embed="rId6"/>
                <a:stretch>
                  <a:fillRect l="-1059" t="-3297" r="-2874"/>
                </a:stretch>
              </a:blipFill>
              <a:ln w="1905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FDEDBFC-2A39-4CB2-96F2-CA13142CB211}"/>
              </a:ext>
            </a:extLst>
          </p:cNvPr>
          <p:cNvSpPr txBox="1"/>
          <p:nvPr/>
        </p:nvSpPr>
        <p:spPr>
          <a:xfrm>
            <a:off x="1028700" y="1111089"/>
            <a:ext cx="7086600" cy="1384995"/>
          </a:xfrm>
          <a:prstGeom prst="rect">
            <a:avLst/>
          </a:prstGeom>
          <a:solidFill>
            <a:srgbClr val="CCFFCC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human mathematician reading my blog (Phillip Harris) then suggested f(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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Det(I-E(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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)), which also works and is even simpler</a:t>
            </a:r>
          </a:p>
        </p:txBody>
      </p:sp>
    </p:spTree>
    <p:extLst>
      <p:ext uri="{BB962C8B-B14F-4D97-AF65-F5344CB8AC3E}">
        <p14:creationId xmlns:p14="http://schemas.microsoft.com/office/powerpoint/2010/main" val="25937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61" y="171934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The Power of </a:t>
            </a:r>
            <a:r>
              <a:rPr lang="en-US" altLang="en-US" b="1" dirty="0" err="1">
                <a:solidFill>
                  <a:srgbClr val="0070C0"/>
                </a:solidFill>
              </a:rPr>
              <a:t>Postselection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463" y="1066800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en-US" sz="2800" b="1" dirty="0" err="1">
                    <a:solidFill>
                      <a:srgbClr val="990099"/>
                    </a:solidFill>
                    <a:latin typeface="Calibri" panose="020F0502020204030204" pitchFamily="34" charset="0"/>
                  </a:rPr>
                  <a:t>PostBQP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is the class of languages L for which there’s a polytime quantum algorithm Q such that for all x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{0,1}*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:</a:t>
                </a:r>
              </a:p>
              <a:p>
                <a:pPr marL="457200" indent="-457200" algn="l" eaLnBrk="1" hangingPunct="1">
                  <a:buFontTx/>
                  <a:buChar char="-"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Q(x) “succeeds” with probability at least 2</a:t>
                </a:r>
                <a:r>
                  <a:rPr lang="en-US" altLang="en-US" sz="2800" baseline="30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-poly(n)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marL="457200" indent="-457200" algn="l" eaLnBrk="1" hangingPunct="1">
                  <a:buFontTx/>
                  <a:buChar char="-"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Conditioned on “succeeding,” Q(x) decides whether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L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463" y="1066800"/>
                <a:ext cx="8610600" cy="685800"/>
              </a:xfrm>
              <a:prstGeom prst="rect">
                <a:avLst/>
              </a:prstGeom>
              <a:blipFill>
                <a:blip r:embed="rId3"/>
                <a:stretch>
                  <a:fillRect l="-1487" t="-7965" b="-2867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99A9C26-8F39-462E-8FD1-A09C2155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3" y="57150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Theorem (A. 2004):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=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F98BFD-FF3A-4BB0-A707-6446B4E5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3" y="36576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is the class of languages L for which there’s a polytime algorithm A such that for all x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{0,1}*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457200" indent="-457200" algn="l" eaLnBrk="1" hangingPunct="1">
              <a:buFontTx/>
              <a:buChar char="-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x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then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Pr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[A(x) accepts] &gt; ½ + 2</a:t>
            </a:r>
            <a:r>
              <a:rPr lang="en-US" alt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-poly(n)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algn="l" eaLnBrk="1" hangingPunct="1">
              <a:buFontTx/>
              <a:buChar char="-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x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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then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Pr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[A(x) accepts] &lt; ½ - 2</a:t>
            </a:r>
            <a:r>
              <a:rPr lang="en-US" alt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-poly(n)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CFD1880-7969-4039-A7A6-8C324EF7B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3" y="6187888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To prove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: Almost the same as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BQP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1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228600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To prove</a:t>
                </a:r>
                <a:r>
                  <a:rPr lang="en-US" altLang="en-US" sz="2800" b="1" dirty="0">
                    <a:solidFill>
                      <a:srgbClr val="990099"/>
                    </a:solidFill>
                    <a:latin typeface="Calibri" panose="020F0502020204030204" pitchFamily="34" charset="0"/>
                  </a:rPr>
                  <a:t> PP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</a:t>
                </a:r>
                <a:r>
                  <a:rPr lang="en-US" altLang="en-US" sz="2800" b="1" dirty="0">
                    <a:solidFill>
                      <a:srgbClr val="990099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990099"/>
                    </a:solidFill>
                    <a:latin typeface="Calibri" panose="020F0502020204030204" pitchFamily="34" charset="0"/>
                  </a:rPr>
                  <a:t>PostBQP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Given a Boolean function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 let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.  It suffices to decide whether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sSup>
                      <m:sSup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28600"/>
                <a:ext cx="8610600" cy="685800"/>
              </a:xfrm>
              <a:prstGeom prst="rect">
                <a:avLst/>
              </a:prstGeom>
              <a:blipFill>
                <a:blip r:embed="rId3"/>
                <a:stretch>
                  <a:fillRect l="-1487" t="-11607" b="-1258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B7637C-F573-4361-B9B2-C91A1C750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4201586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we can prepare many 1-qubit states of the form</a:t>
                </a: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alt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algn="l" eaLnBrk="1" hangingPunct="1"/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We then manipulate these states via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postselection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to see if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sSup>
                      <m:sSup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in a way whose details won’t matter here.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B7637C-F573-4361-B9B2-C91A1C750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201586"/>
                <a:ext cx="8610600" cy="685800"/>
              </a:xfrm>
              <a:prstGeom prst="rect">
                <a:avLst/>
              </a:prstGeom>
              <a:blipFill>
                <a:blip r:embed="rId4"/>
                <a:stretch>
                  <a:fillRect l="-1487" t="-7965" b="-2831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1A5D577-84EE-427F-9982-FAFA745C0686}"/>
              </a:ext>
            </a:extLst>
          </p:cNvPr>
          <p:cNvGrpSpPr/>
          <p:nvPr/>
        </p:nvGrpSpPr>
        <p:grpSpPr>
          <a:xfrm>
            <a:off x="3276600" y="1600200"/>
            <a:ext cx="5233144" cy="2415314"/>
            <a:chOff x="1211737" y="1487918"/>
            <a:chExt cx="5233144" cy="241531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78B6A3-24B2-414C-BFDE-B4A2DE9CB397}"/>
                </a:ext>
              </a:extLst>
            </p:cNvPr>
            <p:cNvCxnSpPr>
              <a:cxnSpLocks/>
            </p:cNvCxnSpPr>
            <p:nvPr/>
          </p:nvCxnSpPr>
          <p:spPr>
            <a:xfrm>
              <a:off x="1745137" y="2998357"/>
              <a:ext cx="403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221E98-797A-4D4D-9259-A572B8F1CDBF}"/>
                </a:ext>
              </a:extLst>
            </p:cNvPr>
            <p:cNvCxnSpPr>
              <a:cxnSpLocks/>
            </p:cNvCxnSpPr>
            <p:nvPr/>
          </p:nvCxnSpPr>
          <p:spPr>
            <a:xfrm>
              <a:off x="1745137" y="3684157"/>
              <a:ext cx="403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C219E4-F96C-42B0-B140-90713881256B}"/>
                </a:ext>
              </a:extLst>
            </p:cNvPr>
            <p:cNvCxnSpPr>
              <a:cxnSpLocks/>
            </p:cNvCxnSpPr>
            <p:nvPr/>
          </p:nvCxnSpPr>
          <p:spPr>
            <a:xfrm>
              <a:off x="1745137" y="1981200"/>
              <a:ext cx="403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20F312F0-91DB-495E-B06D-CD6BFE58A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137" y="1676400"/>
              <a:ext cx="533400" cy="523875"/>
            </a:xfrm>
            <a:prstGeom prst="rect">
              <a:avLst/>
            </a:prstGeom>
            <a:solidFill>
              <a:srgbClr val="EDF6F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H</a:t>
              </a: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3C77C1AD-91EA-403E-8E23-2BE8C3C46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137" y="2693557"/>
              <a:ext cx="533400" cy="523875"/>
            </a:xfrm>
            <a:prstGeom prst="rect">
              <a:avLst/>
            </a:prstGeom>
            <a:solidFill>
              <a:srgbClr val="EDF6F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H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F4504A-A54D-4E81-8D57-BA46B6CDF18D}"/>
                </a:ext>
              </a:extLst>
            </p:cNvPr>
            <p:cNvSpPr/>
            <p:nvPr/>
          </p:nvSpPr>
          <p:spPr>
            <a:xfrm>
              <a:off x="3040537" y="1676399"/>
              <a:ext cx="533400" cy="222682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6D4E0FAE-5712-4941-B8E7-928640550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937" y="1676400"/>
              <a:ext cx="533400" cy="523875"/>
            </a:xfrm>
            <a:prstGeom prst="rect">
              <a:avLst/>
            </a:prstGeom>
            <a:solidFill>
              <a:srgbClr val="EDF6F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H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34C19010-B3AE-4751-B3D7-BD852A578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937" y="2693557"/>
              <a:ext cx="533400" cy="523875"/>
            </a:xfrm>
            <a:prstGeom prst="rect">
              <a:avLst/>
            </a:prstGeom>
            <a:solidFill>
              <a:srgbClr val="EDF6F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H</a:t>
              </a:r>
            </a:p>
          </p:txBody>
        </p: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87C10E05-043E-472C-93ED-495741653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0725" y="1487918"/>
              <a:ext cx="584200" cy="855663"/>
              <a:chOff x="6209270" y="1075768"/>
              <a:chExt cx="584538" cy="856433"/>
            </a:xfrm>
          </p:grpSpPr>
          <p:sp>
            <p:nvSpPr>
              <p:cNvPr id="36" name="Chord 35">
                <a:extLst>
                  <a:ext uri="{FF2B5EF4-FFF2-40B4-BE49-F238E27FC236}">
                    <a16:creationId xmlns:a16="http://schemas.microsoft.com/office/drawing/2014/main" id="{2D928F7E-FBB5-435D-A9A3-002205EA73C3}"/>
                  </a:ext>
                </a:extLst>
              </p:cNvPr>
              <p:cNvSpPr/>
              <p:nvPr/>
            </p:nvSpPr>
            <p:spPr>
              <a:xfrm rot="7220675">
                <a:off x="6198053" y="1336447"/>
                <a:ext cx="606971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E919139-04FC-411D-A76B-C7587AF94379}"/>
                  </a:ext>
                </a:extLst>
              </p:cNvPr>
              <p:cNvCxnSpPr>
                <a:stCxn id="36" idx="2"/>
              </p:cNvCxnSpPr>
              <p:nvPr/>
            </p:nvCxnSpPr>
            <p:spPr>
              <a:xfrm rot="5400000" flipH="1" flipV="1">
                <a:off x="6271122" y="1304597"/>
                <a:ext cx="603793" cy="1461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62BC60-CEC8-4AFF-9CE3-386747232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0725" y="2505075"/>
              <a:ext cx="584200" cy="855663"/>
              <a:chOff x="6209270" y="1075768"/>
              <a:chExt cx="584538" cy="856433"/>
            </a:xfrm>
          </p:grpSpPr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2E0CEEC1-85BE-4188-AA88-711FBA0C6DFD}"/>
                  </a:ext>
                </a:extLst>
              </p:cNvPr>
              <p:cNvSpPr/>
              <p:nvPr/>
            </p:nvSpPr>
            <p:spPr>
              <a:xfrm rot="7220675">
                <a:off x="6198053" y="1336447"/>
                <a:ext cx="606971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3D341C88-CC92-4A5C-A237-0DC1600481BC}"/>
                  </a:ext>
                </a:extLst>
              </p:cNvPr>
              <p:cNvCxnSpPr>
                <a:stCxn id="34" idx="2"/>
              </p:cNvCxnSpPr>
              <p:nvPr/>
            </p:nvCxnSpPr>
            <p:spPr>
              <a:xfrm rot="5400000" flipH="1" flipV="1">
                <a:off x="6271122" y="1304597"/>
                <a:ext cx="603793" cy="1461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id="{0785322F-3A83-4BB6-BC2A-00FE89B77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861" y="2481262"/>
              <a:ext cx="53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f</a:t>
              </a:r>
            </a:p>
          </p:txBody>
        </p:sp>
        <p:sp>
          <p:nvSpPr>
            <p:cNvPr id="24" name="Text Box 3">
              <a:extLst>
                <a:ext uri="{FF2B5EF4-FFF2-40B4-BE49-F238E27FC236}">
                  <a16:creationId xmlns:a16="http://schemas.microsoft.com/office/drawing/2014/main" id="{1D96E088-5549-4D76-A597-9E6CD747D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737" y="1676400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/>
                <a:t>|0</a:t>
              </a:r>
              <a:r>
                <a:rPr lang="en-US" altLang="en-US" sz="2800" dirty="0">
                  <a:sym typeface="Symbol" pitchFamily="18" charset="2"/>
                </a:rPr>
                <a:t></a:t>
              </a:r>
              <a:endParaRPr lang="en-US" altLang="en-US" sz="2800" dirty="0"/>
            </a:p>
          </p:txBody>
        </p:sp>
        <p:sp>
          <p:nvSpPr>
            <p:cNvPr id="25" name="Text Box 3">
              <a:extLst>
                <a:ext uri="{FF2B5EF4-FFF2-40B4-BE49-F238E27FC236}">
                  <a16:creationId xmlns:a16="http://schemas.microsoft.com/office/drawing/2014/main" id="{B8873D17-0C2E-412A-ABF1-13C1219DD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737" y="2693557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|0</a:t>
              </a:r>
              <a:r>
                <a:rPr lang="en-US" altLang="en-US" sz="2800">
                  <a:sym typeface="Symbol" pitchFamily="18" charset="2"/>
                </a:rPr>
                <a:t></a:t>
              </a:r>
              <a:endParaRPr lang="en-US" altLang="en-US" sz="2800"/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6B234636-9AFF-406D-BDD3-1D68CBC33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737" y="3379357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/>
                <a:t>|0</a:t>
              </a:r>
              <a:r>
                <a:rPr lang="en-US" altLang="en-US" sz="2800" dirty="0">
                  <a:sym typeface="Symbol" pitchFamily="18" charset="2"/>
                </a:rPr>
                <a:t></a:t>
              </a:r>
              <a:endParaRPr lang="en-US" altLang="en-US" sz="2800" dirty="0"/>
            </a:p>
          </p:txBody>
        </p:sp>
        <p:sp>
          <p:nvSpPr>
            <p:cNvPr id="46" name="Text Box 3">
              <a:extLst>
                <a:ext uri="{FF2B5EF4-FFF2-40B4-BE49-F238E27FC236}">
                  <a16:creationId xmlns:a16="http://schemas.microsoft.com/office/drawing/2014/main" id="{2865774F-C168-42A2-9D6A-CC3A32E5C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8660" y="1686538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/>
                <a:t>|0</a:t>
              </a:r>
              <a:r>
                <a:rPr lang="en-US" altLang="en-US" sz="2800" dirty="0">
                  <a:sym typeface="Symbol" pitchFamily="18" charset="2"/>
                </a:rPr>
                <a:t></a:t>
              </a:r>
              <a:endParaRPr lang="en-US" altLang="en-US" sz="2800" dirty="0"/>
            </a:p>
          </p:txBody>
        </p:sp>
        <p:sp>
          <p:nvSpPr>
            <p:cNvPr id="47" name="Text Box 3">
              <a:extLst>
                <a:ext uri="{FF2B5EF4-FFF2-40B4-BE49-F238E27FC236}">
                  <a16:creationId xmlns:a16="http://schemas.microsoft.com/office/drawing/2014/main" id="{D56A8A2A-9BD1-477C-8B1B-409F44BCA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8660" y="2703695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|0</a:t>
              </a:r>
              <a:r>
                <a:rPr lang="en-US" altLang="en-US" sz="2800">
                  <a:sym typeface="Symbol" pitchFamily="18" charset="2"/>
                </a:rPr>
                <a:t></a:t>
              </a:r>
              <a:endParaRPr lang="en-US" alt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3">
                  <a:extLst>
                    <a:ext uri="{FF2B5EF4-FFF2-40B4-BE49-F238E27FC236}">
                      <a16:creationId xmlns:a16="http://schemas.microsoft.com/office/drawing/2014/main" id="{9907CAFC-16D1-4DD4-9A41-0C860AF269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022" y="2179820"/>
                  <a:ext cx="685800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48" name="Text Box 3">
                  <a:extLst>
                    <a:ext uri="{FF2B5EF4-FFF2-40B4-BE49-F238E27FC236}">
                      <a16:creationId xmlns:a16="http://schemas.microsoft.com/office/drawing/2014/main" id="{9907CAFC-16D1-4DD4-9A41-0C860AF26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7022" y="2179820"/>
                  <a:ext cx="685800" cy="5238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3">
                  <a:extLst>
                    <a:ext uri="{FF2B5EF4-FFF2-40B4-BE49-F238E27FC236}">
                      <a16:creationId xmlns:a16="http://schemas.microsoft.com/office/drawing/2014/main" id="{72705879-FD6A-4EDC-9D6C-25FDA39F8F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79944" y="2170748"/>
                  <a:ext cx="685800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49" name="Text Box 3">
                  <a:extLst>
                    <a:ext uri="{FF2B5EF4-FFF2-40B4-BE49-F238E27FC236}">
                      <a16:creationId xmlns:a16="http://schemas.microsoft.com/office/drawing/2014/main" id="{72705879-FD6A-4EDC-9D6C-25FDA39F8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79944" y="2170748"/>
                  <a:ext cx="685800" cy="5238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3">
                  <a:extLst>
                    <a:ext uri="{FF2B5EF4-FFF2-40B4-BE49-F238E27FC236}">
                      <a16:creationId xmlns:a16="http://schemas.microsoft.com/office/drawing/2014/main" id="{81AE90BA-4344-472D-9072-071B228E61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3110" y="2134555"/>
                  <a:ext cx="685800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50" name="Text Box 3">
                  <a:extLst>
                    <a:ext uri="{FF2B5EF4-FFF2-40B4-BE49-F238E27FC236}">
                      <a16:creationId xmlns:a16="http://schemas.microsoft.com/office/drawing/2014/main" id="{81AE90BA-4344-472D-9072-071B228E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3110" y="2134555"/>
                  <a:ext cx="685800" cy="5238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3">
                  <a:extLst>
                    <a:ext uri="{FF2B5EF4-FFF2-40B4-BE49-F238E27FC236}">
                      <a16:creationId xmlns:a16="http://schemas.microsoft.com/office/drawing/2014/main" id="{F75DA87A-6D50-41A3-A3B4-B7D96357D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6937" y="2116235"/>
                  <a:ext cx="685800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51" name="Text Box 3">
                  <a:extLst>
                    <a:ext uri="{FF2B5EF4-FFF2-40B4-BE49-F238E27FC236}">
                      <a16:creationId xmlns:a16="http://schemas.microsoft.com/office/drawing/2014/main" id="{F75DA87A-6D50-41A3-A3B4-B7D96357D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6937" y="2116235"/>
                  <a:ext cx="685800" cy="5238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3">
                  <a:extLst>
                    <a:ext uri="{FF2B5EF4-FFF2-40B4-BE49-F238E27FC236}">
                      <a16:creationId xmlns:a16="http://schemas.microsoft.com/office/drawing/2014/main" id="{574EFB4D-2E01-4744-A249-AAA5917DD6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1794" y="2104967"/>
                  <a:ext cx="685800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52" name="Text Box 3">
                  <a:extLst>
                    <a:ext uri="{FF2B5EF4-FFF2-40B4-BE49-F238E27FC236}">
                      <a16:creationId xmlns:a16="http://schemas.microsoft.com/office/drawing/2014/main" id="{574EFB4D-2E01-4744-A249-AAA5917DD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41794" y="2104967"/>
                  <a:ext cx="685800" cy="5238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 Box 3">
              <a:extLst>
                <a:ext uri="{FF2B5EF4-FFF2-40B4-BE49-F238E27FC236}">
                  <a16:creationId xmlns:a16="http://schemas.microsoft.com/office/drawing/2014/main" id="{0FA9A795-201B-40FB-8A47-2893E1860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4506" y="3380004"/>
              <a:ext cx="9203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/>
                <a:t>|</a:t>
              </a:r>
              <a:r>
                <a:rPr lang="en-US" altLang="en-US" sz="2800" dirty="0">
                  <a:sym typeface="Symbol" pitchFamily="18" charset="2"/>
                </a:rPr>
                <a:t></a:t>
              </a:r>
              <a:endParaRPr lang="en-US" altLang="en-US" sz="2800" dirty="0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C2969F5C-8A45-4AEC-B69D-5FF39CAAE45F}"/>
              </a:ext>
            </a:extLst>
          </p:cNvPr>
          <p:cNvSpPr/>
          <p:nvPr/>
        </p:nvSpPr>
        <p:spPr>
          <a:xfrm>
            <a:off x="419674" y="1803606"/>
            <a:ext cx="254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Using the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18057ED-8631-4DC8-A399-F068F1C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57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Adam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Bouland’s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Question: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Does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relativize?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4F1E902-EBB4-46F0-9689-83F4EC832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219200"/>
            <a:ext cx="87610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Certainly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PP</a:t>
            </a:r>
            <a:r>
              <a:rPr lang="en-US" alt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800" baseline="30000" dirty="0" err="1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for all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classical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oracles A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2A5371F-E509-4A3C-8716-491B12509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981200"/>
            <a:ext cx="87610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But does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PQP</a:t>
            </a:r>
            <a:r>
              <a:rPr lang="en-US" alt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U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800" baseline="30000" dirty="0" err="1">
                <a:solidFill>
                  <a:schemeClr val="tx1"/>
                </a:solidFill>
                <a:latin typeface="Calibri" panose="020F0502020204030204" pitchFamily="34" charset="0"/>
              </a:rPr>
              <a:t>U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for all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quantum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oracles U?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16776304-EA6F-46EA-A91F-79069E8E9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419600"/>
            <a:ext cx="87610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With the help of GPT5Pro, A.,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Bouland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Docter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Nehoran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have been able to show: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There exists an exponentially large 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diagonal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unitary U (not closed under inverses / conjugation…) such that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PQP</a:t>
            </a:r>
            <a:r>
              <a:rPr lang="en-US" alt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U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800" baseline="30000" dirty="0" err="1">
                <a:solidFill>
                  <a:schemeClr val="tx1"/>
                </a:solidFill>
                <a:latin typeface="Calibri" panose="020F0502020204030204" pitchFamily="34" charset="0"/>
              </a:rPr>
              <a:t>U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2AC088AD-F990-4341-BB24-A72D8CAB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91" y="2743200"/>
            <a:ext cx="87610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 was able to show: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PQP</a:t>
            </a:r>
            <a:r>
              <a:rPr lang="en-US" alt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U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r>
              <a:rPr lang="en-US" altLang="en-US" sz="2800" baseline="30000" dirty="0" err="1">
                <a:solidFill>
                  <a:schemeClr val="tx1"/>
                </a:solidFill>
                <a:latin typeface="Calibri" panose="020F0502020204030204" pitchFamily="34" charset="0"/>
              </a:rPr>
              <a:t>U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for all U closed under inverses or complex conjugation (i.e., you can also query U</a:t>
            </a:r>
            <a:r>
              <a:rPr lang="en-US" alt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-1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or U*), which includes all U of poly(n) dimension</a:t>
            </a:r>
          </a:p>
        </p:txBody>
      </p:sp>
    </p:spTree>
    <p:extLst>
      <p:ext uri="{BB962C8B-B14F-4D97-AF65-F5344CB8AC3E}">
        <p14:creationId xmlns:p14="http://schemas.microsoft.com/office/powerpoint/2010/main" val="4233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228600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GPT’s Lemma: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Given z=(z</a:t>
                </a:r>
                <a:r>
                  <a:rPr lang="en-US" sz="28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</a:rPr>
                  <a:t>,...,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z</a:t>
                </a:r>
                <a:r>
                  <a:rPr lang="en-US" sz="28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sz="2800" dirty="0">
                    <a:solidFill>
                      <a:schemeClr val="tx1"/>
                    </a:solidFill>
                  </a:rPr>
                  <a:t>), w=(w</a:t>
                </a:r>
                <a:r>
                  <a:rPr lang="en-US" sz="28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</a:rPr>
                  <a:t>,...,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w</a:t>
                </a:r>
                <a:r>
                  <a:rPr lang="en-US" sz="28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let </a:t>
                </a: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 eaLnBrk="1" hangingPunct="1"/>
                <a:r>
                  <a:rPr lang="en-US" sz="2800" dirty="0">
                    <a:solidFill>
                      <a:schemeClr val="tx1"/>
                    </a:solidFill>
                  </a:rPr>
                  <a:t>where the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p</a:t>
                </a:r>
                <a:r>
                  <a:rPr lang="en-US" sz="28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's</a:t>
                </a:r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q</a:t>
                </a:r>
                <a:r>
                  <a:rPr lang="en-US" sz="28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's</a:t>
                </a:r>
                <a:r>
                  <a:rPr lang="en-US" sz="2800" dirty="0">
                    <a:solidFill>
                      <a:schemeClr val="tx1"/>
                    </a:solidFill>
                  </a:rPr>
                  <a:t> are complex polynomials of degree d in the entries of z and w.  Next,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let D[a] be the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Haar</a:t>
                </a:r>
                <a:r>
                  <a:rPr lang="en-US" sz="2800" dirty="0">
                    <a:solidFill>
                      <a:schemeClr val="tx1"/>
                    </a:solidFill>
                  </a:rPr>
                  <a:t> measure over all pairs of vectors (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z,w</a:t>
                </a:r>
                <a:r>
                  <a:rPr lang="en-US" sz="2800" dirty="0">
                    <a:solidFill>
                      <a:schemeClr val="tx1"/>
                    </a:solidFill>
                  </a:rPr>
                  <a:t>)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all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</a:rPr>
                  <a:t>, and</a:t>
                </a:r>
              </a:p>
              <a:p>
                <a:pPr algn="l" eaLnBrk="1" hangingPunct="1"/>
                <a:r>
                  <a:rPr lang="en-US" sz="2800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algn="l" eaLnBrk="1" hangingPunct="1"/>
                <a:r>
                  <a:rPr lang="en-US" sz="2800" dirty="0">
                    <a:solidFill>
                      <a:schemeClr val="tx1"/>
                    </a:solidFill>
                  </a:rPr>
                  <a:t>Then let</a:t>
                </a: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 eaLnBrk="1" hangingPunct="1"/>
                <a:r>
                  <a:rPr lang="en-US" sz="2800" dirty="0">
                    <a:solidFill>
                      <a:schemeClr val="tx1"/>
                    </a:solidFill>
                  </a:rPr>
                  <a:t>Now 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228600"/>
                <a:ext cx="8610600" cy="685800"/>
              </a:xfrm>
              <a:prstGeom prst="rect">
                <a:avLst/>
              </a:prstGeom>
              <a:blipFill>
                <a:blip r:embed="rId3"/>
                <a:stretch>
                  <a:fillRect l="-1487" t="-11607" r="-1062" b="-843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87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51524F17-EAFB-4634-905B-CCE69F3D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78157"/>
            <a:ext cx="86502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With Sean Carroll et al., we’ve been studying the rise and fall of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coarse-grained entropy</a:t>
            </a:r>
            <a:r>
              <a:rPr lang="en-US" altLang="en-US" sz="2800" dirty="0">
                <a:latin typeface="Calibri" panose="020F0502020204030204" pitchFamily="34" charset="0"/>
              </a:rPr>
              <a:t>, in 2D lattice models of cream being stirred into coffee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8B971870-7134-4336-8962-3EFFBFD6D4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7921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 Example In Progress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74F32-DEE6-41D6-9CC6-5BF90221E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397919"/>
            <a:ext cx="4257675" cy="432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D261D-2838-45D6-82EB-6B0A8190A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6" y="2426494"/>
            <a:ext cx="4276725" cy="429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545C-C3C8-45A5-B8B8-8EB83ECB2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26494"/>
            <a:ext cx="4295775" cy="430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E96BE-568F-46DB-97C4-3D2EA10DD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" y="2397919"/>
            <a:ext cx="4314825" cy="4324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DECB5B-B95E-4750-BD35-81418ED85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" y="2388394"/>
            <a:ext cx="4333875" cy="4305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45CA-9B5F-4FD8-BD08-BC1B321E8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416969"/>
            <a:ext cx="4314825" cy="4276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E3FC44-D07A-4E57-93BC-C001BCA261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9" y="2440781"/>
            <a:ext cx="4333875" cy="4276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AF7D9-7EB6-4955-AAF8-9F5A845AD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" y="2378869"/>
            <a:ext cx="4314825" cy="4324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DAAB71-3E99-4B8B-BDD4-9EE843A20A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0775"/>
            <a:ext cx="4314825" cy="4314825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EC95A07A-38E4-4CDA-AC32-FDB6D83E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7" y="2149019"/>
            <a:ext cx="4114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GPT5Pro helped us prove: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These “shearing dynamics” eventually mix </a:t>
            </a:r>
            <a:r>
              <a:rPr lang="en-US" altLang="en-US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(needs some group theory, analogous to Rubik’s Cube)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Pure diffusion dynamics never produce any nontrivial coarse-grained entropy</a:t>
            </a:r>
          </a:p>
        </p:txBody>
      </p:sp>
    </p:spTree>
    <p:extLst>
      <p:ext uri="{BB962C8B-B14F-4D97-AF65-F5344CB8AC3E}">
        <p14:creationId xmlns:p14="http://schemas.microsoft.com/office/powerpoint/2010/main" val="2043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51524F17-EAFB-4634-905B-CCE69F3D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89" y="1447800"/>
            <a:ext cx="851120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Right now, AI seems to offer maximum alpha at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arenBoth"/>
            </a:pPr>
            <a:r>
              <a:rPr lang="en-US" altLang="en-US" sz="2800" dirty="0">
                <a:latin typeface="Calibri" panose="020F0502020204030204" pitchFamily="34" charset="0"/>
              </a:rPr>
              <a:t>proving technical lemmas that would be “standard” for someone with different expertise than yours, and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arenBoth"/>
            </a:pPr>
            <a:r>
              <a:rPr lang="en-US" altLang="en-US" sz="2800" dirty="0">
                <a:latin typeface="Calibri" panose="020F0502020204030204" pitchFamily="34" charset="0"/>
              </a:rPr>
              <a:t>trying many possible counterexamples or potential functions (or other tasks requiring “breadth-first search”)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8B971870-7134-4336-8962-3EFFBFD6D4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1609" y="274637"/>
            <a:ext cx="8534400" cy="7921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EB3A18F-0FBA-4CAF-BCC6-CCBD43D87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0" y="4837093"/>
            <a:ext cx="8130209" cy="954107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It will have a big impact on TCS even if that’s all it ever does!  But no one should feel reassured that it will be</a:t>
            </a:r>
          </a:p>
        </p:txBody>
      </p:sp>
    </p:spTree>
    <p:extLst>
      <p:ext uri="{BB962C8B-B14F-4D97-AF65-F5344CB8AC3E}">
        <p14:creationId xmlns:p14="http://schemas.microsoft.com/office/powerpoint/2010/main" val="39285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51524F17-EAFB-4634-905B-CCE69F3DA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86502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The near future will be a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golden age</a:t>
            </a:r>
            <a:r>
              <a:rPr lang="en-US" altLang="en-US" sz="2800" dirty="0">
                <a:latin typeface="Calibri" panose="020F0502020204030204" pitchFamily="34" charset="0"/>
              </a:rPr>
              <a:t> for solving TCS problems via human/AI collaboration—we won’t be cooked, we’ll be cooking!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8B971870-7134-4336-8962-3EFFBFD6D4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792163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Apocaloptimistic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Prognostications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BF2A6CE-2AB7-4B64-91AD-CE7900153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8" y="4913163"/>
            <a:ext cx="8650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Will even P vs. NP fall?  </a:t>
            </a:r>
            <a:r>
              <a:rPr lang="en-US" altLang="en-US" sz="2800" dirty="0" err="1">
                <a:latin typeface="Calibri" panose="020F0502020204030204" pitchFamily="34" charset="0"/>
              </a:rPr>
              <a:t>Dunno</a:t>
            </a:r>
            <a:r>
              <a:rPr lang="en-US" altLang="en-US" sz="2800" dirty="0">
                <a:latin typeface="Calibri" panose="020F0502020204030204" pitchFamily="34" charset="0"/>
              </a:rPr>
              <a:t>, but if such questions are ever solved at all, AI is likely to have played a role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1F2943C-3178-4883-A890-F56FFFC0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905780"/>
            <a:ext cx="8650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Advice to young people:</a:t>
            </a:r>
            <a:r>
              <a:rPr lang="en-US" altLang="en-US" sz="2800" dirty="0">
                <a:latin typeface="Calibri" panose="020F0502020204030204" pitchFamily="34" charset="0"/>
              </a:rPr>
              <a:t> Get in on this while you can!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89B0D7F-80BC-449B-84E8-18B3C6E0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3641133"/>
            <a:ext cx="8650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People with access to the latest internal models will have an advantage, but it will probably be short-lived</a:t>
            </a:r>
          </a:p>
        </p:txBody>
      </p:sp>
    </p:spTree>
    <p:extLst>
      <p:ext uri="{BB962C8B-B14F-4D97-AF65-F5344CB8AC3E}">
        <p14:creationId xmlns:p14="http://schemas.microsoft.com/office/powerpoint/2010/main" val="31765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uting exponential growth">
            <a:extLst>
              <a:ext uri="{FF2B5EF4-FFF2-40B4-BE49-F238E27FC236}">
                <a16:creationId xmlns:a16="http://schemas.microsoft.com/office/drawing/2014/main" id="{1E90745B-08AC-4539-9F38-3B83B768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3988"/>
            <a:ext cx="767715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>
            <a:extLst>
              <a:ext uri="{FF2B5EF4-FFF2-40B4-BE49-F238E27FC236}">
                <a16:creationId xmlns:a16="http://schemas.microsoft.com/office/drawing/2014/main" id="{8B971870-7134-4336-8962-3EFFBFD6D4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792163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Apocaloptimistic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Prognostications II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0AAABAB-14BC-452C-9C8E-BE1383C4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56" y="1295400"/>
            <a:ext cx="8650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Eventually, it’s possible that we won’t be able to do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anything</a:t>
            </a:r>
            <a:r>
              <a:rPr lang="en-US" altLang="en-US" sz="2800" dirty="0">
                <a:latin typeface="Calibri" panose="020F0502020204030204" pitchFamily="34" charset="0"/>
              </a:rPr>
              <a:t> in TCS that AI can’t do better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A7FC119-BF6F-44CA-8B92-5D703258C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57" y="2600344"/>
            <a:ext cx="80804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If that happens, I expect we’ll have bigger things to worry about than the TCS job market.  Everyone on earth will be affected.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C6538B3-0252-4A34-8F9E-2693E46EE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39" y="4336176"/>
            <a:ext cx="7957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If you’re worried about this, my advice is to think about what TCS can do for AI alignment and safety!  Tons of opportunities there right now</a:t>
            </a:r>
          </a:p>
        </p:txBody>
      </p:sp>
    </p:spTree>
    <p:extLst>
      <p:ext uri="{BB962C8B-B14F-4D97-AF65-F5344CB8AC3E}">
        <p14:creationId xmlns:p14="http://schemas.microsoft.com/office/powerpoint/2010/main" val="37683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>
            <a:extLst>
              <a:ext uri="{FF2B5EF4-FFF2-40B4-BE49-F238E27FC236}">
                <a16:creationId xmlns:a16="http://schemas.microsoft.com/office/drawing/2014/main" id="{8B971870-7134-4336-8962-3EFFBFD6D4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792163"/>
          </a:xfrm>
        </p:spPr>
        <p:txBody>
          <a:bodyPr/>
          <a:lstStyle/>
          <a:p>
            <a:pPr eaLnBrk="1" hangingPunct="1"/>
            <a:r>
              <a:rPr lang="en-US" altLang="en-US" sz="4100" dirty="0" err="1">
                <a:latin typeface="Calibri" panose="020F0502020204030204" pitchFamily="34" charset="0"/>
                <a:cs typeface="Calibri" panose="020F0502020204030204" pitchFamily="34" charset="0"/>
              </a:rPr>
              <a:t>Erdős</a:t>
            </a:r>
            <a:r>
              <a:rPr lang="en-US" alt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 Unit Distance Conjecture (1946)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4D5E1-CB6C-4469-A0EE-BA42CD1E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035183"/>
            <a:ext cx="6019800" cy="5822817"/>
          </a:xfrm>
          <a:prstGeom prst="rect">
            <a:avLst/>
          </a:prstGeom>
        </p:spPr>
      </p:pic>
      <p:pic>
        <p:nvPicPr>
          <p:cNvPr id="21509" name="Picture 5" descr="Erdős looking toward the camera">
            <a:extLst>
              <a:ext uri="{FF2B5EF4-FFF2-40B4-BE49-F238E27FC236}">
                <a16:creationId xmlns:a16="http://schemas.microsoft.com/office/drawing/2014/main" id="{A44278B5-7C50-4F91-A7DB-7CE39EF7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51748"/>
            <a:ext cx="1600200" cy="21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6F9C904A-AD13-43F2-B6C7-D7F0D415A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1198796"/>
            <a:ext cx="243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“Given n points in the plane, at most n</a:t>
            </a:r>
            <a:r>
              <a:rPr lang="en-US" altLang="en-US" sz="2800" baseline="30000" dirty="0">
                <a:latin typeface="Calibri" panose="020F0502020204030204" pitchFamily="34" charset="0"/>
              </a:rPr>
              <a:t>1+o(1)</a:t>
            </a:r>
            <a:r>
              <a:rPr lang="en-US" altLang="en-US" sz="2800" dirty="0">
                <a:latin typeface="Calibri" panose="020F0502020204030204" pitchFamily="34" charset="0"/>
              </a:rPr>
              <a:t> pairs can be distance 1 apart”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1D5537-E78C-4755-B34F-11C75971BE21}"/>
              </a:ext>
            </a:extLst>
          </p:cNvPr>
          <p:cNvGrpSpPr/>
          <p:nvPr/>
        </p:nvGrpSpPr>
        <p:grpSpPr>
          <a:xfrm>
            <a:off x="76200" y="1051748"/>
            <a:ext cx="2667000" cy="2605852"/>
            <a:chOff x="76200" y="1051748"/>
            <a:chExt cx="2667000" cy="260585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C43686-2384-4927-9FC6-E4C7782A42BB}"/>
                </a:ext>
              </a:extLst>
            </p:cNvPr>
            <p:cNvCxnSpPr/>
            <p:nvPr/>
          </p:nvCxnSpPr>
          <p:spPr bwMode="auto">
            <a:xfrm>
              <a:off x="76200" y="1051748"/>
              <a:ext cx="2667000" cy="26058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53DA22-4C9C-4A56-B7B4-650779B198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4800" y="1241837"/>
              <a:ext cx="2286000" cy="23507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58E22C9D-74E4-410C-A3F9-B66D1091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1" y="3890432"/>
            <a:ext cx="2567611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Refuted a month ago by an internal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OpenAI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model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1+</a:t>
            </a:r>
            <a:r>
              <a:rPr lang="en-US" alt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 = 10</a:t>
            </a:r>
            <a:r>
              <a:rPr lang="en-US" alt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-38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0.035 (humans)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DF6DA6-821D-442A-9675-11320B5B0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6069E12D-4585-4D32-87AC-7FA09C05E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0"/>
            <a:ext cx="8130209" cy="553998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UTCS grad students when they told me the news</a:t>
            </a:r>
          </a:p>
        </p:txBody>
      </p:sp>
    </p:spTree>
    <p:extLst>
      <p:ext uri="{BB962C8B-B14F-4D97-AF65-F5344CB8AC3E}">
        <p14:creationId xmlns:p14="http://schemas.microsoft.com/office/powerpoint/2010/main" val="423646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>
            <a:extLst>
              <a:ext uri="{FF2B5EF4-FFF2-40B4-BE49-F238E27FC236}">
                <a16:creationId xmlns:a16="http://schemas.microsoft.com/office/drawing/2014/main" id="{8B971870-7134-4336-8962-3EFFBFD6D4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792163"/>
          </a:xfrm>
        </p:spPr>
        <p:txBody>
          <a:bodyPr/>
          <a:lstStyle/>
          <a:p>
            <a:pPr eaLnBrk="1" hangingPunct="1"/>
            <a:r>
              <a:rPr lang="en-US" alt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Meanwhile, commenters on my blog: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8DE95BE-EB2A-463F-8F08-9D57076DD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91" y="1295400"/>
            <a:ext cx="851120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“This is just yet more AI marketing hype”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“The AI didn’t prove anything, it just generated lots of slop from which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humans</a:t>
            </a:r>
            <a:r>
              <a:rPr lang="en-US" altLang="en-US" sz="2800" dirty="0">
                <a:latin typeface="Calibri" panose="020F0502020204030204" pitchFamily="34" charset="0"/>
              </a:rPr>
              <a:t> extracted a proof”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“The unit distance problem isn’t real math anyway, it’s just Hungarian combinatorics.  Wake me up when it does algebraic geometry like </a:t>
            </a:r>
            <a:r>
              <a:rPr lang="en-US" altLang="en-US" sz="2800" dirty="0" err="1">
                <a:latin typeface="Calibri" panose="020F0502020204030204" pitchFamily="34" charset="0"/>
              </a:rPr>
              <a:t>Grothendieck</a:t>
            </a:r>
            <a:r>
              <a:rPr lang="en-US" altLang="en-US" sz="2800" dirty="0">
                <a:latin typeface="Calibri" panose="020F0502020204030204" pitchFamily="34" charset="0"/>
              </a:rPr>
              <a:t>”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“Timothy Gowers, and other experts who praised </a:t>
            </a:r>
            <a:r>
              <a:rPr lang="en-US" altLang="en-US" sz="2800" dirty="0" err="1">
                <a:latin typeface="Calibri" panose="020F0502020204030204" pitchFamily="34" charset="0"/>
              </a:rPr>
              <a:t>OpenAI’s</a:t>
            </a:r>
            <a:r>
              <a:rPr lang="en-US" altLang="en-US" sz="2800" dirty="0">
                <a:latin typeface="Calibri" panose="020F0502020204030204" pitchFamily="34" charset="0"/>
              </a:rPr>
              <a:t> result, aren’t real mathematicians”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“</a:t>
            </a:r>
            <a:r>
              <a:rPr lang="en-US" altLang="en-US" sz="2800" dirty="0" err="1">
                <a:latin typeface="Calibri" panose="020F0502020204030204" pitchFamily="34" charset="0"/>
              </a:rPr>
              <a:t>Erdős</a:t>
            </a:r>
            <a:r>
              <a:rPr lang="en-US" altLang="en-US" sz="2800" dirty="0">
                <a:latin typeface="Calibri" panose="020F0502020204030204" pitchFamily="34" charset="0"/>
              </a:rPr>
              <a:t> himself wasn’t a real mathematician either”</a:t>
            </a:r>
          </a:p>
        </p:txBody>
      </p:sp>
    </p:spTree>
    <p:extLst>
      <p:ext uri="{BB962C8B-B14F-4D97-AF65-F5344CB8AC3E}">
        <p14:creationId xmlns:p14="http://schemas.microsoft.com/office/powerpoint/2010/main" val="81014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scottaaronson.blog/wp-content/uploads/2026/05/image-1-1024x759.png">
            <a:extLst>
              <a:ext uri="{FF2B5EF4-FFF2-40B4-BE49-F238E27FC236}">
                <a16:creationId xmlns:a16="http://schemas.microsoft.com/office/drawing/2014/main" id="{D4053372-8FA1-40FB-AD01-525917C0D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16565"/>
            <a:ext cx="9144000" cy="67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C2295ADA-B506-468F-82DF-0D422AE8744E}"/>
              </a:ext>
            </a:extLst>
          </p:cNvPr>
          <p:cNvSpPr txBox="1"/>
          <p:nvPr/>
        </p:nvSpPr>
        <p:spPr>
          <a:xfrm>
            <a:off x="342900" y="1295400"/>
            <a:ext cx="8458200" cy="523220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ON TWITTER/X: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not hold up next to the real thing seen F2F in a museum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There’s a certain harshness, no soft blending of colors, no depth, no symbiosis of the elements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frame, no sense of the threshold between subject and object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Looks like high school level art 101 work, but not even, no cohesion of elements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garbage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delta exists in a space we don’t have the words to describe yet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(to me) emotionless.  There is some spark missing.  It is not Monet, it feels like an undergrad art student’s study from a museum visit.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There’s no tranquility, the water seems like it is on fire with greenish flames.  It’s busy, artificial, nature in turmoil, polluted.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can get lost in the atmosphere of a Monet, OTOH one wants to jump from the water and get far away from the place the AI crafted.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purple on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lilypads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inconsistent with the rest of the painting.  Some of the brushwork too, along with the colors of the water + reflected tree.  It all adds up to make it feel like a trained but untalented student’s attempt at recreating Monet’s style.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61A62-F0CD-403A-8D07-3617657BF7C4}"/>
              </a:ext>
            </a:extLst>
          </p:cNvPr>
          <p:cNvSpPr txBox="1"/>
          <p:nvPr/>
        </p:nvSpPr>
        <p:spPr>
          <a:xfrm>
            <a:off x="342900" y="1524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“Please describe, in as much detail as possible, what makes this inferior to a real Monet painting”</a:t>
            </a:r>
          </a:p>
        </p:txBody>
      </p:sp>
    </p:spTree>
    <p:extLst>
      <p:ext uri="{BB962C8B-B14F-4D97-AF65-F5344CB8AC3E}">
        <p14:creationId xmlns:p14="http://schemas.microsoft.com/office/powerpoint/2010/main" val="10654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>
            <a:extLst>
              <a:ext uri="{FF2B5EF4-FFF2-40B4-BE49-F238E27FC236}">
                <a16:creationId xmlns:a16="http://schemas.microsoft.com/office/drawing/2014/main" id="{267DE0D8-C30B-4FA2-9C64-A869122E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22">
            <a:extLst>
              <a:ext uri="{FF2B5EF4-FFF2-40B4-BE49-F238E27FC236}">
                <a16:creationId xmlns:a16="http://schemas.microsoft.com/office/drawing/2014/main" id="{B22704A6-75EE-4E63-84D0-F50037762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69828"/>
            <a:ext cx="8686800" cy="9366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Own Recent Examples of AI Use: Dramatis Personae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A772FF6-7206-4C40-8891-F997A75C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467" y="2587852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QMA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F3733C-8375-4E13-A372-8C4BD561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743" y="1698625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PP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= </a:t>
            </a:r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PQP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=</a:t>
            </a:r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990099"/>
                </a:solidFill>
                <a:latin typeface="Calibri" panose="020F0502020204030204" pitchFamily="34" charset="0"/>
              </a:rPr>
              <a:t>PostBQP</a:t>
            </a:r>
            <a:endParaRPr lang="en-US" altLang="en-US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9802F10-66CC-48B7-9D50-D01B838B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467" y="5357761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NP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3121F3A-7B3E-4740-8738-3B88CFFA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867" y="4291518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BQP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1D1B71A-4981-41D8-9095-502CA7D4A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167" y="5357761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BPP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099432D-434B-4175-A0FF-2AE592BCA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767" y="4291518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MA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C96B263-B5FE-4272-AECE-70079DFFC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667" y="6214028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89DFF04-EFD1-41DE-91EE-671BB241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793" y="3370376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90099"/>
                </a:solidFill>
                <a:latin typeface="Calibri" panose="020F0502020204030204" pitchFamily="34" charset="0"/>
              </a:rPr>
              <a:t>QCMA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75B87B-AF36-44A1-A28A-3F2E42DE6EE1}"/>
              </a:ext>
            </a:extLst>
          </p:cNvPr>
          <p:cNvCxnSpPr/>
          <p:nvPr/>
        </p:nvCxnSpPr>
        <p:spPr bwMode="auto">
          <a:xfrm>
            <a:off x="2512343" y="5846876"/>
            <a:ext cx="76200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99AB52-5D9D-4EC0-9C10-73DDC24BA2B5}"/>
              </a:ext>
            </a:extLst>
          </p:cNvPr>
          <p:cNvCxnSpPr>
            <a:cxnSpLocks/>
          </p:cNvCxnSpPr>
          <p:nvPr/>
        </p:nvCxnSpPr>
        <p:spPr bwMode="auto">
          <a:xfrm flipH="1">
            <a:off x="3452667" y="5846876"/>
            <a:ext cx="786354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187AD7-A6A1-4D97-A5D7-685CBCF44BD6}"/>
              </a:ext>
            </a:extLst>
          </p:cNvPr>
          <p:cNvCxnSpPr>
            <a:cxnSpLocks/>
          </p:cNvCxnSpPr>
          <p:nvPr/>
        </p:nvCxnSpPr>
        <p:spPr bwMode="auto">
          <a:xfrm flipH="1">
            <a:off x="4521037" y="4795852"/>
            <a:ext cx="786354" cy="61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A22A4B-71B1-43E9-9EF4-A3BC327F3248}"/>
              </a:ext>
            </a:extLst>
          </p:cNvPr>
          <p:cNvCxnSpPr>
            <a:cxnSpLocks/>
          </p:cNvCxnSpPr>
          <p:nvPr/>
        </p:nvCxnSpPr>
        <p:spPr bwMode="auto">
          <a:xfrm>
            <a:off x="3298697" y="4754290"/>
            <a:ext cx="877870" cy="7121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D79C39-B830-44C5-96AC-7300FD4A3D2F}"/>
              </a:ext>
            </a:extLst>
          </p:cNvPr>
          <p:cNvCxnSpPr>
            <a:cxnSpLocks/>
          </p:cNvCxnSpPr>
          <p:nvPr/>
        </p:nvCxnSpPr>
        <p:spPr bwMode="auto">
          <a:xfrm flipH="1">
            <a:off x="2500167" y="4803771"/>
            <a:ext cx="393176" cy="6808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90CFA7-65CB-4222-A781-4440AAF69732}"/>
              </a:ext>
            </a:extLst>
          </p:cNvPr>
          <p:cNvCxnSpPr>
            <a:cxnSpLocks/>
          </p:cNvCxnSpPr>
          <p:nvPr/>
        </p:nvCxnSpPr>
        <p:spPr bwMode="auto">
          <a:xfrm flipH="1">
            <a:off x="3160044" y="3847368"/>
            <a:ext cx="393176" cy="553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8E4B64-22CD-4358-87A7-317D9C4900E4}"/>
              </a:ext>
            </a:extLst>
          </p:cNvPr>
          <p:cNvCxnSpPr>
            <a:cxnSpLocks/>
          </p:cNvCxnSpPr>
          <p:nvPr/>
        </p:nvCxnSpPr>
        <p:spPr bwMode="auto">
          <a:xfrm>
            <a:off x="4521037" y="3835561"/>
            <a:ext cx="659091" cy="5672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CA5AA6-2D19-4F13-B922-86FEC33910FB}"/>
              </a:ext>
            </a:extLst>
          </p:cNvPr>
          <p:cNvCxnSpPr>
            <a:cxnSpLocks/>
          </p:cNvCxnSpPr>
          <p:nvPr/>
        </p:nvCxnSpPr>
        <p:spPr bwMode="auto">
          <a:xfrm>
            <a:off x="4042433" y="3081891"/>
            <a:ext cx="0" cy="3752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F14352-E669-4CEC-B220-85C1030A0A07}"/>
              </a:ext>
            </a:extLst>
          </p:cNvPr>
          <p:cNvCxnSpPr>
            <a:cxnSpLocks/>
          </p:cNvCxnSpPr>
          <p:nvPr/>
        </p:nvCxnSpPr>
        <p:spPr bwMode="auto">
          <a:xfrm>
            <a:off x="4049309" y="2189276"/>
            <a:ext cx="0" cy="4661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2166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03314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990099"/>
                </a:solidFill>
              </a:rPr>
              <a:t>QMA</a:t>
            </a:r>
            <a:r>
              <a:rPr lang="en-US" altLang="en-US" b="1" dirty="0">
                <a:solidFill>
                  <a:srgbClr val="0070C0"/>
                </a:solidFill>
              </a:rPr>
              <a:t> Perfect Completeness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1230408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QMA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is the class of languages L for which there’s a polytime quantum verifier V such that for all x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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{0,1}*: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L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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there’s a |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 such that V(x,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|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) accepts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w.p.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L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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for all |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, V(x,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|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) accepts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w.p.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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18057ED-8631-4DC8-A399-F068F1C2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230408"/>
                <a:ext cx="8610600" cy="685800"/>
              </a:xfrm>
              <a:prstGeom prst="rect">
                <a:avLst/>
              </a:prstGeom>
              <a:blipFill>
                <a:blip r:embed="rId3"/>
                <a:stretch>
                  <a:fillRect l="-1487" t="-8929" b="-26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4021968-A919-4A53-97B6-DA1DE81C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61" y="4255993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QMA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the same except that if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L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,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then V(x,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|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) must accept with probability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9386E7-F6E3-4C47-BD7D-461B3CCA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61" y="55626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Clearly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QMA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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QMA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Longstanding open problem: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this containment strict?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5CCF138-A5DA-4141-8150-DEF0A32C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39" y="360717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 usual, can amplify 2/3 and 1/3 to 1-2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-poly(n)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2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-poly(n)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E98444D-AB1F-4223-A2C9-08B7A9D8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940221"/>
            <a:ext cx="4686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Warning: Gate-set dependent!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A76E2D8-E2EF-4E9B-91DB-A89725BBB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39862"/>
            <a:ext cx="4876800" cy="685800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Reminder: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=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E8540E1-D538-4F20-9B6C-A853FE95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4876800" cy="1290830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Also,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QCMA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=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QCMA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(Jordan et al. 2011)</a:t>
            </a:r>
          </a:p>
        </p:txBody>
      </p:sp>
    </p:spTree>
    <p:extLst>
      <p:ext uri="{BB962C8B-B14F-4D97-AF65-F5344CB8AC3E}">
        <p14:creationId xmlns:p14="http://schemas.microsoft.com/office/powerpoint/2010/main" val="7231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C18057ED-8631-4DC8-A399-F068F1C2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048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Theorem (A. 2009):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There exists a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quantum oracle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U, relative to which that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QMA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QMA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C6AFBA0-099F-4D4C-A985-76CE79986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1391134"/>
                <a:ext cx="8610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Proof Idea: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The oracle U rotates a 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single qubit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by an angle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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that’s either 0 (no case) or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,1</m:t>
                        </m:r>
                      </m:e>
                    </m:d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(yes case)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C6AFBA0-099F-4D4C-A985-76CE7998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391134"/>
                <a:ext cx="8610600" cy="685800"/>
              </a:xfrm>
              <a:prstGeom prst="rect">
                <a:avLst/>
              </a:prstGeom>
              <a:blipFill>
                <a:blip r:embed="rId3"/>
                <a:stretch>
                  <a:fillRect l="-1487" t="-7965" r="-1983" b="-78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3718F555-DAAC-48A8-B14F-3278ECC12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85" y="2604399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can easily decide which in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QMA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even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BQP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829B39-7F93-416A-8C89-9EF98493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1" y="3260347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But to decide in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QMA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the acceptance probability would need to go like this: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A99017-BF1F-470E-882D-2C66898827C0}"/>
              </a:ext>
            </a:extLst>
          </p:cNvPr>
          <p:cNvGrpSpPr/>
          <p:nvPr/>
        </p:nvGrpSpPr>
        <p:grpSpPr>
          <a:xfrm>
            <a:off x="2438400" y="3905417"/>
            <a:ext cx="6072395" cy="2936018"/>
            <a:chOff x="2029653" y="3786086"/>
            <a:chExt cx="6072395" cy="293601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CA33D4-51C6-4CF7-BB94-BA0D0BA5E4DB}"/>
                </a:ext>
              </a:extLst>
            </p:cNvPr>
            <p:cNvSpPr/>
            <p:nvPr/>
          </p:nvSpPr>
          <p:spPr>
            <a:xfrm>
              <a:off x="4638261" y="4041251"/>
              <a:ext cx="3276600" cy="18762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8F423959-DAAC-44F5-A292-A4C83430E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7761" y="5883904"/>
              <a:ext cx="381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8AC88AA-1A37-4194-8833-7B1B83A97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1048" y="5870185"/>
              <a:ext cx="381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B6BC183A-FA11-45AC-80B5-95CE051F5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261" y="5588320"/>
              <a:ext cx="381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D7D32DF8-EB2E-48F6-A3B0-F8E7FD6CA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261" y="3786086"/>
              <a:ext cx="381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0876DA0-9E6E-4042-BB8F-5DEF7C8CA84C}"/>
                </a:ext>
              </a:extLst>
            </p:cNvPr>
            <p:cNvSpPr/>
            <p:nvPr/>
          </p:nvSpPr>
          <p:spPr>
            <a:xfrm>
              <a:off x="4648200" y="4041252"/>
              <a:ext cx="1659835" cy="1627548"/>
            </a:xfrm>
            <a:custGeom>
              <a:avLst/>
              <a:gdLst>
                <a:gd name="connsiteX0" fmla="*/ 0 w 1659835"/>
                <a:gd name="connsiteY0" fmla="*/ 1858617 h 1858617"/>
                <a:gd name="connsiteX1" fmla="*/ 1003852 w 1659835"/>
                <a:gd name="connsiteY1" fmla="*/ 1451113 h 1858617"/>
                <a:gd name="connsiteX2" fmla="*/ 1659835 w 1659835"/>
                <a:gd name="connsiteY2" fmla="*/ 0 h 185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9835" h="1858617">
                  <a:moveTo>
                    <a:pt x="0" y="1858617"/>
                  </a:moveTo>
                  <a:cubicBezTo>
                    <a:pt x="363606" y="1809749"/>
                    <a:pt x="727213" y="1760882"/>
                    <a:pt x="1003852" y="1451113"/>
                  </a:cubicBezTo>
                  <a:cubicBezTo>
                    <a:pt x="1280491" y="1141343"/>
                    <a:pt x="1470163" y="570671"/>
                    <a:pt x="1659835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2B6BAB3F-EBA6-44CA-9722-15DB3E283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962" y="5852552"/>
              <a:ext cx="64438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½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0A348B-4134-4B24-BFF9-4B54C6808715}"/>
                </a:ext>
              </a:extLst>
            </p:cNvPr>
            <p:cNvCxnSpPr>
              <a:cxnSpLocks/>
            </p:cNvCxnSpPr>
            <p:nvPr/>
          </p:nvCxnSpPr>
          <p:spPr>
            <a:xfrm>
              <a:off x="6308035" y="4061129"/>
              <a:ext cx="160351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EF6D20C8-5707-4C2C-A6CD-86C2E8B57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8959" y="6274120"/>
              <a:ext cx="1175302" cy="44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Symbol" panose="05050102010706020507" pitchFamily="18" charset="2"/>
                </a:rPr>
                <a:t>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3D42F4A5-54EE-40B8-B9C4-82C5B9A9C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653" y="4085747"/>
              <a:ext cx="2431360" cy="44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Symbol" panose="05050102010706020507" pitchFamily="18" charset="2"/>
                </a:rPr>
                <a:t>Acceptance probability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CF490B-B806-4D8C-8E47-D8A7B13AACF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250221" y="5105402"/>
            <a:ext cx="1756740" cy="80774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70EB0E-F019-4283-893F-756100EF3019}"/>
              </a:ext>
            </a:extLst>
          </p:cNvPr>
          <p:cNvSpPr txBox="1"/>
          <p:nvPr/>
        </p:nvSpPr>
        <p:spPr>
          <a:xfrm>
            <a:off x="266700" y="5466866"/>
            <a:ext cx="3983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0000"/>
                </a:solidFill>
                <a:latin typeface="+mn-lt"/>
              </a:rPr>
              <a:t>Maximum of finitely many real analytic functions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7B5675-31A8-4CE1-8AA9-39D695DBFD96}"/>
              </a:ext>
            </a:extLst>
          </p:cNvPr>
          <p:cNvSpPr txBox="1"/>
          <p:nvPr/>
        </p:nvSpPr>
        <p:spPr>
          <a:xfrm>
            <a:off x="-568600" y="6262878"/>
            <a:ext cx="3983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0000"/>
                </a:solidFill>
                <a:latin typeface="+mn-lt"/>
              </a:rPr>
              <a:t>DOESN’T WORK!</a:t>
            </a:r>
          </a:p>
        </p:txBody>
      </p:sp>
    </p:spTree>
    <p:extLst>
      <p:ext uri="{BB962C8B-B14F-4D97-AF65-F5344CB8AC3E}">
        <p14:creationId xmlns:p14="http://schemas.microsoft.com/office/powerpoint/2010/main" val="25116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7" grpId="0"/>
      <p:bldP spid="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196515</TotalTime>
  <Words>1912</Words>
  <Application>Microsoft Office PowerPoint</Application>
  <PresentationFormat>On-screen Show (4:3)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Wingdings</vt:lpstr>
      <vt:lpstr>Courier New</vt:lpstr>
      <vt:lpstr>Old English Text MT</vt:lpstr>
      <vt:lpstr>Symbol</vt:lpstr>
      <vt:lpstr>Default Design</vt:lpstr>
      <vt:lpstr>Office Theme</vt:lpstr>
      <vt:lpstr>ARE WE COOKED?</vt:lpstr>
      <vt:lpstr>PowerPoint Presentation</vt:lpstr>
      <vt:lpstr>Erdős Unit Distance Conjecture (1946)</vt:lpstr>
      <vt:lpstr>PowerPoint Presentation</vt:lpstr>
      <vt:lpstr>Meanwhile, commenters on my blog:</vt:lpstr>
      <vt:lpstr>PowerPoint Presentation</vt:lpstr>
      <vt:lpstr>My Own Recent Examples of AI Use: Dramatis Personae</vt:lpstr>
      <vt:lpstr>QMA Perfect Completeness Problem</vt:lpstr>
      <vt:lpstr>PowerPoint Presentation</vt:lpstr>
      <vt:lpstr>Blockbuster Result from Last Year</vt:lpstr>
      <vt:lpstr>What GPT5 Helped Us Show: 1/exp(exp(n)) Is Black-Box Optimal</vt:lpstr>
      <vt:lpstr>PowerPoint Presentation</vt:lpstr>
      <vt:lpstr>The Power of Postselection</vt:lpstr>
      <vt:lpstr>PowerPoint Presentation</vt:lpstr>
      <vt:lpstr>PowerPoint Presentation</vt:lpstr>
      <vt:lpstr>PowerPoint Presentation</vt:lpstr>
      <vt:lpstr>An Example In Progress</vt:lpstr>
      <vt:lpstr>Patterns</vt:lpstr>
      <vt:lpstr>Apocaloptimistic Prognostications</vt:lpstr>
      <vt:lpstr>Apocaloptimistic Prognostications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1702</cp:revision>
  <dcterms:created xsi:type="dcterms:W3CDTF">2006-04-29T20:46:23Z</dcterms:created>
  <dcterms:modified xsi:type="dcterms:W3CDTF">2026-06-27T14:07:05Z</dcterms:modified>
</cp:coreProperties>
</file>