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327" r:id="rId5"/>
    <p:sldId id="328" r:id="rId6"/>
    <p:sldId id="352" r:id="rId7"/>
    <p:sldId id="329" r:id="rId8"/>
    <p:sldId id="511" r:id="rId9"/>
    <p:sldId id="513" r:id="rId10"/>
    <p:sldId id="294" r:id="rId11"/>
    <p:sldId id="382" r:id="rId12"/>
    <p:sldId id="332" r:id="rId13"/>
    <p:sldId id="502" r:id="rId14"/>
    <p:sldId id="338" r:id="rId15"/>
    <p:sldId id="350" r:id="rId16"/>
    <p:sldId id="330" r:id="rId17"/>
    <p:sldId id="355" r:id="rId18"/>
    <p:sldId id="351" r:id="rId19"/>
    <p:sldId id="508" r:id="rId20"/>
    <p:sldId id="35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FFBB"/>
    <a:srgbClr val="E4F2F4"/>
    <a:srgbClr val="990099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96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3T20:41:12.8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171 10251,'-67'17,"-37"-5,2122-29,-1710 10,1464-69,-877-37,-498 56,-10 28,0 16,1 17,376 55,-714-55,56 5,551 43,276-28,-96-74,167-59,-257 25,-688 78,443-44,-3-22,165-59,891-347,-1526 469,1995-761,-1780 665,-5-9,134-93,-264 139,-3-6,-4-4,-3-4,-4-4,-4-5,33-44,-4-25,-6-5,-8-5,-7-4,-8-4,-8-4,-8-4,-2-22,41-100,-15-5,-13-5,-13-3,14-211,57-1015,-113 1214,91-749,-93 901,-8-2,-8-1,-10-127,-15 41,14 256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61B25C3-3A76-41CC-B543-53CAE64C2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AD1128-BD66-414B-BDE1-B348AE1891AA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6F16848-EAFB-4EB6-8C9C-1E0074C3E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968AB9A-07D1-416F-BECF-CC2035661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45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D8B190A-5604-4802-BACF-CF13CED3C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F30E80-289F-498A-849A-03BEABBF17E1}" type="slidenum">
              <a:rPr lang="en-CA" altLang="en-US" smtClean="0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923A4C1-8D04-485E-A0D3-EC2E730B4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A1B8CC2-8E41-4864-B360-7D6A40383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06B6C5D-89F7-40BC-A2D5-5C4F92DD3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56C7C7-1691-418D-995F-9CCD8FF15C7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B2600AF-36CB-4EF6-90DA-8B01D0C6A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824333F-4141-42C2-AE23-FB0A2C9A8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8B57248-7803-44CC-9BAD-1BC307DA6C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D7221F-287A-443C-B18F-4CD7C1D9A63C}" type="slidenum">
              <a:rPr lang="en-CA" altLang="en-US" smtClean="0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BB339E0-2436-476D-9E28-D20C61771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533453F-EBA1-47B4-B79B-52E234C25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3DBF330-F5C8-47C7-9A64-441C566B3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03A1B1-8575-44CA-8B8B-29DF2FB63212}" type="slidenum">
              <a:rPr lang="en-CA" altLang="en-US" smtClean="0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F6C4DF0-F68C-41F6-9396-05976E5D5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B920EB0-099B-426C-9FC1-C72FF7A39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42C6A46-FDAC-402D-A9A1-D8B656557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57804-E021-4693-82F8-DE8D394751F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E8809B8-794A-4536-AD36-8E98AD2D8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06AA68D-01B2-465C-A41B-DD521725B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96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AE1393D-5DCD-44D3-AEE0-89B3FAE96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C46BE5-24F3-41B7-A137-C0A8214AE114}" type="slidenum">
              <a:rPr lang="en-CA" altLang="en-US" smtClean="0"/>
              <a:pPr>
                <a:spcBef>
                  <a:spcPct val="0"/>
                </a:spcBef>
              </a:pPr>
              <a:t>18</a:t>
            </a:fld>
            <a:endParaRPr lang="en-CA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1F3320D-56E9-4228-9FF8-79997D800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086BE32-F400-409E-83AF-3DEA483F9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96FDE97-2B59-4CB4-820A-6708F318E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489062-6679-4E5A-B622-6CB8BCE1901B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EF72584-95CE-49CC-B25F-D937798F9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FDF6147-8D0B-4C92-A5AF-102E74B80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BDCC8EA-193E-4EF1-81F0-ED3B274D4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87FE9-8906-4BDC-A8BB-E9EA43569940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0E64A17-A1ED-483B-907D-6A1C3F3F4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4E71CA7-433D-4A1D-A702-8FA191F1A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756CD06-34DD-4299-8503-27E57B863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0A406-F7BC-48E9-8875-DBB3175011FC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4778886-8527-4A14-B095-F95B0C9F2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241CAB1-8125-4178-B79C-0A998047C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6D67A46-6912-4AC0-A5D8-3E3DB8387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179347-D189-463C-A14C-B4FB9C45BF0A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82F148E-D277-42FE-BC4F-9AFD2EA0F4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4EB111F-7059-474B-A751-CE7CEAE6B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756CD06-34DD-4299-8503-27E57B863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0A406-F7BC-48E9-8875-DBB3175011FC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4778886-8527-4A14-B095-F95B0C9F2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241CAB1-8125-4178-B79C-0A998047C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756CD06-34DD-4299-8503-27E57B863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0A406-F7BC-48E9-8875-DBB3175011FC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4778886-8527-4A14-B095-F95B0C9F2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241CAB1-8125-4178-B79C-0A998047C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3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E90464B-DF44-4D0B-BA05-016C10834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FBCEF-33C0-4401-9A3B-5A9548C283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F157D18-E42A-45A5-8743-3F08AFC33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4F07D40-3F74-4D02-BA7E-8FCD8D952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7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4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35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8C3447-8FFD-4C88-8D25-9EDA51903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93C524-8000-433C-A1A7-5FC4144D3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E5A58E-796E-4D64-9BD7-DAC44F087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72C0-842A-46FD-98BD-B52D10D4A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290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BE7525-FD92-4EA8-9898-24A1F0697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8FAC8-842A-41A7-9E8F-5A966AD27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27A298-C7CF-4AB9-B8E9-432D3A2DE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2EDA0-D914-4DCD-B624-7B9ED5307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01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70DE54-CB74-4F8C-B57D-06E2D823B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DAEF86-6541-4E15-90B4-9454BA05A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8197C-3A16-4517-904B-B0E454EF2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88BB-D538-4FD2-816B-8F72CCE4D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497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01E41-BEFB-4C03-860A-7B59529FC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5E50A-0193-430B-9C0C-33C24F00D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D3A29-F752-4D1D-A5BE-ADEDA87BF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B720-43EC-4120-9A9D-BFCA41983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805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73B57A-499D-4FBD-8017-761A09EC8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7EA159-B594-4311-A290-67B72A3DA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C342B2-ACCC-4FDE-A714-6D2A7A142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E1A2-D353-4ECC-9D51-AA67438EB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96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C17A74-7444-461E-877C-D0A0FDF05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521893-F359-4E49-92E0-651C1783C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6700C8-FD4A-4992-B501-538A8DDE3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A5ED-6F6B-48A1-BBCA-409F26456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026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50FB2E-5157-47C9-AEA0-83FA52D3A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27EA78-07D5-442B-AD04-920B44F8F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BEDD74-F5E5-40FB-B9CF-14D702388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BFEB-7200-49C3-AEAF-007F242DB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6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C83ED-C37E-4188-9092-B53AB4843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99C623-28F3-4680-B8B8-F05AC923D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6E7F0-FF7A-4596-9B2B-A4DEF1925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981D-520E-4D86-89E7-89A4BE2F8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476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7F9D0-3819-462E-9D61-23DFBF755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ADAE9-0553-4A13-AAFB-A335723CB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10C87-910A-4255-A3BC-2C15480CE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2278-0BC4-4DCE-A9CE-10052F12B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291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ACC1C7-252E-4774-B31D-93E7B995F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56C7BE-D651-4DDE-B80D-0ED812B57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CD6BF-6FCE-4F81-8387-CCC94FA0B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A1C2-78D5-4AD8-9016-CD92E1F8EA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308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BA4A25-BE6D-4E70-BB0B-A5BD3A9E0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FC342A-0C4C-4D69-8EEA-2C2FCB704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6783CB-FF2D-4AFC-93A0-409498AB3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C8FCC-A475-4967-8F0C-A51CE0BEB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38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00E323-2D4B-4A84-936D-F6AA8AB61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21BC13-064B-4E18-B244-4D198921E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C363B4-6CDC-4460-B41A-8CA32B2F1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902" y="201385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6800" dirty="0">
                <a:solidFill>
                  <a:srgbClr val="CC3300"/>
                </a:solidFill>
                <a:latin typeface="Calibri" panose="020F0502020204030204" pitchFamily="34" charset="0"/>
              </a:rPr>
              <a:t>AI Safety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5503506"/>
            <a:ext cx="8534400" cy="1142223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sz="2900" dirty="0" err="1">
                <a:latin typeface="Calibri" panose="020F0502020204030204" pitchFamily="34" charset="0"/>
              </a:rPr>
              <a:t>OpenAI</a:t>
            </a:r>
            <a:r>
              <a:rPr lang="en-US" altLang="en-US" sz="2900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sz="2900" dirty="0" err="1">
                <a:latin typeface="Calibri" panose="020F0502020204030204" pitchFamily="34" charset="0"/>
              </a:rPr>
              <a:t>EAGx</a:t>
            </a:r>
            <a:r>
              <a:rPr lang="en-US" altLang="en-US" sz="2900" dirty="0">
                <a:latin typeface="Calibri" panose="020F0502020204030204" pitchFamily="34" charset="0"/>
              </a:rPr>
              <a:t>, Austin, TX, April 14, 2024</a:t>
            </a:r>
          </a:p>
        </p:txBody>
      </p:sp>
      <p:pic>
        <p:nvPicPr>
          <p:cNvPr id="7" name="Picture 6" descr="Watch South Park Season 26 Episode 4 Online - Stream Full Episodes">
            <a:extLst>
              <a:ext uri="{FF2B5EF4-FFF2-40B4-BE49-F238E27FC236}">
                <a16:creationId xmlns:a16="http://schemas.microsoft.com/office/drawing/2014/main" id="{1C382262-C34D-4CB8-8DCE-EF961C52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556AF88C-4777-4CA0-B980-6BE0C7826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Statistical Watermarking</a:t>
            </a:r>
            <a:endParaRPr lang="en-US" altLang="en-US" sz="28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7FACED5E-53FC-4B0B-9232-32FDD1385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76363"/>
            <a:ext cx="8153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Idea: </a:t>
            </a: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Insert a statistical signal into GPT outputs by which their origin can later be proved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500063" y="2547938"/>
            <a:ext cx="8077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Addresses most (?) near-term misuses of LLMs: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Academic cheating — “Essaypocalypse”!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Propaganda/spam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Impersonation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D8E939E6-1BFF-4C91-8650-2707B49B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52755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Alternatives: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Discriminator models (not reliable enough), giant database (privacy issues)</a:t>
            </a:r>
          </a:p>
        </p:txBody>
      </p:sp>
      <p:sp>
        <p:nvSpPr>
          <p:cNvPr id="15366" name="TextBox 6">
            <a:extLst>
              <a:ext uri="{FF2B5EF4-FFF2-40B4-BE49-F238E27FC236}">
                <a16:creationId xmlns:a16="http://schemas.microsoft.com/office/drawing/2014/main" id="{E511DCDF-A3FA-4447-B834-5951D60D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5645150"/>
            <a:ext cx="8582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I’ve been working at this on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OpenAI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have a prototype; finally moving towards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365" grpId="0"/>
      <p:bldP spid="153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B Testing Math: A simple way of explaining the statistics behind it 👩‍🎓  👩‍🎓">
            <a:extLst>
              <a:ext uri="{FF2B5EF4-FFF2-40B4-BE49-F238E27FC236}">
                <a16:creationId xmlns:a16="http://schemas.microsoft.com/office/drawing/2014/main" id="{997AF167-32D9-4EC7-AB2D-FB0A9F1F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3075"/>
          <a:stretch>
            <a:fillRect/>
          </a:stretch>
        </p:blipFill>
        <p:spPr bwMode="auto">
          <a:xfrm>
            <a:off x="2209800" y="4295612"/>
            <a:ext cx="533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AE69A9-CB8E-4CC7-934E-A3C9553C6F81}"/>
              </a:ext>
            </a:extLst>
          </p:cNvPr>
          <p:cNvCxnSpPr/>
          <p:nvPr/>
        </p:nvCxnSpPr>
        <p:spPr>
          <a:xfrm>
            <a:off x="1219200" y="5895812"/>
            <a:ext cx="731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458438-413D-4124-9BBA-BD53F06C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5911687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no watermarking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BFA25-203D-4078-8738-FC0B5048C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11687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watermarking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0AE847-4914-4B91-9989-53558630C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0796" y="3960139"/>
                <a:ext cx="16311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0AE847-4914-4B91-9989-53558630C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0796" y="3960139"/>
                <a:ext cx="163115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4C4FF3FA-4AC7-474A-A387-0A09E2867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5038" y="3953770"/>
                <a:ext cx="7239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4C4FF3FA-4AC7-474A-A387-0A09E2867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5038" y="3953770"/>
                <a:ext cx="7239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B2AE52F6-ADEC-4FD2-B7CB-5C6DC1BD34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861" y="316044"/>
                <a:ext cx="7342706" cy="1621726"/>
              </a:xfrm>
              <a:prstGeom prst="rect">
                <a:avLst/>
              </a:prstGeom>
              <a:solidFill>
                <a:srgbClr val="FFFFBB"/>
              </a:solidFill>
              <a:ln w="25400">
                <a:solidFill>
                  <a:schemeClr val="tx1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each position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choose the token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4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</m:t>
                        </m:r>
                        <m:sSub>
                          <m:sSubPr>
                            <m:ctrlP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B2AE52F6-ADEC-4FD2-B7CB-5C6DC1BD3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861" y="316044"/>
                <a:ext cx="7342706" cy="1621726"/>
              </a:xfrm>
              <a:prstGeom prst="rect">
                <a:avLst/>
              </a:prstGeom>
              <a:blipFill>
                <a:blip r:embed="rId6"/>
                <a:stretch>
                  <a:fillRect t="-5185" r="-662" b="-4074"/>
                </a:stretch>
              </a:blipFill>
              <a:ln w="2540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265D0E40-04BF-4180-8EA9-07066ACAE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869" y="1903784"/>
                <a:ext cx="8486775" cy="167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altLang="en-US" sz="44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440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)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fName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 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Say “LLM probably wrote”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sum exceeds threshold</a:t>
                </a:r>
              </a:p>
            </p:txBody>
          </p:sp>
        </mc:Choice>
        <mc:Fallback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265D0E40-04BF-4180-8EA9-07066ACAE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869" y="1903784"/>
                <a:ext cx="8486775" cy="1673150"/>
              </a:xfrm>
              <a:prstGeom prst="rect">
                <a:avLst/>
              </a:prstGeom>
              <a:blipFill>
                <a:blip r:embed="rId7"/>
                <a:stretch>
                  <a:fillRect l="-1651" b="-10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6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7831198F-F488-401F-B940-7A420EE8D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0825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Attacks</a:t>
            </a:r>
            <a:endParaRPr lang="en-US" altLang="en-US" sz="28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TextBox 9">
            <a:extLst>
              <a:ext uri="{FF2B5EF4-FFF2-40B4-BE49-F238E27FC236}">
                <a16:creationId xmlns:a16="http://schemas.microsoft.com/office/drawing/2014/main" id="{71D385D4-0B7A-43CC-83F2-BACDCEFA6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343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“Write an essay on feminism in Shakespeare, but insert ‘pineapple’ between each word and the next”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19100" y="3451225"/>
            <a:ext cx="8382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Countermeasures? 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Add filters?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Whack-a-mole?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Watermarking at the semantic level</a:t>
            </a: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19A54F0F-CC43-46A7-976C-1BDC897A4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36838"/>
            <a:ext cx="838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Or: Write it in Pig Latin.  Or Spanish.  Then translate.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5AEABB34-226C-46ED-A926-08A821009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86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Theory of Acceleration Risk?</a:t>
            </a: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24BB3AC4-EB01-4A30-8D2B-6060EBF6E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696200" cy="4038600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87A23F-8ECB-4F7D-B541-50061D2E9BDE}"/>
                  </a:ext>
                </a:extLst>
              </p14:cNvPr>
              <p14:cNvContentPartPr/>
              <p14:nvPr/>
            </p14:nvContentPartPr>
            <p14:xfrm>
              <a:off x="790281" y="1473833"/>
              <a:ext cx="7253280" cy="370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87A23F-8ECB-4F7D-B541-50061D2E9B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281" y="1464833"/>
                <a:ext cx="7270920" cy="3718440"/>
              </a:xfrm>
              <a:prstGeom prst="rect">
                <a:avLst/>
              </a:prstGeom>
            </p:spPr>
          </p:pic>
        </mc:Fallback>
      </mc:AlternateContent>
      <p:cxnSp>
        <p:nvCxnSpPr>
          <p:cNvPr id="21509" name="Straight Arrow Connector 5">
            <a:extLst>
              <a:ext uri="{FF2B5EF4-FFF2-40B4-BE49-F238E27FC236}">
                <a16:creationId xmlns:a16="http://schemas.microsoft.com/office/drawing/2014/main" id="{DA459037-2BCF-485E-B330-1D903F3FD901}"/>
              </a:ext>
            </a:extLst>
          </p:cNvPr>
          <p:cNvCxnSpPr>
            <a:cxnSpLocks/>
          </p:cNvCxnSpPr>
          <p:nvPr/>
        </p:nvCxnSpPr>
        <p:spPr bwMode="auto">
          <a:xfrm flipV="1">
            <a:off x="7162800" y="4343400"/>
            <a:ext cx="152400" cy="1371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TextBox 7">
            <a:extLst>
              <a:ext uri="{FF2B5EF4-FFF2-40B4-BE49-F238E27FC236}">
                <a16:creationId xmlns:a16="http://schemas.microsoft.com/office/drawing/2014/main" id="{D50C030C-5E65-489C-8888-18498149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Any principles by which to predict when you’re here?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Dangerous capability evals: what is even the y-axis?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>
            <a:extLst>
              <a:ext uri="{FF2B5EF4-FFF2-40B4-BE49-F238E27FC236}">
                <a16:creationId xmlns:a16="http://schemas.microsoft.com/office/drawing/2014/main" id="{E702F705-DBA5-4227-B30F-576F24062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Minesweeper Learning</a:t>
            </a:r>
          </a:p>
        </p:txBody>
      </p:sp>
      <p:pic>
        <p:nvPicPr>
          <p:cNvPr id="23555" name="Picture 2" descr="Minesweeper Online">
            <a:extLst>
              <a:ext uri="{FF2B5EF4-FFF2-40B4-BE49-F238E27FC236}">
                <a16:creationId xmlns:a16="http://schemas.microsoft.com/office/drawing/2014/main" id="{09448A70-E690-4F15-A394-14DE59EF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600200"/>
            <a:ext cx="657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2">
            <a:extLst>
              <a:ext uri="{FF2B5EF4-FFF2-40B4-BE49-F238E27FC236}">
                <a16:creationId xmlns:a16="http://schemas.microsoft.com/office/drawing/2014/main" id="{34ACD3F7-DF98-4A3D-913E-35AF2ED7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69806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Understanding Out-of-Distribution Generalization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8ED93FCF-4F0D-44ED-92CC-61E88323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One of the biggest worries: “deceptive alignment”</a:t>
            </a:r>
          </a:p>
        </p:txBody>
      </p:sp>
      <p:sp>
        <p:nvSpPr>
          <p:cNvPr id="44036" name="TextBox 3">
            <a:extLst>
              <a:ext uri="{FF2B5EF4-FFF2-40B4-BE49-F238E27FC236}">
                <a16:creationId xmlns:a16="http://schemas.microsoft.com/office/drawing/2014/main" id="{3F0649B4-3325-47B0-96B1-4D13905A3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47950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Much simpler scenario that’s already beyond classical learning theory: the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grue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problem</a:t>
            </a:r>
            <a:r>
              <a:rPr lang="en-US" altLang="en-US" sz="2800" dirty="0">
                <a:latin typeface="Calibri" panose="020F0502020204030204" pitchFamily="34" charset="0"/>
              </a:rPr>
              <a:t> (Goodman 1946)</a:t>
            </a:r>
          </a:p>
        </p:txBody>
      </p:sp>
      <p:sp>
        <p:nvSpPr>
          <p:cNvPr id="44037" name="TextBox 3">
            <a:extLst>
              <a:ext uri="{FF2B5EF4-FFF2-40B4-BE49-F238E27FC236}">
                <a16:creationId xmlns:a16="http://schemas.microsoft.com/office/drawing/2014/main" id="{C5C88F05-F160-46CD-BC87-0CA50541C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3744912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Grue = Green until Jan 1, 2030 and blue thereafter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Bleen = Blue until Jan 1, 2030 and green thereafter</a:t>
            </a:r>
          </a:p>
        </p:txBody>
      </p:sp>
      <p:sp>
        <p:nvSpPr>
          <p:cNvPr id="44038" name="TextBox 3">
            <a:extLst>
              <a:ext uri="{FF2B5EF4-FFF2-40B4-BE49-F238E27FC236}">
                <a16:creationId xmlns:a16="http://schemas.microsoft.com/office/drawing/2014/main" id="{14D8C852-DA86-4C25-A00C-6E6A387B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5967412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Keys to solution (maybe):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sparsity? max margin?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s://d3kinlcl20pxwz.cloudfront.net/images-stones/72516/FL.jpg">
            <a:extLst>
              <a:ext uri="{FF2B5EF4-FFF2-40B4-BE49-F238E27FC236}">
                <a16:creationId xmlns:a16="http://schemas.microsoft.com/office/drawing/2014/main" id="{0A7087F2-5262-44FD-958B-5E1E446A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83711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61D2A12-3ADE-4AB8-B0BD-3A4651E1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5024437"/>
            <a:ext cx="845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Is this emerald green or grue?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3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7">
            <a:extLst>
              <a:ext uri="{FF2B5EF4-FFF2-40B4-BE49-F238E27FC236}">
                <a16:creationId xmlns:a16="http://schemas.microsoft.com/office/drawing/2014/main" id="{89C8C78A-FC95-4CEA-BDD0-36D0A5B6DEA9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028085"/>
            <a:ext cx="5519952" cy="2632625"/>
            <a:chOff x="685800" y="3124200"/>
            <a:chExt cx="7399452" cy="3529495"/>
          </a:xfrm>
        </p:grpSpPr>
        <p:sp>
          <p:nvSpPr>
            <p:cNvPr id="11269" name="Cube 20">
              <a:extLst>
                <a:ext uri="{FF2B5EF4-FFF2-40B4-BE49-F238E27FC236}">
                  <a16:creationId xmlns:a16="http://schemas.microsoft.com/office/drawing/2014/main" id="{13FED7CC-722C-4385-BC5E-18A95A336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038600"/>
              <a:ext cx="1752600" cy="1752600"/>
            </a:xfrm>
            <a:prstGeom prst="cube">
              <a:avLst>
                <a:gd name="adj" fmla="val 25000"/>
              </a:avLst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cxnSp>
          <p:nvCxnSpPr>
            <p:cNvPr id="11270" name="Straight Arrow Connector 23">
              <a:extLst>
                <a:ext uri="{FF2B5EF4-FFF2-40B4-BE49-F238E27FC236}">
                  <a16:creationId xmlns:a16="http://schemas.microsoft.com/office/drawing/2014/main" id="{FE7F9952-4703-47A0-B1F4-E134ECE790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0" y="4953000"/>
              <a:ext cx="1143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1271" name="Object 2">
              <a:extLst>
                <a:ext uri="{FF2B5EF4-FFF2-40B4-BE49-F238E27FC236}">
                  <a16:creationId xmlns:a16="http://schemas.microsoft.com/office/drawing/2014/main" id="{060C4C22-4CA6-4D17-BA79-42271B6C17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5800" y="4267200"/>
            <a:ext cx="1234021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6" name="Equation" r:id="rId4" imgW="241195" imgH="253890" progId="Equation.3">
                    <p:embed/>
                  </p:oleObj>
                </mc:Choice>
                <mc:Fallback>
                  <p:oleObj name="Equation" r:id="rId4" imgW="241195" imgH="253890" progId="Equation.3">
                    <p:embed/>
                    <p:pic>
                      <p:nvPicPr>
                        <p:cNvPr id="11271" name="Object 2">
                          <a:extLst>
                            <a:ext uri="{FF2B5EF4-FFF2-40B4-BE49-F238E27FC236}">
                              <a16:creationId xmlns:a16="http://schemas.microsoft.com/office/drawing/2014/main" id="{060C4C22-4CA6-4D17-BA79-42271B6C17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4267200"/>
                          <a:ext cx="1234021" cy="129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272" name="Straight Arrow Connector 26">
              <a:extLst>
                <a:ext uri="{FF2B5EF4-FFF2-40B4-BE49-F238E27FC236}">
                  <a16:creationId xmlns:a16="http://schemas.microsoft.com/office/drawing/2014/main" id="{39F9A0F9-4CB4-4677-A850-494776E0A7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4953000"/>
              <a:ext cx="1143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1273" name="Object 3">
              <a:extLst>
                <a:ext uri="{FF2B5EF4-FFF2-40B4-BE49-F238E27FC236}">
                  <a16:creationId xmlns:a16="http://schemas.microsoft.com/office/drawing/2014/main" id="{0C8D92E3-079C-4843-A259-84198AB508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470843"/>
                </p:ext>
              </p:extLst>
            </p:nvPr>
          </p:nvGraphicFramePr>
          <p:xfrm>
            <a:off x="5811952" y="4280974"/>
            <a:ext cx="2273300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7" name="Equation" r:id="rId6" imgW="444114" imgH="253780" progId="Equation.3">
                    <p:embed/>
                  </p:oleObj>
                </mc:Choice>
                <mc:Fallback>
                  <p:oleObj name="Equation" r:id="rId6" imgW="444114" imgH="253780" progId="Equation.3">
                    <p:embed/>
                    <p:pic>
                      <p:nvPicPr>
                        <p:cNvPr id="11273" name="Object 3">
                          <a:extLst>
                            <a:ext uri="{FF2B5EF4-FFF2-40B4-BE49-F238E27FC236}">
                              <a16:creationId xmlns:a16="http://schemas.microsoft.com/office/drawing/2014/main" id="{0C8D92E3-079C-4843-A259-84198AB508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1952" y="4280974"/>
                          <a:ext cx="2273300" cy="129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274" name="Picture 5" descr="C:\Users\od user\AppData\Local\Microsoft\Windows\Temporary Internet Files\Content.IE5\N7YD4WXK\MCj04325380000[1].png">
              <a:extLst>
                <a:ext uri="{FF2B5EF4-FFF2-40B4-BE49-F238E27FC236}">
                  <a16:creationId xmlns:a16="http://schemas.microsoft.com/office/drawing/2014/main" id="{3B3B7BCE-1727-42FB-8F97-B4DC12E5C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124200"/>
              <a:ext cx="3581400" cy="352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41">
            <a:extLst>
              <a:ext uri="{FF2B5EF4-FFF2-40B4-BE49-F238E27FC236}">
                <a16:creationId xmlns:a16="http://schemas.microsoft.com/office/drawing/2014/main" id="{0533216B-9DA3-4328-8800-9B2C66D41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9" y="3800802"/>
            <a:ext cx="7924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No physical procedure can take an unknown quantum state and output two copies of it</a:t>
            </a:r>
            <a:b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600" dirty="0">
                <a:solidFill>
                  <a:srgbClr val="008000"/>
                </a:solidFill>
                <a:latin typeface="Calibri" panose="020F0502020204030204" pitchFamily="34" charset="0"/>
              </a:rPr>
              <a:t>(or even a close approximation thereof)</a:t>
            </a:r>
            <a:endParaRPr lang="en-US" altLang="en-US" sz="26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6745C03A-27D4-4DB5-B0F1-13FD154E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QM Relevant?? No-Cloning Theorem:</a:t>
            </a:r>
          </a:p>
        </p:txBody>
      </p:sp>
      <p:sp>
        <p:nvSpPr>
          <p:cNvPr id="11" name="Rectangle 41">
            <a:extLst>
              <a:ext uri="{FF2B5EF4-FFF2-40B4-BE49-F238E27FC236}">
                <a16:creationId xmlns:a16="http://schemas.microsoft.com/office/drawing/2014/main" id="{B15B4A6B-971B-49C3-BDF7-1812D3C9A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" y="5343350"/>
            <a:ext cx="81057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We, unlike any existing AI, seem to be buffeted by chaos such that no external agent can have all the information relevant to predicting our behavior</a:t>
            </a:r>
            <a:endParaRPr lang="en-US" altLang="en-US" sz="26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7992"/>
            <a:ext cx="8915400" cy="107791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Leads to Weird AI Safety Proposal!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A6C05-E9A8-4F8D-8BB4-68F217E14C39}"/>
              </a:ext>
            </a:extLst>
          </p:cNvPr>
          <p:cNvSpPr txBox="1"/>
          <p:nvPr/>
        </p:nvSpPr>
        <p:spPr>
          <a:xfrm>
            <a:off x="304800" y="1077913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Indoctrinate our AIs in a religion that venerates the universe’s unclonable, ephemeral, analog loci of creativity and intelligence, whatever they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770CB-1B09-4F71-8552-1487B6A53908}"/>
              </a:ext>
            </a:extLst>
          </p:cNvPr>
          <p:cNvSpPr txBox="1"/>
          <p:nvPr/>
        </p:nvSpPr>
        <p:spPr>
          <a:xfrm>
            <a:off x="304800" y="2661486"/>
            <a:ext cx="8665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radley Hand ITC" panose="03070402050302030203" pitchFamily="66" charset="0"/>
              </a:rPr>
              <a:t>Thou shalt protect these entities from destruction</a:t>
            </a:r>
          </a:p>
          <a:p>
            <a:r>
              <a:rPr lang="en-US" sz="3200" b="1" dirty="0">
                <a:latin typeface="Bradley Hand ITC" panose="03070402050302030203" pitchFamily="66" charset="0"/>
              </a:rPr>
              <a:t>Thou shalt defer to their preferences …</a:t>
            </a:r>
          </a:p>
        </p:txBody>
      </p:sp>
      <p:pic>
        <p:nvPicPr>
          <p:cNvPr id="14338" name="Picture 2" descr="Image of do you accept the principles of Robotology...">
            <a:extLst>
              <a:ext uri="{FF2B5EF4-FFF2-40B4-BE49-F238E27FC236}">
                <a16:creationId xmlns:a16="http://schemas.microsoft.com/office/drawing/2014/main" id="{C4522828-64B8-463E-91A4-1854931FF3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" y="400672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AA119-0FC9-4FA4-911A-47FD2EAB9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478" y="3999722"/>
            <a:ext cx="5061857" cy="289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2">
            <a:extLst>
              <a:ext uri="{FF2B5EF4-FFF2-40B4-BE49-F238E27FC236}">
                <a16:creationId xmlns:a16="http://schemas.microsoft.com/office/drawing/2014/main" id="{964BF8DE-C7A4-4D17-A33D-06EE09526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3026F59B-A2C5-4850-9E9E-A56FA03D8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896320"/>
            <a:ext cx="8267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“We can only see a short distance ahead, but we can see plenty there that needs to be done.” –Turing, 1950</a:t>
            </a:r>
          </a:p>
        </p:txBody>
      </p:sp>
      <p:sp>
        <p:nvSpPr>
          <p:cNvPr id="44036" name="TextBox 3">
            <a:extLst>
              <a:ext uri="{FF2B5EF4-FFF2-40B4-BE49-F238E27FC236}">
                <a16:creationId xmlns:a16="http://schemas.microsoft.com/office/drawing/2014/main" id="{B2942BEC-30CD-4E34-9B6B-E271A5FE7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73400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Will any of this help us align a future world-spanning superintelligence?  Who knows?!  But we don’t need to answer that to get started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593C71B-7900-4A7A-A3F0-BA0093979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There are now exciting opportunities to make scientific progress in AI alignment, in a feedback loop involving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empirical data </a:t>
            </a:r>
            <a:r>
              <a:rPr lang="en-US" altLang="en-US" sz="2800" dirty="0">
                <a:latin typeface="Calibri" panose="020F0502020204030204" pitchFamily="34" charset="0"/>
              </a:rPr>
              <a:t>and even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math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440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uting exponential growth">
            <a:extLst>
              <a:ext uri="{FF2B5EF4-FFF2-40B4-BE49-F238E27FC236}">
                <a16:creationId xmlns:a16="http://schemas.microsoft.com/office/drawing/2014/main" id="{1E90745B-08AC-4539-9F38-3B83B768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3988"/>
            <a:ext cx="767715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e of killer robots -- and why we need to stop them | CNN">
            <a:extLst>
              <a:ext uri="{FF2B5EF4-FFF2-40B4-BE49-F238E27FC236}">
                <a16:creationId xmlns:a16="http://schemas.microsoft.com/office/drawing/2014/main" id="{47CFCFAE-E037-494F-B60E-08F2A88C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AD4C6B57-F94F-4C0A-B2CA-CB7037F4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33363"/>
            <a:ext cx="876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Multiple Outcomes on the Table</a:t>
            </a:r>
            <a:endParaRPr lang="en-US" altLang="en-US" sz="28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1267" name="Picture 2" descr="https://www.scottaaronson.com/fiveworlds.jpg">
            <a:extLst>
              <a:ext uri="{FF2B5EF4-FFF2-40B4-BE49-F238E27FC236}">
                <a16:creationId xmlns:a16="http://schemas.microsoft.com/office/drawing/2014/main" id="{7D1D8755-07E6-4667-AEB3-3D6729B7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534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759900-164C-4A61-A9E3-2343DB2DF086}"/>
              </a:ext>
            </a:extLst>
          </p:cNvPr>
          <p:cNvCxnSpPr/>
          <p:nvPr/>
        </p:nvCxnSpPr>
        <p:spPr>
          <a:xfrm>
            <a:off x="1828800" y="3429000"/>
            <a:ext cx="5486400" cy="0"/>
          </a:xfrm>
          <a:prstGeom prst="line">
            <a:avLst/>
          </a:prstGeom>
          <a:ln w="317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4">
            <a:extLst>
              <a:ext uri="{FF2B5EF4-FFF2-40B4-BE49-F238E27FC236}">
                <a16:creationId xmlns:a16="http://schemas.microsoft.com/office/drawing/2014/main" id="{8686DFBC-B50E-49EB-8D3B-CB421F884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57600"/>
            <a:ext cx="2095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AI ETHICS</a:t>
            </a:r>
          </a:p>
        </p:txBody>
      </p:sp>
      <p:sp>
        <p:nvSpPr>
          <p:cNvPr id="13316" name="TextBox 5">
            <a:extLst>
              <a:ext uri="{FF2B5EF4-FFF2-40B4-BE49-F238E27FC236}">
                <a16:creationId xmlns:a16="http://schemas.microsoft.com/office/drawing/2014/main" id="{8C123471-E2EE-4DF1-A075-E692D9C2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3657600"/>
            <a:ext cx="25304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AI ALIGNMENT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2835FC-F624-4BA3-8967-C2B3611709B4}"/>
              </a:ext>
            </a:extLst>
          </p:cNvPr>
          <p:cNvCxnSpPr/>
          <p:nvPr/>
        </p:nvCxnSpPr>
        <p:spPr>
          <a:xfrm flipH="1" flipV="1">
            <a:off x="5105400" y="3429000"/>
            <a:ext cx="228600" cy="13716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44EFEC-660C-4D20-9844-55E40B3AE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4876800"/>
            <a:ext cx="419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“Reform AI Alignment”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AD4C6B57-F94F-4C0A-B2CA-CB7037F4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4384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 few AI safety ideas being explored…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AD4C6B57-F94F-4C0A-B2CA-CB7037F4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09600"/>
            <a:ext cx="8763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Interpretability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Dangerous Capability Evaluations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Scalable Oversight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“Neurocryptography”…</a:t>
            </a:r>
          </a:p>
        </p:txBody>
      </p:sp>
    </p:spTree>
    <p:extLst>
      <p:ext uri="{BB962C8B-B14F-4D97-AF65-F5344CB8AC3E}">
        <p14:creationId xmlns:p14="http://schemas.microsoft.com/office/powerpoint/2010/main" val="707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945DC8D1-ED59-46DB-A8AF-46BCD9365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Off Switch!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4CD89E4-86D9-4E77-8E14-023173A264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558131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000" dirty="0">
                <a:latin typeface="Calibri" panose="020F0502020204030204" pitchFamily="34" charset="0"/>
              </a:rPr>
              <a:t>But wouldn’t an AI be incentivized to disable its own off-switch, the better to pursue its goals?</a:t>
            </a:r>
          </a:p>
        </p:txBody>
      </p:sp>
      <p:sp>
        <p:nvSpPr>
          <p:cNvPr id="7" name="Text Box 700">
            <a:extLst>
              <a:ext uri="{FF2B5EF4-FFF2-40B4-BE49-F238E27FC236}">
                <a16:creationId xmlns:a16="http://schemas.microsoft.com/office/drawing/2014/main" id="{681BBFAB-6F89-423B-B108-6C29D05D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57" y="415687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Goldwasser, Kim,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Vaikuntanathan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Zamir 2022.  “Planting Undetectable Backdoors in Machine Learning Models”</a:t>
            </a:r>
          </a:p>
        </p:txBody>
      </p:sp>
      <p:pic>
        <p:nvPicPr>
          <p:cNvPr id="8" name="Picture 6" descr="The Off-Switch is Inside the Fenceline - Legal Planet">
            <a:extLst>
              <a:ext uri="{FF2B5EF4-FFF2-40B4-BE49-F238E27FC236}">
                <a16:creationId xmlns:a16="http://schemas.microsoft.com/office/drawing/2014/main" id="{E6B2CED8-0006-417E-A897-9D742AE1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7807"/>
            <a:ext cx="885349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B99ECE7-EBAA-47F2-81E8-28FDFE009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57" y="27646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altLang="en-US" sz="3000" kern="0" dirty="0">
                <a:latin typeface="Calibri" panose="020F0502020204030204" pitchFamily="34" charset="0"/>
              </a:rPr>
              <a:t>What if we hid the off-switch using a </a:t>
            </a:r>
            <a:r>
              <a:rPr lang="en-US" altLang="en-US" sz="30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cryptographic back door</a:t>
            </a:r>
            <a:r>
              <a:rPr lang="en-US" altLang="en-US" sz="3000" kern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0" name="Text Box 700">
            <a:extLst>
              <a:ext uri="{FF2B5EF4-FFF2-40B4-BE49-F238E27FC236}">
                <a16:creationId xmlns:a16="http://schemas.microsoft.com/office/drawing/2014/main" id="{E2500898-A6B9-4A9E-9084-BCF93525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90" y="5363435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Hubinger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et al. 2024.  “Sleeper Agents: Training Deceptive LLMs that Persist Through Safety Training”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906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LLM-Proof CAPTCHA?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065530"/>
            <a:ext cx="487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 CAPTCHA that only uses strings that hash to a particular value, so the LLM can recognize those strings?  Or special animal combinations?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56DD1-9D89-4AEF-A78A-D0D233048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1065530"/>
            <a:ext cx="3819525" cy="5772150"/>
          </a:xfrm>
          <a:prstGeom prst="rect">
            <a:avLst/>
          </a:prstGeom>
        </p:spPr>
      </p:pic>
      <p:sp>
        <p:nvSpPr>
          <p:cNvPr id="7" name="AutoShape 4" descr="photo of a unique creature standing in a savannah setting. This creature has the majestic head of a lion, complete with a golden mane. Its body is that of a zebra with black and white stripes. However, its tail is long, thick, and resembles that of an alligator, with rugged scales.">
            <a:extLst>
              <a:ext uri="{FF2B5EF4-FFF2-40B4-BE49-F238E27FC236}">
                <a16:creationId xmlns:a16="http://schemas.microsoft.com/office/drawing/2014/main" id="{21A5B59E-A120-4C01-927F-418F4DA651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4714240" cy="47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B0B50-244E-4E6C-988B-2305F40EE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6130"/>
            <a:ext cx="3372465" cy="34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243516</TotalTime>
  <Words>607</Words>
  <Application>Microsoft Office PowerPoint</Application>
  <PresentationFormat>On-screen Show (4:3)</PresentationFormat>
  <Paragraphs>83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Bradley Hand ITC</vt:lpstr>
      <vt:lpstr>Calibri</vt:lpstr>
      <vt:lpstr>Cambria Math</vt:lpstr>
      <vt:lpstr>Default Design</vt:lpstr>
      <vt:lpstr>Office Theme</vt:lpstr>
      <vt:lpstr>1_Default Design</vt:lpstr>
      <vt:lpstr>Equation</vt:lpstr>
      <vt:lpstr>AI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Minesweeper Learning</vt:lpstr>
      <vt:lpstr>Understanding Out-of-Distribution Generalization</vt:lpstr>
      <vt:lpstr>PowerPoint Presentation</vt:lpstr>
      <vt:lpstr>Leads to Weird AI Safety Proposal!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248</cp:revision>
  <dcterms:created xsi:type="dcterms:W3CDTF">2006-04-29T20:46:23Z</dcterms:created>
  <dcterms:modified xsi:type="dcterms:W3CDTF">2024-04-14T13:47:22Z</dcterms:modified>
</cp:coreProperties>
</file>