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327" r:id="rId5"/>
    <p:sldId id="510" r:id="rId6"/>
    <p:sldId id="328" r:id="rId7"/>
    <p:sldId id="352" r:id="rId8"/>
    <p:sldId id="329" r:id="rId9"/>
    <p:sldId id="511" r:id="rId10"/>
    <p:sldId id="513" r:id="rId11"/>
    <p:sldId id="294" r:id="rId12"/>
    <p:sldId id="332" r:id="rId13"/>
    <p:sldId id="502" r:id="rId14"/>
    <p:sldId id="355" r:id="rId15"/>
    <p:sldId id="351" r:id="rId16"/>
    <p:sldId id="508" r:id="rId17"/>
    <p:sldId id="51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FFFFBB"/>
    <a:srgbClr val="E4F2F4"/>
    <a:srgbClr val="990099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960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661B25C3-3A76-41CC-B543-53CAE64C27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AD1128-BD66-414B-BDE1-B348AE1891AA}" type="slidenum">
              <a:rPr lang="en-CA" altLang="en-US" smtClean="0"/>
              <a:pPr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16F16848-EAFB-4EB6-8C9C-1E0074C3EF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968AB9A-07D1-416F-BECF-CC2035661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45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3DBF330-F5C8-47C7-9A64-441C566B3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03A1B1-8575-44CA-8B8B-29DF2FB63212}" type="slidenum">
              <a:rPr lang="en-CA" altLang="en-US" smtClean="0"/>
              <a:pPr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F6C4DF0-F68C-41F6-9396-05976E5D5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B920EB0-099B-426C-9FC1-C72FF7A39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42C6A46-FDAC-402D-A9A1-D8B656557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57804-E021-4693-82F8-DE8D394751F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E8809B8-794A-4536-AD36-8E98AD2D8B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06AA68D-01B2-465C-A41B-DD521725B4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96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75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6FDE97-2B59-4CB4-820A-6708F318E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89062-6679-4E5A-B622-6CB8BCE1901B}" type="slidenum">
              <a:rPr lang="en-CA" altLang="en-US" smtClean="0"/>
              <a:pPr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EF72584-95CE-49CC-B25F-D937798F9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FDF6147-8D0B-4C92-A5AF-102E74B80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A96FDE97-2B59-4CB4-820A-6708F318E1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89062-6679-4E5A-B622-6CB8BCE1901B}" type="slidenum">
              <a:rPr lang="en-CA" altLang="en-US" smtClean="0"/>
              <a:pPr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EF72584-95CE-49CC-B25F-D937798F9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CFDF6147-8D0B-4C92-A5AF-102E74B804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6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BDCC8EA-193E-4EF1-81F0-ED3B274D4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87FE9-8906-4BDC-A8BB-E9EA43569940}" type="slidenum">
              <a:rPr lang="en-CA" altLang="en-US" smtClean="0"/>
              <a:pPr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0E64A17-A1ED-483B-907D-6A1C3F3F4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F4E71CA7-433D-4A1D-A702-8FA191F1A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56CD06-34DD-4299-8503-27E57B86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A406-F7BC-48E9-8875-DBB3175011FC}" type="slidenum">
              <a:rPr lang="en-CA" altLang="en-US" smtClean="0"/>
              <a:pPr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4778886-8527-4A14-B095-F95B0C9F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241CAB1-8125-4178-B79C-0A998047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6D67A46-6912-4AC0-A5D8-3E3DB8387D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179347-D189-463C-A14C-B4FB9C45BF0A}" type="slidenum">
              <a:rPr lang="en-CA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CA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82F148E-D277-42FE-BC4F-9AFD2EA0F4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4EB111F-7059-474B-A751-CE7CEAE6B3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56CD06-34DD-4299-8503-27E57B86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A406-F7BC-48E9-8875-DBB3175011FC}" type="slidenum">
              <a:rPr lang="en-CA" altLang="en-US" smtClean="0"/>
              <a:pPr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4778886-8527-4A14-B095-F95B0C9F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241CAB1-8125-4178-B79C-0A998047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8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756CD06-34DD-4299-8503-27E57B863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70A406-F7BC-48E9-8875-DBB3175011FC}" type="slidenum">
              <a:rPr lang="en-CA" altLang="en-US" smtClean="0"/>
              <a:pPr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4778886-8527-4A14-B095-F95B0C9F26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A241CAB1-8125-4178-B79C-0A998047C4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13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E90464B-DF44-4D0B-BA05-016C10834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2FBCEF-33C0-4401-9A3B-5A9548C283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5F157D18-E42A-45A5-8743-3F08AFC33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4F07D40-3F74-4D02-BA7E-8FCD8D952F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8C3447-8FFD-4C88-8D25-9EDA519035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93C524-8000-433C-A1A7-5FC4144D3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E5A58E-796E-4D64-9BD7-DAC44F0876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72C0-842A-46FD-98BD-B52D10D4A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290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BE7525-FD92-4EA8-9898-24A1F06975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8FAC8-842A-41A7-9E8F-5A966AD27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27A298-C7CF-4AB9-B8E9-432D3A2DE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EDA0-D914-4DCD-B624-7B9ED5307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301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70DE54-CB74-4F8C-B57D-06E2D823B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DAEF86-6541-4E15-90B4-9454BA05AD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8197C-3A16-4517-904B-B0E454EF25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088BB-D538-4FD2-816B-8F72CCE4D4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497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601E41-BEFB-4C03-860A-7B59529FC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5E50A-0193-430B-9C0C-33C24F00D1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D3A29-F752-4D1D-A5BE-ADEDA87BF9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8B720-43EC-4120-9A9D-BFCA419830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805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273B57A-499D-4FBD-8017-761A09EC8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7EA159-B594-4311-A290-67B72A3DA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C342B2-ACCC-4FDE-A714-6D2A7A142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E1A2-D353-4ECC-9D51-AA67438EB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396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8C17A74-7444-461E-877C-D0A0FDF050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521893-F359-4E49-92E0-651C1783CD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6700C8-FD4A-4992-B501-538A8DDE3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7A5ED-6F6B-48A1-BBCA-409F26456D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0265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D50FB2E-5157-47C9-AEA0-83FA52D3AB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527EA78-07D5-442B-AD04-920B44F8F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BEDD74-F5E5-40FB-B9CF-14D7023889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EBFEB-7200-49C3-AEAF-007F242DB0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6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C83ED-C37E-4188-9092-B53AB48434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9C623-28F3-4680-B8B8-F05AC923D3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6E7F0-FF7A-4596-9B2B-A4DEF1925F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7981D-520E-4D86-89E7-89A4BE2F8F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476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7F9D0-3819-462E-9D61-23DFBF755D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ADAE9-0553-4A13-AAFB-A335723CB2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710C87-910A-4255-A3BC-2C15480CEC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52278-0BC4-4DCE-A9CE-10052F12B6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291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ACC1C7-252E-4774-B31D-93E7B995F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56C7BE-D651-4DDE-B80D-0ED812B57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CD6BF-6FCE-4F81-8387-CCC94FA0B7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DA1C2-78D5-4AD8-9016-CD92E1F8EA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308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BA4A25-BE6D-4E70-BB0B-A5BD3A9E03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C342A-0C4C-4D69-8EEA-2C2FCB704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6783CB-FF2D-4AFC-93A0-409498AB39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8FCC-A475-4967-8F0C-A51CE0BEBC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38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D00E323-2D4B-4A84-936D-F6AA8AB611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21BC13-064B-4E18-B244-4D198921E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CC363B4-6CDC-4460-B41A-8CA32B2F16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902" y="201385"/>
            <a:ext cx="8610600" cy="1470025"/>
          </a:xfrm>
        </p:spPr>
        <p:txBody>
          <a:bodyPr/>
          <a:lstStyle/>
          <a:p>
            <a:pPr eaLnBrk="1" hangingPunct="1"/>
            <a:r>
              <a:rPr lang="en-US" altLang="en-US" sz="6800" dirty="0">
                <a:solidFill>
                  <a:srgbClr val="CC3300"/>
                </a:solidFill>
                <a:latin typeface="Calibri" panose="020F0502020204030204" pitchFamily="34" charset="0"/>
              </a:rPr>
              <a:t>AI Safety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" y="5503506"/>
            <a:ext cx="8534400" cy="1142223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sz="2900" dirty="0" err="1">
                <a:latin typeface="Calibri" panose="020F0502020204030204" pitchFamily="34" charset="0"/>
              </a:rPr>
              <a:t>OpenAI</a:t>
            </a:r>
            <a:r>
              <a:rPr lang="en-US" altLang="en-US" sz="29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Woodside High School, February 16, 2024</a:t>
            </a:r>
          </a:p>
        </p:txBody>
      </p:sp>
      <p:pic>
        <p:nvPicPr>
          <p:cNvPr id="7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1C382262-C34D-4CB8-8DCE-EF961C52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556AF88C-4777-4CA0-B980-6BE0C782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76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Statistical Watermarking</a:t>
            </a:r>
            <a:endParaRPr lang="en-US" altLang="en-US" sz="28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Box 9">
            <a:extLst>
              <a:ext uri="{FF2B5EF4-FFF2-40B4-BE49-F238E27FC236}">
                <a16:creationId xmlns:a16="http://schemas.microsoft.com/office/drawing/2014/main" id="{7FACED5E-53FC-4B0B-9232-32FDD1385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376363"/>
            <a:ext cx="8153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Idea: </a:t>
            </a: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Insert a statistical signal into GPT outputs by which their origin can later be proved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BDEB39-6F18-425A-B6AF-25CB3E164874}"/>
              </a:ext>
            </a:extLst>
          </p:cNvPr>
          <p:cNvSpPr txBox="1"/>
          <p:nvPr/>
        </p:nvSpPr>
        <p:spPr>
          <a:xfrm>
            <a:off x="500063" y="2547938"/>
            <a:ext cx="80772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Addresses most (?) near-term misuses of LLMs: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Academic cheating — “Essaypocalypse”!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Propaganda/spam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Impersonation</a:t>
            </a:r>
          </a:p>
        </p:txBody>
      </p:sp>
      <p:sp>
        <p:nvSpPr>
          <p:cNvPr id="15365" name="TextBox 5">
            <a:extLst>
              <a:ext uri="{FF2B5EF4-FFF2-40B4-BE49-F238E27FC236}">
                <a16:creationId xmlns:a16="http://schemas.microsoft.com/office/drawing/2014/main" id="{D8E939E6-1BFF-4C91-8650-2707B49B0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4527550"/>
            <a:ext cx="8077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Alternatives: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Discriminator models (not reliable enough), giant database (privacy issues)</a:t>
            </a:r>
          </a:p>
        </p:txBody>
      </p:sp>
      <p:sp>
        <p:nvSpPr>
          <p:cNvPr id="15366" name="TextBox 6">
            <a:extLst>
              <a:ext uri="{FF2B5EF4-FFF2-40B4-BE49-F238E27FC236}">
                <a16:creationId xmlns:a16="http://schemas.microsoft.com/office/drawing/2014/main" id="{E511DCDF-A3FA-4447-B834-5951D60D9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5645150"/>
            <a:ext cx="85820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I’ve been working at this on </a:t>
            </a:r>
            <a:r>
              <a:rPr lang="en-US" alt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OpenAI</a:t>
            </a:r>
            <a:r>
              <a:rPr lang="en-US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; have a prototype; moving slowly towards deployment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365" grpId="0"/>
      <p:bldP spid="153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atch South Park Season 26 Episode 4 Online - Stream Full Episodes">
            <a:extLst>
              <a:ext uri="{FF2B5EF4-FFF2-40B4-BE49-F238E27FC236}">
                <a16:creationId xmlns:a16="http://schemas.microsoft.com/office/drawing/2014/main" id="{0D11A4E8-F473-465C-9226-6DE346507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AB Testing Math: A simple way of explaining the statistics behind it 👩‍🎓  👩‍🎓">
            <a:extLst>
              <a:ext uri="{FF2B5EF4-FFF2-40B4-BE49-F238E27FC236}">
                <a16:creationId xmlns:a16="http://schemas.microsoft.com/office/drawing/2014/main" id="{997AF167-32D9-4EC7-AB2D-FB0A9F1F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9" b="13075"/>
          <a:stretch>
            <a:fillRect/>
          </a:stretch>
        </p:blipFill>
        <p:spPr bwMode="auto">
          <a:xfrm>
            <a:off x="2362200" y="4283172"/>
            <a:ext cx="533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AE69A9-CB8E-4CC7-934E-A3C9553C6F81}"/>
              </a:ext>
            </a:extLst>
          </p:cNvPr>
          <p:cNvCxnSpPr/>
          <p:nvPr/>
        </p:nvCxnSpPr>
        <p:spPr>
          <a:xfrm>
            <a:off x="1371600" y="5883372"/>
            <a:ext cx="7315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458438-413D-4124-9BBA-BD53F06C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38" y="5899247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no watermarking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BFA25-203D-4078-8738-FC0B5048C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5899247"/>
            <a:ext cx="274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Score assuming watermarking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0AE847-4914-4B91-9989-53558630CD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3196" y="3947699"/>
                <a:ext cx="163115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𝛼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0AE847-4914-4B91-9989-53558630C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43196" y="3947699"/>
                <a:ext cx="163115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C4FF3FA-4AC7-474A-A387-0A09E2867E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27438" y="3941330"/>
                <a:ext cx="7239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C4FF3FA-4AC7-474A-A387-0A09E2867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7438" y="3941330"/>
                <a:ext cx="72390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68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2">
            <a:extLst>
              <a:ext uri="{FF2B5EF4-FFF2-40B4-BE49-F238E27FC236}">
                <a16:creationId xmlns:a16="http://schemas.microsoft.com/office/drawing/2014/main" id="{34ACD3F7-DF98-4A3D-913E-35AF2ED7D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569806"/>
            <a:ext cx="88392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</a:rPr>
              <a:t>Understanding Out-of-Distribution Generalization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8ED93FCF-4F0D-44ED-92CC-61E883232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One of the biggest worries: “deceptive alignment”</a:t>
            </a:r>
          </a:p>
        </p:txBody>
      </p:sp>
      <p:sp>
        <p:nvSpPr>
          <p:cNvPr id="44036" name="TextBox 3">
            <a:extLst>
              <a:ext uri="{FF2B5EF4-FFF2-40B4-BE49-F238E27FC236}">
                <a16:creationId xmlns:a16="http://schemas.microsoft.com/office/drawing/2014/main" id="{3F0649B4-3325-47B0-96B1-4D13905A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47950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Much simpler scenario that’s already beyond 1980s learning theory: the </a:t>
            </a:r>
            <a:r>
              <a:rPr lang="en-US" altLang="en-US" sz="28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grue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 problem</a:t>
            </a:r>
            <a:r>
              <a:rPr lang="en-US" altLang="en-US" sz="2800" dirty="0">
                <a:latin typeface="Calibri" panose="020F0502020204030204" pitchFamily="34" charset="0"/>
              </a:rPr>
              <a:t> (Goodman 1946)</a:t>
            </a:r>
          </a:p>
        </p:txBody>
      </p:sp>
      <p:sp>
        <p:nvSpPr>
          <p:cNvPr id="44037" name="TextBox 3">
            <a:extLst>
              <a:ext uri="{FF2B5EF4-FFF2-40B4-BE49-F238E27FC236}">
                <a16:creationId xmlns:a16="http://schemas.microsoft.com/office/drawing/2014/main" id="{C5C88F05-F160-46CD-BC87-0CA50541C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3744912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Grue = Green until Jan 1, 2030 and blue thereafter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Bleen = Blue until Jan 1, 2030 and green thereafter</a:t>
            </a:r>
          </a:p>
        </p:txBody>
      </p:sp>
      <p:sp>
        <p:nvSpPr>
          <p:cNvPr id="44038" name="TextBox 3">
            <a:extLst>
              <a:ext uri="{FF2B5EF4-FFF2-40B4-BE49-F238E27FC236}">
                <a16:creationId xmlns:a16="http://schemas.microsoft.com/office/drawing/2014/main" id="{14D8C852-DA86-4C25-A00C-6E6A387B4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5967412"/>
            <a:ext cx="845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Calibri" panose="020F0502020204030204" pitchFamily="34" charset="0"/>
              </a:rPr>
              <a:t>Key to solution (maybe):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sparsity</a:t>
            </a:r>
            <a:endParaRPr lang="en-US" altLang="en-US" sz="2800" dirty="0">
              <a:latin typeface="Calibri" panose="020F0502020204030204" pitchFamily="34" charset="0"/>
            </a:endParaRPr>
          </a:p>
        </p:txBody>
      </p:sp>
      <p:pic>
        <p:nvPicPr>
          <p:cNvPr id="2050" name="Picture 2" descr="https://d3kinlcl20pxwz.cloudfront.net/images-stones/72516/FL.jpg">
            <a:extLst>
              <a:ext uri="{FF2B5EF4-FFF2-40B4-BE49-F238E27FC236}">
                <a16:creationId xmlns:a16="http://schemas.microsoft.com/office/drawing/2014/main" id="{0A7087F2-5262-44FD-958B-5E1E446AD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83711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C61D2A12-3ADE-4AB8-B0BD-3A4651E14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5024437"/>
            <a:ext cx="845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Calibri" panose="020F0502020204030204" pitchFamily="34" charset="0"/>
              </a:rPr>
              <a:t>Is this emerald green or grue?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  <p:bldP spid="4403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47">
            <a:extLst>
              <a:ext uri="{FF2B5EF4-FFF2-40B4-BE49-F238E27FC236}">
                <a16:creationId xmlns:a16="http://schemas.microsoft.com/office/drawing/2014/main" id="{89C8C78A-FC95-4CEA-BDD0-36D0A5B6DEA9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1028085"/>
            <a:ext cx="5519952" cy="2632625"/>
            <a:chOff x="685800" y="3124200"/>
            <a:chExt cx="7399452" cy="3529495"/>
          </a:xfrm>
        </p:grpSpPr>
        <p:sp>
          <p:nvSpPr>
            <p:cNvPr id="11269" name="Cube 20">
              <a:extLst>
                <a:ext uri="{FF2B5EF4-FFF2-40B4-BE49-F238E27FC236}">
                  <a16:creationId xmlns:a16="http://schemas.microsoft.com/office/drawing/2014/main" id="{13FED7CC-722C-4385-BC5E-18A95A336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038600"/>
              <a:ext cx="1752600" cy="1752600"/>
            </a:xfrm>
            <a:prstGeom prst="cube">
              <a:avLst>
                <a:gd name="adj" fmla="val 25000"/>
              </a:avLst>
            </a:prstGeom>
            <a:solidFill>
              <a:srgbClr val="99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cxnSp>
          <p:nvCxnSpPr>
            <p:cNvPr id="11270" name="Straight Arrow Connector 23">
              <a:extLst>
                <a:ext uri="{FF2B5EF4-FFF2-40B4-BE49-F238E27FC236}">
                  <a16:creationId xmlns:a16="http://schemas.microsoft.com/office/drawing/2014/main" id="{FE7F9952-4703-47A0-B1F4-E134ECE790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0" y="4953000"/>
              <a:ext cx="1143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1271" name="Object 2">
              <a:extLst>
                <a:ext uri="{FF2B5EF4-FFF2-40B4-BE49-F238E27FC236}">
                  <a16:creationId xmlns:a16="http://schemas.microsoft.com/office/drawing/2014/main" id="{060C4C22-4CA6-4D17-BA79-42271B6C170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5800" y="4267200"/>
            <a:ext cx="1234021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0" name="Equation" r:id="rId4" imgW="241195" imgH="253890" progId="Equation.3">
                    <p:embed/>
                  </p:oleObj>
                </mc:Choice>
                <mc:Fallback>
                  <p:oleObj name="Equation" r:id="rId4" imgW="241195" imgH="253890" progId="Equation.3">
                    <p:embed/>
                    <p:pic>
                      <p:nvPicPr>
                        <p:cNvPr id="11271" name="Object 2">
                          <a:extLst>
                            <a:ext uri="{FF2B5EF4-FFF2-40B4-BE49-F238E27FC236}">
                              <a16:creationId xmlns:a16="http://schemas.microsoft.com/office/drawing/2014/main" id="{060C4C22-4CA6-4D17-BA79-42271B6C170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4267200"/>
                          <a:ext cx="1234021" cy="129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272" name="Straight Arrow Connector 26">
              <a:extLst>
                <a:ext uri="{FF2B5EF4-FFF2-40B4-BE49-F238E27FC236}">
                  <a16:creationId xmlns:a16="http://schemas.microsoft.com/office/drawing/2014/main" id="{39F9A0F9-4CB4-4677-A850-494776E0A7B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648200" y="4953000"/>
              <a:ext cx="1143000" cy="158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aphicFrame>
          <p:nvGraphicFramePr>
            <p:cNvPr id="11273" name="Object 3">
              <a:extLst>
                <a:ext uri="{FF2B5EF4-FFF2-40B4-BE49-F238E27FC236}">
                  <a16:creationId xmlns:a16="http://schemas.microsoft.com/office/drawing/2014/main" id="{0C8D92E3-079C-4843-A259-84198AB5081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33470843"/>
                </p:ext>
              </p:extLst>
            </p:nvPr>
          </p:nvGraphicFramePr>
          <p:xfrm>
            <a:off x="5811952" y="4280974"/>
            <a:ext cx="2273300" cy="1295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51" name="Equation" r:id="rId6" imgW="444114" imgH="253780" progId="Equation.3">
                    <p:embed/>
                  </p:oleObj>
                </mc:Choice>
                <mc:Fallback>
                  <p:oleObj name="Equation" r:id="rId6" imgW="444114" imgH="253780" progId="Equation.3">
                    <p:embed/>
                    <p:pic>
                      <p:nvPicPr>
                        <p:cNvPr id="11273" name="Object 3">
                          <a:extLst>
                            <a:ext uri="{FF2B5EF4-FFF2-40B4-BE49-F238E27FC236}">
                              <a16:creationId xmlns:a16="http://schemas.microsoft.com/office/drawing/2014/main" id="{0C8D92E3-079C-4843-A259-84198AB5081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1952" y="4280974"/>
                          <a:ext cx="2273300" cy="1295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274" name="Picture 5" descr="C:\Users\od user\AppData\Local\Microsoft\Windows\Temporary Internet Files\Content.IE5\N7YD4WXK\MCj04325380000[1].png">
              <a:extLst>
                <a:ext uri="{FF2B5EF4-FFF2-40B4-BE49-F238E27FC236}">
                  <a16:creationId xmlns:a16="http://schemas.microsoft.com/office/drawing/2014/main" id="{3B3B7BCE-1727-42FB-8F97-B4DC12E5C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124200"/>
              <a:ext cx="3581400" cy="3529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7" name="Rectangle 41">
            <a:extLst>
              <a:ext uri="{FF2B5EF4-FFF2-40B4-BE49-F238E27FC236}">
                <a16:creationId xmlns:a16="http://schemas.microsoft.com/office/drawing/2014/main" id="{0533216B-9DA3-4328-8800-9B2C66D41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9" y="3800802"/>
            <a:ext cx="79248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No physical procedure can take an unknown quantum state and output two copies of it</a:t>
            </a:r>
            <a:b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600" dirty="0">
                <a:solidFill>
                  <a:srgbClr val="008000"/>
                </a:solidFill>
                <a:latin typeface="Calibri" panose="020F0502020204030204" pitchFamily="34" charset="0"/>
              </a:rPr>
              <a:t>(or even a close approximation thereof)</a:t>
            </a:r>
            <a:endParaRPr lang="en-US" altLang="en-US" sz="2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1268" name="Text Box 2">
            <a:extLst>
              <a:ext uri="{FF2B5EF4-FFF2-40B4-BE49-F238E27FC236}">
                <a16:creationId xmlns:a16="http://schemas.microsoft.com/office/drawing/2014/main" id="{6745C03A-27D4-4DB5-B0F1-13FD154EC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686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Aside: The No-Cloning Theorem</a:t>
            </a:r>
          </a:p>
        </p:txBody>
      </p:sp>
      <p:sp>
        <p:nvSpPr>
          <p:cNvPr id="11" name="Rectangle 41">
            <a:extLst>
              <a:ext uri="{FF2B5EF4-FFF2-40B4-BE49-F238E27FC236}">
                <a16:creationId xmlns:a16="http://schemas.microsoft.com/office/drawing/2014/main" id="{B15B4A6B-971B-49C3-BDF7-1812D3C9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512" y="5343350"/>
            <a:ext cx="81057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We, unlike any existing AI, seem to be buffeted by chaos such that no external agent can have all the information relevant to predicting our behavior.</a:t>
            </a:r>
            <a:endParaRPr lang="en-US" altLang="en-US" sz="2600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7992"/>
            <a:ext cx="8915400" cy="107791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Leads to Weird AI Safety Proposal!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DA6C05-E9A8-4F8D-8BB4-68F217E14C39}"/>
              </a:ext>
            </a:extLst>
          </p:cNvPr>
          <p:cNvSpPr txBox="1"/>
          <p:nvPr/>
        </p:nvSpPr>
        <p:spPr>
          <a:xfrm>
            <a:off x="304800" y="1077913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n-lt"/>
              </a:rPr>
              <a:t>Indoctrinate our AIs in a religion that venerates the universe’s unclonable, ephemeral, analog loci of creativity and intelligence, whatever they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770CB-1B09-4F71-8552-1487B6A53908}"/>
              </a:ext>
            </a:extLst>
          </p:cNvPr>
          <p:cNvSpPr txBox="1"/>
          <p:nvPr/>
        </p:nvSpPr>
        <p:spPr>
          <a:xfrm>
            <a:off x="304800" y="2661486"/>
            <a:ext cx="86650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radley Hand ITC" panose="03070402050302030203" pitchFamily="66" charset="0"/>
              </a:rPr>
              <a:t>Thou shalt protect these entities from destruction</a:t>
            </a:r>
          </a:p>
          <a:p>
            <a:r>
              <a:rPr lang="en-US" sz="3200" b="1" dirty="0">
                <a:latin typeface="Bradley Hand ITC" panose="03070402050302030203" pitchFamily="66" charset="0"/>
              </a:rPr>
              <a:t>Thou shalt defer to their preferences …</a:t>
            </a:r>
          </a:p>
        </p:txBody>
      </p:sp>
      <p:pic>
        <p:nvPicPr>
          <p:cNvPr id="14338" name="Picture 2" descr="Image of do you accept the principles of Robotology...">
            <a:extLst>
              <a:ext uri="{FF2B5EF4-FFF2-40B4-BE49-F238E27FC236}">
                <a16:creationId xmlns:a16="http://schemas.microsoft.com/office/drawing/2014/main" id="{C4522828-64B8-463E-91A4-1854931FF3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" y="400672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7AA119-0FC9-4FA4-911A-47FD2EAB9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478" y="3999722"/>
            <a:ext cx="5061857" cy="289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7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89" y="457200"/>
            <a:ext cx="8153400" cy="107791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Concluding Thoughts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6C7CAD9-B04E-4428-9214-1CA071FD16F4}"/>
              </a:ext>
            </a:extLst>
          </p:cNvPr>
          <p:cNvSpPr txBox="1">
            <a:spLocks/>
          </p:cNvSpPr>
          <p:nvPr/>
        </p:nvSpPr>
        <p:spPr bwMode="auto">
          <a:xfrm>
            <a:off x="381000" y="2204243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How seriously should we take AI existential risk?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5B93059-0118-4E93-B319-C88429E44522}"/>
              </a:ext>
            </a:extLst>
          </p:cNvPr>
          <p:cNvSpPr txBox="1">
            <a:spLocks/>
          </p:cNvSpPr>
          <p:nvPr/>
        </p:nvSpPr>
        <p:spPr bwMode="auto">
          <a:xfrm>
            <a:off x="381000" y="45720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What events (if any) should trigger the answer “slow down / pause / don’t build this”?</a:t>
            </a:r>
          </a:p>
        </p:txBody>
      </p:sp>
    </p:spTree>
    <p:extLst>
      <p:ext uri="{BB962C8B-B14F-4D97-AF65-F5344CB8AC3E}">
        <p14:creationId xmlns:p14="http://schemas.microsoft.com/office/powerpoint/2010/main" val="343067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omputing exponential growth">
            <a:extLst>
              <a:ext uri="{FF2B5EF4-FFF2-40B4-BE49-F238E27FC236}">
                <a16:creationId xmlns:a16="http://schemas.microsoft.com/office/drawing/2014/main" id="{1E90745B-08AC-4539-9F38-3B83B7681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53988"/>
            <a:ext cx="7677150" cy="65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4FA0B-1027-4202-B1AD-6E45F395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457200"/>
            <a:ext cx="8715375" cy="2486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6055B5-0BD1-4D6B-84D0-EC0493DBE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00400"/>
            <a:ext cx="85344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8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ise of killer robots -- and why we need to stop them | CNN">
            <a:extLst>
              <a:ext uri="{FF2B5EF4-FFF2-40B4-BE49-F238E27FC236}">
                <a16:creationId xmlns:a16="http://schemas.microsoft.com/office/drawing/2014/main" id="{47CFCFAE-E037-494F-B60E-08F2A88C2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D4C6B57-F94F-4C0A-B2CA-CB7037F4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33363"/>
            <a:ext cx="8763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70C0"/>
                </a:solidFill>
                <a:latin typeface="Calibri" panose="020F0502020204030204" pitchFamily="34" charset="0"/>
              </a:rPr>
              <a:t>Multiple Outcomes on the Table</a:t>
            </a:r>
            <a:endParaRPr lang="en-US" altLang="en-US" sz="2800" b="1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1267" name="Picture 2" descr="https://www.scottaaronson.com/fiveworlds.jpg">
            <a:extLst>
              <a:ext uri="{FF2B5EF4-FFF2-40B4-BE49-F238E27FC236}">
                <a16:creationId xmlns:a16="http://schemas.microsoft.com/office/drawing/2014/main" id="{7D1D8755-07E6-4667-AEB3-3D6729B7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534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759900-164C-4A61-A9E3-2343DB2DF086}"/>
              </a:ext>
            </a:extLst>
          </p:cNvPr>
          <p:cNvCxnSpPr/>
          <p:nvPr/>
        </p:nvCxnSpPr>
        <p:spPr>
          <a:xfrm>
            <a:off x="1828800" y="3429000"/>
            <a:ext cx="5486400" cy="0"/>
          </a:xfrm>
          <a:prstGeom prst="line">
            <a:avLst/>
          </a:prstGeom>
          <a:ln w="31750">
            <a:solidFill>
              <a:schemeClr val="tx1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TextBox 4">
            <a:extLst>
              <a:ext uri="{FF2B5EF4-FFF2-40B4-BE49-F238E27FC236}">
                <a16:creationId xmlns:a16="http://schemas.microsoft.com/office/drawing/2014/main" id="{8686DFBC-B50E-49EB-8D3B-CB421F88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2095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AI ETHICS</a:t>
            </a:r>
          </a:p>
        </p:txBody>
      </p:sp>
      <p:sp>
        <p:nvSpPr>
          <p:cNvPr id="13316" name="TextBox 5">
            <a:extLst>
              <a:ext uri="{FF2B5EF4-FFF2-40B4-BE49-F238E27FC236}">
                <a16:creationId xmlns:a16="http://schemas.microsoft.com/office/drawing/2014/main" id="{8C123471-E2EE-4DF1-A075-E692D9C2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525" y="3657600"/>
            <a:ext cx="25304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>
                <a:latin typeface="Calibri" panose="020F0502020204030204" pitchFamily="34" charset="0"/>
                <a:cs typeface="Calibri" panose="020F0502020204030204" pitchFamily="34" charset="0"/>
              </a:rPr>
              <a:t>AI ALIGNMENT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2835FC-F624-4BA3-8967-C2B3611709B4}"/>
              </a:ext>
            </a:extLst>
          </p:cNvPr>
          <p:cNvCxnSpPr/>
          <p:nvPr/>
        </p:nvCxnSpPr>
        <p:spPr>
          <a:xfrm flipH="1" flipV="1">
            <a:off x="5105400" y="3429000"/>
            <a:ext cx="228600" cy="13716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44EFEC-660C-4D20-9844-55E40B3A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400" y="4876800"/>
            <a:ext cx="4191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solidFill>
                  <a:srgbClr val="FF0000"/>
                </a:solidFill>
                <a:latin typeface="Bradley Hand ITC" panose="03070402050302030203" pitchFamily="66" charset="0"/>
                <a:cs typeface="Calibri" panose="020F0502020204030204" pitchFamily="34" charset="0"/>
              </a:rPr>
              <a:t>“Reform AI Alignment”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D4C6B57-F94F-4C0A-B2CA-CB7037F4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4384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A few AI safety ideas being explored…</a:t>
            </a:r>
            <a:endParaRPr lang="en-US" altLang="en-US" sz="28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85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AD4C6B57-F94F-4C0A-B2CA-CB7037F4D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838200"/>
            <a:ext cx="8763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Interpretability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Dangerous Capability Evaluations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44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Calibri" panose="020F0502020204030204" pitchFamily="34" charset="0"/>
              </a:rPr>
              <a:t>Scalable Oversight</a:t>
            </a:r>
          </a:p>
        </p:txBody>
      </p:sp>
    </p:spTree>
    <p:extLst>
      <p:ext uri="{BB962C8B-B14F-4D97-AF65-F5344CB8AC3E}">
        <p14:creationId xmlns:p14="http://schemas.microsoft.com/office/powerpoint/2010/main" val="707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945DC8D1-ED59-46DB-A8AF-46BCD9365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048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Off Switch!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4CD89E4-86D9-4E77-8E14-023173A264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1558131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3000" dirty="0">
                <a:latin typeface="Calibri" panose="020F0502020204030204" pitchFamily="34" charset="0"/>
              </a:rPr>
              <a:t>But wouldn’t an AI be incentivized to disable its own off-switch, the better to pursue its goals?</a:t>
            </a:r>
          </a:p>
        </p:txBody>
      </p:sp>
      <p:sp>
        <p:nvSpPr>
          <p:cNvPr id="7" name="Text Box 700">
            <a:extLst>
              <a:ext uri="{FF2B5EF4-FFF2-40B4-BE49-F238E27FC236}">
                <a16:creationId xmlns:a16="http://schemas.microsoft.com/office/drawing/2014/main" id="{681BBFAB-6F89-423B-B108-6C29D05D1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57" y="415687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Goldwasser, Kim,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Vaikuntanathan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Zamir 2022.  “Planting Undetectable Backdoors in Machine Learning Models”</a:t>
            </a:r>
          </a:p>
        </p:txBody>
      </p:sp>
      <p:pic>
        <p:nvPicPr>
          <p:cNvPr id="8" name="Picture 6" descr="The Off-Switch is Inside the Fenceline - Legal Planet">
            <a:extLst>
              <a:ext uri="{FF2B5EF4-FFF2-40B4-BE49-F238E27FC236}">
                <a16:creationId xmlns:a16="http://schemas.microsoft.com/office/drawing/2014/main" id="{E6B2CED8-0006-417E-A897-9D742AE17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7807"/>
            <a:ext cx="885349" cy="12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9B99ECE7-EBAA-47F2-81E8-28FDFE009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657" y="27646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/>
            <a:r>
              <a:rPr lang="en-US" altLang="en-US" sz="3000" kern="0" dirty="0">
                <a:latin typeface="Calibri" panose="020F0502020204030204" pitchFamily="34" charset="0"/>
              </a:rPr>
              <a:t>What if we hid the off-switch using a </a:t>
            </a:r>
            <a:r>
              <a:rPr lang="en-US" altLang="en-US" sz="3000" b="1" kern="0" dirty="0">
                <a:solidFill>
                  <a:srgbClr val="FF0000"/>
                </a:solidFill>
                <a:latin typeface="Calibri" panose="020F0502020204030204" pitchFamily="34" charset="0"/>
              </a:rPr>
              <a:t>cryptographic back door</a:t>
            </a:r>
            <a:r>
              <a:rPr lang="en-US" altLang="en-US" sz="3000" kern="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10" name="Text Box 700">
            <a:extLst>
              <a:ext uri="{FF2B5EF4-FFF2-40B4-BE49-F238E27FC236}">
                <a16:creationId xmlns:a16="http://schemas.microsoft.com/office/drawing/2014/main" id="{E2500898-A6B9-4A9E-9084-BCF935259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90" y="5363435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Hubinger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et al. 2024.  “Sleeper Agents: Training Deceptive LLMs that Persist Through Safety Training”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242140</TotalTime>
  <Words>412</Words>
  <Application>Microsoft Office PowerPoint</Application>
  <PresentationFormat>On-screen Show (4:3)</PresentationFormat>
  <Paragraphs>62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Bradley Hand ITC</vt:lpstr>
      <vt:lpstr>Calibri</vt:lpstr>
      <vt:lpstr>Cambria Math</vt:lpstr>
      <vt:lpstr>Default Design</vt:lpstr>
      <vt:lpstr>Office Theme</vt:lpstr>
      <vt:lpstr>1_Default Design</vt:lpstr>
      <vt:lpstr>Equation</vt:lpstr>
      <vt:lpstr>AI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Out-of-Distribution Generalization</vt:lpstr>
      <vt:lpstr>PowerPoint Presentation</vt:lpstr>
      <vt:lpstr>Leads to Weird AI Safety Proposal!</vt:lpstr>
      <vt:lpstr>Concluding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240</cp:revision>
  <dcterms:created xsi:type="dcterms:W3CDTF">2006-04-29T20:46:23Z</dcterms:created>
  <dcterms:modified xsi:type="dcterms:W3CDTF">2024-02-16T19:50:09Z</dcterms:modified>
</cp:coreProperties>
</file>