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3" r:id="rId7"/>
    <p:sldId id="265" r:id="rId8"/>
    <p:sldId id="261" r:id="rId9"/>
    <p:sldId id="274" r:id="rId10"/>
    <p:sldId id="272" r:id="rId11"/>
    <p:sldId id="273" r:id="rId12"/>
    <p:sldId id="270" r:id="rId13"/>
    <p:sldId id="264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1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4660"/>
  </p:normalViewPr>
  <p:slideViewPr>
    <p:cSldViewPr>
      <p:cViewPr>
        <p:scale>
          <a:sx n="87" d="100"/>
          <a:sy n="87" d="100"/>
        </p:scale>
        <p:origin x="768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D274-4119-4D39-AA62-C50E7BB79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03033-597D-45B3-B2DB-BC17F04FE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58C1F-2174-4B72-8DAB-5FF397FA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5982-7410-4C2C-B70F-D41B4FB3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B63B8-11BD-48AD-AF4A-EBA1BA13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03F8-5BD9-4C27-AB76-85B3E8092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97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9CCF-37BA-4860-A7FB-8F2E3763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40476-E5D8-461F-BFD7-698ED0CD3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3363-BE10-42DF-812D-E8EB8DD9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9549F-378E-4A87-87C8-10ABDDC6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95C4-0F0A-4F3C-B3B8-CD45B821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97AF6-A1E5-40EF-ADBC-B36AA7C0B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9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E2AB1-1688-4F21-8D13-43A92325E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A4C2B-9415-497B-86A1-CD6CB6408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871-B02D-49EC-9221-631A855E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3F7CB-6E0F-43DD-86C6-F3F8ADF0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9CA61-6F1D-4EF7-9E76-1359E523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1A7EE-BF2F-47DF-B166-F0643B213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48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7126-F660-402C-B9C6-AFE6654A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E71B4-013E-4A67-957D-70CAE64CE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2212A-1D14-4FCB-8B40-8A97B574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F14C8-EFC0-40E1-B9EC-EB870868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314F6-F326-4A40-93CD-FD9CB5A4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2681D-4C7A-494E-B3CC-E3E0DF1B9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29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7638-995D-47F0-95B9-6729CBCC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0687-CBFF-408C-B847-0A1DC8AA6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5F466-3698-4FCB-93CC-ABEFEB69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C222F-3C17-4CB5-A2DA-42ACABE4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2CAF2-7814-4C0C-9701-C739C2C1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C511B-AC22-4B4E-92AC-F5AB28EBB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48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FA39-6B81-4F14-870D-8CB18307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251A-0BDC-4C1A-8622-D3E52A131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D94FC-FA20-4505-A355-5DA9791A8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84CF0-B178-4D3B-9284-6A95EF9B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AF218-20C5-40C6-8221-5077480B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EF301-CC16-40EA-89BA-A4A338C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AD59-E48F-43F9-8552-13EC2608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70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145E-F936-491F-A6D4-CC8E996C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DC74-A8E4-4946-90D3-18AA05CEB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7773C-47DA-40AD-B2FE-EF7A9DBF2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95520-F657-4E0D-9D26-82C23C2E5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E9522-EBE6-4FAB-8C64-D24B2561A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B9907-CCF5-4622-BEA3-27486EF1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BF338-ED71-4C90-94BD-4A4C9247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8AE84-172C-43C4-836B-39F52110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FE0A9-8D98-4923-9E32-42EA1646B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07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21C3-330B-4326-AE4D-DF753A9E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EC693-B6D3-415D-9132-81483084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8D6B2-B3CD-4BB3-B6F4-7757DA7D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97883-1969-4FE9-9E95-A74369C1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372F8-6E81-4FF4-800A-8708E9CA8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61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AC8A3-44A7-489D-BCBB-13B99F61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8AE75-9C6E-4BBF-95D1-A064E167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875E4-1530-48BD-BD2A-A0F80376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158FD-D1FD-4737-8AC6-BC559F081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1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8CB7-3DDE-40F7-8789-50B1796D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18309-9CD9-48D9-941B-723DFFB80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EC11B-90D3-4D54-997E-DC8EB98C7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9B961-83F1-436C-B6F9-A4FE11B1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23E68-AC2A-4CB6-941F-FE5E3433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6AF0C-0D0A-4961-8965-759E2AFE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1089B-4976-49D8-AFB0-65EA4684A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65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D568-0D88-4C26-84E1-95A5D488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4301A-B95F-45EB-998B-962ABAABC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48609-497E-41C8-88EA-849A78613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E2D1F-E489-4D01-BAB7-0CFA66AF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BFB47-5DA0-4D6E-8E81-5DD42EA9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6FDDC-A807-469C-ACDA-553CE68E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0F80E-DAF3-4B30-AFA5-7963A5FC4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10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497F51-1586-4B9C-8561-BE09CFE4B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D38AD9-FB6B-45E0-BDD1-594969256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00899C-1438-426F-A0E0-16F7E41B72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343121-BE2C-4339-B145-7B0C53016D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65FAE0-5887-4B84-97B9-A039CB9B55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B3B811-A08B-4E5D-8913-4A27FC4A5D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D796A04-2804-460F-9726-41D1E10795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3143" y="40722"/>
            <a:ext cx="8229600" cy="1470025"/>
          </a:xfrm>
        </p:spPr>
        <p:txBody>
          <a:bodyPr anchor="ctr"/>
          <a:lstStyle/>
          <a:p>
            <a:r>
              <a:rPr lang="en-US" alt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Complexity of Agreement</a:t>
            </a:r>
            <a:br>
              <a:rPr lang="en-US" alt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(with new directions and applications)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C29C123-F950-4897-8AD7-F91D7F6DCF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83227" y="4333417"/>
            <a:ext cx="6400800" cy="1261872"/>
          </a:xfrm>
        </p:spPr>
        <p:txBody>
          <a:bodyPr/>
          <a:lstStyle/>
          <a:p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 Aaronson</a:t>
            </a:r>
            <a:b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Texas at Austin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CC2E00-3E28-4FCA-9F93-7A950B9BE500}"/>
              </a:ext>
            </a:extLst>
          </p:cNvPr>
          <p:cNvSpPr/>
          <p:nvPr/>
        </p:nvSpPr>
        <p:spPr>
          <a:xfrm>
            <a:off x="731520" y="5500479"/>
            <a:ext cx="7717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At: “Half a Century of Agreeing to Disagree”</a:t>
            </a:r>
            <a:b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Paris, France, June 11, 2026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0C2F33-AD10-4F40-9048-E37D094F3496}"/>
              </a:ext>
            </a:extLst>
          </p:cNvPr>
          <p:cNvGrpSpPr/>
          <p:nvPr/>
        </p:nvGrpSpPr>
        <p:grpSpPr>
          <a:xfrm>
            <a:off x="2084832" y="1692232"/>
            <a:ext cx="4613447" cy="2503487"/>
            <a:chOff x="4200306" y="2053883"/>
            <a:chExt cx="4613447" cy="2503487"/>
          </a:xfrm>
        </p:grpSpPr>
        <p:grpSp>
          <p:nvGrpSpPr>
            <p:cNvPr id="9" name="Group 64">
              <a:extLst>
                <a:ext uri="{FF2B5EF4-FFF2-40B4-BE49-F238E27FC236}">
                  <a16:creationId xmlns:a16="http://schemas.microsoft.com/office/drawing/2014/main" id="{DCA3AD81-BD4E-4F99-ABDF-D286ECF86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1177" y="2053883"/>
              <a:ext cx="3892550" cy="2503487"/>
              <a:chOff x="1336" y="720"/>
              <a:chExt cx="2936" cy="1888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CB793EBC-A324-45CD-80AC-FE2720C0E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5" y="720"/>
                <a:ext cx="2927" cy="1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DF67BFA7-F4FB-4F5F-A811-336E50769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732"/>
                <a:ext cx="2927" cy="1876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957B5B9A-1CEC-41A1-B67B-791ECFA32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097"/>
                <a:ext cx="2769" cy="747"/>
              </a:xfrm>
              <a:custGeom>
                <a:avLst/>
                <a:gdLst>
                  <a:gd name="T0" fmla="*/ 0 w 523"/>
                  <a:gd name="T1" fmla="*/ 141 h 141"/>
                  <a:gd name="T2" fmla="*/ 31 w 523"/>
                  <a:gd name="T3" fmla="*/ 141 h 141"/>
                  <a:gd name="T4" fmla="*/ 62 w 523"/>
                  <a:gd name="T5" fmla="*/ 71 h 141"/>
                  <a:gd name="T6" fmla="*/ 93 w 523"/>
                  <a:gd name="T7" fmla="*/ 71 h 141"/>
                  <a:gd name="T8" fmla="*/ 123 w 523"/>
                  <a:gd name="T9" fmla="*/ 141 h 141"/>
                  <a:gd name="T10" fmla="*/ 154 w 523"/>
                  <a:gd name="T11" fmla="*/ 141 h 141"/>
                  <a:gd name="T12" fmla="*/ 185 w 523"/>
                  <a:gd name="T13" fmla="*/ 141 h 141"/>
                  <a:gd name="T14" fmla="*/ 215 w 523"/>
                  <a:gd name="T15" fmla="*/ 141 h 141"/>
                  <a:gd name="T16" fmla="*/ 246 w 523"/>
                  <a:gd name="T17" fmla="*/ 71 h 141"/>
                  <a:gd name="T18" fmla="*/ 277 w 523"/>
                  <a:gd name="T19" fmla="*/ 71 h 141"/>
                  <a:gd name="T20" fmla="*/ 308 w 523"/>
                  <a:gd name="T21" fmla="*/ 71 h 141"/>
                  <a:gd name="T22" fmla="*/ 338 w 523"/>
                  <a:gd name="T23" fmla="*/ 71 h 141"/>
                  <a:gd name="T24" fmla="*/ 369 w 523"/>
                  <a:gd name="T25" fmla="*/ 141 h 141"/>
                  <a:gd name="T26" fmla="*/ 400 w 523"/>
                  <a:gd name="T27" fmla="*/ 141 h 141"/>
                  <a:gd name="T28" fmla="*/ 430 w 523"/>
                  <a:gd name="T29" fmla="*/ 71 h 141"/>
                  <a:gd name="T30" fmla="*/ 461 w 523"/>
                  <a:gd name="T31" fmla="*/ 71 h 141"/>
                  <a:gd name="T32" fmla="*/ 492 w 523"/>
                  <a:gd name="T33" fmla="*/ 0 h 141"/>
                  <a:gd name="T34" fmla="*/ 523 w 523"/>
                  <a:gd name="T3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3" h="141">
                    <a:moveTo>
                      <a:pt x="0" y="141"/>
                    </a:moveTo>
                    <a:lnTo>
                      <a:pt x="31" y="141"/>
                    </a:lnTo>
                    <a:lnTo>
                      <a:pt x="62" y="71"/>
                    </a:lnTo>
                    <a:lnTo>
                      <a:pt x="93" y="71"/>
                    </a:lnTo>
                    <a:lnTo>
                      <a:pt x="123" y="141"/>
                    </a:lnTo>
                    <a:lnTo>
                      <a:pt x="154" y="141"/>
                    </a:lnTo>
                    <a:lnTo>
                      <a:pt x="185" y="141"/>
                    </a:lnTo>
                    <a:lnTo>
                      <a:pt x="215" y="141"/>
                    </a:lnTo>
                    <a:lnTo>
                      <a:pt x="246" y="71"/>
                    </a:lnTo>
                    <a:lnTo>
                      <a:pt x="277" y="71"/>
                    </a:lnTo>
                    <a:lnTo>
                      <a:pt x="308" y="71"/>
                    </a:lnTo>
                    <a:lnTo>
                      <a:pt x="338" y="71"/>
                    </a:lnTo>
                    <a:lnTo>
                      <a:pt x="369" y="141"/>
                    </a:lnTo>
                    <a:lnTo>
                      <a:pt x="400" y="141"/>
                    </a:lnTo>
                    <a:lnTo>
                      <a:pt x="430" y="71"/>
                    </a:lnTo>
                    <a:lnTo>
                      <a:pt x="461" y="71"/>
                    </a:lnTo>
                    <a:lnTo>
                      <a:pt x="492" y="0"/>
                    </a:lnTo>
                    <a:lnTo>
                      <a:pt x="523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838FEB4C-47FA-434A-A7CD-1E95967F2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78951A45-0908-40AB-93DE-DE0B2021D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3615B399-328F-40AD-BF4A-157F081E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4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F49DFA6A-8441-4E13-849A-19AA7AF96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" y="1648"/>
                <a:ext cx="3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2">
                <a:extLst>
                  <a:ext uri="{FF2B5EF4-FFF2-40B4-BE49-F238E27FC236}">
                    <a16:creationId xmlns:a16="http://schemas.microsoft.com/office/drawing/2014/main" id="{FBCC0C2C-1687-424C-B9FC-478F8F25E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648"/>
                <a:ext cx="3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id="{8365C9D2-EF77-459F-B2C6-927798FD5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1648"/>
                <a:ext cx="17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id="{68B2DA93-8F04-490D-924C-FD4847DA7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" y="1648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15">
                <a:extLst>
                  <a:ext uri="{FF2B5EF4-FFF2-40B4-BE49-F238E27FC236}">
                    <a16:creationId xmlns:a16="http://schemas.microsoft.com/office/drawing/2014/main" id="{AAD613A9-29E4-4011-A0A0-CAB35B2CC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6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4796C3C8-287C-42B8-B12C-B9B497F51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1669"/>
                <a:ext cx="32" cy="37"/>
              </a:xfrm>
              <a:custGeom>
                <a:avLst/>
                <a:gdLst>
                  <a:gd name="T0" fmla="*/ 20 w 40"/>
                  <a:gd name="T1" fmla="*/ 0 h 47"/>
                  <a:gd name="T2" fmla="*/ 40 w 40"/>
                  <a:gd name="T3" fmla="*/ 34 h 47"/>
                  <a:gd name="T4" fmla="*/ 20 w 40"/>
                  <a:gd name="T5" fmla="*/ 47 h 47"/>
                  <a:gd name="T6" fmla="*/ 0 w 40"/>
                  <a:gd name="T7" fmla="*/ 14 h 47"/>
                  <a:gd name="T8" fmla="*/ 20 w 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0"/>
                    </a:moveTo>
                    <a:lnTo>
                      <a:pt x="40" y="34"/>
                    </a:lnTo>
                    <a:lnTo>
                      <a:pt x="20" y="47"/>
                    </a:lnTo>
                    <a:lnTo>
                      <a:pt x="0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72208450-FB8C-4BCF-9383-3361BFF8B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1754"/>
                <a:ext cx="32" cy="37"/>
              </a:xfrm>
              <a:custGeom>
                <a:avLst/>
                <a:gdLst>
                  <a:gd name="T0" fmla="*/ 21 w 41"/>
                  <a:gd name="T1" fmla="*/ 0 h 47"/>
                  <a:gd name="T2" fmla="*/ 41 w 41"/>
                  <a:gd name="T3" fmla="*/ 40 h 47"/>
                  <a:gd name="T4" fmla="*/ 21 w 41"/>
                  <a:gd name="T5" fmla="*/ 47 h 47"/>
                  <a:gd name="T6" fmla="*/ 0 w 41"/>
                  <a:gd name="T7" fmla="*/ 7 h 47"/>
                  <a:gd name="T8" fmla="*/ 21 w 4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21" y="0"/>
                    </a:moveTo>
                    <a:lnTo>
                      <a:pt x="41" y="40"/>
                    </a:lnTo>
                    <a:lnTo>
                      <a:pt x="21" y="47"/>
                    </a:lnTo>
                    <a:lnTo>
                      <a:pt x="0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9DE10E1F-6C05-417C-8EA0-EC646A0A7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844"/>
                <a:ext cx="26" cy="32"/>
              </a:xfrm>
              <a:custGeom>
                <a:avLst/>
                <a:gdLst>
                  <a:gd name="T0" fmla="*/ 20 w 33"/>
                  <a:gd name="T1" fmla="*/ 0 h 40"/>
                  <a:gd name="T2" fmla="*/ 33 w 33"/>
                  <a:gd name="T3" fmla="*/ 33 h 40"/>
                  <a:gd name="T4" fmla="*/ 13 w 33"/>
                  <a:gd name="T5" fmla="*/ 40 h 40"/>
                  <a:gd name="T6" fmla="*/ 0 w 33"/>
                  <a:gd name="T7" fmla="*/ 6 h 40"/>
                  <a:gd name="T8" fmla="*/ 20 w 33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20" y="0"/>
                    </a:moveTo>
                    <a:lnTo>
                      <a:pt x="33" y="33"/>
                    </a:lnTo>
                    <a:lnTo>
                      <a:pt x="13" y="40"/>
                    </a:lnTo>
                    <a:lnTo>
                      <a:pt x="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C312A1DA-BFCF-46A0-B4AA-F35BF8ACC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1934"/>
                <a:ext cx="26" cy="31"/>
              </a:xfrm>
              <a:custGeom>
                <a:avLst/>
                <a:gdLst>
                  <a:gd name="T0" fmla="*/ 20 w 33"/>
                  <a:gd name="T1" fmla="*/ 0 h 40"/>
                  <a:gd name="T2" fmla="*/ 33 w 33"/>
                  <a:gd name="T3" fmla="*/ 34 h 40"/>
                  <a:gd name="T4" fmla="*/ 13 w 33"/>
                  <a:gd name="T5" fmla="*/ 40 h 40"/>
                  <a:gd name="T6" fmla="*/ 0 w 33"/>
                  <a:gd name="T7" fmla="*/ 7 h 40"/>
                  <a:gd name="T8" fmla="*/ 20 w 33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20" y="0"/>
                    </a:moveTo>
                    <a:lnTo>
                      <a:pt x="33" y="34"/>
                    </a:lnTo>
                    <a:lnTo>
                      <a:pt x="13" y="40"/>
                    </a:lnTo>
                    <a:lnTo>
                      <a:pt x="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DF78D7ED-FAB8-4093-B697-396181FD4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2019"/>
                <a:ext cx="22" cy="15"/>
              </a:xfrm>
              <a:custGeom>
                <a:avLst/>
                <a:gdLst>
                  <a:gd name="T0" fmla="*/ 20 w 27"/>
                  <a:gd name="T1" fmla="*/ 0 h 20"/>
                  <a:gd name="T2" fmla="*/ 27 w 27"/>
                  <a:gd name="T3" fmla="*/ 14 h 20"/>
                  <a:gd name="T4" fmla="*/ 7 w 27"/>
                  <a:gd name="T5" fmla="*/ 20 h 20"/>
                  <a:gd name="T6" fmla="*/ 0 w 27"/>
                  <a:gd name="T7" fmla="*/ 7 h 20"/>
                  <a:gd name="T8" fmla="*/ 20 w 27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0" y="0"/>
                    </a:moveTo>
                    <a:lnTo>
                      <a:pt x="27" y="14"/>
                    </a:lnTo>
                    <a:lnTo>
                      <a:pt x="7" y="20"/>
                    </a:lnTo>
                    <a:lnTo>
                      <a:pt x="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95DDC253-7284-4E25-B9D7-D75BA5B94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024"/>
                <a:ext cx="2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23BFFC53-55AC-4FEF-98F6-F5B266AA5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3" y="2024"/>
                <a:ext cx="33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BE170257-E199-41A3-9FEA-C1B5FF6BF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1987"/>
                <a:ext cx="32" cy="37"/>
              </a:xfrm>
              <a:custGeom>
                <a:avLst/>
                <a:gdLst>
                  <a:gd name="T0" fmla="*/ 0 w 40"/>
                  <a:gd name="T1" fmla="*/ 34 h 47"/>
                  <a:gd name="T2" fmla="*/ 20 w 40"/>
                  <a:gd name="T3" fmla="*/ 0 h 47"/>
                  <a:gd name="T4" fmla="*/ 40 w 40"/>
                  <a:gd name="T5" fmla="*/ 13 h 47"/>
                  <a:gd name="T6" fmla="*/ 20 w 40"/>
                  <a:gd name="T7" fmla="*/ 47 h 47"/>
                  <a:gd name="T8" fmla="*/ 0 w 40"/>
                  <a:gd name="T9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34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027F7E48-949F-4761-AE6C-8F36C62C4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1897"/>
                <a:ext cx="32" cy="37"/>
              </a:xfrm>
              <a:custGeom>
                <a:avLst/>
                <a:gdLst>
                  <a:gd name="T0" fmla="*/ 0 w 40"/>
                  <a:gd name="T1" fmla="*/ 40 h 46"/>
                  <a:gd name="T2" fmla="*/ 20 w 40"/>
                  <a:gd name="T3" fmla="*/ 0 h 46"/>
                  <a:gd name="T4" fmla="*/ 40 w 40"/>
                  <a:gd name="T5" fmla="*/ 6 h 46"/>
                  <a:gd name="T6" fmla="*/ 20 w 40"/>
                  <a:gd name="T7" fmla="*/ 46 h 46"/>
                  <a:gd name="T8" fmla="*/ 0 w 40"/>
                  <a:gd name="T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6">
                    <a:moveTo>
                      <a:pt x="0" y="40"/>
                    </a:moveTo>
                    <a:lnTo>
                      <a:pt x="20" y="0"/>
                    </a:lnTo>
                    <a:lnTo>
                      <a:pt x="40" y="6"/>
                    </a:lnTo>
                    <a:lnTo>
                      <a:pt x="2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9563ECD9-3BED-45FA-8156-AA42EDFDB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1812"/>
                <a:ext cx="31" cy="37"/>
              </a:xfrm>
              <a:custGeom>
                <a:avLst/>
                <a:gdLst>
                  <a:gd name="T0" fmla="*/ 0 w 40"/>
                  <a:gd name="T1" fmla="*/ 33 h 46"/>
                  <a:gd name="T2" fmla="*/ 20 w 40"/>
                  <a:gd name="T3" fmla="*/ 0 h 46"/>
                  <a:gd name="T4" fmla="*/ 40 w 40"/>
                  <a:gd name="T5" fmla="*/ 13 h 46"/>
                  <a:gd name="T6" fmla="*/ 20 w 40"/>
                  <a:gd name="T7" fmla="*/ 46 h 46"/>
                  <a:gd name="T8" fmla="*/ 0 w 40"/>
                  <a:gd name="T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6">
                    <a:moveTo>
                      <a:pt x="0" y="33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8116128B-B7F9-43CD-A319-C4F9A7210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1722"/>
                <a:ext cx="32" cy="37"/>
              </a:xfrm>
              <a:custGeom>
                <a:avLst/>
                <a:gdLst>
                  <a:gd name="T0" fmla="*/ 0 w 40"/>
                  <a:gd name="T1" fmla="*/ 34 h 47"/>
                  <a:gd name="T2" fmla="*/ 20 w 40"/>
                  <a:gd name="T3" fmla="*/ 0 h 47"/>
                  <a:gd name="T4" fmla="*/ 40 w 40"/>
                  <a:gd name="T5" fmla="*/ 13 h 47"/>
                  <a:gd name="T6" fmla="*/ 20 w 40"/>
                  <a:gd name="T7" fmla="*/ 47 h 47"/>
                  <a:gd name="T8" fmla="*/ 0 w 40"/>
                  <a:gd name="T9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34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71E6F333-CFCD-44EB-B37E-166B1A136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653"/>
                <a:ext cx="22" cy="16"/>
              </a:xfrm>
              <a:custGeom>
                <a:avLst/>
                <a:gdLst>
                  <a:gd name="T0" fmla="*/ 0 w 27"/>
                  <a:gd name="T1" fmla="*/ 14 h 20"/>
                  <a:gd name="T2" fmla="*/ 7 w 27"/>
                  <a:gd name="T3" fmla="*/ 0 h 20"/>
                  <a:gd name="T4" fmla="*/ 27 w 27"/>
                  <a:gd name="T5" fmla="*/ 7 h 20"/>
                  <a:gd name="T6" fmla="*/ 20 w 27"/>
                  <a:gd name="T7" fmla="*/ 20 h 20"/>
                  <a:gd name="T8" fmla="*/ 0 w 27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0" y="14"/>
                    </a:moveTo>
                    <a:lnTo>
                      <a:pt x="7" y="0"/>
                    </a:lnTo>
                    <a:lnTo>
                      <a:pt x="27" y="7"/>
                    </a:lnTo>
                    <a:lnTo>
                      <a:pt x="20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28">
                <a:extLst>
                  <a:ext uri="{FF2B5EF4-FFF2-40B4-BE49-F238E27FC236}">
                    <a16:creationId xmlns:a16="http://schemas.microsoft.com/office/drawing/2014/main" id="{F78365F6-48D6-4D44-B924-9DCB0BF35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1648"/>
                <a:ext cx="2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id="{E839DAB4-C651-4E08-9151-087E2D4D3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7672CCA5-0D00-48C7-B902-184C22FDE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611"/>
                <a:ext cx="31" cy="37"/>
              </a:xfrm>
              <a:custGeom>
                <a:avLst/>
                <a:gdLst>
                  <a:gd name="T0" fmla="*/ 0 w 40"/>
                  <a:gd name="T1" fmla="*/ 33 h 47"/>
                  <a:gd name="T2" fmla="*/ 20 w 40"/>
                  <a:gd name="T3" fmla="*/ 0 h 47"/>
                  <a:gd name="T4" fmla="*/ 40 w 40"/>
                  <a:gd name="T5" fmla="*/ 13 h 47"/>
                  <a:gd name="T6" fmla="*/ 20 w 40"/>
                  <a:gd name="T7" fmla="*/ 47 h 47"/>
                  <a:gd name="T8" fmla="*/ 0 w 40"/>
                  <a:gd name="T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33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1467E82A-1186-4DF0-958C-1608CF3BB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1520"/>
                <a:ext cx="32" cy="38"/>
              </a:xfrm>
              <a:custGeom>
                <a:avLst/>
                <a:gdLst>
                  <a:gd name="T0" fmla="*/ 0 w 40"/>
                  <a:gd name="T1" fmla="*/ 40 h 47"/>
                  <a:gd name="T2" fmla="*/ 20 w 40"/>
                  <a:gd name="T3" fmla="*/ 0 h 47"/>
                  <a:gd name="T4" fmla="*/ 40 w 40"/>
                  <a:gd name="T5" fmla="*/ 7 h 47"/>
                  <a:gd name="T6" fmla="*/ 20 w 40"/>
                  <a:gd name="T7" fmla="*/ 47 h 47"/>
                  <a:gd name="T8" fmla="*/ 0 w 40"/>
                  <a:gd name="T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40"/>
                    </a:moveTo>
                    <a:lnTo>
                      <a:pt x="20" y="0"/>
                    </a:lnTo>
                    <a:lnTo>
                      <a:pt x="40" y="7"/>
                    </a:lnTo>
                    <a:lnTo>
                      <a:pt x="20" y="4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BD52F071-C6B7-4C4D-940A-506DFA821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1435"/>
                <a:ext cx="27" cy="32"/>
              </a:xfrm>
              <a:custGeom>
                <a:avLst/>
                <a:gdLst>
                  <a:gd name="T0" fmla="*/ 0 w 34"/>
                  <a:gd name="T1" fmla="*/ 34 h 40"/>
                  <a:gd name="T2" fmla="*/ 14 w 34"/>
                  <a:gd name="T3" fmla="*/ 0 h 40"/>
                  <a:gd name="T4" fmla="*/ 34 w 34"/>
                  <a:gd name="T5" fmla="*/ 7 h 40"/>
                  <a:gd name="T6" fmla="*/ 20 w 34"/>
                  <a:gd name="T7" fmla="*/ 40 h 40"/>
                  <a:gd name="T8" fmla="*/ 0 w 34"/>
                  <a:gd name="T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0" y="34"/>
                    </a:moveTo>
                    <a:lnTo>
                      <a:pt x="14" y="0"/>
                    </a:lnTo>
                    <a:lnTo>
                      <a:pt x="34" y="7"/>
                    </a:lnTo>
                    <a:lnTo>
                      <a:pt x="20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4ECF037D-7303-45B7-A258-981FFF824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1346"/>
                <a:ext cx="27" cy="32"/>
              </a:xfrm>
              <a:custGeom>
                <a:avLst/>
                <a:gdLst>
                  <a:gd name="T0" fmla="*/ 0 w 33"/>
                  <a:gd name="T1" fmla="*/ 33 h 40"/>
                  <a:gd name="T2" fmla="*/ 13 w 33"/>
                  <a:gd name="T3" fmla="*/ 0 h 40"/>
                  <a:gd name="T4" fmla="*/ 33 w 33"/>
                  <a:gd name="T5" fmla="*/ 6 h 40"/>
                  <a:gd name="T6" fmla="*/ 20 w 33"/>
                  <a:gd name="T7" fmla="*/ 40 h 40"/>
                  <a:gd name="T8" fmla="*/ 0 w 33"/>
                  <a:gd name="T9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0" y="33"/>
                    </a:moveTo>
                    <a:lnTo>
                      <a:pt x="13" y="0"/>
                    </a:lnTo>
                    <a:lnTo>
                      <a:pt x="33" y="6"/>
                    </a:lnTo>
                    <a:lnTo>
                      <a:pt x="20" y="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253708D1-CDA0-4289-A8D9-02A041B69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277"/>
                <a:ext cx="20" cy="16"/>
              </a:xfrm>
              <a:custGeom>
                <a:avLst/>
                <a:gdLst>
                  <a:gd name="T0" fmla="*/ 0 w 26"/>
                  <a:gd name="T1" fmla="*/ 13 h 20"/>
                  <a:gd name="T2" fmla="*/ 6 w 26"/>
                  <a:gd name="T3" fmla="*/ 0 h 20"/>
                  <a:gd name="T4" fmla="*/ 26 w 26"/>
                  <a:gd name="T5" fmla="*/ 7 h 20"/>
                  <a:gd name="T6" fmla="*/ 20 w 26"/>
                  <a:gd name="T7" fmla="*/ 20 h 20"/>
                  <a:gd name="T8" fmla="*/ 0 w 26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0" y="13"/>
                    </a:moveTo>
                    <a:lnTo>
                      <a:pt x="6" y="0"/>
                    </a:lnTo>
                    <a:lnTo>
                      <a:pt x="26" y="7"/>
                    </a:lnTo>
                    <a:lnTo>
                      <a:pt x="2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id="{DA964809-4733-4235-BFB3-4C774206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" y="1271"/>
                <a:ext cx="2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36">
                <a:extLst>
                  <a:ext uri="{FF2B5EF4-FFF2-40B4-BE49-F238E27FC236}">
                    <a16:creationId xmlns:a16="http://schemas.microsoft.com/office/drawing/2014/main" id="{A0EBD673-1B9D-46C2-9111-FFB2A2C8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5" y="1271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536A61ED-B224-40DE-9100-6AC7E62B3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293"/>
                <a:ext cx="31" cy="37"/>
              </a:xfrm>
              <a:custGeom>
                <a:avLst/>
                <a:gdLst>
                  <a:gd name="T0" fmla="*/ 20 w 40"/>
                  <a:gd name="T1" fmla="*/ 0 h 47"/>
                  <a:gd name="T2" fmla="*/ 40 w 40"/>
                  <a:gd name="T3" fmla="*/ 33 h 47"/>
                  <a:gd name="T4" fmla="*/ 20 w 40"/>
                  <a:gd name="T5" fmla="*/ 47 h 47"/>
                  <a:gd name="T6" fmla="*/ 0 w 40"/>
                  <a:gd name="T7" fmla="*/ 13 h 47"/>
                  <a:gd name="T8" fmla="*/ 20 w 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0"/>
                    </a:moveTo>
                    <a:lnTo>
                      <a:pt x="40" y="33"/>
                    </a:lnTo>
                    <a:lnTo>
                      <a:pt x="20" y="47"/>
                    </a:lnTo>
                    <a:lnTo>
                      <a:pt x="0" y="1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4A3E4C31-B551-45DB-AE7F-55B0290E0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378"/>
                <a:ext cx="32" cy="37"/>
              </a:xfrm>
              <a:custGeom>
                <a:avLst/>
                <a:gdLst>
                  <a:gd name="T0" fmla="*/ 20 w 40"/>
                  <a:gd name="T1" fmla="*/ 0 h 47"/>
                  <a:gd name="T2" fmla="*/ 40 w 40"/>
                  <a:gd name="T3" fmla="*/ 40 h 47"/>
                  <a:gd name="T4" fmla="*/ 20 w 40"/>
                  <a:gd name="T5" fmla="*/ 47 h 47"/>
                  <a:gd name="T6" fmla="*/ 0 w 40"/>
                  <a:gd name="T7" fmla="*/ 7 h 47"/>
                  <a:gd name="T8" fmla="*/ 20 w 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0"/>
                    </a:moveTo>
                    <a:lnTo>
                      <a:pt x="40" y="40"/>
                    </a:lnTo>
                    <a:lnTo>
                      <a:pt x="20" y="47"/>
                    </a:lnTo>
                    <a:lnTo>
                      <a:pt x="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C8996B90-8ADD-468F-BB47-85E547B60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467"/>
                <a:ext cx="32" cy="38"/>
              </a:xfrm>
              <a:custGeom>
                <a:avLst/>
                <a:gdLst>
                  <a:gd name="T0" fmla="*/ 20 w 40"/>
                  <a:gd name="T1" fmla="*/ 0 h 47"/>
                  <a:gd name="T2" fmla="*/ 40 w 40"/>
                  <a:gd name="T3" fmla="*/ 34 h 47"/>
                  <a:gd name="T4" fmla="*/ 20 w 40"/>
                  <a:gd name="T5" fmla="*/ 47 h 47"/>
                  <a:gd name="T6" fmla="*/ 0 w 40"/>
                  <a:gd name="T7" fmla="*/ 14 h 47"/>
                  <a:gd name="T8" fmla="*/ 20 w 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0"/>
                    </a:moveTo>
                    <a:lnTo>
                      <a:pt x="40" y="34"/>
                    </a:lnTo>
                    <a:lnTo>
                      <a:pt x="20" y="47"/>
                    </a:lnTo>
                    <a:lnTo>
                      <a:pt x="0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0663E9D0-A872-455B-A2E9-FFE39BAA5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1558"/>
                <a:ext cx="31" cy="37"/>
              </a:xfrm>
              <a:custGeom>
                <a:avLst/>
                <a:gdLst>
                  <a:gd name="T0" fmla="*/ 20 w 40"/>
                  <a:gd name="T1" fmla="*/ 0 h 47"/>
                  <a:gd name="T2" fmla="*/ 40 w 40"/>
                  <a:gd name="T3" fmla="*/ 33 h 47"/>
                  <a:gd name="T4" fmla="*/ 20 w 40"/>
                  <a:gd name="T5" fmla="*/ 47 h 47"/>
                  <a:gd name="T6" fmla="*/ 0 w 40"/>
                  <a:gd name="T7" fmla="*/ 13 h 47"/>
                  <a:gd name="T8" fmla="*/ 20 w 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0"/>
                    </a:moveTo>
                    <a:lnTo>
                      <a:pt x="40" y="33"/>
                    </a:lnTo>
                    <a:lnTo>
                      <a:pt x="20" y="47"/>
                    </a:lnTo>
                    <a:lnTo>
                      <a:pt x="0" y="1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F05EE226-66F7-4B8E-8655-6B4B1D9B1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643"/>
                <a:ext cx="21" cy="15"/>
              </a:xfrm>
              <a:custGeom>
                <a:avLst/>
                <a:gdLst>
                  <a:gd name="T0" fmla="*/ 20 w 26"/>
                  <a:gd name="T1" fmla="*/ 0 h 20"/>
                  <a:gd name="T2" fmla="*/ 26 w 26"/>
                  <a:gd name="T3" fmla="*/ 13 h 20"/>
                  <a:gd name="T4" fmla="*/ 6 w 26"/>
                  <a:gd name="T5" fmla="*/ 20 h 20"/>
                  <a:gd name="T6" fmla="*/ 0 w 26"/>
                  <a:gd name="T7" fmla="*/ 7 h 20"/>
                  <a:gd name="T8" fmla="*/ 20 w 2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0" y="0"/>
                    </a:moveTo>
                    <a:lnTo>
                      <a:pt x="26" y="13"/>
                    </a:lnTo>
                    <a:lnTo>
                      <a:pt x="6" y="20"/>
                    </a:lnTo>
                    <a:lnTo>
                      <a:pt x="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42">
                <a:extLst>
                  <a:ext uri="{FF2B5EF4-FFF2-40B4-BE49-F238E27FC236}">
                    <a16:creationId xmlns:a16="http://schemas.microsoft.com/office/drawing/2014/main" id="{97A5D4C3-CE6B-4324-99DC-42D98A095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3" y="1648"/>
                <a:ext cx="2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43">
                <a:extLst>
                  <a:ext uri="{FF2B5EF4-FFF2-40B4-BE49-F238E27FC236}">
                    <a16:creationId xmlns:a16="http://schemas.microsoft.com/office/drawing/2014/main" id="{BC190EF2-8921-4AF1-B0F5-776262199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8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44">
                <a:extLst>
                  <a:ext uri="{FF2B5EF4-FFF2-40B4-BE49-F238E27FC236}">
                    <a16:creationId xmlns:a16="http://schemas.microsoft.com/office/drawing/2014/main" id="{F310168E-C98C-4F16-9617-84C8C32C5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3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45">
                <a:extLst>
                  <a:ext uri="{FF2B5EF4-FFF2-40B4-BE49-F238E27FC236}">
                    <a16:creationId xmlns:a16="http://schemas.microsoft.com/office/drawing/2014/main" id="{061B6F9A-E28B-45C7-97CB-9033C0020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46">
                <a:extLst>
                  <a:ext uri="{FF2B5EF4-FFF2-40B4-BE49-F238E27FC236}">
                    <a16:creationId xmlns:a16="http://schemas.microsoft.com/office/drawing/2014/main" id="{BCE78D56-2406-409B-AE2A-6CDBD7A5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" y="1648"/>
                <a:ext cx="3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47">
                <a:extLst>
                  <a:ext uri="{FF2B5EF4-FFF2-40B4-BE49-F238E27FC236}">
                    <a16:creationId xmlns:a16="http://schemas.microsoft.com/office/drawing/2014/main" id="{3AAEAB9F-D2AC-4B8D-A90A-E201C7E36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1648"/>
                <a:ext cx="2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7B620D96-71D1-4CDC-99FD-064469A52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643"/>
                <a:ext cx="21" cy="15"/>
              </a:xfrm>
              <a:custGeom>
                <a:avLst/>
                <a:gdLst>
                  <a:gd name="T0" fmla="*/ 0 w 26"/>
                  <a:gd name="T1" fmla="*/ 13 h 20"/>
                  <a:gd name="T2" fmla="*/ 6 w 26"/>
                  <a:gd name="T3" fmla="*/ 0 h 20"/>
                  <a:gd name="T4" fmla="*/ 26 w 26"/>
                  <a:gd name="T5" fmla="*/ 7 h 20"/>
                  <a:gd name="T6" fmla="*/ 20 w 26"/>
                  <a:gd name="T7" fmla="*/ 20 h 20"/>
                  <a:gd name="T8" fmla="*/ 0 w 26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0" y="13"/>
                    </a:moveTo>
                    <a:lnTo>
                      <a:pt x="6" y="0"/>
                    </a:lnTo>
                    <a:lnTo>
                      <a:pt x="26" y="7"/>
                    </a:lnTo>
                    <a:lnTo>
                      <a:pt x="2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9C13EAD3-249C-4426-951C-BEDB146E9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558"/>
                <a:ext cx="26" cy="31"/>
              </a:xfrm>
              <a:custGeom>
                <a:avLst/>
                <a:gdLst>
                  <a:gd name="T0" fmla="*/ 0 w 33"/>
                  <a:gd name="T1" fmla="*/ 33 h 40"/>
                  <a:gd name="T2" fmla="*/ 13 w 33"/>
                  <a:gd name="T3" fmla="*/ 0 h 40"/>
                  <a:gd name="T4" fmla="*/ 33 w 33"/>
                  <a:gd name="T5" fmla="*/ 7 h 40"/>
                  <a:gd name="T6" fmla="*/ 20 w 33"/>
                  <a:gd name="T7" fmla="*/ 40 h 40"/>
                  <a:gd name="T8" fmla="*/ 0 w 33"/>
                  <a:gd name="T9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0" y="33"/>
                    </a:moveTo>
                    <a:lnTo>
                      <a:pt x="13" y="0"/>
                    </a:lnTo>
                    <a:lnTo>
                      <a:pt x="33" y="7"/>
                    </a:lnTo>
                    <a:lnTo>
                      <a:pt x="20" y="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08F0B30F-F70A-4466-9FAB-A638E14F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467"/>
                <a:ext cx="27" cy="33"/>
              </a:xfrm>
              <a:custGeom>
                <a:avLst/>
                <a:gdLst>
                  <a:gd name="T0" fmla="*/ 0 w 34"/>
                  <a:gd name="T1" fmla="*/ 34 h 41"/>
                  <a:gd name="T2" fmla="*/ 14 w 34"/>
                  <a:gd name="T3" fmla="*/ 0 h 41"/>
                  <a:gd name="T4" fmla="*/ 34 w 34"/>
                  <a:gd name="T5" fmla="*/ 7 h 41"/>
                  <a:gd name="T6" fmla="*/ 20 w 34"/>
                  <a:gd name="T7" fmla="*/ 41 h 41"/>
                  <a:gd name="T8" fmla="*/ 0 w 34"/>
                  <a:gd name="T9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1">
                    <a:moveTo>
                      <a:pt x="0" y="34"/>
                    </a:moveTo>
                    <a:lnTo>
                      <a:pt x="14" y="0"/>
                    </a:lnTo>
                    <a:lnTo>
                      <a:pt x="34" y="7"/>
                    </a:lnTo>
                    <a:lnTo>
                      <a:pt x="20" y="4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26776CCA-064B-477E-A2C3-B17289CFC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1378"/>
                <a:ext cx="32" cy="37"/>
              </a:xfrm>
              <a:custGeom>
                <a:avLst/>
                <a:gdLst>
                  <a:gd name="T0" fmla="*/ 0 w 40"/>
                  <a:gd name="T1" fmla="*/ 40 h 47"/>
                  <a:gd name="T2" fmla="*/ 20 w 40"/>
                  <a:gd name="T3" fmla="*/ 0 h 47"/>
                  <a:gd name="T4" fmla="*/ 40 w 40"/>
                  <a:gd name="T5" fmla="*/ 7 h 47"/>
                  <a:gd name="T6" fmla="*/ 20 w 40"/>
                  <a:gd name="T7" fmla="*/ 47 h 47"/>
                  <a:gd name="T8" fmla="*/ 0 w 40"/>
                  <a:gd name="T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40"/>
                    </a:moveTo>
                    <a:lnTo>
                      <a:pt x="20" y="0"/>
                    </a:lnTo>
                    <a:lnTo>
                      <a:pt x="40" y="7"/>
                    </a:lnTo>
                    <a:lnTo>
                      <a:pt x="20" y="4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37A7FA71-1E7F-4E50-A566-3E196A38E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293"/>
                <a:ext cx="31" cy="37"/>
              </a:xfrm>
              <a:custGeom>
                <a:avLst/>
                <a:gdLst>
                  <a:gd name="T0" fmla="*/ 0 w 40"/>
                  <a:gd name="T1" fmla="*/ 33 h 47"/>
                  <a:gd name="T2" fmla="*/ 20 w 40"/>
                  <a:gd name="T3" fmla="*/ 0 h 47"/>
                  <a:gd name="T4" fmla="*/ 40 w 40"/>
                  <a:gd name="T5" fmla="*/ 13 h 47"/>
                  <a:gd name="T6" fmla="*/ 20 w 40"/>
                  <a:gd name="T7" fmla="*/ 47 h 47"/>
                  <a:gd name="T8" fmla="*/ 0 w 40"/>
                  <a:gd name="T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33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53">
                <a:extLst>
                  <a:ext uri="{FF2B5EF4-FFF2-40B4-BE49-F238E27FC236}">
                    <a16:creationId xmlns:a16="http://schemas.microsoft.com/office/drawing/2014/main" id="{EDEEBBEE-CC15-4132-AEC7-0C87E84D0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" y="1271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54">
                <a:extLst>
                  <a:ext uri="{FF2B5EF4-FFF2-40B4-BE49-F238E27FC236}">
                    <a16:creationId xmlns:a16="http://schemas.microsoft.com/office/drawing/2014/main" id="{462F0F12-0FD6-4796-9C50-A966B91FC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7" y="1271"/>
                <a:ext cx="2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55">
                <a:extLst>
                  <a:ext uri="{FF2B5EF4-FFF2-40B4-BE49-F238E27FC236}">
                    <a16:creationId xmlns:a16="http://schemas.microsoft.com/office/drawing/2014/main" id="{1E4C4646-E234-49AA-B207-351E8DC40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267"/>
                <a:ext cx="22" cy="15"/>
              </a:xfrm>
              <a:custGeom>
                <a:avLst/>
                <a:gdLst>
                  <a:gd name="T0" fmla="*/ 0 w 27"/>
                  <a:gd name="T1" fmla="*/ 13 h 20"/>
                  <a:gd name="T2" fmla="*/ 7 w 27"/>
                  <a:gd name="T3" fmla="*/ 0 h 20"/>
                  <a:gd name="T4" fmla="*/ 27 w 27"/>
                  <a:gd name="T5" fmla="*/ 6 h 20"/>
                  <a:gd name="T6" fmla="*/ 21 w 27"/>
                  <a:gd name="T7" fmla="*/ 20 h 20"/>
                  <a:gd name="T8" fmla="*/ 0 w 27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0" y="13"/>
                    </a:moveTo>
                    <a:lnTo>
                      <a:pt x="7" y="0"/>
                    </a:lnTo>
                    <a:lnTo>
                      <a:pt x="27" y="6"/>
                    </a:lnTo>
                    <a:lnTo>
                      <a:pt x="21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56">
                <a:extLst>
                  <a:ext uri="{FF2B5EF4-FFF2-40B4-BE49-F238E27FC236}">
                    <a16:creationId xmlns:a16="http://schemas.microsoft.com/office/drawing/2014/main" id="{20E6B3B3-7CA2-4C67-AD94-5FD11C17F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182"/>
                <a:ext cx="26" cy="31"/>
              </a:xfrm>
              <a:custGeom>
                <a:avLst/>
                <a:gdLst>
                  <a:gd name="T0" fmla="*/ 0 w 33"/>
                  <a:gd name="T1" fmla="*/ 33 h 40"/>
                  <a:gd name="T2" fmla="*/ 13 w 33"/>
                  <a:gd name="T3" fmla="*/ 0 h 40"/>
                  <a:gd name="T4" fmla="*/ 33 w 33"/>
                  <a:gd name="T5" fmla="*/ 6 h 40"/>
                  <a:gd name="T6" fmla="*/ 20 w 33"/>
                  <a:gd name="T7" fmla="*/ 40 h 40"/>
                  <a:gd name="T8" fmla="*/ 0 w 33"/>
                  <a:gd name="T9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0" y="33"/>
                    </a:moveTo>
                    <a:lnTo>
                      <a:pt x="13" y="0"/>
                    </a:lnTo>
                    <a:lnTo>
                      <a:pt x="33" y="6"/>
                    </a:lnTo>
                    <a:lnTo>
                      <a:pt x="20" y="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7">
                <a:extLst>
                  <a:ext uri="{FF2B5EF4-FFF2-40B4-BE49-F238E27FC236}">
                    <a16:creationId xmlns:a16="http://schemas.microsoft.com/office/drawing/2014/main" id="{7C6C5106-AAB1-47A5-A1E8-391BE5B0E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1091"/>
                <a:ext cx="27" cy="32"/>
              </a:xfrm>
              <a:custGeom>
                <a:avLst/>
                <a:gdLst>
                  <a:gd name="T0" fmla="*/ 0 w 34"/>
                  <a:gd name="T1" fmla="*/ 34 h 40"/>
                  <a:gd name="T2" fmla="*/ 14 w 34"/>
                  <a:gd name="T3" fmla="*/ 0 h 40"/>
                  <a:gd name="T4" fmla="*/ 34 w 34"/>
                  <a:gd name="T5" fmla="*/ 7 h 40"/>
                  <a:gd name="T6" fmla="*/ 20 w 34"/>
                  <a:gd name="T7" fmla="*/ 40 h 40"/>
                  <a:gd name="T8" fmla="*/ 0 w 34"/>
                  <a:gd name="T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0" y="34"/>
                    </a:moveTo>
                    <a:lnTo>
                      <a:pt x="14" y="0"/>
                    </a:lnTo>
                    <a:lnTo>
                      <a:pt x="34" y="7"/>
                    </a:lnTo>
                    <a:lnTo>
                      <a:pt x="20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8">
                <a:extLst>
                  <a:ext uri="{FF2B5EF4-FFF2-40B4-BE49-F238E27FC236}">
                    <a16:creationId xmlns:a16="http://schemas.microsoft.com/office/drawing/2014/main" id="{FD2FEFE2-7E42-4F9F-8968-E61F2CC4C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002"/>
                <a:ext cx="31" cy="36"/>
              </a:xfrm>
              <a:custGeom>
                <a:avLst/>
                <a:gdLst>
                  <a:gd name="T0" fmla="*/ 0 w 40"/>
                  <a:gd name="T1" fmla="*/ 40 h 46"/>
                  <a:gd name="T2" fmla="*/ 20 w 40"/>
                  <a:gd name="T3" fmla="*/ 0 h 46"/>
                  <a:gd name="T4" fmla="*/ 40 w 40"/>
                  <a:gd name="T5" fmla="*/ 6 h 46"/>
                  <a:gd name="T6" fmla="*/ 20 w 40"/>
                  <a:gd name="T7" fmla="*/ 46 h 46"/>
                  <a:gd name="T8" fmla="*/ 0 w 40"/>
                  <a:gd name="T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6">
                    <a:moveTo>
                      <a:pt x="0" y="40"/>
                    </a:moveTo>
                    <a:lnTo>
                      <a:pt x="20" y="0"/>
                    </a:lnTo>
                    <a:lnTo>
                      <a:pt x="40" y="6"/>
                    </a:lnTo>
                    <a:lnTo>
                      <a:pt x="2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9">
                <a:extLst>
                  <a:ext uri="{FF2B5EF4-FFF2-40B4-BE49-F238E27FC236}">
                    <a16:creationId xmlns:a16="http://schemas.microsoft.com/office/drawing/2014/main" id="{37D977F4-3801-4C68-AE9E-16E406DE7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" y="917"/>
                <a:ext cx="32" cy="36"/>
              </a:xfrm>
              <a:custGeom>
                <a:avLst/>
                <a:gdLst>
                  <a:gd name="T0" fmla="*/ 0 w 40"/>
                  <a:gd name="T1" fmla="*/ 33 h 46"/>
                  <a:gd name="T2" fmla="*/ 20 w 40"/>
                  <a:gd name="T3" fmla="*/ 0 h 46"/>
                  <a:gd name="T4" fmla="*/ 40 w 40"/>
                  <a:gd name="T5" fmla="*/ 13 h 46"/>
                  <a:gd name="T6" fmla="*/ 20 w 40"/>
                  <a:gd name="T7" fmla="*/ 46 h 46"/>
                  <a:gd name="T8" fmla="*/ 0 w 40"/>
                  <a:gd name="T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6">
                    <a:moveTo>
                      <a:pt x="0" y="33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" name="Picture 6" descr="alice">
              <a:extLst>
                <a:ext uri="{FF2B5EF4-FFF2-40B4-BE49-F238E27FC236}">
                  <a16:creationId xmlns:a16="http://schemas.microsoft.com/office/drawing/2014/main" id="{F5ED397E-AD80-49ED-943E-CAF840022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306" y="2201722"/>
              <a:ext cx="1076325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ob_marley_painting_portrait_canvas_wall_art">
              <a:extLst>
                <a:ext uri="{FF2B5EF4-FFF2-40B4-BE49-F238E27FC236}">
                  <a16:creationId xmlns:a16="http://schemas.microsoft.com/office/drawing/2014/main" id="{95A23413-B4C1-4EBD-82C6-6931BF236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080" y="3056560"/>
              <a:ext cx="742673" cy="104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4C1102-34C3-49B5-9B60-037A5F314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1122" y="576072"/>
            <a:ext cx="8229600" cy="1087438"/>
          </a:xfrm>
        </p:spPr>
        <p:txBody>
          <a:bodyPr/>
          <a:lstStyle/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Ziv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Hellman’s New Extension of My Theorem!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97C2EB55-A23A-4779-A280-1678F20C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47" y="2002536"/>
            <a:ext cx="841375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Suppose Alice’s and Bob’s known priors are at most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apart in total variation distance.  Then after they state their expectations of a [0,1] random variable O(1/(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</a:t>
            </a:r>
            <a:r>
              <a:rPr lang="en-US" altLang="en-US" sz="3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)) times, they’ll agree to within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O(),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except with probability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+O()</a:t>
            </a:r>
            <a:endParaRPr lang="en-US" alt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4752EC5-4E89-48DE-B77F-27A91EFD5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88" y="4599432"/>
            <a:ext cx="7278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Uses a 2013 result of </a:t>
            </a:r>
            <a:r>
              <a:rPr lang="en-US" altLang="en-US" sz="3000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Ziv’s</a:t>
            </a:r>
            <a:r>
              <a:rPr lang="en-US" altLang="en-US" sz="30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generalizes </a:t>
            </a:r>
            <a:r>
              <a:rPr lang="en-US" altLang="en-US" sz="3000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Aumann</a:t>
            </a:r>
            <a:r>
              <a:rPr lang="en-US" altLang="en-US" sz="30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almost-common priors</a:t>
            </a:r>
          </a:p>
        </p:txBody>
      </p:sp>
    </p:spTree>
    <p:extLst>
      <p:ext uri="{BB962C8B-B14F-4D97-AF65-F5344CB8AC3E}">
        <p14:creationId xmlns:p14="http://schemas.microsoft.com/office/powerpoint/2010/main" val="177499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4C1102-34C3-49B5-9B60-037A5F314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985" y="283464"/>
            <a:ext cx="8229600" cy="1087438"/>
          </a:xfrm>
        </p:spPr>
        <p:txBody>
          <a:bodyPr/>
          <a:lstStyle/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Szemerédi’s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Regularity Lemma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97C2EB55-A23A-4779-A280-1678F20C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10" y="4270248"/>
            <a:ext cx="84137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Andy Drucker (my former student), 2007: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lemma immediately implies a </a:t>
            </a:r>
            <a:r>
              <a:rPr lang="en-US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protocol for (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,)-agreement, using a number of bits that depends only on  and —albeit a wildly larger number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530" name="Picture 2" descr="regularity partition">
            <a:extLst>
              <a:ext uri="{FF2B5EF4-FFF2-40B4-BE49-F238E27FC236}">
                <a16:creationId xmlns:a16="http://schemas.microsoft.com/office/drawing/2014/main" id="{8596345A-9D72-4341-AD6F-693679F5E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3" y="1268394"/>
            <a:ext cx="2894747" cy="28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80A07B88-B124-4975-84D5-30CD1C2DB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50" y="1378379"/>
            <a:ext cx="533751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Informally: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Every n-vertex graph can be partitioned into a number of components independent of n, such that the edges between any two components “look random” with the appropriate density</a:t>
            </a:r>
          </a:p>
        </p:txBody>
      </p:sp>
    </p:spTree>
    <p:extLst>
      <p:ext uri="{BB962C8B-B14F-4D97-AF65-F5344CB8AC3E}">
        <p14:creationId xmlns:p14="http://schemas.microsoft.com/office/powerpoint/2010/main" val="21366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4C1102-34C3-49B5-9B60-037A5F314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173736"/>
            <a:ext cx="8229600" cy="1087438"/>
          </a:xfrm>
        </p:spPr>
        <p:txBody>
          <a:bodyPr/>
          <a:lstStyle/>
          <a:p>
            <a:r>
              <a:rPr lang="en-US" alt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Aumann</a:t>
            </a: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AI Alignment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97C2EB55-A23A-4779-A280-1678F20C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417320"/>
            <a:ext cx="84137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 few domains like math, humans might never be capable of “</a:t>
            </a:r>
            <a:r>
              <a:rPr lang="en-US" alt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Aumannian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conversations,” which follow unbiased random walks and rapidly reach approximate agreement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4594883-9D9C-465F-A6D0-FA7954413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3611880"/>
            <a:ext cx="84137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presumably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could converse this way!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79957B6-BC3B-4907-B60C-51DC9437E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77" y="4431595"/>
            <a:ext cx="8413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that be </a:t>
            </a:r>
            <a:r>
              <a:rPr lang="en-US" alt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the humans’ </a:t>
            </a:r>
            <a:r>
              <a:rPr lang="en-US" altLang="en-US"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standpoint??</a:t>
            </a:r>
            <a:endParaRPr lang="en-US" alt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7B9EF59-204A-45D3-BC18-52534A6D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5664522"/>
            <a:ext cx="8413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more, listen to </a:t>
            </a:r>
            <a:r>
              <a:rPr lang="en-US" alt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Aran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Nayebi’s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talk, right after this one!</a:t>
            </a:r>
          </a:p>
        </p:txBody>
      </p:sp>
    </p:spTree>
    <p:extLst>
      <p:ext uri="{BB962C8B-B14F-4D97-AF65-F5344CB8AC3E}">
        <p14:creationId xmlns:p14="http://schemas.microsoft.com/office/powerpoint/2010/main" val="14022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322A72B-9E24-41B5-B6BE-9E79B49F1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 Complexity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B6AC1105-E320-4CFF-8834-C867330C4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153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Fine, few messages suffice for agreement—but what if it took Alice and Bob billions of years to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their messages?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D14F7F55-A718-43E2-BD4A-22136533F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027363"/>
            <a:ext cx="834072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Turns out: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Provided the agents can sample from their initial partitions, they can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simulate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Bayesian rationality using a number of samples independent of n 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(but alas, exponential in 1/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Meaning: By examining their messages, you couldn’t distinguish these “Bayesian wannabes” from true Bayesians with non-negligible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80DBF9E-A712-42B9-95F1-FAA815508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 Complexity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86D068A6-CF02-44EF-A39E-E67C1CA18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15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Problem: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agent’s expectation could lie on a “knife-edge” between two messages</a:t>
            </a:r>
          </a:p>
        </p:txBody>
      </p:sp>
      <p:grpSp>
        <p:nvGrpSpPr>
          <p:cNvPr id="20497" name="Group 17">
            <a:extLst>
              <a:ext uri="{FF2B5EF4-FFF2-40B4-BE49-F238E27FC236}">
                <a16:creationId xmlns:a16="http://schemas.microsoft.com/office/drawing/2014/main" id="{95C45090-A5F5-4A5F-B417-B231E86ABC02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3794125"/>
            <a:ext cx="8534400" cy="2852738"/>
            <a:chOff x="230" y="2390"/>
            <a:chExt cx="5376" cy="1797"/>
          </a:xfrm>
        </p:grpSpPr>
        <p:sp>
          <p:nvSpPr>
            <p:cNvPr id="20484" name="Line 4">
              <a:extLst>
                <a:ext uri="{FF2B5EF4-FFF2-40B4-BE49-F238E27FC236}">
                  <a16:creationId xmlns:a16="http://schemas.microsoft.com/office/drawing/2014/main" id="{84BA18BD-B1DF-4657-B300-81E0DCD99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" y="378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AutoShape 5">
              <a:extLst>
                <a:ext uri="{FF2B5EF4-FFF2-40B4-BE49-F238E27FC236}">
                  <a16:creationId xmlns:a16="http://schemas.microsoft.com/office/drawing/2014/main" id="{43CDFB3D-21D7-4B24-B6A4-8449B5FF7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390"/>
              <a:ext cx="1152" cy="137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Line 6">
              <a:extLst>
                <a:ext uri="{FF2B5EF4-FFF2-40B4-BE49-F238E27FC236}">
                  <a16:creationId xmlns:a16="http://schemas.microsoft.com/office/drawing/2014/main" id="{73A9C275-5601-4388-B1E0-88D73DAA6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368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Text Box 7">
              <a:extLst>
                <a:ext uri="{FF2B5EF4-FFF2-40B4-BE49-F238E27FC236}">
                  <a16:creationId xmlns:a16="http://schemas.microsoft.com/office/drawing/2014/main" id="{DC61A525-921B-4CE6-8CE6-AA4C3B8DD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3782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1</a:t>
              </a:r>
              <a:endParaRPr lang="en-US" altLang="en-US" sz="2800" baseline="-25000"/>
            </a:p>
          </p:txBody>
        </p:sp>
        <p:sp>
          <p:nvSpPr>
            <p:cNvPr id="20488" name="Line 8">
              <a:extLst>
                <a:ext uri="{FF2B5EF4-FFF2-40B4-BE49-F238E27FC236}">
                  <a16:creationId xmlns:a16="http://schemas.microsoft.com/office/drawing/2014/main" id="{358FA9AA-9F90-4B1D-9239-90D6C3267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0" y="368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9">
              <a:extLst>
                <a:ext uri="{FF2B5EF4-FFF2-40B4-BE49-F238E27FC236}">
                  <a16:creationId xmlns:a16="http://schemas.microsoft.com/office/drawing/2014/main" id="{F2C8DC57-68D8-49FB-B05F-C35BCF21E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0" y="368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10">
              <a:extLst>
                <a:ext uri="{FF2B5EF4-FFF2-40B4-BE49-F238E27FC236}">
                  <a16:creationId xmlns:a16="http://schemas.microsoft.com/office/drawing/2014/main" id="{63571D13-C6E1-48BB-A0AF-C83EC075E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" y="3782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0</a:t>
              </a:r>
              <a:endParaRPr lang="en-US" altLang="en-US" sz="2800" baseline="-25000"/>
            </a:p>
          </p:txBody>
        </p:sp>
        <p:sp>
          <p:nvSpPr>
            <p:cNvPr id="20491" name="Line 11">
              <a:extLst>
                <a:ext uri="{FF2B5EF4-FFF2-40B4-BE49-F238E27FC236}">
                  <a16:creationId xmlns:a16="http://schemas.microsoft.com/office/drawing/2014/main" id="{CFF4BA96-7616-4700-9C96-D959BBD0F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4" y="2390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Text Box 12">
              <a:extLst>
                <a:ext uri="{FF2B5EF4-FFF2-40B4-BE49-F238E27FC236}">
                  <a16:creationId xmlns:a16="http://schemas.microsoft.com/office/drawing/2014/main" id="{9358F9C5-D3C5-4A14-8BFB-A5BE64596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302" y="2922"/>
              <a:ext cx="13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Pr[message]</a:t>
              </a:r>
              <a:endParaRPr lang="en-US" altLang="en-US" sz="2800" baseline="-25000"/>
            </a:p>
          </p:txBody>
        </p:sp>
        <p:graphicFrame>
          <p:nvGraphicFramePr>
            <p:cNvPr id="20494" name="Object 14">
              <a:extLst>
                <a:ext uri="{FF2B5EF4-FFF2-40B4-BE49-F238E27FC236}">
                  <a16:creationId xmlns:a16="http://schemas.microsoft.com/office/drawing/2014/main" id="{4C94F621-E74E-47F8-B676-9E8F12C229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33" y="3740"/>
            <a:ext cx="353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4" name="Equation" r:id="rId3" imgW="190440" imgH="241200" progId="Equation.3">
                    <p:embed/>
                  </p:oleObj>
                </mc:Choice>
                <mc:Fallback>
                  <p:oleObj name="Equation" r:id="rId3" imgW="190440" imgH="241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3" y="3740"/>
                          <a:ext cx="353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5" name="Text Box 15">
            <a:extLst>
              <a:ext uri="{FF2B5EF4-FFF2-40B4-BE49-F238E27FC236}">
                <a16:creationId xmlns:a16="http://schemas.microsoft.com/office/drawing/2014/main" id="{D802A792-D5F2-40F3-9110-B20A167AF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2441575"/>
            <a:ext cx="815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Solution: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Have agents “smooth” their messages by adding random noise to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C907532-69D9-4C3F-8169-F8C23F62B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r>
              <a:rPr lang="en-US" alt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‘Twas</a:t>
            </a: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half my life ago (2004)…</a:t>
            </a:r>
          </a:p>
        </p:txBody>
      </p:sp>
      <p:pic>
        <p:nvPicPr>
          <p:cNvPr id="13" name="Picture 10" descr="aay2">
            <a:extLst>
              <a:ext uri="{FF2B5EF4-FFF2-40B4-BE49-F238E27FC236}">
                <a16:creationId xmlns:a16="http://schemas.microsoft.com/office/drawing/2014/main" id="{49F39E5E-FA07-4FBD-8E00-F2FE4DAE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0" t="34200" r="33749" b="43800"/>
          <a:stretch>
            <a:fillRect/>
          </a:stretch>
        </p:blipFill>
        <p:spPr bwMode="auto">
          <a:xfrm>
            <a:off x="1163599" y="1470245"/>
            <a:ext cx="20018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5C592C8D-3E91-46CA-96F8-4BB238D7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01" y="3847324"/>
            <a:ext cx="3701009" cy="19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was a 21-year-old Berkeley CS PhD student, mainly working on quantum computing (still my main thing)…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70925BD-E6DD-4CEA-ABAB-C05C03BAA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816" y="3727817"/>
            <a:ext cx="4457851" cy="19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when I came across a paper called “Are Disagreements Honest?” by Tyler Cowen and Robin Hanson … which destabilized my whole worldview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B3E7D-6B12-4DA8-8E64-574A7ED6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32" y="1461704"/>
            <a:ext cx="1499616" cy="2127976"/>
          </a:xfrm>
          <a:prstGeom prst="rect">
            <a:avLst/>
          </a:prstGeom>
        </p:spPr>
      </p:pic>
      <p:pic>
        <p:nvPicPr>
          <p:cNvPr id="3087" name="Picture 15" descr="https://upload.wikimedia.org/wikipedia/commons/thumb/4/44/Robin_Hanson_in_a_field_2.jpg/250px-Robin_Hanson_in_a_field_2.jpg">
            <a:extLst>
              <a:ext uri="{FF2B5EF4-FFF2-40B4-BE49-F238E27FC236}">
                <a16:creationId xmlns:a16="http://schemas.microsoft.com/office/drawing/2014/main" id="{E405C22E-4438-4898-9696-0012451B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430098"/>
            <a:ext cx="1540613" cy="21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C907532-69D9-4C3F-8169-F8C23F62B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025" y="467516"/>
            <a:ext cx="8534400" cy="1066800"/>
          </a:xfrm>
        </p:spPr>
        <p:txBody>
          <a:bodyPr/>
          <a:lstStyle/>
          <a:p>
            <a: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paper explained something I’d never heard of: </a:t>
            </a:r>
            <a:r>
              <a:rPr lang="en-US" alt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Aumann’s</a:t>
            </a: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Agreement Theorem</a:t>
            </a:r>
            <a:br>
              <a:rPr lang="en-US" alt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“Bayesians with common priors can’t agree to disagree”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8DE8E40-3712-407E-804B-78A60C1DC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177" y="5480290"/>
            <a:ext cx="8382000" cy="48463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reaction 1: “Obviously this is wrong”</a:t>
            </a:r>
          </a:p>
          <a:p>
            <a:pPr marL="0" indent="0">
              <a:buNone/>
            </a:pP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FD1FFF3-EC94-428C-849B-75D9A304F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09" y="2053883"/>
            <a:ext cx="3972791" cy="48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Plus,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Hanson 2002: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E[p</a:t>
            </a:r>
            <a:r>
              <a:rPr lang="en-US" alt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t+1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n-US" alt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altLang="en-US" sz="28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if Alice and Bob keep telling each other their current opinions, those opinions follow </a:t>
            </a:r>
            <a:r>
              <a:rPr lang="en-US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unbiased random walks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(!)</a:t>
            </a:r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08F3A6F5-5100-4516-B546-69464C1BB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09" y="6079614"/>
            <a:ext cx="8382000" cy="48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reaction 2: “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bad assumption is being made”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6A1E46-B698-4918-A17D-3C43C5BE8105}"/>
              </a:ext>
            </a:extLst>
          </p:cNvPr>
          <p:cNvGrpSpPr/>
          <p:nvPr/>
        </p:nvGrpSpPr>
        <p:grpSpPr>
          <a:xfrm>
            <a:off x="4200306" y="2053883"/>
            <a:ext cx="4613447" cy="2503487"/>
            <a:chOff x="4200306" y="2053883"/>
            <a:chExt cx="4613447" cy="2503487"/>
          </a:xfrm>
        </p:grpSpPr>
        <p:grpSp>
          <p:nvGrpSpPr>
            <p:cNvPr id="10" name="Group 64">
              <a:extLst>
                <a:ext uri="{FF2B5EF4-FFF2-40B4-BE49-F238E27FC236}">
                  <a16:creationId xmlns:a16="http://schemas.microsoft.com/office/drawing/2014/main" id="{D31610BE-EA66-47DE-9719-556E4BB22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1177" y="2053883"/>
              <a:ext cx="3892550" cy="2503487"/>
              <a:chOff x="1336" y="720"/>
              <a:chExt cx="2936" cy="1888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66A735B3-7080-4421-994F-687AF4E2D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5" y="720"/>
                <a:ext cx="2927" cy="1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9D8B13DA-646A-486E-87AB-D7CE73FFD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" y="732"/>
                <a:ext cx="2927" cy="1876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9F8E9D8C-FC0A-4EE7-AF03-252D9994B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097"/>
                <a:ext cx="2769" cy="747"/>
              </a:xfrm>
              <a:custGeom>
                <a:avLst/>
                <a:gdLst>
                  <a:gd name="T0" fmla="*/ 0 w 523"/>
                  <a:gd name="T1" fmla="*/ 141 h 141"/>
                  <a:gd name="T2" fmla="*/ 31 w 523"/>
                  <a:gd name="T3" fmla="*/ 141 h 141"/>
                  <a:gd name="T4" fmla="*/ 62 w 523"/>
                  <a:gd name="T5" fmla="*/ 71 h 141"/>
                  <a:gd name="T6" fmla="*/ 93 w 523"/>
                  <a:gd name="T7" fmla="*/ 71 h 141"/>
                  <a:gd name="T8" fmla="*/ 123 w 523"/>
                  <a:gd name="T9" fmla="*/ 141 h 141"/>
                  <a:gd name="T10" fmla="*/ 154 w 523"/>
                  <a:gd name="T11" fmla="*/ 141 h 141"/>
                  <a:gd name="T12" fmla="*/ 185 w 523"/>
                  <a:gd name="T13" fmla="*/ 141 h 141"/>
                  <a:gd name="T14" fmla="*/ 215 w 523"/>
                  <a:gd name="T15" fmla="*/ 141 h 141"/>
                  <a:gd name="T16" fmla="*/ 246 w 523"/>
                  <a:gd name="T17" fmla="*/ 71 h 141"/>
                  <a:gd name="T18" fmla="*/ 277 w 523"/>
                  <a:gd name="T19" fmla="*/ 71 h 141"/>
                  <a:gd name="T20" fmla="*/ 308 w 523"/>
                  <a:gd name="T21" fmla="*/ 71 h 141"/>
                  <a:gd name="T22" fmla="*/ 338 w 523"/>
                  <a:gd name="T23" fmla="*/ 71 h 141"/>
                  <a:gd name="T24" fmla="*/ 369 w 523"/>
                  <a:gd name="T25" fmla="*/ 141 h 141"/>
                  <a:gd name="T26" fmla="*/ 400 w 523"/>
                  <a:gd name="T27" fmla="*/ 141 h 141"/>
                  <a:gd name="T28" fmla="*/ 430 w 523"/>
                  <a:gd name="T29" fmla="*/ 71 h 141"/>
                  <a:gd name="T30" fmla="*/ 461 w 523"/>
                  <a:gd name="T31" fmla="*/ 71 h 141"/>
                  <a:gd name="T32" fmla="*/ 492 w 523"/>
                  <a:gd name="T33" fmla="*/ 0 h 141"/>
                  <a:gd name="T34" fmla="*/ 523 w 523"/>
                  <a:gd name="T3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3" h="141">
                    <a:moveTo>
                      <a:pt x="0" y="141"/>
                    </a:moveTo>
                    <a:lnTo>
                      <a:pt x="31" y="141"/>
                    </a:lnTo>
                    <a:lnTo>
                      <a:pt x="62" y="71"/>
                    </a:lnTo>
                    <a:lnTo>
                      <a:pt x="93" y="71"/>
                    </a:lnTo>
                    <a:lnTo>
                      <a:pt x="123" y="141"/>
                    </a:lnTo>
                    <a:lnTo>
                      <a:pt x="154" y="141"/>
                    </a:lnTo>
                    <a:lnTo>
                      <a:pt x="185" y="141"/>
                    </a:lnTo>
                    <a:lnTo>
                      <a:pt x="215" y="141"/>
                    </a:lnTo>
                    <a:lnTo>
                      <a:pt x="246" y="71"/>
                    </a:lnTo>
                    <a:lnTo>
                      <a:pt x="277" y="71"/>
                    </a:lnTo>
                    <a:lnTo>
                      <a:pt x="308" y="71"/>
                    </a:lnTo>
                    <a:lnTo>
                      <a:pt x="338" y="71"/>
                    </a:lnTo>
                    <a:lnTo>
                      <a:pt x="369" y="141"/>
                    </a:lnTo>
                    <a:lnTo>
                      <a:pt x="400" y="141"/>
                    </a:lnTo>
                    <a:lnTo>
                      <a:pt x="430" y="71"/>
                    </a:lnTo>
                    <a:lnTo>
                      <a:pt x="461" y="71"/>
                    </a:lnTo>
                    <a:lnTo>
                      <a:pt x="492" y="0"/>
                    </a:lnTo>
                    <a:lnTo>
                      <a:pt x="523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91AF8A47-D310-42FA-BB73-B5DD4C9EA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D3C9063E-F1B8-4D6B-90D9-6CB57FF06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DC841E44-58D0-4FCC-9757-2479EF4EB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4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11B667D6-CF0F-4531-A7B0-2A16D9531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" y="1648"/>
                <a:ext cx="3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53497D98-3187-4951-ACD7-901C54300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1648"/>
                <a:ext cx="3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224DBE94-8F3C-4334-A430-C06E120FF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1648"/>
                <a:ext cx="17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61CADE69-75C4-4AEB-9FE8-F8EE7D459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" y="1648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D9244A05-BCDF-4F83-ADB8-81CF30255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6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266B21DE-9061-4EDB-B38D-0FCE2CB75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1669"/>
                <a:ext cx="32" cy="37"/>
              </a:xfrm>
              <a:custGeom>
                <a:avLst/>
                <a:gdLst>
                  <a:gd name="T0" fmla="*/ 20 w 40"/>
                  <a:gd name="T1" fmla="*/ 0 h 47"/>
                  <a:gd name="T2" fmla="*/ 40 w 40"/>
                  <a:gd name="T3" fmla="*/ 34 h 47"/>
                  <a:gd name="T4" fmla="*/ 20 w 40"/>
                  <a:gd name="T5" fmla="*/ 47 h 47"/>
                  <a:gd name="T6" fmla="*/ 0 w 40"/>
                  <a:gd name="T7" fmla="*/ 14 h 47"/>
                  <a:gd name="T8" fmla="*/ 20 w 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0"/>
                    </a:moveTo>
                    <a:lnTo>
                      <a:pt x="40" y="34"/>
                    </a:lnTo>
                    <a:lnTo>
                      <a:pt x="20" y="47"/>
                    </a:lnTo>
                    <a:lnTo>
                      <a:pt x="0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0FA835B7-63A4-42B7-9F89-47F973592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1754"/>
                <a:ext cx="32" cy="37"/>
              </a:xfrm>
              <a:custGeom>
                <a:avLst/>
                <a:gdLst>
                  <a:gd name="T0" fmla="*/ 21 w 41"/>
                  <a:gd name="T1" fmla="*/ 0 h 47"/>
                  <a:gd name="T2" fmla="*/ 41 w 41"/>
                  <a:gd name="T3" fmla="*/ 40 h 47"/>
                  <a:gd name="T4" fmla="*/ 21 w 41"/>
                  <a:gd name="T5" fmla="*/ 47 h 47"/>
                  <a:gd name="T6" fmla="*/ 0 w 41"/>
                  <a:gd name="T7" fmla="*/ 7 h 47"/>
                  <a:gd name="T8" fmla="*/ 21 w 4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21" y="0"/>
                    </a:moveTo>
                    <a:lnTo>
                      <a:pt x="41" y="40"/>
                    </a:lnTo>
                    <a:lnTo>
                      <a:pt x="21" y="47"/>
                    </a:lnTo>
                    <a:lnTo>
                      <a:pt x="0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E7CFDB7F-2780-41D2-A0A5-DF4B3B0D4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844"/>
                <a:ext cx="26" cy="32"/>
              </a:xfrm>
              <a:custGeom>
                <a:avLst/>
                <a:gdLst>
                  <a:gd name="T0" fmla="*/ 20 w 33"/>
                  <a:gd name="T1" fmla="*/ 0 h 40"/>
                  <a:gd name="T2" fmla="*/ 33 w 33"/>
                  <a:gd name="T3" fmla="*/ 33 h 40"/>
                  <a:gd name="T4" fmla="*/ 13 w 33"/>
                  <a:gd name="T5" fmla="*/ 40 h 40"/>
                  <a:gd name="T6" fmla="*/ 0 w 33"/>
                  <a:gd name="T7" fmla="*/ 6 h 40"/>
                  <a:gd name="T8" fmla="*/ 20 w 33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20" y="0"/>
                    </a:moveTo>
                    <a:lnTo>
                      <a:pt x="33" y="33"/>
                    </a:lnTo>
                    <a:lnTo>
                      <a:pt x="13" y="40"/>
                    </a:lnTo>
                    <a:lnTo>
                      <a:pt x="0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34CEF0B9-FA4A-4475-999E-ABFB39C2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1934"/>
                <a:ext cx="26" cy="31"/>
              </a:xfrm>
              <a:custGeom>
                <a:avLst/>
                <a:gdLst>
                  <a:gd name="T0" fmla="*/ 20 w 33"/>
                  <a:gd name="T1" fmla="*/ 0 h 40"/>
                  <a:gd name="T2" fmla="*/ 33 w 33"/>
                  <a:gd name="T3" fmla="*/ 34 h 40"/>
                  <a:gd name="T4" fmla="*/ 13 w 33"/>
                  <a:gd name="T5" fmla="*/ 40 h 40"/>
                  <a:gd name="T6" fmla="*/ 0 w 33"/>
                  <a:gd name="T7" fmla="*/ 7 h 40"/>
                  <a:gd name="T8" fmla="*/ 20 w 33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20" y="0"/>
                    </a:moveTo>
                    <a:lnTo>
                      <a:pt x="33" y="34"/>
                    </a:lnTo>
                    <a:lnTo>
                      <a:pt x="13" y="40"/>
                    </a:lnTo>
                    <a:lnTo>
                      <a:pt x="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FAA4769C-B8E4-498E-A332-0D8E63D33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2019"/>
                <a:ext cx="22" cy="15"/>
              </a:xfrm>
              <a:custGeom>
                <a:avLst/>
                <a:gdLst>
                  <a:gd name="T0" fmla="*/ 20 w 27"/>
                  <a:gd name="T1" fmla="*/ 0 h 20"/>
                  <a:gd name="T2" fmla="*/ 27 w 27"/>
                  <a:gd name="T3" fmla="*/ 14 h 20"/>
                  <a:gd name="T4" fmla="*/ 7 w 27"/>
                  <a:gd name="T5" fmla="*/ 20 h 20"/>
                  <a:gd name="T6" fmla="*/ 0 w 27"/>
                  <a:gd name="T7" fmla="*/ 7 h 20"/>
                  <a:gd name="T8" fmla="*/ 20 w 27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0" y="0"/>
                    </a:moveTo>
                    <a:lnTo>
                      <a:pt x="27" y="14"/>
                    </a:lnTo>
                    <a:lnTo>
                      <a:pt x="7" y="20"/>
                    </a:lnTo>
                    <a:lnTo>
                      <a:pt x="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82F0E7B1-7222-4854-9009-D39E53DF8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024"/>
                <a:ext cx="2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2">
                <a:extLst>
                  <a:ext uri="{FF2B5EF4-FFF2-40B4-BE49-F238E27FC236}">
                    <a16:creationId xmlns:a16="http://schemas.microsoft.com/office/drawing/2014/main" id="{0607A956-2769-47BD-BB20-C63DDE2EC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3" y="2024"/>
                <a:ext cx="33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9E6066AF-9615-4E90-B5A1-8126FCDA5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1987"/>
                <a:ext cx="32" cy="37"/>
              </a:xfrm>
              <a:custGeom>
                <a:avLst/>
                <a:gdLst>
                  <a:gd name="T0" fmla="*/ 0 w 40"/>
                  <a:gd name="T1" fmla="*/ 34 h 47"/>
                  <a:gd name="T2" fmla="*/ 20 w 40"/>
                  <a:gd name="T3" fmla="*/ 0 h 47"/>
                  <a:gd name="T4" fmla="*/ 40 w 40"/>
                  <a:gd name="T5" fmla="*/ 13 h 47"/>
                  <a:gd name="T6" fmla="*/ 20 w 40"/>
                  <a:gd name="T7" fmla="*/ 47 h 47"/>
                  <a:gd name="T8" fmla="*/ 0 w 40"/>
                  <a:gd name="T9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34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878D7FC3-A3C0-44B1-956E-86B5BD043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1897"/>
                <a:ext cx="32" cy="37"/>
              </a:xfrm>
              <a:custGeom>
                <a:avLst/>
                <a:gdLst>
                  <a:gd name="T0" fmla="*/ 0 w 40"/>
                  <a:gd name="T1" fmla="*/ 40 h 46"/>
                  <a:gd name="T2" fmla="*/ 20 w 40"/>
                  <a:gd name="T3" fmla="*/ 0 h 46"/>
                  <a:gd name="T4" fmla="*/ 40 w 40"/>
                  <a:gd name="T5" fmla="*/ 6 h 46"/>
                  <a:gd name="T6" fmla="*/ 20 w 40"/>
                  <a:gd name="T7" fmla="*/ 46 h 46"/>
                  <a:gd name="T8" fmla="*/ 0 w 40"/>
                  <a:gd name="T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6">
                    <a:moveTo>
                      <a:pt x="0" y="40"/>
                    </a:moveTo>
                    <a:lnTo>
                      <a:pt x="20" y="0"/>
                    </a:lnTo>
                    <a:lnTo>
                      <a:pt x="40" y="6"/>
                    </a:lnTo>
                    <a:lnTo>
                      <a:pt x="2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12921993-693D-467D-97DB-6BF7EA29E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1812"/>
                <a:ext cx="31" cy="37"/>
              </a:xfrm>
              <a:custGeom>
                <a:avLst/>
                <a:gdLst>
                  <a:gd name="T0" fmla="*/ 0 w 40"/>
                  <a:gd name="T1" fmla="*/ 33 h 46"/>
                  <a:gd name="T2" fmla="*/ 20 w 40"/>
                  <a:gd name="T3" fmla="*/ 0 h 46"/>
                  <a:gd name="T4" fmla="*/ 40 w 40"/>
                  <a:gd name="T5" fmla="*/ 13 h 46"/>
                  <a:gd name="T6" fmla="*/ 20 w 40"/>
                  <a:gd name="T7" fmla="*/ 46 h 46"/>
                  <a:gd name="T8" fmla="*/ 0 w 40"/>
                  <a:gd name="T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6">
                    <a:moveTo>
                      <a:pt x="0" y="33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ACB5570F-EF7B-4677-915F-F34CC7A4D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1722"/>
                <a:ext cx="32" cy="37"/>
              </a:xfrm>
              <a:custGeom>
                <a:avLst/>
                <a:gdLst>
                  <a:gd name="T0" fmla="*/ 0 w 40"/>
                  <a:gd name="T1" fmla="*/ 34 h 47"/>
                  <a:gd name="T2" fmla="*/ 20 w 40"/>
                  <a:gd name="T3" fmla="*/ 0 h 47"/>
                  <a:gd name="T4" fmla="*/ 40 w 40"/>
                  <a:gd name="T5" fmla="*/ 13 h 47"/>
                  <a:gd name="T6" fmla="*/ 20 w 40"/>
                  <a:gd name="T7" fmla="*/ 47 h 47"/>
                  <a:gd name="T8" fmla="*/ 0 w 40"/>
                  <a:gd name="T9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34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562D31C3-DF85-4FC0-A78A-149A68F7E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653"/>
                <a:ext cx="22" cy="16"/>
              </a:xfrm>
              <a:custGeom>
                <a:avLst/>
                <a:gdLst>
                  <a:gd name="T0" fmla="*/ 0 w 27"/>
                  <a:gd name="T1" fmla="*/ 14 h 20"/>
                  <a:gd name="T2" fmla="*/ 7 w 27"/>
                  <a:gd name="T3" fmla="*/ 0 h 20"/>
                  <a:gd name="T4" fmla="*/ 27 w 27"/>
                  <a:gd name="T5" fmla="*/ 7 h 20"/>
                  <a:gd name="T6" fmla="*/ 20 w 27"/>
                  <a:gd name="T7" fmla="*/ 20 h 20"/>
                  <a:gd name="T8" fmla="*/ 0 w 27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0" y="14"/>
                    </a:moveTo>
                    <a:lnTo>
                      <a:pt x="7" y="0"/>
                    </a:lnTo>
                    <a:lnTo>
                      <a:pt x="27" y="7"/>
                    </a:lnTo>
                    <a:lnTo>
                      <a:pt x="20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8">
                <a:extLst>
                  <a:ext uri="{FF2B5EF4-FFF2-40B4-BE49-F238E27FC236}">
                    <a16:creationId xmlns:a16="http://schemas.microsoft.com/office/drawing/2014/main" id="{A585E288-677B-4E3E-B6F4-7F1A72562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1648"/>
                <a:ext cx="2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29">
                <a:extLst>
                  <a:ext uri="{FF2B5EF4-FFF2-40B4-BE49-F238E27FC236}">
                    <a16:creationId xmlns:a16="http://schemas.microsoft.com/office/drawing/2014/main" id="{39D63BE6-1510-4225-9E7E-082D56B91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7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F181C4E5-EF34-40B3-A47D-ADA61E78D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611"/>
                <a:ext cx="31" cy="37"/>
              </a:xfrm>
              <a:custGeom>
                <a:avLst/>
                <a:gdLst>
                  <a:gd name="T0" fmla="*/ 0 w 40"/>
                  <a:gd name="T1" fmla="*/ 33 h 47"/>
                  <a:gd name="T2" fmla="*/ 20 w 40"/>
                  <a:gd name="T3" fmla="*/ 0 h 47"/>
                  <a:gd name="T4" fmla="*/ 40 w 40"/>
                  <a:gd name="T5" fmla="*/ 13 h 47"/>
                  <a:gd name="T6" fmla="*/ 20 w 40"/>
                  <a:gd name="T7" fmla="*/ 47 h 47"/>
                  <a:gd name="T8" fmla="*/ 0 w 40"/>
                  <a:gd name="T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33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3254476E-C15E-4FAB-8C41-90DAC1A79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1520"/>
                <a:ext cx="32" cy="38"/>
              </a:xfrm>
              <a:custGeom>
                <a:avLst/>
                <a:gdLst>
                  <a:gd name="T0" fmla="*/ 0 w 40"/>
                  <a:gd name="T1" fmla="*/ 40 h 47"/>
                  <a:gd name="T2" fmla="*/ 20 w 40"/>
                  <a:gd name="T3" fmla="*/ 0 h 47"/>
                  <a:gd name="T4" fmla="*/ 40 w 40"/>
                  <a:gd name="T5" fmla="*/ 7 h 47"/>
                  <a:gd name="T6" fmla="*/ 20 w 40"/>
                  <a:gd name="T7" fmla="*/ 47 h 47"/>
                  <a:gd name="T8" fmla="*/ 0 w 40"/>
                  <a:gd name="T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40"/>
                    </a:moveTo>
                    <a:lnTo>
                      <a:pt x="20" y="0"/>
                    </a:lnTo>
                    <a:lnTo>
                      <a:pt x="40" y="7"/>
                    </a:lnTo>
                    <a:lnTo>
                      <a:pt x="20" y="4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A2D2748C-A2AF-4C90-B39D-2FB70C5A4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1435"/>
                <a:ext cx="27" cy="32"/>
              </a:xfrm>
              <a:custGeom>
                <a:avLst/>
                <a:gdLst>
                  <a:gd name="T0" fmla="*/ 0 w 34"/>
                  <a:gd name="T1" fmla="*/ 34 h 40"/>
                  <a:gd name="T2" fmla="*/ 14 w 34"/>
                  <a:gd name="T3" fmla="*/ 0 h 40"/>
                  <a:gd name="T4" fmla="*/ 34 w 34"/>
                  <a:gd name="T5" fmla="*/ 7 h 40"/>
                  <a:gd name="T6" fmla="*/ 20 w 34"/>
                  <a:gd name="T7" fmla="*/ 40 h 40"/>
                  <a:gd name="T8" fmla="*/ 0 w 34"/>
                  <a:gd name="T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0" y="34"/>
                    </a:moveTo>
                    <a:lnTo>
                      <a:pt x="14" y="0"/>
                    </a:lnTo>
                    <a:lnTo>
                      <a:pt x="34" y="7"/>
                    </a:lnTo>
                    <a:lnTo>
                      <a:pt x="20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5D0A2EC4-A0D9-4715-8C27-EACE51286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1346"/>
                <a:ext cx="27" cy="32"/>
              </a:xfrm>
              <a:custGeom>
                <a:avLst/>
                <a:gdLst>
                  <a:gd name="T0" fmla="*/ 0 w 33"/>
                  <a:gd name="T1" fmla="*/ 33 h 40"/>
                  <a:gd name="T2" fmla="*/ 13 w 33"/>
                  <a:gd name="T3" fmla="*/ 0 h 40"/>
                  <a:gd name="T4" fmla="*/ 33 w 33"/>
                  <a:gd name="T5" fmla="*/ 6 h 40"/>
                  <a:gd name="T6" fmla="*/ 20 w 33"/>
                  <a:gd name="T7" fmla="*/ 40 h 40"/>
                  <a:gd name="T8" fmla="*/ 0 w 33"/>
                  <a:gd name="T9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0" y="33"/>
                    </a:moveTo>
                    <a:lnTo>
                      <a:pt x="13" y="0"/>
                    </a:lnTo>
                    <a:lnTo>
                      <a:pt x="33" y="6"/>
                    </a:lnTo>
                    <a:lnTo>
                      <a:pt x="20" y="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8C84BE43-D506-4AD4-AD35-28DD9DC2D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277"/>
                <a:ext cx="20" cy="16"/>
              </a:xfrm>
              <a:custGeom>
                <a:avLst/>
                <a:gdLst>
                  <a:gd name="T0" fmla="*/ 0 w 26"/>
                  <a:gd name="T1" fmla="*/ 13 h 20"/>
                  <a:gd name="T2" fmla="*/ 6 w 26"/>
                  <a:gd name="T3" fmla="*/ 0 h 20"/>
                  <a:gd name="T4" fmla="*/ 26 w 26"/>
                  <a:gd name="T5" fmla="*/ 7 h 20"/>
                  <a:gd name="T6" fmla="*/ 20 w 26"/>
                  <a:gd name="T7" fmla="*/ 20 h 20"/>
                  <a:gd name="T8" fmla="*/ 0 w 26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0" y="13"/>
                    </a:moveTo>
                    <a:lnTo>
                      <a:pt x="6" y="0"/>
                    </a:lnTo>
                    <a:lnTo>
                      <a:pt x="26" y="7"/>
                    </a:lnTo>
                    <a:lnTo>
                      <a:pt x="2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35">
                <a:extLst>
                  <a:ext uri="{FF2B5EF4-FFF2-40B4-BE49-F238E27FC236}">
                    <a16:creationId xmlns:a16="http://schemas.microsoft.com/office/drawing/2014/main" id="{D965567A-8DF1-4D3F-9C04-6E3F15054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" y="1271"/>
                <a:ext cx="2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36">
                <a:extLst>
                  <a:ext uri="{FF2B5EF4-FFF2-40B4-BE49-F238E27FC236}">
                    <a16:creationId xmlns:a16="http://schemas.microsoft.com/office/drawing/2014/main" id="{5225689A-A33B-4EF8-8562-D6C0668D9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5" y="1271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85B47D13-F6A1-4B79-B708-2686A6D55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1293"/>
                <a:ext cx="31" cy="37"/>
              </a:xfrm>
              <a:custGeom>
                <a:avLst/>
                <a:gdLst>
                  <a:gd name="T0" fmla="*/ 20 w 40"/>
                  <a:gd name="T1" fmla="*/ 0 h 47"/>
                  <a:gd name="T2" fmla="*/ 40 w 40"/>
                  <a:gd name="T3" fmla="*/ 33 h 47"/>
                  <a:gd name="T4" fmla="*/ 20 w 40"/>
                  <a:gd name="T5" fmla="*/ 47 h 47"/>
                  <a:gd name="T6" fmla="*/ 0 w 40"/>
                  <a:gd name="T7" fmla="*/ 13 h 47"/>
                  <a:gd name="T8" fmla="*/ 20 w 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0"/>
                    </a:moveTo>
                    <a:lnTo>
                      <a:pt x="40" y="33"/>
                    </a:lnTo>
                    <a:lnTo>
                      <a:pt x="20" y="47"/>
                    </a:lnTo>
                    <a:lnTo>
                      <a:pt x="0" y="1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3C205C5E-A2E4-46FB-9A3F-069B6515B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378"/>
                <a:ext cx="32" cy="37"/>
              </a:xfrm>
              <a:custGeom>
                <a:avLst/>
                <a:gdLst>
                  <a:gd name="T0" fmla="*/ 20 w 40"/>
                  <a:gd name="T1" fmla="*/ 0 h 47"/>
                  <a:gd name="T2" fmla="*/ 40 w 40"/>
                  <a:gd name="T3" fmla="*/ 40 h 47"/>
                  <a:gd name="T4" fmla="*/ 20 w 40"/>
                  <a:gd name="T5" fmla="*/ 47 h 47"/>
                  <a:gd name="T6" fmla="*/ 0 w 40"/>
                  <a:gd name="T7" fmla="*/ 7 h 47"/>
                  <a:gd name="T8" fmla="*/ 20 w 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0"/>
                    </a:moveTo>
                    <a:lnTo>
                      <a:pt x="40" y="40"/>
                    </a:lnTo>
                    <a:lnTo>
                      <a:pt x="20" y="47"/>
                    </a:lnTo>
                    <a:lnTo>
                      <a:pt x="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1196F02C-6739-48F8-8D2D-04FF29C6A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467"/>
                <a:ext cx="32" cy="38"/>
              </a:xfrm>
              <a:custGeom>
                <a:avLst/>
                <a:gdLst>
                  <a:gd name="T0" fmla="*/ 20 w 40"/>
                  <a:gd name="T1" fmla="*/ 0 h 47"/>
                  <a:gd name="T2" fmla="*/ 40 w 40"/>
                  <a:gd name="T3" fmla="*/ 34 h 47"/>
                  <a:gd name="T4" fmla="*/ 20 w 40"/>
                  <a:gd name="T5" fmla="*/ 47 h 47"/>
                  <a:gd name="T6" fmla="*/ 0 w 40"/>
                  <a:gd name="T7" fmla="*/ 14 h 47"/>
                  <a:gd name="T8" fmla="*/ 20 w 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0"/>
                    </a:moveTo>
                    <a:lnTo>
                      <a:pt x="40" y="34"/>
                    </a:lnTo>
                    <a:lnTo>
                      <a:pt x="20" y="47"/>
                    </a:lnTo>
                    <a:lnTo>
                      <a:pt x="0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60965DCB-415D-49D9-B216-69E57EAD0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1558"/>
                <a:ext cx="31" cy="37"/>
              </a:xfrm>
              <a:custGeom>
                <a:avLst/>
                <a:gdLst>
                  <a:gd name="T0" fmla="*/ 20 w 40"/>
                  <a:gd name="T1" fmla="*/ 0 h 47"/>
                  <a:gd name="T2" fmla="*/ 40 w 40"/>
                  <a:gd name="T3" fmla="*/ 33 h 47"/>
                  <a:gd name="T4" fmla="*/ 20 w 40"/>
                  <a:gd name="T5" fmla="*/ 47 h 47"/>
                  <a:gd name="T6" fmla="*/ 0 w 40"/>
                  <a:gd name="T7" fmla="*/ 13 h 47"/>
                  <a:gd name="T8" fmla="*/ 20 w 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0"/>
                    </a:moveTo>
                    <a:lnTo>
                      <a:pt x="40" y="33"/>
                    </a:lnTo>
                    <a:lnTo>
                      <a:pt x="20" y="47"/>
                    </a:lnTo>
                    <a:lnTo>
                      <a:pt x="0" y="1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1">
                <a:extLst>
                  <a:ext uri="{FF2B5EF4-FFF2-40B4-BE49-F238E27FC236}">
                    <a16:creationId xmlns:a16="http://schemas.microsoft.com/office/drawing/2014/main" id="{82551A60-4160-4C17-A05B-9442B2057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643"/>
                <a:ext cx="21" cy="15"/>
              </a:xfrm>
              <a:custGeom>
                <a:avLst/>
                <a:gdLst>
                  <a:gd name="T0" fmla="*/ 20 w 26"/>
                  <a:gd name="T1" fmla="*/ 0 h 20"/>
                  <a:gd name="T2" fmla="*/ 26 w 26"/>
                  <a:gd name="T3" fmla="*/ 13 h 20"/>
                  <a:gd name="T4" fmla="*/ 6 w 26"/>
                  <a:gd name="T5" fmla="*/ 20 h 20"/>
                  <a:gd name="T6" fmla="*/ 0 w 26"/>
                  <a:gd name="T7" fmla="*/ 7 h 20"/>
                  <a:gd name="T8" fmla="*/ 20 w 2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20" y="0"/>
                    </a:moveTo>
                    <a:lnTo>
                      <a:pt x="26" y="13"/>
                    </a:lnTo>
                    <a:lnTo>
                      <a:pt x="6" y="20"/>
                    </a:lnTo>
                    <a:lnTo>
                      <a:pt x="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id="{3CFEF718-DEEB-4DB8-A708-295DD8D44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3" y="1648"/>
                <a:ext cx="2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43">
                <a:extLst>
                  <a:ext uri="{FF2B5EF4-FFF2-40B4-BE49-F238E27FC236}">
                    <a16:creationId xmlns:a16="http://schemas.microsoft.com/office/drawing/2014/main" id="{E92713EB-A478-4787-AE65-055034D9C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8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44">
                <a:extLst>
                  <a:ext uri="{FF2B5EF4-FFF2-40B4-BE49-F238E27FC236}">
                    <a16:creationId xmlns:a16="http://schemas.microsoft.com/office/drawing/2014/main" id="{33013F89-E5F4-4616-99EC-832310BCC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3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45">
                <a:extLst>
                  <a:ext uri="{FF2B5EF4-FFF2-40B4-BE49-F238E27FC236}">
                    <a16:creationId xmlns:a16="http://schemas.microsoft.com/office/drawing/2014/main" id="{9833BD9B-3415-45FF-AB9B-2A4C05FEB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" y="1648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46">
                <a:extLst>
                  <a:ext uri="{FF2B5EF4-FFF2-40B4-BE49-F238E27FC236}">
                    <a16:creationId xmlns:a16="http://schemas.microsoft.com/office/drawing/2014/main" id="{54B292E7-73D8-41C7-BA46-20BBF15CC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" y="1648"/>
                <a:ext cx="3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47">
                <a:extLst>
                  <a:ext uri="{FF2B5EF4-FFF2-40B4-BE49-F238E27FC236}">
                    <a16:creationId xmlns:a16="http://schemas.microsoft.com/office/drawing/2014/main" id="{397DD34D-2CC0-4BE6-AAD6-31DA2C6A0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1648"/>
                <a:ext cx="21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48">
                <a:extLst>
                  <a:ext uri="{FF2B5EF4-FFF2-40B4-BE49-F238E27FC236}">
                    <a16:creationId xmlns:a16="http://schemas.microsoft.com/office/drawing/2014/main" id="{88654CD5-FFFB-4237-84B3-6F3B1A2E9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643"/>
                <a:ext cx="21" cy="15"/>
              </a:xfrm>
              <a:custGeom>
                <a:avLst/>
                <a:gdLst>
                  <a:gd name="T0" fmla="*/ 0 w 26"/>
                  <a:gd name="T1" fmla="*/ 13 h 20"/>
                  <a:gd name="T2" fmla="*/ 6 w 26"/>
                  <a:gd name="T3" fmla="*/ 0 h 20"/>
                  <a:gd name="T4" fmla="*/ 26 w 26"/>
                  <a:gd name="T5" fmla="*/ 7 h 20"/>
                  <a:gd name="T6" fmla="*/ 20 w 26"/>
                  <a:gd name="T7" fmla="*/ 20 h 20"/>
                  <a:gd name="T8" fmla="*/ 0 w 26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0" y="13"/>
                    </a:moveTo>
                    <a:lnTo>
                      <a:pt x="6" y="0"/>
                    </a:lnTo>
                    <a:lnTo>
                      <a:pt x="26" y="7"/>
                    </a:lnTo>
                    <a:lnTo>
                      <a:pt x="2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49">
                <a:extLst>
                  <a:ext uri="{FF2B5EF4-FFF2-40B4-BE49-F238E27FC236}">
                    <a16:creationId xmlns:a16="http://schemas.microsoft.com/office/drawing/2014/main" id="{D687D16A-B0D4-4D91-AB5E-770704CFF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558"/>
                <a:ext cx="26" cy="31"/>
              </a:xfrm>
              <a:custGeom>
                <a:avLst/>
                <a:gdLst>
                  <a:gd name="T0" fmla="*/ 0 w 33"/>
                  <a:gd name="T1" fmla="*/ 33 h 40"/>
                  <a:gd name="T2" fmla="*/ 13 w 33"/>
                  <a:gd name="T3" fmla="*/ 0 h 40"/>
                  <a:gd name="T4" fmla="*/ 33 w 33"/>
                  <a:gd name="T5" fmla="*/ 7 h 40"/>
                  <a:gd name="T6" fmla="*/ 20 w 33"/>
                  <a:gd name="T7" fmla="*/ 40 h 40"/>
                  <a:gd name="T8" fmla="*/ 0 w 33"/>
                  <a:gd name="T9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0" y="33"/>
                    </a:moveTo>
                    <a:lnTo>
                      <a:pt x="13" y="0"/>
                    </a:lnTo>
                    <a:lnTo>
                      <a:pt x="33" y="7"/>
                    </a:lnTo>
                    <a:lnTo>
                      <a:pt x="20" y="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487F0BBB-02DC-4CC1-83A4-32E7DCBB9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467"/>
                <a:ext cx="27" cy="33"/>
              </a:xfrm>
              <a:custGeom>
                <a:avLst/>
                <a:gdLst>
                  <a:gd name="T0" fmla="*/ 0 w 34"/>
                  <a:gd name="T1" fmla="*/ 34 h 41"/>
                  <a:gd name="T2" fmla="*/ 14 w 34"/>
                  <a:gd name="T3" fmla="*/ 0 h 41"/>
                  <a:gd name="T4" fmla="*/ 34 w 34"/>
                  <a:gd name="T5" fmla="*/ 7 h 41"/>
                  <a:gd name="T6" fmla="*/ 20 w 34"/>
                  <a:gd name="T7" fmla="*/ 41 h 41"/>
                  <a:gd name="T8" fmla="*/ 0 w 34"/>
                  <a:gd name="T9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1">
                    <a:moveTo>
                      <a:pt x="0" y="34"/>
                    </a:moveTo>
                    <a:lnTo>
                      <a:pt x="14" y="0"/>
                    </a:lnTo>
                    <a:lnTo>
                      <a:pt x="34" y="7"/>
                    </a:lnTo>
                    <a:lnTo>
                      <a:pt x="20" y="4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1">
                <a:extLst>
                  <a:ext uri="{FF2B5EF4-FFF2-40B4-BE49-F238E27FC236}">
                    <a16:creationId xmlns:a16="http://schemas.microsoft.com/office/drawing/2014/main" id="{DB2178D0-D16A-4027-9870-264C652D7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1378"/>
                <a:ext cx="32" cy="37"/>
              </a:xfrm>
              <a:custGeom>
                <a:avLst/>
                <a:gdLst>
                  <a:gd name="T0" fmla="*/ 0 w 40"/>
                  <a:gd name="T1" fmla="*/ 40 h 47"/>
                  <a:gd name="T2" fmla="*/ 20 w 40"/>
                  <a:gd name="T3" fmla="*/ 0 h 47"/>
                  <a:gd name="T4" fmla="*/ 40 w 40"/>
                  <a:gd name="T5" fmla="*/ 7 h 47"/>
                  <a:gd name="T6" fmla="*/ 20 w 40"/>
                  <a:gd name="T7" fmla="*/ 47 h 47"/>
                  <a:gd name="T8" fmla="*/ 0 w 40"/>
                  <a:gd name="T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40"/>
                    </a:moveTo>
                    <a:lnTo>
                      <a:pt x="20" y="0"/>
                    </a:lnTo>
                    <a:lnTo>
                      <a:pt x="40" y="7"/>
                    </a:lnTo>
                    <a:lnTo>
                      <a:pt x="20" y="4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2">
                <a:extLst>
                  <a:ext uri="{FF2B5EF4-FFF2-40B4-BE49-F238E27FC236}">
                    <a16:creationId xmlns:a16="http://schemas.microsoft.com/office/drawing/2014/main" id="{695724AC-DCF6-48D0-9534-42D1B0EE1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293"/>
                <a:ext cx="31" cy="37"/>
              </a:xfrm>
              <a:custGeom>
                <a:avLst/>
                <a:gdLst>
                  <a:gd name="T0" fmla="*/ 0 w 40"/>
                  <a:gd name="T1" fmla="*/ 33 h 47"/>
                  <a:gd name="T2" fmla="*/ 20 w 40"/>
                  <a:gd name="T3" fmla="*/ 0 h 47"/>
                  <a:gd name="T4" fmla="*/ 40 w 40"/>
                  <a:gd name="T5" fmla="*/ 13 h 47"/>
                  <a:gd name="T6" fmla="*/ 20 w 40"/>
                  <a:gd name="T7" fmla="*/ 47 h 47"/>
                  <a:gd name="T8" fmla="*/ 0 w 40"/>
                  <a:gd name="T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33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53">
                <a:extLst>
                  <a:ext uri="{FF2B5EF4-FFF2-40B4-BE49-F238E27FC236}">
                    <a16:creationId xmlns:a16="http://schemas.microsoft.com/office/drawing/2014/main" id="{6D024C2F-96B9-4614-A3D1-F3FACF09F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" y="1271"/>
                <a:ext cx="3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54">
                <a:extLst>
                  <a:ext uri="{FF2B5EF4-FFF2-40B4-BE49-F238E27FC236}">
                    <a16:creationId xmlns:a16="http://schemas.microsoft.com/office/drawing/2014/main" id="{6A8DC82D-D1E4-46E5-A240-7E4A7FFA6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7" y="1271"/>
                <a:ext cx="22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55">
                <a:extLst>
                  <a:ext uri="{FF2B5EF4-FFF2-40B4-BE49-F238E27FC236}">
                    <a16:creationId xmlns:a16="http://schemas.microsoft.com/office/drawing/2014/main" id="{0A1FF4AF-D154-40BC-B86A-57CC7382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267"/>
                <a:ext cx="22" cy="15"/>
              </a:xfrm>
              <a:custGeom>
                <a:avLst/>
                <a:gdLst>
                  <a:gd name="T0" fmla="*/ 0 w 27"/>
                  <a:gd name="T1" fmla="*/ 13 h 20"/>
                  <a:gd name="T2" fmla="*/ 7 w 27"/>
                  <a:gd name="T3" fmla="*/ 0 h 20"/>
                  <a:gd name="T4" fmla="*/ 27 w 27"/>
                  <a:gd name="T5" fmla="*/ 6 h 20"/>
                  <a:gd name="T6" fmla="*/ 21 w 27"/>
                  <a:gd name="T7" fmla="*/ 20 h 20"/>
                  <a:gd name="T8" fmla="*/ 0 w 27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0" y="13"/>
                    </a:moveTo>
                    <a:lnTo>
                      <a:pt x="7" y="0"/>
                    </a:lnTo>
                    <a:lnTo>
                      <a:pt x="27" y="6"/>
                    </a:lnTo>
                    <a:lnTo>
                      <a:pt x="21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56">
                <a:extLst>
                  <a:ext uri="{FF2B5EF4-FFF2-40B4-BE49-F238E27FC236}">
                    <a16:creationId xmlns:a16="http://schemas.microsoft.com/office/drawing/2014/main" id="{486BE81A-F745-459D-8AE0-0EAC31861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182"/>
                <a:ext cx="26" cy="31"/>
              </a:xfrm>
              <a:custGeom>
                <a:avLst/>
                <a:gdLst>
                  <a:gd name="T0" fmla="*/ 0 w 33"/>
                  <a:gd name="T1" fmla="*/ 33 h 40"/>
                  <a:gd name="T2" fmla="*/ 13 w 33"/>
                  <a:gd name="T3" fmla="*/ 0 h 40"/>
                  <a:gd name="T4" fmla="*/ 33 w 33"/>
                  <a:gd name="T5" fmla="*/ 6 h 40"/>
                  <a:gd name="T6" fmla="*/ 20 w 33"/>
                  <a:gd name="T7" fmla="*/ 40 h 40"/>
                  <a:gd name="T8" fmla="*/ 0 w 33"/>
                  <a:gd name="T9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0" y="33"/>
                    </a:moveTo>
                    <a:lnTo>
                      <a:pt x="13" y="0"/>
                    </a:lnTo>
                    <a:lnTo>
                      <a:pt x="33" y="6"/>
                    </a:lnTo>
                    <a:lnTo>
                      <a:pt x="20" y="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C377513F-B51C-4CBD-BAA9-705D8FBE6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1091"/>
                <a:ext cx="27" cy="32"/>
              </a:xfrm>
              <a:custGeom>
                <a:avLst/>
                <a:gdLst>
                  <a:gd name="T0" fmla="*/ 0 w 34"/>
                  <a:gd name="T1" fmla="*/ 34 h 40"/>
                  <a:gd name="T2" fmla="*/ 14 w 34"/>
                  <a:gd name="T3" fmla="*/ 0 h 40"/>
                  <a:gd name="T4" fmla="*/ 34 w 34"/>
                  <a:gd name="T5" fmla="*/ 7 h 40"/>
                  <a:gd name="T6" fmla="*/ 20 w 34"/>
                  <a:gd name="T7" fmla="*/ 40 h 40"/>
                  <a:gd name="T8" fmla="*/ 0 w 34"/>
                  <a:gd name="T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0" y="34"/>
                    </a:moveTo>
                    <a:lnTo>
                      <a:pt x="14" y="0"/>
                    </a:lnTo>
                    <a:lnTo>
                      <a:pt x="34" y="7"/>
                    </a:lnTo>
                    <a:lnTo>
                      <a:pt x="20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8">
                <a:extLst>
                  <a:ext uri="{FF2B5EF4-FFF2-40B4-BE49-F238E27FC236}">
                    <a16:creationId xmlns:a16="http://schemas.microsoft.com/office/drawing/2014/main" id="{A37E5083-A9E3-4D6F-AEA4-5071C38A8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002"/>
                <a:ext cx="31" cy="36"/>
              </a:xfrm>
              <a:custGeom>
                <a:avLst/>
                <a:gdLst>
                  <a:gd name="T0" fmla="*/ 0 w 40"/>
                  <a:gd name="T1" fmla="*/ 40 h 46"/>
                  <a:gd name="T2" fmla="*/ 20 w 40"/>
                  <a:gd name="T3" fmla="*/ 0 h 46"/>
                  <a:gd name="T4" fmla="*/ 40 w 40"/>
                  <a:gd name="T5" fmla="*/ 6 h 46"/>
                  <a:gd name="T6" fmla="*/ 20 w 40"/>
                  <a:gd name="T7" fmla="*/ 46 h 46"/>
                  <a:gd name="T8" fmla="*/ 0 w 40"/>
                  <a:gd name="T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6">
                    <a:moveTo>
                      <a:pt x="0" y="40"/>
                    </a:moveTo>
                    <a:lnTo>
                      <a:pt x="20" y="0"/>
                    </a:lnTo>
                    <a:lnTo>
                      <a:pt x="40" y="6"/>
                    </a:lnTo>
                    <a:lnTo>
                      <a:pt x="2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9">
                <a:extLst>
                  <a:ext uri="{FF2B5EF4-FFF2-40B4-BE49-F238E27FC236}">
                    <a16:creationId xmlns:a16="http://schemas.microsoft.com/office/drawing/2014/main" id="{B4270A7D-1A63-4715-9C94-C2B0AE5B3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" y="917"/>
                <a:ext cx="32" cy="36"/>
              </a:xfrm>
              <a:custGeom>
                <a:avLst/>
                <a:gdLst>
                  <a:gd name="T0" fmla="*/ 0 w 40"/>
                  <a:gd name="T1" fmla="*/ 33 h 46"/>
                  <a:gd name="T2" fmla="*/ 20 w 40"/>
                  <a:gd name="T3" fmla="*/ 0 h 46"/>
                  <a:gd name="T4" fmla="*/ 40 w 40"/>
                  <a:gd name="T5" fmla="*/ 13 h 46"/>
                  <a:gd name="T6" fmla="*/ 20 w 40"/>
                  <a:gd name="T7" fmla="*/ 46 h 46"/>
                  <a:gd name="T8" fmla="*/ 0 w 40"/>
                  <a:gd name="T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6">
                    <a:moveTo>
                      <a:pt x="0" y="33"/>
                    </a:moveTo>
                    <a:lnTo>
                      <a:pt x="20" y="0"/>
                    </a:lnTo>
                    <a:lnTo>
                      <a:pt x="40" y="13"/>
                    </a:lnTo>
                    <a:lnTo>
                      <a:pt x="20" y="4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7" name="Picture 6" descr="alice">
              <a:extLst>
                <a:ext uri="{FF2B5EF4-FFF2-40B4-BE49-F238E27FC236}">
                  <a16:creationId xmlns:a16="http://schemas.microsoft.com/office/drawing/2014/main" id="{ED046E83-7119-4C25-B794-43EBD90FF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306" y="2201722"/>
              <a:ext cx="1076325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26" name="Picture 2" descr="Bob_marley_painting_portrait_canvas_wall_art">
              <a:extLst>
                <a:ext uri="{FF2B5EF4-FFF2-40B4-BE49-F238E27FC236}">
                  <a16:creationId xmlns:a16="http://schemas.microsoft.com/office/drawing/2014/main" id="{A825FEF6-F11C-4F65-AFDA-C5BD375AB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080" y="3056560"/>
              <a:ext cx="742673" cy="104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74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9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51689A9-E575-49AC-94C9-44B64D2C5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Hunting for the Wrong Assumption</a:t>
            </a: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F72D9517-1B54-4891-80F2-B6287D80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64" y="1430238"/>
            <a:ext cx="8305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Common Prior Assumption itself?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knowledge of honesty and rationality?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Aha, maybe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and computation cost!</a:t>
            </a: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C909C727-AB6A-4D51-AF1D-5B8DF1472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3532655"/>
            <a:ext cx="746150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Obviously if Alice and Bob had common priors and exchanged everything they knew, they’d agree!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 conjectured that they’d basically need to share their entire life histories … meaning they’d be dead long before agreement!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5" grpId="0" uiExpand="1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A90C25B-1D9E-4EF5-A9BA-4D4D56BFB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Main Result: Conjecture Is False!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52" name="Text Box 8">
                <a:extLst>
                  <a:ext uri="{FF2B5EF4-FFF2-40B4-BE49-F238E27FC236}">
                    <a16:creationId xmlns:a16="http://schemas.microsoft.com/office/drawing/2014/main" id="{38A9B438-5471-4464-9C99-B24847C6A1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1380744"/>
                <a:ext cx="7772400" cy="3091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Theorem:</a:t>
                </a:r>
                <a:r>
                  <a:rPr lang="en-US" altLang="en-US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If Alice and Bob keep telling each other their current expectations of some [0,1] random variable, then after only 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𝛿</m:t>
                            </m:r>
                            <m:sSup>
                              <m:sSup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rounds, their expectations will agree to within </a:t>
                </a:r>
                <a:r>
                  <a:rPr lang="en-US" altLang="en-US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 with probability at least 1- over their shared prior</a:t>
                </a:r>
                <a:endParaRPr lang="en-US" alt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152" name="Text Box 8">
                <a:extLst>
                  <a:ext uri="{FF2B5EF4-FFF2-40B4-BE49-F238E27FC236}">
                    <a16:creationId xmlns:a16="http://schemas.microsoft.com/office/drawing/2014/main" id="{38A9B438-5471-4464-9C99-B24847C6A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80744"/>
                <a:ext cx="7772400" cy="3091552"/>
              </a:xfrm>
              <a:prstGeom prst="rect">
                <a:avLst/>
              </a:prstGeom>
              <a:blipFill>
                <a:blip r:embed="rId2"/>
                <a:stretch>
                  <a:fillRect l="-1882" t="-2367" r="-1333" b="-51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3" name="Text Box 9">
            <a:extLst>
              <a:ext uri="{FF2B5EF4-FFF2-40B4-BE49-F238E27FC236}">
                <a16:creationId xmlns:a16="http://schemas.microsoft.com/office/drawing/2014/main" id="{9698154D-1E46-4AF2-B767-91532061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7772400" cy="15017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Moral: “Agreeing to disagree” is problematic, even for agents subject to realistic communication constraints</a:t>
            </a:r>
          </a:p>
        </p:txBody>
      </p:sp>
      <p:grpSp>
        <p:nvGrpSpPr>
          <p:cNvPr id="6156" name="Group 12">
            <a:extLst>
              <a:ext uri="{FF2B5EF4-FFF2-40B4-BE49-F238E27FC236}">
                <a16:creationId xmlns:a16="http://schemas.microsoft.com/office/drawing/2014/main" id="{4148DDB9-EA3A-436E-A826-2F5612BF63C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099110"/>
            <a:ext cx="3048000" cy="1627188"/>
            <a:chOff x="3696" y="2127"/>
            <a:chExt cx="1920" cy="1025"/>
          </a:xfrm>
        </p:grpSpPr>
        <p:sp>
          <p:nvSpPr>
            <p:cNvPr id="6154" name="Text Box 10">
              <a:extLst>
                <a:ext uri="{FF2B5EF4-FFF2-40B4-BE49-F238E27FC236}">
                  <a16:creationId xmlns:a16="http://schemas.microsoft.com/office/drawing/2014/main" id="{9289CA74-2B98-4530-BB72-69716DED3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832"/>
              <a:ext cx="1920" cy="32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700" b="1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Independent of n</a:t>
              </a:r>
            </a:p>
          </p:txBody>
        </p:sp>
        <p:sp>
          <p:nvSpPr>
            <p:cNvPr id="6155" name="Line 11">
              <a:extLst>
                <a:ext uri="{FF2B5EF4-FFF2-40B4-BE49-F238E27FC236}">
                  <a16:creationId xmlns:a16="http://schemas.microsoft.com/office/drawing/2014/main" id="{4BE901B6-96F9-4EAB-8F1E-F96C1FED0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29" y="2127"/>
              <a:ext cx="185" cy="70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035DE2-CDCE-483E-855B-07BB70AB5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0"/>
            <a:ext cx="8229600" cy="1050925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Intuition</a:t>
            </a:r>
          </a:p>
        </p:txBody>
      </p:sp>
      <p:grpSp>
        <p:nvGrpSpPr>
          <p:cNvPr id="9280" name="Group 64">
            <a:extLst>
              <a:ext uri="{FF2B5EF4-FFF2-40B4-BE49-F238E27FC236}">
                <a16:creationId xmlns:a16="http://schemas.microsoft.com/office/drawing/2014/main" id="{DBC35C81-9B5C-4AC0-8679-4783E4DF01BF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1014413"/>
            <a:ext cx="3892550" cy="2503487"/>
            <a:chOff x="1336" y="720"/>
            <a:chExt cx="2936" cy="1888"/>
          </a:xfrm>
        </p:grpSpPr>
        <p:sp>
          <p:nvSpPr>
            <p:cNvPr id="9220" name="Rectangle 4">
              <a:extLst>
                <a:ext uri="{FF2B5EF4-FFF2-40B4-BE49-F238E27FC236}">
                  <a16:creationId xmlns:a16="http://schemas.microsoft.com/office/drawing/2014/main" id="{EE3BE542-33E8-4CB6-858A-859A79F41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" y="720"/>
              <a:ext cx="2927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Rectangle 5">
              <a:extLst>
                <a:ext uri="{FF2B5EF4-FFF2-40B4-BE49-F238E27FC236}">
                  <a16:creationId xmlns:a16="http://schemas.microsoft.com/office/drawing/2014/main" id="{F6144D7E-48A3-4B93-9837-B89D958FC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732"/>
              <a:ext cx="2927" cy="187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>
              <a:extLst>
                <a:ext uri="{FF2B5EF4-FFF2-40B4-BE49-F238E27FC236}">
                  <a16:creationId xmlns:a16="http://schemas.microsoft.com/office/drawing/2014/main" id="{0D1A5E59-8AA6-45C8-9DAD-12F0066C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097"/>
              <a:ext cx="2769" cy="747"/>
            </a:xfrm>
            <a:custGeom>
              <a:avLst/>
              <a:gdLst>
                <a:gd name="T0" fmla="*/ 0 w 523"/>
                <a:gd name="T1" fmla="*/ 141 h 141"/>
                <a:gd name="T2" fmla="*/ 31 w 523"/>
                <a:gd name="T3" fmla="*/ 141 h 141"/>
                <a:gd name="T4" fmla="*/ 62 w 523"/>
                <a:gd name="T5" fmla="*/ 71 h 141"/>
                <a:gd name="T6" fmla="*/ 93 w 523"/>
                <a:gd name="T7" fmla="*/ 71 h 141"/>
                <a:gd name="T8" fmla="*/ 123 w 523"/>
                <a:gd name="T9" fmla="*/ 141 h 141"/>
                <a:gd name="T10" fmla="*/ 154 w 523"/>
                <a:gd name="T11" fmla="*/ 141 h 141"/>
                <a:gd name="T12" fmla="*/ 185 w 523"/>
                <a:gd name="T13" fmla="*/ 141 h 141"/>
                <a:gd name="T14" fmla="*/ 215 w 523"/>
                <a:gd name="T15" fmla="*/ 141 h 141"/>
                <a:gd name="T16" fmla="*/ 246 w 523"/>
                <a:gd name="T17" fmla="*/ 71 h 141"/>
                <a:gd name="T18" fmla="*/ 277 w 523"/>
                <a:gd name="T19" fmla="*/ 71 h 141"/>
                <a:gd name="T20" fmla="*/ 308 w 523"/>
                <a:gd name="T21" fmla="*/ 71 h 141"/>
                <a:gd name="T22" fmla="*/ 338 w 523"/>
                <a:gd name="T23" fmla="*/ 71 h 141"/>
                <a:gd name="T24" fmla="*/ 369 w 523"/>
                <a:gd name="T25" fmla="*/ 141 h 141"/>
                <a:gd name="T26" fmla="*/ 400 w 523"/>
                <a:gd name="T27" fmla="*/ 141 h 141"/>
                <a:gd name="T28" fmla="*/ 430 w 523"/>
                <a:gd name="T29" fmla="*/ 71 h 141"/>
                <a:gd name="T30" fmla="*/ 461 w 523"/>
                <a:gd name="T31" fmla="*/ 71 h 141"/>
                <a:gd name="T32" fmla="*/ 492 w 523"/>
                <a:gd name="T33" fmla="*/ 0 h 141"/>
                <a:gd name="T34" fmla="*/ 523 w 523"/>
                <a:gd name="T3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3" h="141">
                  <a:moveTo>
                    <a:pt x="0" y="141"/>
                  </a:moveTo>
                  <a:lnTo>
                    <a:pt x="31" y="141"/>
                  </a:lnTo>
                  <a:lnTo>
                    <a:pt x="62" y="71"/>
                  </a:lnTo>
                  <a:lnTo>
                    <a:pt x="93" y="71"/>
                  </a:lnTo>
                  <a:lnTo>
                    <a:pt x="123" y="141"/>
                  </a:lnTo>
                  <a:lnTo>
                    <a:pt x="154" y="141"/>
                  </a:lnTo>
                  <a:lnTo>
                    <a:pt x="185" y="141"/>
                  </a:lnTo>
                  <a:lnTo>
                    <a:pt x="215" y="141"/>
                  </a:lnTo>
                  <a:lnTo>
                    <a:pt x="246" y="71"/>
                  </a:lnTo>
                  <a:lnTo>
                    <a:pt x="277" y="71"/>
                  </a:lnTo>
                  <a:lnTo>
                    <a:pt x="308" y="71"/>
                  </a:lnTo>
                  <a:lnTo>
                    <a:pt x="338" y="71"/>
                  </a:lnTo>
                  <a:lnTo>
                    <a:pt x="369" y="141"/>
                  </a:lnTo>
                  <a:lnTo>
                    <a:pt x="400" y="141"/>
                  </a:lnTo>
                  <a:lnTo>
                    <a:pt x="430" y="71"/>
                  </a:lnTo>
                  <a:lnTo>
                    <a:pt x="461" y="71"/>
                  </a:lnTo>
                  <a:lnTo>
                    <a:pt x="492" y="0"/>
                  </a:lnTo>
                  <a:lnTo>
                    <a:pt x="52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72C0C034-7D75-4306-873C-369196D02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1648"/>
              <a:ext cx="3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101FC478-A060-4AEE-91EA-FAE92FF2A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648"/>
              <a:ext cx="3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FFE8D6FD-2DA5-4066-93BD-0253ADF0D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1648"/>
              <a:ext cx="3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6B94EA53-45A5-4065-9BBB-67ADA2314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1648"/>
              <a:ext cx="31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Rectangle 12">
              <a:extLst>
                <a:ext uri="{FF2B5EF4-FFF2-40B4-BE49-F238E27FC236}">
                  <a16:creationId xmlns:a16="http://schemas.microsoft.com/office/drawing/2014/main" id="{F819AFFD-920B-4949-A122-357DA491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" y="1648"/>
              <a:ext cx="31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Rectangle 13">
              <a:extLst>
                <a:ext uri="{FF2B5EF4-FFF2-40B4-BE49-F238E27FC236}">
                  <a16:creationId xmlns:a16="http://schemas.microsoft.com/office/drawing/2014/main" id="{133A04D1-6DAD-4D85-9DA3-AA13138FE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1648"/>
              <a:ext cx="1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Rectangle 14">
              <a:extLst>
                <a:ext uri="{FF2B5EF4-FFF2-40B4-BE49-F238E27FC236}">
                  <a16:creationId xmlns:a16="http://schemas.microsoft.com/office/drawing/2014/main" id="{CEE8CBD3-5C09-48C7-A414-98621BBFA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1648"/>
              <a:ext cx="15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Rectangle 15">
              <a:extLst>
                <a:ext uri="{FF2B5EF4-FFF2-40B4-BE49-F238E27FC236}">
                  <a16:creationId xmlns:a16="http://schemas.microsoft.com/office/drawing/2014/main" id="{B0B5E946-6E88-4CE7-99A0-27F0A633E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1648"/>
              <a:ext cx="3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>
              <a:extLst>
                <a:ext uri="{FF2B5EF4-FFF2-40B4-BE49-F238E27FC236}">
                  <a16:creationId xmlns:a16="http://schemas.microsoft.com/office/drawing/2014/main" id="{9101BFF2-12A4-42D1-A5D6-16FCE1029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1669"/>
              <a:ext cx="32" cy="37"/>
            </a:xfrm>
            <a:custGeom>
              <a:avLst/>
              <a:gdLst>
                <a:gd name="T0" fmla="*/ 20 w 40"/>
                <a:gd name="T1" fmla="*/ 0 h 47"/>
                <a:gd name="T2" fmla="*/ 40 w 40"/>
                <a:gd name="T3" fmla="*/ 34 h 47"/>
                <a:gd name="T4" fmla="*/ 20 w 40"/>
                <a:gd name="T5" fmla="*/ 47 h 47"/>
                <a:gd name="T6" fmla="*/ 0 w 40"/>
                <a:gd name="T7" fmla="*/ 14 h 47"/>
                <a:gd name="T8" fmla="*/ 20 w 4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20" y="0"/>
                  </a:moveTo>
                  <a:lnTo>
                    <a:pt x="40" y="34"/>
                  </a:lnTo>
                  <a:lnTo>
                    <a:pt x="20" y="47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>
              <a:extLst>
                <a:ext uri="{FF2B5EF4-FFF2-40B4-BE49-F238E27FC236}">
                  <a16:creationId xmlns:a16="http://schemas.microsoft.com/office/drawing/2014/main" id="{C40BFD47-740B-4AB7-A6FA-755F1139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754"/>
              <a:ext cx="32" cy="37"/>
            </a:xfrm>
            <a:custGeom>
              <a:avLst/>
              <a:gdLst>
                <a:gd name="T0" fmla="*/ 21 w 41"/>
                <a:gd name="T1" fmla="*/ 0 h 47"/>
                <a:gd name="T2" fmla="*/ 41 w 41"/>
                <a:gd name="T3" fmla="*/ 40 h 47"/>
                <a:gd name="T4" fmla="*/ 21 w 41"/>
                <a:gd name="T5" fmla="*/ 47 h 47"/>
                <a:gd name="T6" fmla="*/ 0 w 41"/>
                <a:gd name="T7" fmla="*/ 7 h 47"/>
                <a:gd name="T8" fmla="*/ 21 w 41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7">
                  <a:moveTo>
                    <a:pt x="21" y="0"/>
                  </a:moveTo>
                  <a:lnTo>
                    <a:pt x="41" y="40"/>
                  </a:lnTo>
                  <a:lnTo>
                    <a:pt x="21" y="47"/>
                  </a:lnTo>
                  <a:lnTo>
                    <a:pt x="0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>
              <a:extLst>
                <a:ext uri="{FF2B5EF4-FFF2-40B4-BE49-F238E27FC236}">
                  <a16:creationId xmlns:a16="http://schemas.microsoft.com/office/drawing/2014/main" id="{65B41EEF-D9B6-452E-B287-D3A7BBD5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844"/>
              <a:ext cx="26" cy="32"/>
            </a:xfrm>
            <a:custGeom>
              <a:avLst/>
              <a:gdLst>
                <a:gd name="T0" fmla="*/ 20 w 33"/>
                <a:gd name="T1" fmla="*/ 0 h 40"/>
                <a:gd name="T2" fmla="*/ 33 w 33"/>
                <a:gd name="T3" fmla="*/ 33 h 40"/>
                <a:gd name="T4" fmla="*/ 13 w 33"/>
                <a:gd name="T5" fmla="*/ 40 h 40"/>
                <a:gd name="T6" fmla="*/ 0 w 33"/>
                <a:gd name="T7" fmla="*/ 6 h 40"/>
                <a:gd name="T8" fmla="*/ 20 w 3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20" y="0"/>
                  </a:moveTo>
                  <a:lnTo>
                    <a:pt x="33" y="33"/>
                  </a:lnTo>
                  <a:lnTo>
                    <a:pt x="13" y="40"/>
                  </a:lnTo>
                  <a:lnTo>
                    <a:pt x="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>
              <a:extLst>
                <a:ext uri="{FF2B5EF4-FFF2-40B4-BE49-F238E27FC236}">
                  <a16:creationId xmlns:a16="http://schemas.microsoft.com/office/drawing/2014/main" id="{2869620D-19B8-429F-B3C4-3F8AD2B2E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1934"/>
              <a:ext cx="26" cy="31"/>
            </a:xfrm>
            <a:custGeom>
              <a:avLst/>
              <a:gdLst>
                <a:gd name="T0" fmla="*/ 20 w 33"/>
                <a:gd name="T1" fmla="*/ 0 h 40"/>
                <a:gd name="T2" fmla="*/ 33 w 33"/>
                <a:gd name="T3" fmla="*/ 34 h 40"/>
                <a:gd name="T4" fmla="*/ 13 w 33"/>
                <a:gd name="T5" fmla="*/ 40 h 40"/>
                <a:gd name="T6" fmla="*/ 0 w 33"/>
                <a:gd name="T7" fmla="*/ 7 h 40"/>
                <a:gd name="T8" fmla="*/ 20 w 3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20" y="0"/>
                  </a:moveTo>
                  <a:lnTo>
                    <a:pt x="33" y="34"/>
                  </a:lnTo>
                  <a:lnTo>
                    <a:pt x="13" y="40"/>
                  </a:lnTo>
                  <a:lnTo>
                    <a:pt x="0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>
              <a:extLst>
                <a:ext uri="{FF2B5EF4-FFF2-40B4-BE49-F238E27FC236}">
                  <a16:creationId xmlns:a16="http://schemas.microsoft.com/office/drawing/2014/main" id="{FFB4103D-5743-4D77-9861-D365E55E1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019"/>
              <a:ext cx="22" cy="15"/>
            </a:xfrm>
            <a:custGeom>
              <a:avLst/>
              <a:gdLst>
                <a:gd name="T0" fmla="*/ 20 w 27"/>
                <a:gd name="T1" fmla="*/ 0 h 20"/>
                <a:gd name="T2" fmla="*/ 27 w 27"/>
                <a:gd name="T3" fmla="*/ 14 h 20"/>
                <a:gd name="T4" fmla="*/ 7 w 27"/>
                <a:gd name="T5" fmla="*/ 20 h 20"/>
                <a:gd name="T6" fmla="*/ 0 w 27"/>
                <a:gd name="T7" fmla="*/ 7 h 20"/>
                <a:gd name="T8" fmla="*/ 20 w 2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20" y="0"/>
                  </a:moveTo>
                  <a:lnTo>
                    <a:pt x="27" y="14"/>
                  </a:lnTo>
                  <a:lnTo>
                    <a:pt x="7" y="20"/>
                  </a:lnTo>
                  <a:lnTo>
                    <a:pt x="0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Rectangle 21">
              <a:extLst>
                <a:ext uri="{FF2B5EF4-FFF2-40B4-BE49-F238E27FC236}">
                  <a16:creationId xmlns:a16="http://schemas.microsoft.com/office/drawing/2014/main" id="{D6E47B63-A229-4D9B-A123-108C9BCE4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024"/>
              <a:ext cx="21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Rectangle 22">
              <a:extLst>
                <a:ext uri="{FF2B5EF4-FFF2-40B4-BE49-F238E27FC236}">
                  <a16:creationId xmlns:a16="http://schemas.microsoft.com/office/drawing/2014/main" id="{4AED2ADD-3B2A-4CEC-8F7E-F1E63499B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2024"/>
              <a:ext cx="3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>
              <a:extLst>
                <a:ext uri="{FF2B5EF4-FFF2-40B4-BE49-F238E27FC236}">
                  <a16:creationId xmlns:a16="http://schemas.microsoft.com/office/drawing/2014/main" id="{7039338C-7351-49C3-AB97-675E5A595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1987"/>
              <a:ext cx="32" cy="37"/>
            </a:xfrm>
            <a:custGeom>
              <a:avLst/>
              <a:gdLst>
                <a:gd name="T0" fmla="*/ 0 w 40"/>
                <a:gd name="T1" fmla="*/ 34 h 47"/>
                <a:gd name="T2" fmla="*/ 20 w 40"/>
                <a:gd name="T3" fmla="*/ 0 h 47"/>
                <a:gd name="T4" fmla="*/ 40 w 40"/>
                <a:gd name="T5" fmla="*/ 13 h 47"/>
                <a:gd name="T6" fmla="*/ 20 w 40"/>
                <a:gd name="T7" fmla="*/ 47 h 47"/>
                <a:gd name="T8" fmla="*/ 0 w 40"/>
                <a:gd name="T9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34"/>
                  </a:moveTo>
                  <a:lnTo>
                    <a:pt x="20" y="0"/>
                  </a:lnTo>
                  <a:lnTo>
                    <a:pt x="40" y="13"/>
                  </a:lnTo>
                  <a:lnTo>
                    <a:pt x="20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4">
              <a:extLst>
                <a:ext uri="{FF2B5EF4-FFF2-40B4-BE49-F238E27FC236}">
                  <a16:creationId xmlns:a16="http://schemas.microsoft.com/office/drawing/2014/main" id="{8607A124-E736-4A9A-89C7-571973878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897"/>
              <a:ext cx="32" cy="37"/>
            </a:xfrm>
            <a:custGeom>
              <a:avLst/>
              <a:gdLst>
                <a:gd name="T0" fmla="*/ 0 w 40"/>
                <a:gd name="T1" fmla="*/ 40 h 46"/>
                <a:gd name="T2" fmla="*/ 20 w 40"/>
                <a:gd name="T3" fmla="*/ 0 h 46"/>
                <a:gd name="T4" fmla="*/ 40 w 40"/>
                <a:gd name="T5" fmla="*/ 6 h 46"/>
                <a:gd name="T6" fmla="*/ 20 w 40"/>
                <a:gd name="T7" fmla="*/ 46 h 46"/>
                <a:gd name="T8" fmla="*/ 0 w 40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0" y="40"/>
                  </a:moveTo>
                  <a:lnTo>
                    <a:pt x="20" y="0"/>
                  </a:lnTo>
                  <a:lnTo>
                    <a:pt x="40" y="6"/>
                  </a:lnTo>
                  <a:lnTo>
                    <a:pt x="20" y="4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5">
              <a:extLst>
                <a:ext uri="{FF2B5EF4-FFF2-40B4-BE49-F238E27FC236}">
                  <a16:creationId xmlns:a16="http://schemas.microsoft.com/office/drawing/2014/main" id="{CFA731DB-16B1-4760-A516-2ABE8C468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1812"/>
              <a:ext cx="31" cy="37"/>
            </a:xfrm>
            <a:custGeom>
              <a:avLst/>
              <a:gdLst>
                <a:gd name="T0" fmla="*/ 0 w 40"/>
                <a:gd name="T1" fmla="*/ 33 h 46"/>
                <a:gd name="T2" fmla="*/ 20 w 40"/>
                <a:gd name="T3" fmla="*/ 0 h 46"/>
                <a:gd name="T4" fmla="*/ 40 w 40"/>
                <a:gd name="T5" fmla="*/ 13 h 46"/>
                <a:gd name="T6" fmla="*/ 20 w 40"/>
                <a:gd name="T7" fmla="*/ 46 h 46"/>
                <a:gd name="T8" fmla="*/ 0 w 40"/>
                <a:gd name="T9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0" y="33"/>
                  </a:moveTo>
                  <a:lnTo>
                    <a:pt x="20" y="0"/>
                  </a:lnTo>
                  <a:lnTo>
                    <a:pt x="40" y="13"/>
                  </a:lnTo>
                  <a:lnTo>
                    <a:pt x="20" y="4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>
              <a:extLst>
                <a:ext uri="{FF2B5EF4-FFF2-40B4-BE49-F238E27FC236}">
                  <a16:creationId xmlns:a16="http://schemas.microsoft.com/office/drawing/2014/main" id="{5D6A10F1-AE3A-4C02-A945-CECA1490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1722"/>
              <a:ext cx="32" cy="37"/>
            </a:xfrm>
            <a:custGeom>
              <a:avLst/>
              <a:gdLst>
                <a:gd name="T0" fmla="*/ 0 w 40"/>
                <a:gd name="T1" fmla="*/ 34 h 47"/>
                <a:gd name="T2" fmla="*/ 20 w 40"/>
                <a:gd name="T3" fmla="*/ 0 h 47"/>
                <a:gd name="T4" fmla="*/ 40 w 40"/>
                <a:gd name="T5" fmla="*/ 13 h 47"/>
                <a:gd name="T6" fmla="*/ 20 w 40"/>
                <a:gd name="T7" fmla="*/ 47 h 47"/>
                <a:gd name="T8" fmla="*/ 0 w 40"/>
                <a:gd name="T9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34"/>
                  </a:moveTo>
                  <a:lnTo>
                    <a:pt x="20" y="0"/>
                  </a:lnTo>
                  <a:lnTo>
                    <a:pt x="40" y="13"/>
                  </a:lnTo>
                  <a:lnTo>
                    <a:pt x="20" y="4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7">
              <a:extLst>
                <a:ext uri="{FF2B5EF4-FFF2-40B4-BE49-F238E27FC236}">
                  <a16:creationId xmlns:a16="http://schemas.microsoft.com/office/drawing/2014/main" id="{E252172D-2CC3-4057-8F8F-9F34D00D9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1653"/>
              <a:ext cx="22" cy="16"/>
            </a:xfrm>
            <a:custGeom>
              <a:avLst/>
              <a:gdLst>
                <a:gd name="T0" fmla="*/ 0 w 27"/>
                <a:gd name="T1" fmla="*/ 14 h 20"/>
                <a:gd name="T2" fmla="*/ 7 w 27"/>
                <a:gd name="T3" fmla="*/ 0 h 20"/>
                <a:gd name="T4" fmla="*/ 27 w 27"/>
                <a:gd name="T5" fmla="*/ 7 h 20"/>
                <a:gd name="T6" fmla="*/ 20 w 27"/>
                <a:gd name="T7" fmla="*/ 20 h 20"/>
                <a:gd name="T8" fmla="*/ 0 w 27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0" y="14"/>
                  </a:moveTo>
                  <a:lnTo>
                    <a:pt x="7" y="0"/>
                  </a:lnTo>
                  <a:lnTo>
                    <a:pt x="27" y="7"/>
                  </a:lnTo>
                  <a:lnTo>
                    <a:pt x="20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Rectangle 28">
              <a:extLst>
                <a:ext uri="{FF2B5EF4-FFF2-40B4-BE49-F238E27FC236}">
                  <a16:creationId xmlns:a16="http://schemas.microsoft.com/office/drawing/2014/main" id="{9D2D3940-CEC9-4C4B-BBAF-2CBD13015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648"/>
              <a:ext cx="2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Rectangle 29">
              <a:extLst>
                <a:ext uri="{FF2B5EF4-FFF2-40B4-BE49-F238E27FC236}">
                  <a16:creationId xmlns:a16="http://schemas.microsoft.com/office/drawing/2014/main" id="{17AC6277-BF0E-451C-8413-0DDFCD5DC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1648"/>
              <a:ext cx="3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30">
              <a:extLst>
                <a:ext uri="{FF2B5EF4-FFF2-40B4-BE49-F238E27FC236}">
                  <a16:creationId xmlns:a16="http://schemas.microsoft.com/office/drawing/2014/main" id="{E3756538-559D-4196-A553-6BA2C991F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611"/>
              <a:ext cx="31" cy="37"/>
            </a:xfrm>
            <a:custGeom>
              <a:avLst/>
              <a:gdLst>
                <a:gd name="T0" fmla="*/ 0 w 40"/>
                <a:gd name="T1" fmla="*/ 33 h 47"/>
                <a:gd name="T2" fmla="*/ 20 w 40"/>
                <a:gd name="T3" fmla="*/ 0 h 47"/>
                <a:gd name="T4" fmla="*/ 40 w 40"/>
                <a:gd name="T5" fmla="*/ 13 h 47"/>
                <a:gd name="T6" fmla="*/ 20 w 40"/>
                <a:gd name="T7" fmla="*/ 47 h 47"/>
                <a:gd name="T8" fmla="*/ 0 w 40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33"/>
                  </a:moveTo>
                  <a:lnTo>
                    <a:pt x="20" y="0"/>
                  </a:lnTo>
                  <a:lnTo>
                    <a:pt x="40" y="13"/>
                  </a:lnTo>
                  <a:lnTo>
                    <a:pt x="20" y="4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>
              <a:extLst>
                <a:ext uri="{FF2B5EF4-FFF2-40B4-BE49-F238E27FC236}">
                  <a16:creationId xmlns:a16="http://schemas.microsoft.com/office/drawing/2014/main" id="{56FD1C8F-0316-4031-86E0-8FF4E1FF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1520"/>
              <a:ext cx="32" cy="38"/>
            </a:xfrm>
            <a:custGeom>
              <a:avLst/>
              <a:gdLst>
                <a:gd name="T0" fmla="*/ 0 w 40"/>
                <a:gd name="T1" fmla="*/ 40 h 47"/>
                <a:gd name="T2" fmla="*/ 20 w 40"/>
                <a:gd name="T3" fmla="*/ 0 h 47"/>
                <a:gd name="T4" fmla="*/ 40 w 40"/>
                <a:gd name="T5" fmla="*/ 7 h 47"/>
                <a:gd name="T6" fmla="*/ 20 w 40"/>
                <a:gd name="T7" fmla="*/ 47 h 47"/>
                <a:gd name="T8" fmla="*/ 0 w 40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40"/>
                  </a:moveTo>
                  <a:lnTo>
                    <a:pt x="20" y="0"/>
                  </a:lnTo>
                  <a:lnTo>
                    <a:pt x="40" y="7"/>
                  </a:lnTo>
                  <a:lnTo>
                    <a:pt x="20" y="4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32">
              <a:extLst>
                <a:ext uri="{FF2B5EF4-FFF2-40B4-BE49-F238E27FC236}">
                  <a16:creationId xmlns:a16="http://schemas.microsoft.com/office/drawing/2014/main" id="{FB0ABFE6-0FB4-496B-A8ED-817E269A6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1435"/>
              <a:ext cx="27" cy="32"/>
            </a:xfrm>
            <a:custGeom>
              <a:avLst/>
              <a:gdLst>
                <a:gd name="T0" fmla="*/ 0 w 34"/>
                <a:gd name="T1" fmla="*/ 34 h 40"/>
                <a:gd name="T2" fmla="*/ 14 w 34"/>
                <a:gd name="T3" fmla="*/ 0 h 40"/>
                <a:gd name="T4" fmla="*/ 34 w 34"/>
                <a:gd name="T5" fmla="*/ 7 h 40"/>
                <a:gd name="T6" fmla="*/ 20 w 34"/>
                <a:gd name="T7" fmla="*/ 40 h 40"/>
                <a:gd name="T8" fmla="*/ 0 w 34"/>
                <a:gd name="T9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0" y="34"/>
                  </a:moveTo>
                  <a:lnTo>
                    <a:pt x="14" y="0"/>
                  </a:lnTo>
                  <a:lnTo>
                    <a:pt x="34" y="7"/>
                  </a:lnTo>
                  <a:lnTo>
                    <a:pt x="2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33">
              <a:extLst>
                <a:ext uri="{FF2B5EF4-FFF2-40B4-BE49-F238E27FC236}">
                  <a16:creationId xmlns:a16="http://schemas.microsoft.com/office/drawing/2014/main" id="{55C0FCEB-F562-476A-9296-B710D7B16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1346"/>
              <a:ext cx="27" cy="32"/>
            </a:xfrm>
            <a:custGeom>
              <a:avLst/>
              <a:gdLst>
                <a:gd name="T0" fmla="*/ 0 w 33"/>
                <a:gd name="T1" fmla="*/ 33 h 40"/>
                <a:gd name="T2" fmla="*/ 13 w 33"/>
                <a:gd name="T3" fmla="*/ 0 h 40"/>
                <a:gd name="T4" fmla="*/ 33 w 33"/>
                <a:gd name="T5" fmla="*/ 6 h 40"/>
                <a:gd name="T6" fmla="*/ 20 w 33"/>
                <a:gd name="T7" fmla="*/ 40 h 40"/>
                <a:gd name="T8" fmla="*/ 0 w 33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33"/>
                  </a:moveTo>
                  <a:lnTo>
                    <a:pt x="13" y="0"/>
                  </a:lnTo>
                  <a:lnTo>
                    <a:pt x="33" y="6"/>
                  </a:lnTo>
                  <a:lnTo>
                    <a:pt x="20" y="4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34">
              <a:extLst>
                <a:ext uri="{FF2B5EF4-FFF2-40B4-BE49-F238E27FC236}">
                  <a16:creationId xmlns:a16="http://schemas.microsoft.com/office/drawing/2014/main" id="{56BE643F-9FF5-4272-98A6-2990BF64D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277"/>
              <a:ext cx="20" cy="16"/>
            </a:xfrm>
            <a:custGeom>
              <a:avLst/>
              <a:gdLst>
                <a:gd name="T0" fmla="*/ 0 w 26"/>
                <a:gd name="T1" fmla="*/ 13 h 20"/>
                <a:gd name="T2" fmla="*/ 6 w 26"/>
                <a:gd name="T3" fmla="*/ 0 h 20"/>
                <a:gd name="T4" fmla="*/ 26 w 26"/>
                <a:gd name="T5" fmla="*/ 7 h 20"/>
                <a:gd name="T6" fmla="*/ 20 w 26"/>
                <a:gd name="T7" fmla="*/ 20 h 20"/>
                <a:gd name="T8" fmla="*/ 0 w 26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0" y="13"/>
                  </a:moveTo>
                  <a:lnTo>
                    <a:pt x="6" y="0"/>
                  </a:lnTo>
                  <a:lnTo>
                    <a:pt x="26" y="7"/>
                  </a:lnTo>
                  <a:lnTo>
                    <a:pt x="2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Rectangle 35">
              <a:extLst>
                <a:ext uri="{FF2B5EF4-FFF2-40B4-BE49-F238E27FC236}">
                  <a16:creationId xmlns:a16="http://schemas.microsoft.com/office/drawing/2014/main" id="{76522A3B-403E-44A1-8BE8-D2039D00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1271"/>
              <a:ext cx="21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Rectangle 36">
              <a:extLst>
                <a:ext uri="{FF2B5EF4-FFF2-40B4-BE49-F238E27FC236}">
                  <a16:creationId xmlns:a16="http://schemas.microsoft.com/office/drawing/2014/main" id="{619EEB9B-27B0-4974-97AB-DCD4BA53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1271"/>
              <a:ext cx="3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37">
              <a:extLst>
                <a:ext uri="{FF2B5EF4-FFF2-40B4-BE49-F238E27FC236}">
                  <a16:creationId xmlns:a16="http://schemas.microsoft.com/office/drawing/2014/main" id="{BA25A009-E9CE-4F94-9815-B5874B69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1293"/>
              <a:ext cx="31" cy="37"/>
            </a:xfrm>
            <a:custGeom>
              <a:avLst/>
              <a:gdLst>
                <a:gd name="T0" fmla="*/ 20 w 40"/>
                <a:gd name="T1" fmla="*/ 0 h 47"/>
                <a:gd name="T2" fmla="*/ 40 w 40"/>
                <a:gd name="T3" fmla="*/ 33 h 47"/>
                <a:gd name="T4" fmla="*/ 20 w 40"/>
                <a:gd name="T5" fmla="*/ 47 h 47"/>
                <a:gd name="T6" fmla="*/ 0 w 40"/>
                <a:gd name="T7" fmla="*/ 13 h 47"/>
                <a:gd name="T8" fmla="*/ 20 w 4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20" y="0"/>
                  </a:moveTo>
                  <a:lnTo>
                    <a:pt x="40" y="33"/>
                  </a:lnTo>
                  <a:lnTo>
                    <a:pt x="20" y="47"/>
                  </a:lnTo>
                  <a:lnTo>
                    <a:pt x="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38">
              <a:extLst>
                <a:ext uri="{FF2B5EF4-FFF2-40B4-BE49-F238E27FC236}">
                  <a16:creationId xmlns:a16="http://schemas.microsoft.com/office/drawing/2014/main" id="{085F29A2-6681-47FE-A9F4-D31C1BE53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378"/>
              <a:ext cx="32" cy="37"/>
            </a:xfrm>
            <a:custGeom>
              <a:avLst/>
              <a:gdLst>
                <a:gd name="T0" fmla="*/ 20 w 40"/>
                <a:gd name="T1" fmla="*/ 0 h 47"/>
                <a:gd name="T2" fmla="*/ 40 w 40"/>
                <a:gd name="T3" fmla="*/ 40 h 47"/>
                <a:gd name="T4" fmla="*/ 20 w 40"/>
                <a:gd name="T5" fmla="*/ 47 h 47"/>
                <a:gd name="T6" fmla="*/ 0 w 40"/>
                <a:gd name="T7" fmla="*/ 7 h 47"/>
                <a:gd name="T8" fmla="*/ 20 w 4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20" y="0"/>
                  </a:moveTo>
                  <a:lnTo>
                    <a:pt x="40" y="40"/>
                  </a:lnTo>
                  <a:lnTo>
                    <a:pt x="20" y="47"/>
                  </a:lnTo>
                  <a:lnTo>
                    <a:pt x="0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39">
              <a:extLst>
                <a:ext uri="{FF2B5EF4-FFF2-40B4-BE49-F238E27FC236}">
                  <a16:creationId xmlns:a16="http://schemas.microsoft.com/office/drawing/2014/main" id="{6EFEAA82-001D-4715-B4B1-413827E21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1467"/>
              <a:ext cx="32" cy="38"/>
            </a:xfrm>
            <a:custGeom>
              <a:avLst/>
              <a:gdLst>
                <a:gd name="T0" fmla="*/ 20 w 40"/>
                <a:gd name="T1" fmla="*/ 0 h 47"/>
                <a:gd name="T2" fmla="*/ 40 w 40"/>
                <a:gd name="T3" fmla="*/ 34 h 47"/>
                <a:gd name="T4" fmla="*/ 20 w 40"/>
                <a:gd name="T5" fmla="*/ 47 h 47"/>
                <a:gd name="T6" fmla="*/ 0 w 40"/>
                <a:gd name="T7" fmla="*/ 14 h 47"/>
                <a:gd name="T8" fmla="*/ 20 w 4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20" y="0"/>
                  </a:moveTo>
                  <a:lnTo>
                    <a:pt x="40" y="34"/>
                  </a:lnTo>
                  <a:lnTo>
                    <a:pt x="20" y="47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40">
              <a:extLst>
                <a:ext uri="{FF2B5EF4-FFF2-40B4-BE49-F238E27FC236}">
                  <a16:creationId xmlns:a16="http://schemas.microsoft.com/office/drawing/2014/main" id="{441D2276-FBF0-4263-A951-5F245A1B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558"/>
              <a:ext cx="31" cy="37"/>
            </a:xfrm>
            <a:custGeom>
              <a:avLst/>
              <a:gdLst>
                <a:gd name="T0" fmla="*/ 20 w 40"/>
                <a:gd name="T1" fmla="*/ 0 h 47"/>
                <a:gd name="T2" fmla="*/ 40 w 40"/>
                <a:gd name="T3" fmla="*/ 33 h 47"/>
                <a:gd name="T4" fmla="*/ 20 w 40"/>
                <a:gd name="T5" fmla="*/ 47 h 47"/>
                <a:gd name="T6" fmla="*/ 0 w 40"/>
                <a:gd name="T7" fmla="*/ 13 h 47"/>
                <a:gd name="T8" fmla="*/ 20 w 4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20" y="0"/>
                  </a:moveTo>
                  <a:lnTo>
                    <a:pt x="40" y="33"/>
                  </a:lnTo>
                  <a:lnTo>
                    <a:pt x="20" y="47"/>
                  </a:lnTo>
                  <a:lnTo>
                    <a:pt x="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41">
              <a:extLst>
                <a:ext uri="{FF2B5EF4-FFF2-40B4-BE49-F238E27FC236}">
                  <a16:creationId xmlns:a16="http://schemas.microsoft.com/office/drawing/2014/main" id="{A6F8480E-B7BC-494F-B2C0-3A81A4AEE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643"/>
              <a:ext cx="21" cy="15"/>
            </a:xfrm>
            <a:custGeom>
              <a:avLst/>
              <a:gdLst>
                <a:gd name="T0" fmla="*/ 20 w 26"/>
                <a:gd name="T1" fmla="*/ 0 h 20"/>
                <a:gd name="T2" fmla="*/ 26 w 26"/>
                <a:gd name="T3" fmla="*/ 13 h 20"/>
                <a:gd name="T4" fmla="*/ 6 w 26"/>
                <a:gd name="T5" fmla="*/ 20 h 20"/>
                <a:gd name="T6" fmla="*/ 0 w 26"/>
                <a:gd name="T7" fmla="*/ 7 h 20"/>
                <a:gd name="T8" fmla="*/ 20 w 2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0"/>
                  </a:moveTo>
                  <a:lnTo>
                    <a:pt x="26" y="13"/>
                  </a:lnTo>
                  <a:lnTo>
                    <a:pt x="6" y="20"/>
                  </a:lnTo>
                  <a:lnTo>
                    <a:pt x="0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Rectangle 42">
              <a:extLst>
                <a:ext uri="{FF2B5EF4-FFF2-40B4-BE49-F238E27FC236}">
                  <a16:creationId xmlns:a16="http://schemas.microsoft.com/office/drawing/2014/main" id="{6E2107C0-0BB1-4E41-AC83-0B8E706B7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1648"/>
              <a:ext cx="2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Rectangle 43">
              <a:extLst>
                <a:ext uri="{FF2B5EF4-FFF2-40B4-BE49-F238E27FC236}">
                  <a16:creationId xmlns:a16="http://schemas.microsoft.com/office/drawing/2014/main" id="{37495F7D-743A-4A0E-B95E-E02E589BE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1648"/>
              <a:ext cx="3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Rectangle 44">
              <a:extLst>
                <a:ext uri="{FF2B5EF4-FFF2-40B4-BE49-F238E27FC236}">
                  <a16:creationId xmlns:a16="http://schemas.microsoft.com/office/drawing/2014/main" id="{F9A3755A-88FE-46F0-A94E-84025BAC9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1648"/>
              <a:ext cx="3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Rectangle 45">
              <a:extLst>
                <a:ext uri="{FF2B5EF4-FFF2-40B4-BE49-F238E27FC236}">
                  <a16:creationId xmlns:a16="http://schemas.microsoft.com/office/drawing/2014/main" id="{22316AF1-9591-48B7-82E3-0B2FEDA54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1648"/>
              <a:ext cx="3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Rectangle 46">
              <a:extLst>
                <a:ext uri="{FF2B5EF4-FFF2-40B4-BE49-F238E27FC236}">
                  <a16:creationId xmlns:a16="http://schemas.microsoft.com/office/drawing/2014/main" id="{A6FA3CC2-F77D-4C58-9DEC-066945D07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1648"/>
              <a:ext cx="31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Rectangle 47">
              <a:extLst>
                <a:ext uri="{FF2B5EF4-FFF2-40B4-BE49-F238E27FC236}">
                  <a16:creationId xmlns:a16="http://schemas.microsoft.com/office/drawing/2014/main" id="{FD46C8E3-969E-4277-B0D7-E63B68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1648"/>
              <a:ext cx="21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48">
              <a:extLst>
                <a:ext uri="{FF2B5EF4-FFF2-40B4-BE49-F238E27FC236}">
                  <a16:creationId xmlns:a16="http://schemas.microsoft.com/office/drawing/2014/main" id="{AE2A4E23-6267-4AC7-8DFD-E777A2AB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643"/>
              <a:ext cx="21" cy="15"/>
            </a:xfrm>
            <a:custGeom>
              <a:avLst/>
              <a:gdLst>
                <a:gd name="T0" fmla="*/ 0 w 26"/>
                <a:gd name="T1" fmla="*/ 13 h 20"/>
                <a:gd name="T2" fmla="*/ 6 w 26"/>
                <a:gd name="T3" fmla="*/ 0 h 20"/>
                <a:gd name="T4" fmla="*/ 26 w 26"/>
                <a:gd name="T5" fmla="*/ 7 h 20"/>
                <a:gd name="T6" fmla="*/ 20 w 26"/>
                <a:gd name="T7" fmla="*/ 20 h 20"/>
                <a:gd name="T8" fmla="*/ 0 w 26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0" y="13"/>
                  </a:moveTo>
                  <a:lnTo>
                    <a:pt x="6" y="0"/>
                  </a:lnTo>
                  <a:lnTo>
                    <a:pt x="26" y="7"/>
                  </a:lnTo>
                  <a:lnTo>
                    <a:pt x="2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49">
              <a:extLst>
                <a:ext uri="{FF2B5EF4-FFF2-40B4-BE49-F238E27FC236}">
                  <a16:creationId xmlns:a16="http://schemas.microsoft.com/office/drawing/2014/main" id="{CD9665D4-FF10-417A-9B38-7071A88D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1558"/>
              <a:ext cx="26" cy="31"/>
            </a:xfrm>
            <a:custGeom>
              <a:avLst/>
              <a:gdLst>
                <a:gd name="T0" fmla="*/ 0 w 33"/>
                <a:gd name="T1" fmla="*/ 33 h 40"/>
                <a:gd name="T2" fmla="*/ 13 w 33"/>
                <a:gd name="T3" fmla="*/ 0 h 40"/>
                <a:gd name="T4" fmla="*/ 33 w 33"/>
                <a:gd name="T5" fmla="*/ 7 h 40"/>
                <a:gd name="T6" fmla="*/ 20 w 33"/>
                <a:gd name="T7" fmla="*/ 40 h 40"/>
                <a:gd name="T8" fmla="*/ 0 w 33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33"/>
                  </a:moveTo>
                  <a:lnTo>
                    <a:pt x="13" y="0"/>
                  </a:lnTo>
                  <a:lnTo>
                    <a:pt x="33" y="7"/>
                  </a:lnTo>
                  <a:lnTo>
                    <a:pt x="20" y="4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50">
              <a:extLst>
                <a:ext uri="{FF2B5EF4-FFF2-40B4-BE49-F238E27FC236}">
                  <a16:creationId xmlns:a16="http://schemas.microsoft.com/office/drawing/2014/main" id="{72FC4BD3-228E-4B1A-AEA9-49BE799B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1467"/>
              <a:ext cx="27" cy="33"/>
            </a:xfrm>
            <a:custGeom>
              <a:avLst/>
              <a:gdLst>
                <a:gd name="T0" fmla="*/ 0 w 34"/>
                <a:gd name="T1" fmla="*/ 34 h 41"/>
                <a:gd name="T2" fmla="*/ 14 w 34"/>
                <a:gd name="T3" fmla="*/ 0 h 41"/>
                <a:gd name="T4" fmla="*/ 34 w 34"/>
                <a:gd name="T5" fmla="*/ 7 h 41"/>
                <a:gd name="T6" fmla="*/ 20 w 34"/>
                <a:gd name="T7" fmla="*/ 41 h 41"/>
                <a:gd name="T8" fmla="*/ 0 w 34"/>
                <a:gd name="T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0" y="34"/>
                  </a:moveTo>
                  <a:lnTo>
                    <a:pt x="14" y="0"/>
                  </a:lnTo>
                  <a:lnTo>
                    <a:pt x="34" y="7"/>
                  </a:lnTo>
                  <a:lnTo>
                    <a:pt x="20" y="4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51">
              <a:extLst>
                <a:ext uri="{FF2B5EF4-FFF2-40B4-BE49-F238E27FC236}">
                  <a16:creationId xmlns:a16="http://schemas.microsoft.com/office/drawing/2014/main" id="{9AF41450-65BC-4686-90A6-59DE70945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378"/>
              <a:ext cx="32" cy="37"/>
            </a:xfrm>
            <a:custGeom>
              <a:avLst/>
              <a:gdLst>
                <a:gd name="T0" fmla="*/ 0 w 40"/>
                <a:gd name="T1" fmla="*/ 40 h 47"/>
                <a:gd name="T2" fmla="*/ 20 w 40"/>
                <a:gd name="T3" fmla="*/ 0 h 47"/>
                <a:gd name="T4" fmla="*/ 40 w 40"/>
                <a:gd name="T5" fmla="*/ 7 h 47"/>
                <a:gd name="T6" fmla="*/ 20 w 40"/>
                <a:gd name="T7" fmla="*/ 47 h 47"/>
                <a:gd name="T8" fmla="*/ 0 w 40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40"/>
                  </a:moveTo>
                  <a:lnTo>
                    <a:pt x="20" y="0"/>
                  </a:lnTo>
                  <a:lnTo>
                    <a:pt x="40" y="7"/>
                  </a:lnTo>
                  <a:lnTo>
                    <a:pt x="20" y="4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52">
              <a:extLst>
                <a:ext uri="{FF2B5EF4-FFF2-40B4-BE49-F238E27FC236}">
                  <a16:creationId xmlns:a16="http://schemas.microsoft.com/office/drawing/2014/main" id="{063B3B99-8C83-4D6F-B6AC-A675B696B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1293"/>
              <a:ext cx="31" cy="37"/>
            </a:xfrm>
            <a:custGeom>
              <a:avLst/>
              <a:gdLst>
                <a:gd name="T0" fmla="*/ 0 w 40"/>
                <a:gd name="T1" fmla="*/ 33 h 47"/>
                <a:gd name="T2" fmla="*/ 20 w 40"/>
                <a:gd name="T3" fmla="*/ 0 h 47"/>
                <a:gd name="T4" fmla="*/ 40 w 40"/>
                <a:gd name="T5" fmla="*/ 13 h 47"/>
                <a:gd name="T6" fmla="*/ 20 w 40"/>
                <a:gd name="T7" fmla="*/ 47 h 47"/>
                <a:gd name="T8" fmla="*/ 0 w 40"/>
                <a:gd name="T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33"/>
                  </a:moveTo>
                  <a:lnTo>
                    <a:pt x="20" y="0"/>
                  </a:lnTo>
                  <a:lnTo>
                    <a:pt x="40" y="13"/>
                  </a:lnTo>
                  <a:lnTo>
                    <a:pt x="20" y="4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Rectangle 53">
              <a:extLst>
                <a:ext uri="{FF2B5EF4-FFF2-40B4-BE49-F238E27FC236}">
                  <a16:creationId xmlns:a16="http://schemas.microsoft.com/office/drawing/2014/main" id="{400A6D5D-4F02-49DC-B6CB-4B1C6E622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271"/>
              <a:ext cx="3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54">
              <a:extLst>
                <a:ext uri="{FF2B5EF4-FFF2-40B4-BE49-F238E27FC236}">
                  <a16:creationId xmlns:a16="http://schemas.microsoft.com/office/drawing/2014/main" id="{1E3A93D8-A5E4-4A6A-AE37-D10AECAD2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" y="1271"/>
              <a:ext cx="2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55">
              <a:extLst>
                <a:ext uri="{FF2B5EF4-FFF2-40B4-BE49-F238E27FC236}">
                  <a16:creationId xmlns:a16="http://schemas.microsoft.com/office/drawing/2014/main" id="{AABAA7B1-9601-4E11-9E2C-B8A9E2ECD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1267"/>
              <a:ext cx="22" cy="15"/>
            </a:xfrm>
            <a:custGeom>
              <a:avLst/>
              <a:gdLst>
                <a:gd name="T0" fmla="*/ 0 w 27"/>
                <a:gd name="T1" fmla="*/ 13 h 20"/>
                <a:gd name="T2" fmla="*/ 7 w 27"/>
                <a:gd name="T3" fmla="*/ 0 h 20"/>
                <a:gd name="T4" fmla="*/ 27 w 27"/>
                <a:gd name="T5" fmla="*/ 6 h 20"/>
                <a:gd name="T6" fmla="*/ 21 w 27"/>
                <a:gd name="T7" fmla="*/ 20 h 20"/>
                <a:gd name="T8" fmla="*/ 0 w 27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0" y="13"/>
                  </a:moveTo>
                  <a:lnTo>
                    <a:pt x="7" y="0"/>
                  </a:lnTo>
                  <a:lnTo>
                    <a:pt x="27" y="6"/>
                  </a:lnTo>
                  <a:lnTo>
                    <a:pt x="21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56">
              <a:extLst>
                <a:ext uri="{FF2B5EF4-FFF2-40B4-BE49-F238E27FC236}">
                  <a16:creationId xmlns:a16="http://schemas.microsoft.com/office/drawing/2014/main" id="{9064E1AC-94E9-49B5-A44E-CB0D653D7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182"/>
              <a:ext cx="26" cy="31"/>
            </a:xfrm>
            <a:custGeom>
              <a:avLst/>
              <a:gdLst>
                <a:gd name="T0" fmla="*/ 0 w 33"/>
                <a:gd name="T1" fmla="*/ 33 h 40"/>
                <a:gd name="T2" fmla="*/ 13 w 33"/>
                <a:gd name="T3" fmla="*/ 0 h 40"/>
                <a:gd name="T4" fmla="*/ 33 w 33"/>
                <a:gd name="T5" fmla="*/ 6 h 40"/>
                <a:gd name="T6" fmla="*/ 20 w 33"/>
                <a:gd name="T7" fmla="*/ 40 h 40"/>
                <a:gd name="T8" fmla="*/ 0 w 33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33"/>
                  </a:moveTo>
                  <a:lnTo>
                    <a:pt x="13" y="0"/>
                  </a:lnTo>
                  <a:lnTo>
                    <a:pt x="33" y="6"/>
                  </a:lnTo>
                  <a:lnTo>
                    <a:pt x="20" y="4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57">
              <a:extLst>
                <a:ext uri="{FF2B5EF4-FFF2-40B4-BE49-F238E27FC236}">
                  <a16:creationId xmlns:a16="http://schemas.microsoft.com/office/drawing/2014/main" id="{B3AAFCBC-D3D6-47FD-B69B-E5E5F5AEF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1091"/>
              <a:ext cx="27" cy="32"/>
            </a:xfrm>
            <a:custGeom>
              <a:avLst/>
              <a:gdLst>
                <a:gd name="T0" fmla="*/ 0 w 34"/>
                <a:gd name="T1" fmla="*/ 34 h 40"/>
                <a:gd name="T2" fmla="*/ 14 w 34"/>
                <a:gd name="T3" fmla="*/ 0 h 40"/>
                <a:gd name="T4" fmla="*/ 34 w 34"/>
                <a:gd name="T5" fmla="*/ 7 h 40"/>
                <a:gd name="T6" fmla="*/ 20 w 34"/>
                <a:gd name="T7" fmla="*/ 40 h 40"/>
                <a:gd name="T8" fmla="*/ 0 w 34"/>
                <a:gd name="T9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0" y="34"/>
                  </a:moveTo>
                  <a:lnTo>
                    <a:pt x="14" y="0"/>
                  </a:lnTo>
                  <a:lnTo>
                    <a:pt x="34" y="7"/>
                  </a:lnTo>
                  <a:lnTo>
                    <a:pt x="2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58">
              <a:extLst>
                <a:ext uri="{FF2B5EF4-FFF2-40B4-BE49-F238E27FC236}">
                  <a16:creationId xmlns:a16="http://schemas.microsoft.com/office/drawing/2014/main" id="{E1AC8E77-D4BD-4B96-B33C-083092F3D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002"/>
              <a:ext cx="31" cy="36"/>
            </a:xfrm>
            <a:custGeom>
              <a:avLst/>
              <a:gdLst>
                <a:gd name="T0" fmla="*/ 0 w 40"/>
                <a:gd name="T1" fmla="*/ 40 h 46"/>
                <a:gd name="T2" fmla="*/ 20 w 40"/>
                <a:gd name="T3" fmla="*/ 0 h 46"/>
                <a:gd name="T4" fmla="*/ 40 w 40"/>
                <a:gd name="T5" fmla="*/ 6 h 46"/>
                <a:gd name="T6" fmla="*/ 20 w 40"/>
                <a:gd name="T7" fmla="*/ 46 h 46"/>
                <a:gd name="T8" fmla="*/ 0 w 40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0" y="40"/>
                  </a:moveTo>
                  <a:lnTo>
                    <a:pt x="20" y="0"/>
                  </a:lnTo>
                  <a:lnTo>
                    <a:pt x="40" y="6"/>
                  </a:lnTo>
                  <a:lnTo>
                    <a:pt x="20" y="4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59">
              <a:extLst>
                <a:ext uri="{FF2B5EF4-FFF2-40B4-BE49-F238E27FC236}">
                  <a16:creationId xmlns:a16="http://schemas.microsoft.com/office/drawing/2014/main" id="{633A6487-D3EF-41ED-B498-75D691743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917"/>
              <a:ext cx="32" cy="36"/>
            </a:xfrm>
            <a:custGeom>
              <a:avLst/>
              <a:gdLst>
                <a:gd name="T0" fmla="*/ 0 w 40"/>
                <a:gd name="T1" fmla="*/ 33 h 46"/>
                <a:gd name="T2" fmla="*/ 20 w 40"/>
                <a:gd name="T3" fmla="*/ 0 h 46"/>
                <a:gd name="T4" fmla="*/ 40 w 40"/>
                <a:gd name="T5" fmla="*/ 13 h 46"/>
                <a:gd name="T6" fmla="*/ 20 w 40"/>
                <a:gd name="T7" fmla="*/ 46 h 46"/>
                <a:gd name="T8" fmla="*/ 0 w 40"/>
                <a:gd name="T9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0" y="33"/>
                  </a:moveTo>
                  <a:lnTo>
                    <a:pt x="20" y="0"/>
                  </a:lnTo>
                  <a:lnTo>
                    <a:pt x="40" y="13"/>
                  </a:lnTo>
                  <a:lnTo>
                    <a:pt x="20" y="4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8" name="Text Box 62">
            <a:extLst>
              <a:ext uri="{FF2B5EF4-FFF2-40B4-BE49-F238E27FC236}">
                <a16:creationId xmlns:a16="http://schemas.microsoft.com/office/drawing/2014/main" id="{55474900-DB33-41D5-BE2B-A06CD45D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644900"/>
            <a:ext cx="8153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standard protocol, as long as Alice and Bob disagree by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their expectations E</a:t>
            </a:r>
            <a:r>
              <a:rPr lang="en-US" altLang="en-US" sz="3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E</a:t>
            </a:r>
            <a:r>
              <a:rPr lang="en-US" altLang="en-US" sz="3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follow an unbiased random walk with step size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But since E</a:t>
            </a:r>
            <a:r>
              <a:rPr lang="en-US" altLang="en-US" sz="3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,E</a:t>
            </a:r>
            <a:r>
              <a:rPr lang="en-US" altLang="en-US" sz="3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[0,1], such a walk must hit an absorbing barrier after ~1/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sz="3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steps.</a:t>
            </a:r>
          </a:p>
        </p:txBody>
      </p:sp>
      <p:sp>
        <p:nvSpPr>
          <p:cNvPr id="9279" name="Text Box 63">
            <a:extLst>
              <a:ext uri="{FF2B5EF4-FFF2-40B4-BE49-F238E27FC236}">
                <a16:creationId xmlns:a16="http://schemas.microsoft.com/office/drawing/2014/main" id="{08918DB9-DFE0-4EC9-B243-7520B3C30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6099175"/>
            <a:ext cx="8523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prove: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Use (E</a:t>
            </a:r>
            <a:r>
              <a:rPr lang="en-US" altLang="en-US" sz="3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3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,(E</a:t>
            </a:r>
            <a:r>
              <a:rPr lang="en-US" altLang="en-US" sz="3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3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progress measures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83" name="Text Box 67">
                <a:extLst>
                  <a:ext uri="{FF2B5EF4-FFF2-40B4-BE49-F238E27FC236}">
                    <a16:creationId xmlns:a16="http://schemas.microsoft.com/office/drawing/2014/main" id="{70CC36AC-3669-405B-9CDC-F0BF060F98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250" y="1435160"/>
                <a:ext cx="7861988" cy="2629887"/>
              </a:xfrm>
              <a:prstGeom prst="rect">
                <a:avLst/>
              </a:prstGeom>
              <a:solidFill>
                <a:srgbClr val="FFFFC1"/>
              </a:solidFill>
              <a:ln w="19050">
                <a:solidFill>
                  <a:schemeClr val="tx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Can also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discretize</a:t>
                </a:r>
                <a:r>
                  <a:rPr lang="en-US" altLang="en-US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the messages, by having Alice and Bob send just a couple bits indicating “is my new expectation much more than you were expecting, much less, or about the same?,” while preserving the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𝛿</m:t>
                            </m:r>
                            <m:sSup>
                              <m:sSup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upper bound</a:t>
                </a:r>
                <a:endParaRPr lang="en-US" alt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283" name="Text Box 67">
                <a:extLst>
                  <a:ext uri="{FF2B5EF4-FFF2-40B4-BE49-F238E27FC236}">
                    <a16:creationId xmlns:a16="http://schemas.microsoft.com/office/drawing/2014/main" id="{70CC36AC-3669-405B-9CDC-F0BF060F9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250" y="1435160"/>
                <a:ext cx="7861988" cy="2629887"/>
              </a:xfrm>
              <a:prstGeom prst="rect">
                <a:avLst/>
              </a:prstGeom>
              <a:blipFill>
                <a:blip r:embed="rId2"/>
                <a:stretch>
                  <a:fillRect l="-928" t="-2529" r="-1933" b="-1839"/>
                </a:stretch>
              </a:blipFill>
              <a:ln w="1905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9" grpId="0"/>
      <p:bldP spid="92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836D698-42BF-4EBE-A393-3375D92D2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or More Agents</a:t>
            </a:r>
          </a:p>
        </p:txBody>
      </p:sp>
      <p:pic>
        <p:nvPicPr>
          <p:cNvPr id="11268" name="Picture 4" descr="dole">
            <a:extLst>
              <a:ext uri="{FF2B5EF4-FFF2-40B4-BE49-F238E27FC236}">
                <a16:creationId xmlns:a16="http://schemas.microsoft.com/office/drawing/2014/main" id="{214AE714-D443-4737-9021-E8421C51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787" r="13419" b="36632"/>
          <a:stretch>
            <a:fillRect/>
          </a:stretch>
        </p:blipFill>
        <p:spPr bwMode="auto">
          <a:xfrm>
            <a:off x="6172200" y="1143000"/>
            <a:ext cx="119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alice">
            <a:extLst>
              <a:ext uri="{FF2B5EF4-FFF2-40B4-BE49-F238E27FC236}">
                <a16:creationId xmlns:a16="http://schemas.microsoft.com/office/drawing/2014/main" id="{AD8D9E85-E937-441D-B947-A159C4086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10763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harlie">
            <a:extLst>
              <a:ext uri="{FF2B5EF4-FFF2-40B4-BE49-F238E27FC236}">
                <a16:creationId xmlns:a16="http://schemas.microsoft.com/office/drawing/2014/main" id="{5781477B-542C-4F83-BA5C-4E8D521BF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85725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Line 7">
            <a:extLst>
              <a:ext uri="{FF2B5EF4-FFF2-40B4-BE49-F238E27FC236}">
                <a16:creationId xmlns:a16="http://schemas.microsoft.com/office/drawing/2014/main" id="{8F91C7BB-FE9F-47F2-9A87-BDBA9D61D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057400"/>
            <a:ext cx="1219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BD7A0CAD-A033-4A9A-8CDD-337D070399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057400"/>
            <a:ext cx="1219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BB79ABD9-6627-4711-B130-81550CEE4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75038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a weak-willed Charlie fail to bring Alice and Bob into agreement with each other?</a:t>
            </a:r>
          </a:p>
        </p:txBody>
      </p:sp>
      <p:grpSp>
        <p:nvGrpSpPr>
          <p:cNvPr id="11278" name="Group 14">
            <a:extLst>
              <a:ext uri="{FF2B5EF4-FFF2-40B4-BE49-F238E27FC236}">
                <a16:creationId xmlns:a16="http://schemas.microsoft.com/office/drawing/2014/main" id="{590A27EA-1A34-4DBC-B007-1588BA3E464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618038"/>
            <a:ext cx="8382000" cy="1920875"/>
            <a:chOff x="240" y="2909"/>
            <a:chExt cx="5280" cy="1210"/>
          </a:xfrm>
        </p:grpSpPr>
        <p:sp>
          <p:nvSpPr>
            <p:cNvPr id="11275" name="Text Box 11">
              <a:extLst>
                <a:ext uri="{FF2B5EF4-FFF2-40B4-BE49-F238E27FC236}">
                  <a16:creationId xmlns:a16="http://schemas.microsoft.com/office/drawing/2014/main" id="{B544CB23-EB87-46B9-9D85-A16464A5D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09"/>
              <a:ext cx="5280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0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Theorem:</a:t>
              </a:r>
              <a:r>
                <a:rPr lang="en-US" alt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On a strongly-connected graph with N agents and diameter d,   	       messages</a:t>
              </a:r>
              <a:br>
                <a:rPr lang="en-US" alt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br>
                <a:rPr lang="en-US" alt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suffice for every pair of agents to “(</a:t>
              </a:r>
              <a:r>
                <a:rPr lang="en-US" alt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,</a:t>
              </a:r>
              <a:r>
                <a:rPr lang="en-US" alt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)-agree”</a:t>
              </a:r>
            </a:p>
          </p:txBody>
        </p:sp>
        <p:graphicFrame>
          <p:nvGraphicFramePr>
            <p:cNvPr id="11276" name="Object 12">
              <a:extLst>
                <a:ext uri="{FF2B5EF4-FFF2-40B4-BE49-F238E27FC236}">
                  <a16:creationId xmlns:a16="http://schemas.microsoft.com/office/drawing/2014/main" id="{420CB45F-F802-4C8D-AE63-9035F92FD6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415271"/>
                </p:ext>
              </p:extLst>
            </p:nvPr>
          </p:nvGraphicFramePr>
          <p:xfrm>
            <a:off x="2616" y="3184"/>
            <a:ext cx="815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" name="Equation" r:id="rId6" imgW="596880" imgH="482400" progId="Equation.3">
                    <p:embed/>
                  </p:oleObj>
                </mc:Choice>
                <mc:Fallback>
                  <p:oleObj name="Equation" r:id="rId6" imgW="596880" imgH="4824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" y="3184"/>
                          <a:ext cx="815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4C1102-34C3-49B5-9B60-037A5F314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0" y="502920"/>
            <a:ext cx="8229600" cy="1087438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My Bound Optimal?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97C2EB55-A23A-4779-A280-1678F20C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" y="1517333"/>
            <a:ext cx="841375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Alice and Bob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exchange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US" altLang="en-US" sz="3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bits to agree within 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 with high probability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2">
              <a:spcBef>
                <a:spcPct val="50000"/>
              </a:spcBef>
            </a:pPr>
            <a:r>
              <a:rPr lang="en-US" altLang="en-US" sz="3000" dirty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lower bound I can show: ~log 1/</a:t>
            </a:r>
            <a:r>
              <a:rPr lang="en-US" altLang="en-US" sz="3000" dirty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br>
              <a:rPr lang="en-US" altLang="en-US" sz="3000" dirty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en-US" altLang="en-US" sz="3000" dirty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Major technical open problem</a:t>
            </a:r>
          </a:p>
          <a:p>
            <a:pPr lvl="2">
              <a:spcBef>
                <a:spcPct val="50000"/>
              </a:spcBef>
            </a:pPr>
            <a:r>
              <a:rPr lang="en-US" altLang="en-US" sz="3000" dirty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Can show: There’s a scenario where the economists’ standard protocol needs ~1/</a:t>
            </a:r>
            <a:r>
              <a:rPr lang="en-US" altLang="en-US" sz="3000" baseline="30000" dirty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000" dirty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bits, but a different protocol (where Alice and Bob gradually attenuate their messages) needs only ~log 1/ bits, independent of 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4C1102-34C3-49B5-9B60-037A5F314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12648"/>
            <a:ext cx="8229600" cy="1087438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 Agreement vs. Common Knowledge?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97C2EB55-A23A-4779-A280-1678F20C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21" y="2113255"/>
            <a:ext cx="841375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Econometrica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reviewers of my paper in 2005:</a:t>
            </a:r>
          </a:p>
          <a:p>
            <a:pPr>
              <a:spcBef>
                <a:spcPct val="50000"/>
              </a:spcBef>
            </a:pP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talk only about (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,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)-</a:t>
            </a:r>
            <a:r>
              <a:rPr lang="en-US" alt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If you want us to accept, prove that approximate agreement implies some sort of approximate </a:t>
            </a:r>
            <a:r>
              <a:rPr lang="en-US" alt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knowledge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(the original subject of </a:t>
            </a:r>
            <a:r>
              <a:rPr lang="en-US" alt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Aumann’s</a:t>
            </a:r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theorem)</a:t>
            </a:r>
            <a:endParaRPr lang="en-US" altLang="en-US" sz="3000" dirty="0">
              <a:solidFill>
                <a:srgbClr val="CC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2F581DB-619E-4D68-A53C-C617AC5E9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16" y="4929607"/>
            <a:ext cx="841375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 a great research problem!</a:t>
            </a:r>
          </a:p>
          <a:p>
            <a:pPr>
              <a:spcBef>
                <a:spcPct val="50000"/>
              </a:spcBef>
            </a:pPr>
            <a:r>
              <a:rPr lang="en-US" altLang="en-US" sz="30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Hinges on a hard question about random walks</a:t>
            </a:r>
          </a:p>
        </p:txBody>
      </p:sp>
    </p:spTree>
    <p:extLst>
      <p:ext uri="{BB962C8B-B14F-4D97-AF65-F5344CB8AC3E}">
        <p14:creationId xmlns:p14="http://schemas.microsoft.com/office/powerpoint/2010/main" val="8566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15414</TotalTime>
  <Words>976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Symbol</vt:lpstr>
      <vt:lpstr>Wingdings</vt:lpstr>
      <vt:lpstr>Default Design</vt:lpstr>
      <vt:lpstr>Microsoft Equation 3.0</vt:lpstr>
      <vt:lpstr>The Complexity of Agreement (with new directions and applications)</vt:lpstr>
      <vt:lpstr>‘Twas half my life ago (2004)…</vt:lpstr>
      <vt:lpstr>The paper explained something I’d never heard of: Aumann’s Agreement Theorem “Bayesians with common priors can’t agree to disagree”</vt:lpstr>
      <vt:lpstr>Hunting for the Wrong Assumption</vt:lpstr>
      <vt:lpstr>My Main Result: Conjecture Is False!</vt:lpstr>
      <vt:lpstr>Intuition</vt:lpstr>
      <vt:lpstr>Three or More Agents</vt:lpstr>
      <vt:lpstr>Is My Bound Optimal?</vt:lpstr>
      <vt:lpstr>Approximate Agreement vs. Common Knowledge?</vt:lpstr>
      <vt:lpstr>Ziv Hellman’s New Extension of My Theorem!</vt:lpstr>
      <vt:lpstr>Szemerédi’s Regularity Lemma</vt:lpstr>
      <vt:lpstr>Aumann &amp; AI Alignment</vt:lpstr>
      <vt:lpstr>Computational Complexity</vt:lpstr>
      <vt:lpstr>Computational Complexity</vt:lpstr>
    </vt:vector>
  </TitlesOfParts>
  <Company>IAS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Complexity of Agreement</dc:title>
  <dc:creator>Scott Aaronson</dc:creator>
  <cp:lastModifiedBy>Scott Aaronson</cp:lastModifiedBy>
  <cp:revision>63</cp:revision>
  <dcterms:created xsi:type="dcterms:W3CDTF">2005-04-29T08:13:25Z</dcterms:created>
  <dcterms:modified xsi:type="dcterms:W3CDTF">2026-06-10T23:51:31Z</dcterms:modified>
</cp:coreProperties>
</file>