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21"/>
  </p:notesMasterIdLst>
  <p:sldIdLst>
    <p:sldId id="278" r:id="rId4"/>
    <p:sldId id="494" r:id="rId5"/>
    <p:sldId id="493" r:id="rId6"/>
    <p:sldId id="324" r:id="rId7"/>
    <p:sldId id="325" r:id="rId8"/>
    <p:sldId id="327" r:id="rId9"/>
    <p:sldId id="275" r:id="rId10"/>
    <p:sldId id="491" r:id="rId11"/>
    <p:sldId id="319" r:id="rId12"/>
    <p:sldId id="487" r:id="rId13"/>
    <p:sldId id="398" r:id="rId14"/>
    <p:sldId id="312" r:id="rId15"/>
    <p:sldId id="496" r:id="rId16"/>
    <p:sldId id="304" r:id="rId17"/>
    <p:sldId id="307" r:id="rId18"/>
    <p:sldId id="488" r:id="rId19"/>
    <p:sldId id="32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194" autoAdjust="0"/>
  </p:normalViewPr>
  <p:slideViewPr>
    <p:cSldViewPr>
      <p:cViewPr varScale="1">
        <p:scale>
          <a:sx n="81" d="100"/>
          <a:sy n="81" d="100"/>
        </p:scale>
        <p:origin x="98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8447CC-3F54-4ECD-A751-7E8679C647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74ADA-E246-425F-A9EA-098A5B320A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6010D3-0FD9-4576-94B9-F01582B7D908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10624C-1854-4DDB-817F-D64087D838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E29673-526F-43FC-9715-26EA1879D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D757B-1667-4BD3-B2C8-40FE1DE00A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F8182-F1EF-4D0A-964B-84578050D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99E5E4-C65B-42DD-A5DD-FD29CEB1D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9281949-7918-4F17-A34B-166EAF32A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E8B7E-247D-44DC-B874-3ECADB55E061}" type="slidenum">
              <a:rPr lang="en-CA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009B09F-6564-4990-A861-823ED22EB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1087333-B99D-4789-92AB-AADF104E0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BD5D68F-68FC-4B7A-8AFB-65AAFD124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B177C8-F475-4ED3-A458-51A49CBF398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2AF0A36-08B0-4B22-B36B-8740CC4BA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EB778C2-1553-4EDB-94AB-CFB111AD6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87576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6DF0AAF-D1C5-45A2-B757-5D57E9441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AF5FB5-ED3D-4949-B0BA-D5FE4A19F99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EBB2F2D-BCBA-4BDA-A356-043E69B25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453818D-3930-4781-8DE2-5A3D026C7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6A7E256-8DAA-435C-B53C-580161BCC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97E77C-ABAB-4216-A16A-D20604B2059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435C10D-829B-499B-8A54-179B508DD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B545BDD-BEC2-44BF-92D6-19D901D9C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FE81152-5717-448D-9D0C-11DC7BA5B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872ACEC-F95A-4BD8-BF17-DFA708CC88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148FDF6-1BE4-437D-9B94-92680C538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16D2E-4D87-47A7-B022-4C6BAC2052BC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9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BAD761B-0F93-4DC9-BDD5-FC070BB58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001351-EC1D-461D-87E5-4083D75739FC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258F504-6298-4834-BD79-8E7E554A2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4C18EFE-B1D3-47B3-8D96-FB65773B6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0894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BAD761B-0F93-4DC9-BDD5-FC070BB58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001351-EC1D-461D-87E5-4083D75739FC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258F504-6298-4834-BD79-8E7E554A2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4C18EFE-B1D3-47B3-8D96-FB65773B6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4158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3D5FC26-6FAA-48B7-8020-4BAE31802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9C6FEE-91F3-4031-8C94-3A8B13518012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C50BF3F-70ED-4076-949E-5987B857B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AA6570E-0AA8-4EE7-A06D-9BC8E482C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BB2B29C-4565-46D0-908C-8ED226F29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A0E2F8-F07B-4E91-ACC1-ADAAFC1394C3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AFCD13B-5887-4052-AC1C-EBDE57F26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2DE5731-A1D6-49E4-8B9B-5DF21062C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01A7306-7C17-473C-B034-497673ADD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A80AF8-7C42-4B10-A7F7-14F2CBF083CF}" type="slidenum">
              <a:rPr lang="en-CA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149171B-1539-49FF-9264-EAC028BA8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772E8E8-EFE0-43B7-BA20-7283BE541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4D5A145-53CF-4CB6-A173-207C11B35C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D6C0050-0AE5-4B79-953C-6A59C371C1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1FBBEA1-9B29-4A68-9813-80ABB0FE9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EEE8C2-E01C-4E55-9CA7-6493927B79F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D4488F53-85EE-4A99-95E2-0E0F59CC56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41E055E-7E3D-4874-8D37-4F85D62FC1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F9146F9-F7D1-404A-AF86-F19F381070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E57924-85E1-49C6-B130-85E60E5B41C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BD5D68F-68FC-4B7A-8AFB-65AAFD124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B177C8-F475-4ED3-A458-51A49CBF398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2AF0A36-08B0-4B22-B36B-8740CC4BA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EB778C2-1553-4EDB-94AB-CFB111AD6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84AC0-5BE7-4787-B400-16A8E250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FD24-2982-4B07-9FC9-20B8855C8FD7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F5549-A4E5-452B-9C9C-F82BD694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9992C-FC1D-4ABF-ACA7-6F80E629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92EA-B467-41C6-9C66-CC6EF8B22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0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B49DA-CAD4-422E-9D61-15D596CA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3637-5295-4524-BA77-F8B0AD1D646B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6B22E-5770-48D4-AD17-2E56EA9A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F8D77-1B5C-4118-8E79-3765431B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CA42-9AD2-4B66-8B17-E4AD7493F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4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4070D-398C-461D-809D-BE4C53E4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030B-6AE1-492C-A562-47F3560433B5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860F4-D561-47B3-86C0-F5283B30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BD92-9905-406C-9372-E8854706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4B22-4126-41DF-849B-90C3948E4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08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93C75B-1AC0-4DAC-92BD-2FA68B3FF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BD99AA-3B45-4C14-BAF0-4A611B229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AAC90-606A-45DC-A3B2-B7B079E36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0FF0-F586-42A5-8AD6-7DA331F18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50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2132FF-DA82-4838-B2CA-95D3BFF80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6DADB6-CEAA-44E3-AF3A-B04390104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DF24C8-46A1-4080-9172-4AECD01C4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2FBD6-17B8-48B1-A01C-7B9C5F8E2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556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7DA418-6B77-4CFA-85AC-BC7345A2B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197B88-F433-4B4C-A22D-56C2AAA62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3C57A-97FB-4DD3-8B0A-408C545B5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7523-120F-4E87-8668-6516E2CC5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19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C4355-DD2D-4327-879D-7FB61E21C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A4369-4FC9-43A8-9DA6-869D07355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1CA9D-BC5C-4C3C-B0EC-3FAB9697E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09DB-4D54-4466-B6F6-82E8309F9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82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AFF26A-E1A9-4DFE-BF02-A9534884D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7711D8-4546-43E0-971E-D5B854736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D5F358-0F3D-4D1E-A17D-E86CBF5C8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8231-6A53-4C59-B87C-0C635A73A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5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906F33-0C8E-43D0-B447-06B168C23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846442-3C69-4135-9ED1-CB4F4A1C9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955912-7495-4EAC-B796-CCB96EA02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ED46-A80A-4A7E-B8FA-72011924F3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630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A0EE7-848D-4502-AE64-5CAD72B15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2C1600-E20D-48FA-ACBA-131FE7440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CE60E4-F0ED-4438-8904-A8E8B8123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8655-B0B0-4A9E-8AAD-8612D756A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10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A8C7F-3D11-49F5-A2F6-22C91BB4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37283-97E4-4B0F-8F6E-303A1A7C88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520F9-83A7-4CA2-A687-42A2C8037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7EA4-8D6E-4BA2-8E0F-7820DC202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90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FF3BD-AB73-4044-90EA-F14A391B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8C81-8A03-4FDE-BCA5-57E36A055CF1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6641-C16D-4582-B9BC-08D4F55D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B73C-22A6-4346-98B9-EDC62A22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128CA-5595-4227-A08E-8482CE55C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4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7195D-17BA-4BF1-91CF-39FFA0A6E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78073-F133-4C62-8D69-80CC7D10A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07C5E-2E85-4954-A7C2-20360954F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FADA-CC7D-401D-8B1B-68D3F3F20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316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F76EF5-4B60-41B6-A62C-E08A9EF4E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F2B5E0-4329-41B4-B6E4-6205F6DBD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7C45A1-9249-4512-BEB7-B5C84523F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96E15-8707-4982-83B1-00BDEE95F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10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67DA18-6C47-424D-B65D-D5E0D1E1C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D42FCB-BF33-4ACF-AB5E-F38F34D2F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9DC2A-714C-4EDA-8711-80E713934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9E531-0F7C-4F07-869C-0E9094E02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72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DA807-118A-461F-AA9D-DA1D7743E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15ED3C-AE21-432F-972C-BA396BB5C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45C18-D6C2-4C03-98EA-B3B04D686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6D1D4-588F-4E2D-8188-D47377D60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658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83441B-84D0-4AE9-BF7F-D1D694D62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E84019-A7D1-43F2-8987-2608ACF8E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4CB5E5-43DF-4BB3-8754-0F3D06188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6343-52E4-47C6-B8D5-A5180DD1A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833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E3BB54-8578-4DC6-B1EE-C7C359713A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2CA749-C24C-4652-81B9-62D050036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5BA950-B122-4748-8757-E4F2E2519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0A91C-FF0E-4620-9DDD-4DC5B4922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995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2128A-10DE-4409-A956-E92884703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8EC7D-3990-4389-B4C1-C3B2E83F2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FAEC95-5EC7-46AD-865C-0323FF543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BB42-AAA8-4790-ABF2-69B216AEA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41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31AAB5-39B4-4F56-A92A-900620399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291F4D-2134-4948-AB0B-98D1C942A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8349B6-DD93-4689-BAB5-443436ACF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1874-7E5F-4790-AB8D-4AC5413BE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744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DD0047-1DA7-4670-8168-E821D8060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4F3C2D-79F6-4DED-8F85-E13F4A060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207337-74D3-4F07-9B9B-658E820CC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6E2D-0577-45DE-9CCE-CEC259D8E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905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780F53-2966-4AB8-9691-17167FC87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1C1D49-FF29-4F59-8192-E14D19E99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E1C22C-F556-4766-BB97-73716B0F9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46B6-23BD-4B23-8327-194F0BA9F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20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7298-9849-4D9B-BB33-D4483E1C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8E20-0583-4195-A87E-0F1A8C8A540E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13FC6-3206-403E-BF76-F329B1C5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5A0E4-4E00-47CB-B936-FDC4E1CD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5045-87AE-455A-9CA4-5F51F2EBD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39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49EC89-64B9-49AE-80A0-05C2349D4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78E31-8EA0-4C64-899B-883A4BD1E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11AD9-9D96-42CB-98A5-8689B3643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A2899-D745-486F-A63C-AF4B5F909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846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206C9-E326-4EF6-B1FC-7570627D7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54FEA-D27F-43D3-931D-03FA5E00B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CDC80-6698-40D9-8B2C-0556351A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F046B-88A2-4F4F-96FB-4D6A0AC2A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94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DF2E77-0749-46AC-8549-2601F9B34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42D5D8-970C-4A18-9A6B-FCA83762D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2AC0D7-0041-4682-B0B9-9B107804C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19CBD-303D-4F7B-B5BE-043300A67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37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CBB7A-3574-472F-BDE4-98ACD96EF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AFF6A4-BCCA-4153-8C25-FF8495978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9B9E18-CE32-4449-9327-85D473D04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8653-462A-4678-97C9-B909823D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1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48E871-5B11-4A95-9DD3-9E8E99E0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3374-7CDB-44B7-802F-8773F1F13899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5531EF-9EC9-48BA-87CA-471E76C3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C77D78-49CE-45F6-B153-73A8E193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BB72-AEA1-44F9-8A09-23581A815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44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E8E7C3-CEA8-4D8B-963D-58158ACB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96B8-7ADF-4DC4-A526-D14B2F6B4B77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74212C-3F7E-4767-B34E-928BA757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838D94-99B8-48EB-8848-E95A7C1C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8708-32A0-40C8-AD93-4A83C58F5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8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FD27C6-03C1-405D-8534-B559B01A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23D6-8C8D-4F70-B68C-581E9D69837B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A97427-ACE3-4530-9D85-EEE4BCC0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1456F5-7544-4B71-9FB3-238DFF34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F88C-3B1F-4B05-B29D-385BDB370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38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0D58EC-9CE2-4BBC-9975-62A8A083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8FF6-FB92-4BCE-94D1-56C49DC44296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18340D-10C6-4BEA-851F-D8A13974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ABA98D-B0FE-4C5C-B598-E4773C11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0840-3969-4242-9813-9C1FA8D39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25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7AA3D7-15E7-484F-BA68-B1FB221C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971B-E5B7-4AAC-AAD6-203EE99D84D1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99AD3F-7A45-4C2E-9CBB-202F2AC0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18753-A820-401B-8D88-5BD1DAC0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AB9-0358-4CD5-B53B-9BD7E1395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85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50E14C-6A5F-4B9B-982F-B792F738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4E08-8A1D-435B-9DE9-1283EFDDEFA7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B63B12-9D57-4965-8E7A-0246D235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B70B4B-C735-43D6-BA06-E1BB1F45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9DE4-0A7A-44E0-813A-FF93C9C6B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05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AD7A31-098E-41AA-AFC6-2CEAF62EA8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7EC924-3665-47C4-A7BA-DFC114DA42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C7E4B-A0FE-40E4-92D0-C0BEDBB9A4D2}" type="datetimeFigureOut">
              <a:rPr lang="en-US"/>
              <a:pPr>
                <a:defRPr/>
              </a:pPr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7DA15E-8D5E-4A48-AEC7-0B7F93B45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1AC99CB-1093-4F90-87E8-6C0D68383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B078104-8EF5-43D2-9BA4-5AC8630C5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02EC91-6D64-4CE9-86A8-21581DF901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46A3C4-8B92-4524-9231-48159DF7A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6CE959-CDF3-43B4-89AC-8BEB2DF2E5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7F20387-1B3C-473B-A176-E5A65D2B3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F2044C0-5683-4134-9592-0D307B097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ECA14EC-A861-45B8-AAE1-A7FACC016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ED13DE-5A37-4168-BDFB-90E3330FD3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20CD3D-013B-4F44-8B28-43D8B5D845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08E4E5-274C-4197-ACE8-5AA511A1F6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10E20F-84DE-4B69-8E5F-2B9EEA917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8A9C18-80FC-4965-9434-CB0E62EE32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3" name="Rectangle 16">
            <a:extLst>
              <a:ext uri="{FF2B5EF4-FFF2-40B4-BE49-F238E27FC236}">
                <a16:creationId xmlns:a16="http://schemas.microsoft.com/office/drawing/2014/main" id="{83186079-9DE4-46DF-A944-4E52BCAF39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84163"/>
            <a:ext cx="8763000" cy="1163637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TRUTH About Quantum Computing</a:t>
            </a:r>
          </a:p>
        </p:txBody>
      </p:sp>
      <p:sp>
        <p:nvSpPr>
          <p:cNvPr id="5124" name="Rectangle 17">
            <a:extLst>
              <a:ext uri="{FF2B5EF4-FFF2-40B4-BE49-F238E27FC236}">
                <a16:creationId xmlns:a16="http://schemas.microsoft.com/office/drawing/2014/main" id="{50671F8C-86A5-465B-A1A0-82862FC4DB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410200"/>
            <a:ext cx="8382000" cy="1295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Scott Aaronson (</a:t>
            </a: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University of Texas at Austin)</a:t>
            </a:r>
          </a:p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Stony Brook University, NY, May 13, 2026</a:t>
            </a:r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808F525A-7DF3-4D1D-8304-CE741425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925"/>
            <a:ext cx="91440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B5A95F7-CDD2-4771-837E-D6836F7ACC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" y="390525"/>
            <a:ext cx="9067800" cy="107791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“Quantum Supremacy” Demonstrations Over the Past 5 Years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BD1CAB-29E7-4FE1-B4F8-9B7D43F84C26}"/>
              </a:ext>
            </a:extLst>
          </p:cNvPr>
          <p:cNvCxnSpPr>
            <a:cxnSpLocks/>
          </p:cNvCxnSpPr>
          <p:nvPr/>
        </p:nvCxnSpPr>
        <p:spPr>
          <a:xfrm>
            <a:off x="4572000" y="1981200"/>
            <a:ext cx="0" cy="487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 Box 36">
            <a:extLst>
              <a:ext uri="{FF2B5EF4-FFF2-40B4-BE49-F238E27FC236}">
                <a16:creationId xmlns:a16="http://schemas.microsoft.com/office/drawing/2014/main" id="{C0E73CBE-4D31-4FF4-A13F-D2D2BDC8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283"/>
            <a:ext cx="4498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BosonSampling</a:t>
            </a:r>
            <a:b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(A.-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Arkhipov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2011, ~100-photon experiments by USTC team 2020, Xanadu 2022, ~1000 photons by USTC 2025)</a:t>
            </a:r>
          </a:p>
        </p:txBody>
      </p:sp>
      <p:sp>
        <p:nvSpPr>
          <p:cNvPr id="18437" name="Text Box 36">
            <a:extLst>
              <a:ext uri="{FF2B5EF4-FFF2-40B4-BE49-F238E27FC236}">
                <a16:creationId xmlns:a16="http://schemas.microsoft.com/office/drawing/2014/main" id="{B898C671-E21F-4295-A3C0-3E486B75E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1752600"/>
            <a:ext cx="42910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Random Circuit Sampling</a:t>
            </a:r>
            <a:br>
              <a:rPr lang="en-US" altLang="en-US" sz="3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(53-qubit experiment by Google team 2019; another by USTC team 2020, 103-qubit by Google 2024)</a:t>
            </a:r>
            <a:endParaRPr lang="en-US" alt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438" name="Picture 4" descr="0.5 Petabyte Simulation of a 45-Qubit Quantum Circuit – arXiv Vanity">
            <a:extLst>
              <a:ext uri="{FF2B5EF4-FFF2-40B4-BE49-F238E27FC236}">
                <a16:creationId xmlns:a16="http://schemas.microsoft.com/office/drawing/2014/main" id="{41B56605-5E26-48FB-9853-7C4DD115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177065"/>
            <a:ext cx="32242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>
            <a:extLst>
              <a:ext uri="{FF2B5EF4-FFF2-40B4-BE49-F238E27FC236}">
                <a16:creationId xmlns:a16="http://schemas.microsoft.com/office/drawing/2014/main" id="{BBF1BFCA-37AE-4D8C-9475-FC25464E2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505200"/>
            <a:ext cx="18288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Quantum advantage demonstrated using Gaussian boson sampling – Physics World">
            <a:extLst>
              <a:ext uri="{FF2B5EF4-FFF2-40B4-BE49-F238E27FC236}">
                <a16:creationId xmlns:a16="http://schemas.microsoft.com/office/drawing/2014/main" id="{B8FE7B89-44F3-4886-BC8F-778C9DA2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32388"/>
            <a:ext cx="279558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>
            <a:extLst>
              <a:ext uri="{FF2B5EF4-FFF2-40B4-BE49-F238E27FC236}">
                <a16:creationId xmlns:a16="http://schemas.microsoft.com/office/drawing/2014/main" id="{3C3FA625-D1EF-4210-AFC0-48B54725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565525"/>
            <a:ext cx="163036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6" descr="Image result for google sycamore quantum">
            <a:extLst>
              <a:ext uri="{FF2B5EF4-FFF2-40B4-BE49-F238E27FC236}">
                <a16:creationId xmlns:a16="http://schemas.microsoft.com/office/drawing/2014/main" id="{DA40449D-1EEC-4D2D-B393-2FB71630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5229225"/>
            <a:ext cx="241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6" descr="Image result for superconducting quantum dilution fridge">
            <a:extLst>
              <a:ext uri="{FF2B5EF4-FFF2-40B4-BE49-F238E27FC236}">
                <a16:creationId xmlns:a16="http://schemas.microsoft.com/office/drawing/2014/main" id="{07D43BD1-BF4B-47E5-9D67-F45CA252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4837113"/>
            <a:ext cx="13398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D6EB219-91BA-4EEE-8660-40E7415976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" y="355600"/>
            <a:ext cx="8763000" cy="849313"/>
          </a:xfrm>
        </p:spPr>
        <p:txBody>
          <a:bodyPr/>
          <a:lstStyle/>
          <a:p>
            <a:pPr eaLnBrk="1" hangingPunct="1"/>
            <a:r>
              <a:rPr lang="en-US" altLang="en-US" sz="4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Kind of Near-Term Speedup Do We Want?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C1276-3208-42C9-BEBB-8E01F01D3C18}"/>
              </a:ext>
            </a:extLst>
          </p:cNvPr>
          <p:cNvSpPr/>
          <p:nvPr/>
        </p:nvSpPr>
        <p:spPr>
          <a:xfrm>
            <a:off x="304800" y="1524000"/>
            <a:ext cx="5575300" cy="41148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1E97-E3A4-410E-B255-88396FACC66B}"/>
              </a:ext>
            </a:extLst>
          </p:cNvPr>
          <p:cNvSpPr/>
          <p:nvPr/>
        </p:nvSpPr>
        <p:spPr>
          <a:xfrm>
            <a:off x="2749550" y="1570038"/>
            <a:ext cx="5708650" cy="411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DE77EF-CC75-4E3F-94A1-F0B0B1AA2EB8}"/>
              </a:ext>
            </a:extLst>
          </p:cNvPr>
          <p:cNvSpPr/>
          <p:nvPr/>
        </p:nvSpPr>
        <p:spPr>
          <a:xfrm>
            <a:off x="466725" y="3286125"/>
            <a:ext cx="8021638" cy="3230563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86" name="TextBox 3">
            <a:extLst>
              <a:ext uri="{FF2B5EF4-FFF2-40B4-BE49-F238E27FC236}">
                <a16:creationId xmlns:a16="http://schemas.microsoft.com/office/drawing/2014/main" id="{C2E91509-47F7-4B3D-860D-F059E4C6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236788"/>
            <a:ext cx="2795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Near-Term</a:t>
            </a:r>
          </a:p>
        </p:txBody>
      </p:sp>
      <p:sp>
        <p:nvSpPr>
          <p:cNvPr id="20487" name="TextBox 22">
            <a:extLst>
              <a:ext uri="{FF2B5EF4-FFF2-40B4-BE49-F238E27FC236}">
                <a16:creationId xmlns:a16="http://schemas.microsoft.com/office/drawing/2014/main" id="{626DCC28-6FF4-49B4-98BF-8408B198C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2155825"/>
            <a:ext cx="2016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Efficiently</a:t>
            </a:r>
          </a:p>
          <a:p>
            <a:pPr algn="ctr"/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Verifiable</a:t>
            </a:r>
          </a:p>
        </p:txBody>
      </p:sp>
      <p:sp>
        <p:nvSpPr>
          <p:cNvPr id="20488" name="TextBox 24">
            <a:extLst>
              <a:ext uri="{FF2B5EF4-FFF2-40B4-BE49-F238E27FC236}">
                <a16:creationId xmlns:a16="http://schemas.microsoft.com/office/drawing/2014/main" id="{98C50079-BDD9-4EA5-8494-41C24D52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5572125"/>
            <a:ext cx="5708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In-Principle Quantum Advantage</a:t>
            </a:r>
          </a:p>
        </p:txBody>
      </p:sp>
      <p:sp>
        <p:nvSpPr>
          <p:cNvPr id="20489" name="TextBox 25">
            <a:extLst>
              <a:ext uri="{FF2B5EF4-FFF2-40B4-BE49-F238E27FC236}">
                <a16:creationId xmlns:a16="http://schemas.microsoft.com/office/drawing/2014/main" id="{393E6817-B52C-4461-85EA-A82A48B9B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4044950"/>
            <a:ext cx="183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Interactive protocols</a:t>
            </a:r>
          </a:p>
        </p:txBody>
      </p:sp>
      <p:sp>
        <p:nvSpPr>
          <p:cNvPr id="20490" name="TextBox 26">
            <a:extLst>
              <a:ext uri="{FF2B5EF4-FFF2-40B4-BE49-F238E27FC236}">
                <a16:creationId xmlns:a16="http://schemas.microsoft.com/office/drawing/2014/main" id="{67FFD18B-C114-4766-A233-E4211C997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0" y="3573463"/>
            <a:ext cx="183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Shor</a:t>
            </a:r>
          </a:p>
        </p:txBody>
      </p:sp>
      <p:sp>
        <p:nvSpPr>
          <p:cNvPr id="20491" name="TextBox 27">
            <a:extLst>
              <a:ext uri="{FF2B5EF4-FFF2-40B4-BE49-F238E27FC236}">
                <a16:creationId xmlns:a16="http://schemas.microsoft.com/office/drawing/2014/main" id="{2A905AE0-3EAC-469A-9A82-3576CE632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4824413"/>
            <a:ext cx="280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Physics simulations</a:t>
            </a:r>
          </a:p>
        </p:txBody>
      </p:sp>
      <p:sp>
        <p:nvSpPr>
          <p:cNvPr id="20492" name="TextBox 28">
            <a:extLst>
              <a:ext uri="{FF2B5EF4-FFF2-40B4-BE49-F238E27FC236}">
                <a16:creationId xmlns:a16="http://schemas.microsoft.com/office/drawing/2014/main" id="{29AB42ED-F3B3-49EE-9BEA-2116A2A9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8" y="2000250"/>
            <a:ext cx="183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Adiabatic,</a:t>
            </a:r>
          </a:p>
        </p:txBody>
      </p:sp>
      <p:sp>
        <p:nvSpPr>
          <p:cNvPr id="20493" name="TextBox 29">
            <a:extLst>
              <a:ext uri="{FF2B5EF4-FFF2-40B4-BE49-F238E27FC236}">
                <a16:creationId xmlns:a16="http://schemas.microsoft.com/office/drawing/2014/main" id="{55CD3A05-2826-43A2-A786-13D067EE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2392363"/>
            <a:ext cx="3101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Quantum machine learning…</a:t>
            </a:r>
          </a:p>
        </p:txBody>
      </p:sp>
      <p:sp>
        <p:nvSpPr>
          <p:cNvPr id="20494" name="TextBox 30">
            <a:extLst>
              <a:ext uri="{FF2B5EF4-FFF2-40B4-BE49-F238E27FC236}">
                <a16:creationId xmlns:a16="http://schemas.microsoft.com/office/drawing/2014/main" id="{F9AB93B2-E2A0-4244-A448-BE8074091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206875"/>
            <a:ext cx="2554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BosonSampling</a:t>
            </a:r>
          </a:p>
        </p:txBody>
      </p:sp>
      <p:sp>
        <p:nvSpPr>
          <p:cNvPr id="20495" name="TextBox 32">
            <a:extLst>
              <a:ext uri="{FF2B5EF4-FFF2-40B4-BE49-F238E27FC236}">
                <a16:creationId xmlns:a16="http://schemas.microsoft.com/office/drawing/2014/main" id="{C141A87C-AFBF-42B4-B2FC-C87EB2242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4659313"/>
            <a:ext cx="255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Random Circuit Sampling</a:t>
            </a:r>
          </a:p>
        </p:txBody>
      </p:sp>
      <p:sp>
        <p:nvSpPr>
          <p:cNvPr id="20496" name="TextBox 33">
            <a:extLst>
              <a:ext uri="{FF2B5EF4-FFF2-40B4-BE49-F238E27FC236}">
                <a16:creationId xmlns:a16="http://schemas.microsoft.com/office/drawing/2014/main" id="{3A0D6209-F6F2-44CB-9010-6CC4EEE4B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857" y="3490451"/>
            <a:ext cx="32766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OTOCs?</a:t>
            </a:r>
            <a:b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Fermi-Hubbard?</a:t>
            </a:r>
          </a:p>
          <a:p>
            <a:pPr algn="ctr"/>
            <a:r>
              <a:rPr lang="en-US" alt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Peaked circuits?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C6C8A5F9-168E-4A05-8867-B11CFAEC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5738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</a:rPr>
              <a:t>Certified Randomness from Quantum Supremacy</a:t>
            </a:r>
            <a:endParaRPr lang="en-US" altLang="en-US" sz="2800" b="1">
              <a:solidFill>
                <a:srgbClr val="7030A0"/>
              </a:solidFill>
            </a:endParaRPr>
          </a:p>
        </p:txBody>
      </p:sp>
      <p:grpSp>
        <p:nvGrpSpPr>
          <p:cNvPr id="22531" name="Group 5">
            <a:extLst>
              <a:ext uri="{FF2B5EF4-FFF2-40B4-BE49-F238E27FC236}">
                <a16:creationId xmlns:a16="http://schemas.microsoft.com/office/drawing/2014/main" id="{322D0D52-C91D-479C-9A1F-A4459B1587D3}"/>
              </a:ext>
            </a:extLst>
          </p:cNvPr>
          <p:cNvGrpSpPr>
            <a:grpSpLocks/>
          </p:cNvGrpSpPr>
          <p:nvPr/>
        </p:nvGrpSpPr>
        <p:grpSpPr bwMode="auto">
          <a:xfrm>
            <a:off x="1601788" y="2093913"/>
            <a:ext cx="1370012" cy="1290637"/>
            <a:chOff x="6047" y="1105"/>
            <a:chExt cx="1681" cy="1583"/>
          </a:xfrm>
        </p:grpSpPr>
        <p:sp>
          <p:nvSpPr>
            <p:cNvPr id="22541" name="Freeform 6">
              <a:extLst>
                <a:ext uri="{FF2B5EF4-FFF2-40B4-BE49-F238E27FC236}">
                  <a16:creationId xmlns:a16="http://schemas.microsoft.com/office/drawing/2014/main" id="{B7B12D9F-A7A9-4DDF-8B1D-8170BE04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" y="1143"/>
              <a:ext cx="923" cy="876"/>
            </a:xfrm>
            <a:custGeom>
              <a:avLst/>
              <a:gdLst>
                <a:gd name="T0" fmla="*/ 1 w 1578"/>
                <a:gd name="T1" fmla="*/ 1 h 1562"/>
                <a:gd name="T2" fmla="*/ 1 w 1578"/>
                <a:gd name="T3" fmla="*/ 1 h 1562"/>
                <a:gd name="T4" fmla="*/ 0 w 1578"/>
                <a:gd name="T5" fmla="*/ 1 h 1562"/>
                <a:gd name="T6" fmla="*/ 1 w 1578"/>
                <a:gd name="T7" fmla="*/ 1 h 1562"/>
                <a:gd name="T8" fmla="*/ 1 w 1578"/>
                <a:gd name="T9" fmla="*/ 1 h 1562"/>
                <a:gd name="T10" fmla="*/ 1 w 1578"/>
                <a:gd name="T11" fmla="*/ 1 h 1562"/>
                <a:gd name="T12" fmla="*/ 1 w 1578"/>
                <a:gd name="T13" fmla="*/ 1 h 1562"/>
                <a:gd name="T14" fmla="*/ 1 w 1578"/>
                <a:gd name="T15" fmla="*/ 1 h 1562"/>
                <a:gd name="T16" fmla="*/ 1 w 1578"/>
                <a:gd name="T17" fmla="*/ 0 h 1562"/>
                <a:gd name="T18" fmla="*/ 1 w 1578"/>
                <a:gd name="T19" fmla="*/ 0 h 1562"/>
                <a:gd name="T20" fmla="*/ 1 w 1578"/>
                <a:gd name="T21" fmla="*/ 1 h 1562"/>
                <a:gd name="T22" fmla="*/ 1 w 1578"/>
                <a:gd name="T23" fmla="*/ 1 h 1562"/>
                <a:gd name="T24" fmla="*/ 1 w 1578"/>
                <a:gd name="T25" fmla="*/ 1 h 1562"/>
                <a:gd name="T26" fmla="*/ 1 w 1578"/>
                <a:gd name="T27" fmla="*/ 1 h 1562"/>
                <a:gd name="T28" fmla="*/ 1 w 1578"/>
                <a:gd name="T29" fmla="*/ 1 h 1562"/>
                <a:gd name="T30" fmla="*/ 1 w 1578"/>
                <a:gd name="T31" fmla="*/ 1 h 1562"/>
                <a:gd name="T32" fmla="*/ 1 w 1578"/>
                <a:gd name="T33" fmla="*/ 1 h 1562"/>
                <a:gd name="T34" fmla="*/ 1 w 1578"/>
                <a:gd name="T35" fmla="*/ 1 h 1562"/>
                <a:gd name="T36" fmla="*/ 1 w 1578"/>
                <a:gd name="T37" fmla="*/ 1 h 1562"/>
                <a:gd name="T38" fmla="*/ 1 w 1578"/>
                <a:gd name="T39" fmla="*/ 1 h 1562"/>
                <a:gd name="T40" fmla="*/ 1 w 1578"/>
                <a:gd name="T41" fmla="*/ 1 h 1562"/>
                <a:gd name="T42" fmla="*/ 1 w 1578"/>
                <a:gd name="T43" fmla="*/ 1 h 1562"/>
                <a:gd name="T44" fmla="*/ 1 w 1578"/>
                <a:gd name="T45" fmla="*/ 1 h 1562"/>
                <a:gd name="T46" fmla="*/ 1 w 1578"/>
                <a:gd name="T47" fmla="*/ 1 h 1562"/>
                <a:gd name="T48" fmla="*/ 1 w 1578"/>
                <a:gd name="T49" fmla="*/ 1 h 1562"/>
                <a:gd name="T50" fmla="*/ 1 w 1578"/>
                <a:gd name="T51" fmla="*/ 1 h 1562"/>
                <a:gd name="T52" fmla="*/ 1 w 1578"/>
                <a:gd name="T53" fmla="*/ 1 h 15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78"/>
                <a:gd name="T82" fmla="*/ 0 h 1562"/>
                <a:gd name="T83" fmla="*/ 1578 w 1578"/>
                <a:gd name="T84" fmla="*/ 1562 h 15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78" h="1562">
                  <a:moveTo>
                    <a:pt x="227" y="1524"/>
                  </a:moveTo>
                  <a:lnTo>
                    <a:pt x="165" y="1373"/>
                  </a:lnTo>
                  <a:lnTo>
                    <a:pt x="0" y="471"/>
                  </a:lnTo>
                  <a:lnTo>
                    <a:pt x="5" y="367"/>
                  </a:lnTo>
                  <a:lnTo>
                    <a:pt x="62" y="320"/>
                  </a:lnTo>
                  <a:lnTo>
                    <a:pt x="222" y="252"/>
                  </a:lnTo>
                  <a:lnTo>
                    <a:pt x="471" y="191"/>
                  </a:lnTo>
                  <a:lnTo>
                    <a:pt x="984" y="61"/>
                  </a:lnTo>
                  <a:lnTo>
                    <a:pt x="1262" y="0"/>
                  </a:lnTo>
                  <a:lnTo>
                    <a:pt x="1387" y="0"/>
                  </a:lnTo>
                  <a:lnTo>
                    <a:pt x="1413" y="9"/>
                  </a:lnTo>
                  <a:lnTo>
                    <a:pt x="1413" y="165"/>
                  </a:lnTo>
                  <a:lnTo>
                    <a:pt x="1387" y="409"/>
                  </a:lnTo>
                  <a:lnTo>
                    <a:pt x="1398" y="751"/>
                  </a:lnTo>
                  <a:lnTo>
                    <a:pt x="1491" y="75"/>
                  </a:lnTo>
                  <a:lnTo>
                    <a:pt x="1521" y="66"/>
                  </a:lnTo>
                  <a:lnTo>
                    <a:pt x="1558" y="150"/>
                  </a:lnTo>
                  <a:lnTo>
                    <a:pt x="1578" y="258"/>
                  </a:lnTo>
                  <a:lnTo>
                    <a:pt x="1511" y="813"/>
                  </a:lnTo>
                  <a:lnTo>
                    <a:pt x="1418" y="1512"/>
                  </a:lnTo>
                  <a:lnTo>
                    <a:pt x="1351" y="1546"/>
                  </a:lnTo>
                  <a:lnTo>
                    <a:pt x="1106" y="1562"/>
                  </a:lnTo>
                  <a:lnTo>
                    <a:pt x="351" y="1554"/>
                  </a:lnTo>
                  <a:lnTo>
                    <a:pt x="276" y="1537"/>
                  </a:lnTo>
                  <a:lnTo>
                    <a:pt x="227" y="1524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7">
              <a:extLst>
                <a:ext uri="{FF2B5EF4-FFF2-40B4-BE49-F238E27FC236}">
                  <a16:creationId xmlns:a16="http://schemas.microsoft.com/office/drawing/2014/main" id="{C7A84618-C429-4395-81D4-96AFBE5E7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" y="1265"/>
              <a:ext cx="642" cy="618"/>
            </a:xfrm>
            <a:custGeom>
              <a:avLst/>
              <a:gdLst>
                <a:gd name="T0" fmla="*/ 1 w 1099"/>
                <a:gd name="T1" fmla="*/ 1 h 1104"/>
                <a:gd name="T2" fmla="*/ 1 w 1099"/>
                <a:gd name="T3" fmla="*/ 1 h 1104"/>
                <a:gd name="T4" fmla="*/ 0 w 1099"/>
                <a:gd name="T5" fmla="*/ 1 h 1104"/>
                <a:gd name="T6" fmla="*/ 1 w 1099"/>
                <a:gd name="T7" fmla="*/ 1 h 1104"/>
                <a:gd name="T8" fmla="*/ 1 w 1099"/>
                <a:gd name="T9" fmla="*/ 1 h 1104"/>
                <a:gd name="T10" fmla="*/ 1 w 1099"/>
                <a:gd name="T11" fmla="*/ 0 h 1104"/>
                <a:gd name="T12" fmla="*/ 1 w 1099"/>
                <a:gd name="T13" fmla="*/ 1 h 1104"/>
                <a:gd name="T14" fmla="*/ 1 w 1099"/>
                <a:gd name="T15" fmla="*/ 1 h 1104"/>
                <a:gd name="T16" fmla="*/ 1 w 1099"/>
                <a:gd name="T17" fmla="*/ 1 h 1104"/>
                <a:gd name="T18" fmla="*/ 1 w 1099"/>
                <a:gd name="T19" fmla="*/ 1 h 1104"/>
                <a:gd name="T20" fmla="*/ 1 w 1099"/>
                <a:gd name="T21" fmla="*/ 1 h 1104"/>
                <a:gd name="T22" fmla="*/ 1 w 1099"/>
                <a:gd name="T23" fmla="*/ 1 h 1104"/>
                <a:gd name="T24" fmla="*/ 1 w 1099"/>
                <a:gd name="T25" fmla="*/ 1 h 1104"/>
                <a:gd name="T26" fmla="*/ 1 w 1099"/>
                <a:gd name="T27" fmla="*/ 1 h 1104"/>
                <a:gd name="T28" fmla="*/ 1 w 1099"/>
                <a:gd name="T29" fmla="*/ 1 h 1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9"/>
                <a:gd name="T46" fmla="*/ 0 h 1104"/>
                <a:gd name="T47" fmla="*/ 1099 w 1099"/>
                <a:gd name="T48" fmla="*/ 1104 h 1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9" h="1104">
                  <a:moveTo>
                    <a:pt x="32" y="641"/>
                  </a:moveTo>
                  <a:lnTo>
                    <a:pt x="15" y="514"/>
                  </a:lnTo>
                  <a:lnTo>
                    <a:pt x="0" y="398"/>
                  </a:lnTo>
                  <a:lnTo>
                    <a:pt x="45" y="202"/>
                  </a:lnTo>
                  <a:lnTo>
                    <a:pt x="173" y="153"/>
                  </a:lnTo>
                  <a:lnTo>
                    <a:pt x="753" y="0"/>
                  </a:lnTo>
                  <a:lnTo>
                    <a:pt x="930" y="4"/>
                  </a:lnTo>
                  <a:lnTo>
                    <a:pt x="1062" y="97"/>
                  </a:lnTo>
                  <a:lnTo>
                    <a:pt x="1099" y="281"/>
                  </a:lnTo>
                  <a:lnTo>
                    <a:pt x="978" y="1004"/>
                  </a:lnTo>
                  <a:lnTo>
                    <a:pt x="160" y="1104"/>
                  </a:lnTo>
                  <a:lnTo>
                    <a:pt x="120" y="1040"/>
                  </a:lnTo>
                  <a:lnTo>
                    <a:pt x="32" y="641"/>
                  </a:lnTo>
                  <a:close/>
                </a:path>
              </a:pathLst>
            </a:custGeom>
            <a:solidFill>
              <a:srgbClr val="202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8">
              <a:extLst>
                <a:ext uri="{FF2B5EF4-FFF2-40B4-BE49-F238E27FC236}">
                  <a16:creationId xmlns:a16="http://schemas.microsoft.com/office/drawing/2014/main" id="{6BA6F135-4EE9-426C-A09B-216AF69A3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" y="2057"/>
              <a:ext cx="567" cy="102"/>
            </a:xfrm>
            <a:custGeom>
              <a:avLst/>
              <a:gdLst>
                <a:gd name="T0" fmla="*/ 0 w 971"/>
                <a:gd name="T1" fmla="*/ 1 h 182"/>
                <a:gd name="T2" fmla="*/ 1 w 971"/>
                <a:gd name="T3" fmla="*/ 1 h 182"/>
                <a:gd name="T4" fmla="*/ 1 w 971"/>
                <a:gd name="T5" fmla="*/ 1 h 182"/>
                <a:gd name="T6" fmla="*/ 1 w 971"/>
                <a:gd name="T7" fmla="*/ 1 h 182"/>
                <a:gd name="T8" fmla="*/ 1 w 971"/>
                <a:gd name="T9" fmla="*/ 1 h 182"/>
                <a:gd name="T10" fmla="*/ 1 w 971"/>
                <a:gd name="T11" fmla="*/ 0 h 182"/>
                <a:gd name="T12" fmla="*/ 1 w 971"/>
                <a:gd name="T13" fmla="*/ 1 h 182"/>
                <a:gd name="T14" fmla="*/ 1 w 971"/>
                <a:gd name="T15" fmla="*/ 1 h 182"/>
                <a:gd name="T16" fmla="*/ 1 w 971"/>
                <a:gd name="T17" fmla="*/ 1 h 182"/>
                <a:gd name="T18" fmla="*/ 1 w 971"/>
                <a:gd name="T19" fmla="*/ 1 h 182"/>
                <a:gd name="T20" fmla="*/ 0 w 971"/>
                <a:gd name="T21" fmla="*/ 1 h 182"/>
                <a:gd name="T22" fmla="*/ 0 w 971"/>
                <a:gd name="T23" fmla="*/ 1 h 182"/>
                <a:gd name="T24" fmla="*/ 0 w 971"/>
                <a:gd name="T25" fmla="*/ 1 h 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1"/>
                <a:gd name="T40" fmla="*/ 0 h 182"/>
                <a:gd name="T41" fmla="*/ 971 w 971"/>
                <a:gd name="T42" fmla="*/ 182 h 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1" h="182">
                  <a:moveTo>
                    <a:pt x="0" y="156"/>
                  </a:moveTo>
                  <a:lnTo>
                    <a:pt x="32" y="119"/>
                  </a:lnTo>
                  <a:lnTo>
                    <a:pt x="228" y="69"/>
                  </a:lnTo>
                  <a:lnTo>
                    <a:pt x="596" y="6"/>
                  </a:lnTo>
                  <a:lnTo>
                    <a:pt x="829" y="17"/>
                  </a:lnTo>
                  <a:lnTo>
                    <a:pt x="971" y="0"/>
                  </a:lnTo>
                  <a:lnTo>
                    <a:pt x="948" y="109"/>
                  </a:lnTo>
                  <a:lnTo>
                    <a:pt x="560" y="114"/>
                  </a:lnTo>
                  <a:lnTo>
                    <a:pt x="212" y="140"/>
                  </a:lnTo>
                  <a:lnTo>
                    <a:pt x="42" y="182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9">
              <a:extLst>
                <a:ext uri="{FF2B5EF4-FFF2-40B4-BE49-F238E27FC236}">
                  <a16:creationId xmlns:a16="http://schemas.microsoft.com/office/drawing/2014/main" id="{B11725E8-5DCC-47C2-A14E-3D3F0B313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06"/>
              <a:ext cx="146" cy="185"/>
            </a:xfrm>
            <a:custGeom>
              <a:avLst/>
              <a:gdLst>
                <a:gd name="T0" fmla="*/ 1 w 250"/>
                <a:gd name="T1" fmla="*/ 1 h 331"/>
                <a:gd name="T2" fmla="*/ 1 w 250"/>
                <a:gd name="T3" fmla="*/ 1 h 331"/>
                <a:gd name="T4" fmla="*/ 0 w 250"/>
                <a:gd name="T5" fmla="*/ 1 h 331"/>
                <a:gd name="T6" fmla="*/ 1 w 250"/>
                <a:gd name="T7" fmla="*/ 1 h 331"/>
                <a:gd name="T8" fmla="*/ 1 w 250"/>
                <a:gd name="T9" fmla="*/ 1 h 331"/>
                <a:gd name="T10" fmla="*/ 1 w 250"/>
                <a:gd name="T11" fmla="*/ 1 h 331"/>
                <a:gd name="T12" fmla="*/ 1 w 250"/>
                <a:gd name="T13" fmla="*/ 0 h 331"/>
                <a:gd name="T14" fmla="*/ 1 w 250"/>
                <a:gd name="T15" fmla="*/ 1 h 331"/>
                <a:gd name="T16" fmla="*/ 1 w 250"/>
                <a:gd name="T17" fmla="*/ 1 h 331"/>
                <a:gd name="T18" fmla="*/ 1 w 250"/>
                <a:gd name="T19" fmla="*/ 1 h 3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331"/>
                <a:gd name="T32" fmla="*/ 250 w 250"/>
                <a:gd name="T33" fmla="*/ 331 h 3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331">
                  <a:moveTo>
                    <a:pt x="192" y="44"/>
                  </a:moveTo>
                  <a:lnTo>
                    <a:pt x="136" y="170"/>
                  </a:lnTo>
                  <a:lnTo>
                    <a:pt x="0" y="311"/>
                  </a:lnTo>
                  <a:lnTo>
                    <a:pt x="104" y="331"/>
                  </a:lnTo>
                  <a:lnTo>
                    <a:pt x="192" y="286"/>
                  </a:lnTo>
                  <a:lnTo>
                    <a:pt x="221" y="178"/>
                  </a:lnTo>
                  <a:lnTo>
                    <a:pt x="250" y="0"/>
                  </a:lnTo>
                  <a:lnTo>
                    <a:pt x="192" y="44"/>
                  </a:lnTo>
                  <a:close/>
                </a:path>
              </a:pathLst>
            </a:custGeom>
            <a:solidFill>
              <a:srgbClr val="585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10">
              <a:extLst>
                <a:ext uri="{FF2B5EF4-FFF2-40B4-BE49-F238E27FC236}">
                  <a16:creationId xmlns:a16="http://schemas.microsoft.com/office/drawing/2014/main" id="{84E77C15-9D53-41E1-B502-08A65D80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" y="2353"/>
              <a:ext cx="345" cy="236"/>
            </a:xfrm>
            <a:custGeom>
              <a:avLst/>
              <a:gdLst>
                <a:gd name="T0" fmla="*/ 1 w 594"/>
                <a:gd name="T1" fmla="*/ 1 h 421"/>
                <a:gd name="T2" fmla="*/ 1 w 594"/>
                <a:gd name="T3" fmla="*/ 1 h 421"/>
                <a:gd name="T4" fmla="*/ 1 w 594"/>
                <a:gd name="T5" fmla="*/ 1 h 421"/>
                <a:gd name="T6" fmla="*/ 1 w 594"/>
                <a:gd name="T7" fmla="*/ 0 h 421"/>
                <a:gd name="T8" fmla="*/ 1 w 594"/>
                <a:gd name="T9" fmla="*/ 1 h 421"/>
                <a:gd name="T10" fmla="*/ 1 w 594"/>
                <a:gd name="T11" fmla="*/ 1 h 421"/>
                <a:gd name="T12" fmla="*/ 1 w 594"/>
                <a:gd name="T13" fmla="*/ 1 h 421"/>
                <a:gd name="T14" fmla="*/ 1 w 594"/>
                <a:gd name="T15" fmla="*/ 1 h 421"/>
                <a:gd name="T16" fmla="*/ 1 w 594"/>
                <a:gd name="T17" fmla="*/ 1 h 421"/>
                <a:gd name="T18" fmla="*/ 1 w 594"/>
                <a:gd name="T19" fmla="*/ 1 h 421"/>
                <a:gd name="T20" fmla="*/ 1 w 594"/>
                <a:gd name="T21" fmla="*/ 1 h 421"/>
                <a:gd name="T22" fmla="*/ 1 w 594"/>
                <a:gd name="T23" fmla="*/ 1 h 421"/>
                <a:gd name="T24" fmla="*/ 1 w 594"/>
                <a:gd name="T25" fmla="*/ 1 h 421"/>
                <a:gd name="T26" fmla="*/ 1 w 594"/>
                <a:gd name="T27" fmla="*/ 1 h 421"/>
                <a:gd name="T28" fmla="*/ 0 w 594"/>
                <a:gd name="T29" fmla="*/ 1 h 421"/>
                <a:gd name="T30" fmla="*/ 1 w 594"/>
                <a:gd name="T31" fmla="*/ 1 h 421"/>
                <a:gd name="T32" fmla="*/ 1 w 594"/>
                <a:gd name="T33" fmla="*/ 1 h 421"/>
                <a:gd name="T34" fmla="*/ 1 w 594"/>
                <a:gd name="T35" fmla="*/ 1 h 4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4"/>
                <a:gd name="T55" fmla="*/ 0 h 421"/>
                <a:gd name="T56" fmla="*/ 594 w 594"/>
                <a:gd name="T57" fmla="*/ 421 h 4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4" h="421">
                  <a:moveTo>
                    <a:pt x="16" y="135"/>
                  </a:moveTo>
                  <a:lnTo>
                    <a:pt x="94" y="52"/>
                  </a:lnTo>
                  <a:lnTo>
                    <a:pt x="175" y="10"/>
                  </a:lnTo>
                  <a:lnTo>
                    <a:pt x="267" y="0"/>
                  </a:lnTo>
                  <a:lnTo>
                    <a:pt x="342" y="26"/>
                  </a:lnTo>
                  <a:lnTo>
                    <a:pt x="456" y="78"/>
                  </a:lnTo>
                  <a:lnTo>
                    <a:pt x="510" y="118"/>
                  </a:lnTo>
                  <a:lnTo>
                    <a:pt x="552" y="177"/>
                  </a:lnTo>
                  <a:lnTo>
                    <a:pt x="587" y="244"/>
                  </a:lnTo>
                  <a:lnTo>
                    <a:pt x="594" y="304"/>
                  </a:lnTo>
                  <a:lnTo>
                    <a:pt x="517" y="403"/>
                  </a:lnTo>
                  <a:lnTo>
                    <a:pt x="328" y="421"/>
                  </a:lnTo>
                  <a:lnTo>
                    <a:pt x="188" y="320"/>
                  </a:lnTo>
                  <a:lnTo>
                    <a:pt x="63" y="320"/>
                  </a:lnTo>
                  <a:lnTo>
                    <a:pt x="0" y="233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11">
              <a:extLst>
                <a:ext uri="{FF2B5EF4-FFF2-40B4-BE49-F238E27FC236}">
                  <a16:creationId xmlns:a16="http://schemas.microsoft.com/office/drawing/2014/main" id="{E0808259-67CA-49FC-B9B6-E5302CB6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" y="2395"/>
              <a:ext cx="352" cy="207"/>
            </a:xfrm>
            <a:custGeom>
              <a:avLst/>
              <a:gdLst>
                <a:gd name="T0" fmla="*/ 1 w 605"/>
                <a:gd name="T1" fmla="*/ 1 h 367"/>
                <a:gd name="T2" fmla="*/ 1 w 605"/>
                <a:gd name="T3" fmla="*/ 0 h 367"/>
                <a:gd name="T4" fmla="*/ 1 w 605"/>
                <a:gd name="T5" fmla="*/ 0 h 367"/>
                <a:gd name="T6" fmla="*/ 1 w 605"/>
                <a:gd name="T7" fmla="*/ 1 h 367"/>
                <a:gd name="T8" fmla="*/ 1 w 605"/>
                <a:gd name="T9" fmla="*/ 1 h 367"/>
                <a:gd name="T10" fmla="*/ 1 w 605"/>
                <a:gd name="T11" fmla="*/ 1 h 367"/>
                <a:gd name="T12" fmla="*/ 1 w 605"/>
                <a:gd name="T13" fmla="*/ 1 h 367"/>
                <a:gd name="T14" fmla="*/ 1 w 605"/>
                <a:gd name="T15" fmla="*/ 1 h 367"/>
                <a:gd name="T16" fmla="*/ 1 w 605"/>
                <a:gd name="T17" fmla="*/ 1 h 367"/>
                <a:gd name="T18" fmla="*/ 1 w 605"/>
                <a:gd name="T19" fmla="*/ 1 h 367"/>
                <a:gd name="T20" fmla="*/ 1 w 605"/>
                <a:gd name="T21" fmla="*/ 1 h 367"/>
                <a:gd name="T22" fmla="*/ 1 w 605"/>
                <a:gd name="T23" fmla="*/ 1 h 367"/>
                <a:gd name="T24" fmla="*/ 1 w 605"/>
                <a:gd name="T25" fmla="*/ 1 h 367"/>
                <a:gd name="T26" fmla="*/ 1 w 605"/>
                <a:gd name="T27" fmla="*/ 1 h 367"/>
                <a:gd name="T28" fmla="*/ 1 w 605"/>
                <a:gd name="T29" fmla="*/ 1 h 367"/>
                <a:gd name="T30" fmla="*/ 1 w 605"/>
                <a:gd name="T31" fmla="*/ 1 h 367"/>
                <a:gd name="T32" fmla="*/ 1 w 605"/>
                <a:gd name="T33" fmla="*/ 1 h 367"/>
                <a:gd name="T34" fmla="*/ 1 w 605"/>
                <a:gd name="T35" fmla="*/ 1 h 367"/>
                <a:gd name="T36" fmla="*/ 1 w 605"/>
                <a:gd name="T37" fmla="*/ 1 h 367"/>
                <a:gd name="T38" fmla="*/ 1 w 605"/>
                <a:gd name="T39" fmla="*/ 1 h 367"/>
                <a:gd name="T40" fmla="*/ 1 w 605"/>
                <a:gd name="T41" fmla="*/ 1 h 367"/>
                <a:gd name="T42" fmla="*/ 1 w 605"/>
                <a:gd name="T43" fmla="*/ 1 h 367"/>
                <a:gd name="T44" fmla="*/ 0 w 605"/>
                <a:gd name="T45" fmla="*/ 1 h 367"/>
                <a:gd name="T46" fmla="*/ 1 w 605"/>
                <a:gd name="T47" fmla="*/ 1 h 367"/>
                <a:gd name="T48" fmla="*/ 1 w 605"/>
                <a:gd name="T49" fmla="*/ 1 h 367"/>
                <a:gd name="T50" fmla="*/ 1 w 605"/>
                <a:gd name="T51" fmla="*/ 1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5"/>
                <a:gd name="T79" fmla="*/ 0 h 367"/>
                <a:gd name="T80" fmla="*/ 605 w 605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5" h="367">
                  <a:moveTo>
                    <a:pt x="33" y="38"/>
                  </a:moveTo>
                  <a:lnTo>
                    <a:pt x="85" y="0"/>
                  </a:lnTo>
                  <a:lnTo>
                    <a:pt x="198" y="0"/>
                  </a:lnTo>
                  <a:lnTo>
                    <a:pt x="267" y="20"/>
                  </a:lnTo>
                  <a:lnTo>
                    <a:pt x="188" y="119"/>
                  </a:lnTo>
                  <a:lnTo>
                    <a:pt x="306" y="58"/>
                  </a:lnTo>
                  <a:lnTo>
                    <a:pt x="400" y="24"/>
                  </a:lnTo>
                  <a:lnTo>
                    <a:pt x="473" y="56"/>
                  </a:lnTo>
                  <a:lnTo>
                    <a:pt x="505" y="95"/>
                  </a:lnTo>
                  <a:lnTo>
                    <a:pt x="441" y="114"/>
                  </a:lnTo>
                  <a:lnTo>
                    <a:pt x="368" y="158"/>
                  </a:lnTo>
                  <a:lnTo>
                    <a:pt x="363" y="240"/>
                  </a:lnTo>
                  <a:lnTo>
                    <a:pt x="486" y="137"/>
                  </a:lnTo>
                  <a:lnTo>
                    <a:pt x="538" y="128"/>
                  </a:lnTo>
                  <a:lnTo>
                    <a:pt x="596" y="167"/>
                  </a:lnTo>
                  <a:lnTo>
                    <a:pt x="605" y="226"/>
                  </a:lnTo>
                  <a:lnTo>
                    <a:pt x="466" y="349"/>
                  </a:lnTo>
                  <a:lnTo>
                    <a:pt x="396" y="367"/>
                  </a:lnTo>
                  <a:lnTo>
                    <a:pt x="300" y="354"/>
                  </a:lnTo>
                  <a:lnTo>
                    <a:pt x="223" y="272"/>
                  </a:lnTo>
                  <a:lnTo>
                    <a:pt x="67" y="276"/>
                  </a:lnTo>
                  <a:lnTo>
                    <a:pt x="21" y="220"/>
                  </a:lnTo>
                  <a:lnTo>
                    <a:pt x="0" y="94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12">
              <a:extLst>
                <a:ext uri="{FF2B5EF4-FFF2-40B4-BE49-F238E27FC236}">
                  <a16:creationId xmlns:a16="http://schemas.microsoft.com/office/drawing/2014/main" id="{1C2640C5-8FDB-4863-B68A-91CAB8431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" y="2490"/>
              <a:ext cx="336" cy="112"/>
            </a:xfrm>
            <a:custGeom>
              <a:avLst/>
              <a:gdLst>
                <a:gd name="T0" fmla="*/ 0 w 573"/>
                <a:gd name="T1" fmla="*/ 1 h 199"/>
                <a:gd name="T2" fmla="*/ 1 w 573"/>
                <a:gd name="T3" fmla="*/ 1 h 199"/>
                <a:gd name="T4" fmla="*/ 1 w 573"/>
                <a:gd name="T5" fmla="*/ 1 h 199"/>
                <a:gd name="T6" fmla="*/ 1 w 573"/>
                <a:gd name="T7" fmla="*/ 1 h 199"/>
                <a:gd name="T8" fmla="*/ 1 w 573"/>
                <a:gd name="T9" fmla="*/ 1 h 199"/>
                <a:gd name="T10" fmla="*/ 1 w 573"/>
                <a:gd name="T11" fmla="*/ 1 h 199"/>
                <a:gd name="T12" fmla="*/ 1 w 573"/>
                <a:gd name="T13" fmla="*/ 1 h 199"/>
                <a:gd name="T14" fmla="*/ 1 w 573"/>
                <a:gd name="T15" fmla="*/ 1 h 199"/>
                <a:gd name="T16" fmla="*/ 1 w 573"/>
                <a:gd name="T17" fmla="*/ 1 h 199"/>
                <a:gd name="T18" fmla="*/ 1 w 573"/>
                <a:gd name="T19" fmla="*/ 1 h 199"/>
                <a:gd name="T20" fmla="*/ 1 w 573"/>
                <a:gd name="T21" fmla="*/ 0 h 199"/>
                <a:gd name="T22" fmla="*/ 1 w 573"/>
                <a:gd name="T23" fmla="*/ 1 h 199"/>
                <a:gd name="T24" fmla="*/ 1 w 573"/>
                <a:gd name="T25" fmla="*/ 1 h 199"/>
                <a:gd name="T26" fmla="*/ 1 w 573"/>
                <a:gd name="T27" fmla="*/ 1 h 199"/>
                <a:gd name="T28" fmla="*/ 1 w 573"/>
                <a:gd name="T29" fmla="*/ 1 h 199"/>
                <a:gd name="T30" fmla="*/ 1 w 573"/>
                <a:gd name="T31" fmla="*/ 1 h 199"/>
                <a:gd name="T32" fmla="*/ 1 w 573"/>
                <a:gd name="T33" fmla="*/ 1 h 199"/>
                <a:gd name="T34" fmla="*/ 1 w 573"/>
                <a:gd name="T35" fmla="*/ 1 h 199"/>
                <a:gd name="T36" fmla="*/ 1 w 573"/>
                <a:gd name="T37" fmla="*/ 1 h 199"/>
                <a:gd name="T38" fmla="*/ 1 w 573"/>
                <a:gd name="T39" fmla="*/ 1 h 199"/>
                <a:gd name="T40" fmla="*/ 0 w 573"/>
                <a:gd name="T41" fmla="*/ 1 h 199"/>
                <a:gd name="T42" fmla="*/ 0 w 573"/>
                <a:gd name="T43" fmla="*/ 1 h 199"/>
                <a:gd name="T44" fmla="*/ 0 w 573"/>
                <a:gd name="T45" fmla="*/ 1 h 1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3"/>
                <a:gd name="T70" fmla="*/ 0 h 199"/>
                <a:gd name="T71" fmla="*/ 573 w 573"/>
                <a:gd name="T72" fmla="*/ 199 h 1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3" h="199">
                  <a:moveTo>
                    <a:pt x="0" y="17"/>
                  </a:moveTo>
                  <a:lnTo>
                    <a:pt x="73" y="50"/>
                  </a:lnTo>
                  <a:lnTo>
                    <a:pt x="130" y="32"/>
                  </a:lnTo>
                  <a:lnTo>
                    <a:pt x="182" y="15"/>
                  </a:lnTo>
                  <a:lnTo>
                    <a:pt x="234" y="24"/>
                  </a:lnTo>
                  <a:lnTo>
                    <a:pt x="261" y="51"/>
                  </a:lnTo>
                  <a:lnTo>
                    <a:pt x="282" y="85"/>
                  </a:lnTo>
                  <a:lnTo>
                    <a:pt x="350" y="123"/>
                  </a:lnTo>
                  <a:lnTo>
                    <a:pt x="398" y="62"/>
                  </a:lnTo>
                  <a:lnTo>
                    <a:pt x="466" y="19"/>
                  </a:lnTo>
                  <a:lnTo>
                    <a:pt x="527" y="0"/>
                  </a:lnTo>
                  <a:lnTo>
                    <a:pt x="567" y="33"/>
                  </a:lnTo>
                  <a:lnTo>
                    <a:pt x="573" y="65"/>
                  </a:lnTo>
                  <a:lnTo>
                    <a:pt x="528" y="129"/>
                  </a:lnTo>
                  <a:lnTo>
                    <a:pt x="454" y="181"/>
                  </a:lnTo>
                  <a:lnTo>
                    <a:pt x="384" y="199"/>
                  </a:lnTo>
                  <a:lnTo>
                    <a:pt x="278" y="184"/>
                  </a:lnTo>
                  <a:lnTo>
                    <a:pt x="198" y="112"/>
                  </a:lnTo>
                  <a:lnTo>
                    <a:pt x="77" y="106"/>
                  </a:lnTo>
                  <a:lnTo>
                    <a:pt x="15" y="7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13">
              <a:extLst>
                <a:ext uri="{FF2B5EF4-FFF2-40B4-BE49-F238E27FC236}">
                  <a16:creationId xmlns:a16="http://schemas.microsoft.com/office/drawing/2014/main" id="{C92554BD-D776-4A9E-84C7-51AFD64B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" y="2412"/>
              <a:ext cx="83" cy="47"/>
            </a:xfrm>
            <a:custGeom>
              <a:avLst/>
              <a:gdLst>
                <a:gd name="T0" fmla="*/ 1 w 142"/>
                <a:gd name="T1" fmla="*/ 0 h 86"/>
                <a:gd name="T2" fmla="*/ 1 w 142"/>
                <a:gd name="T3" fmla="*/ 1 h 86"/>
                <a:gd name="T4" fmla="*/ 1 w 142"/>
                <a:gd name="T5" fmla="*/ 1 h 86"/>
                <a:gd name="T6" fmla="*/ 1 w 142"/>
                <a:gd name="T7" fmla="*/ 1 h 86"/>
                <a:gd name="T8" fmla="*/ 1 w 142"/>
                <a:gd name="T9" fmla="*/ 1 h 86"/>
                <a:gd name="T10" fmla="*/ 1 w 142"/>
                <a:gd name="T11" fmla="*/ 1 h 86"/>
                <a:gd name="T12" fmla="*/ 1 w 142"/>
                <a:gd name="T13" fmla="*/ 1 h 86"/>
                <a:gd name="T14" fmla="*/ 1 w 142"/>
                <a:gd name="T15" fmla="*/ 1 h 86"/>
                <a:gd name="T16" fmla="*/ 0 w 142"/>
                <a:gd name="T17" fmla="*/ 1 h 86"/>
                <a:gd name="T18" fmla="*/ 0 w 142"/>
                <a:gd name="T19" fmla="*/ 1 h 86"/>
                <a:gd name="T20" fmla="*/ 1 w 142"/>
                <a:gd name="T21" fmla="*/ 0 h 86"/>
                <a:gd name="T22" fmla="*/ 1 w 142"/>
                <a:gd name="T23" fmla="*/ 0 h 86"/>
                <a:gd name="T24" fmla="*/ 1 w 142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86"/>
                <a:gd name="T41" fmla="*/ 142 w 142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86">
                  <a:moveTo>
                    <a:pt x="23" y="0"/>
                  </a:moveTo>
                  <a:lnTo>
                    <a:pt x="86" y="26"/>
                  </a:lnTo>
                  <a:lnTo>
                    <a:pt x="113" y="50"/>
                  </a:lnTo>
                  <a:lnTo>
                    <a:pt x="141" y="74"/>
                  </a:lnTo>
                  <a:lnTo>
                    <a:pt x="142" y="85"/>
                  </a:lnTo>
                  <a:lnTo>
                    <a:pt x="132" y="86"/>
                  </a:lnTo>
                  <a:lnTo>
                    <a:pt x="103" y="66"/>
                  </a:lnTo>
                  <a:lnTo>
                    <a:pt x="69" y="52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14">
              <a:extLst>
                <a:ext uri="{FF2B5EF4-FFF2-40B4-BE49-F238E27FC236}">
                  <a16:creationId xmlns:a16="http://schemas.microsoft.com/office/drawing/2014/main" id="{6368BF8B-4DAA-479A-BDFE-CA2112BBE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" y="2441"/>
              <a:ext cx="91" cy="154"/>
            </a:xfrm>
            <a:custGeom>
              <a:avLst/>
              <a:gdLst>
                <a:gd name="T0" fmla="*/ 1 w 158"/>
                <a:gd name="T1" fmla="*/ 1 h 274"/>
                <a:gd name="T2" fmla="*/ 1 w 158"/>
                <a:gd name="T3" fmla="*/ 1 h 274"/>
                <a:gd name="T4" fmla="*/ 1 w 158"/>
                <a:gd name="T5" fmla="*/ 1 h 274"/>
                <a:gd name="T6" fmla="*/ 1 w 158"/>
                <a:gd name="T7" fmla="*/ 1 h 274"/>
                <a:gd name="T8" fmla="*/ 1 w 158"/>
                <a:gd name="T9" fmla="*/ 1 h 274"/>
                <a:gd name="T10" fmla="*/ 1 w 158"/>
                <a:gd name="T11" fmla="*/ 1 h 274"/>
                <a:gd name="T12" fmla="*/ 1 w 158"/>
                <a:gd name="T13" fmla="*/ 1 h 274"/>
                <a:gd name="T14" fmla="*/ 0 w 158"/>
                <a:gd name="T15" fmla="*/ 1 h 274"/>
                <a:gd name="T16" fmla="*/ 1 w 158"/>
                <a:gd name="T17" fmla="*/ 1 h 274"/>
                <a:gd name="T18" fmla="*/ 1 w 158"/>
                <a:gd name="T19" fmla="*/ 1 h 274"/>
                <a:gd name="T20" fmla="*/ 1 w 158"/>
                <a:gd name="T21" fmla="*/ 1 h 274"/>
                <a:gd name="T22" fmla="*/ 1 w 158"/>
                <a:gd name="T23" fmla="*/ 1 h 274"/>
                <a:gd name="T24" fmla="*/ 1 w 158"/>
                <a:gd name="T25" fmla="*/ 1 h 274"/>
                <a:gd name="T26" fmla="*/ 1 w 158"/>
                <a:gd name="T27" fmla="*/ 0 h 274"/>
                <a:gd name="T28" fmla="*/ 1 w 158"/>
                <a:gd name="T29" fmla="*/ 1 h 274"/>
                <a:gd name="T30" fmla="*/ 1 w 158"/>
                <a:gd name="T31" fmla="*/ 1 h 274"/>
                <a:gd name="T32" fmla="*/ 1 w 158"/>
                <a:gd name="T33" fmla="*/ 1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8"/>
                <a:gd name="T52" fmla="*/ 0 h 274"/>
                <a:gd name="T53" fmla="*/ 158 w 158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8" h="274">
                  <a:moveTo>
                    <a:pt x="95" y="2"/>
                  </a:moveTo>
                  <a:lnTo>
                    <a:pt x="121" y="36"/>
                  </a:lnTo>
                  <a:lnTo>
                    <a:pt x="158" y="82"/>
                  </a:lnTo>
                  <a:lnTo>
                    <a:pt x="158" y="150"/>
                  </a:lnTo>
                  <a:lnTo>
                    <a:pt x="110" y="220"/>
                  </a:lnTo>
                  <a:lnTo>
                    <a:pt x="50" y="250"/>
                  </a:lnTo>
                  <a:lnTo>
                    <a:pt x="8" y="274"/>
                  </a:lnTo>
                  <a:lnTo>
                    <a:pt x="0" y="261"/>
                  </a:lnTo>
                  <a:lnTo>
                    <a:pt x="69" y="205"/>
                  </a:lnTo>
                  <a:lnTo>
                    <a:pt x="124" y="136"/>
                  </a:lnTo>
                  <a:lnTo>
                    <a:pt x="118" y="69"/>
                  </a:lnTo>
                  <a:lnTo>
                    <a:pt x="103" y="39"/>
                  </a:lnTo>
                  <a:lnTo>
                    <a:pt x="84" y="11"/>
                  </a:lnTo>
                  <a:lnTo>
                    <a:pt x="85" y="0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15">
              <a:extLst>
                <a:ext uri="{FF2B5EF4-FFF2-40B4-BE49-F238E27FC236}">
                  <a16:creationId xmlns:a16="http://schemas.microsoft.com/office/drawing/2014/main" id="{95F37639-DB15-4D2C-B470-F2602D33B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" y="2351"/>
              <a:ext cx="300" cy="248"/>
            </a:xfrm>
            <a:custGeom>
              <a:avLst/>
              <a:gdLst>
                <a:gd name="T0" fmla="*/ 1 w 514"/>
                <a:gd name="T1" fmla="*/ 1 h 445"/>
                <a:gd name="T2" fmla="*/ 1 w 514"/>
                <a:gd name="T3" fmla="*/ 1 h 445"/>
                <a:gd name="T4" fmla="*/ 1 w 514"/>
                <a:gd name="T5" fmla="*/ 1 h 445"/>
                <a:gd name="T6" fmla="*/ 1 w 514"/>
                <a:gd name="T7" fmla="*/ 1 h 445"/>
                <a:gd name="T8" fmla="*/ 1 w 514"/>
                <a:gd name="T9" fmla="*/ 1 h 445"/>
                <a:gd name="T10" fmla="*/ 1 w 514"/>
                <a:gd name="T11" fmla="*/ 1 h 445"/>
                <a:gd name="T12" fmla="*/ 1 w 514"/>
                <a:gd name="T13" fmla="*/ 1 h 445"/>
                <a:gd name="T14" fmla="*/ 1 w 514"/>
                <a:gd name="T15" fmla="*/ 1 h 445"/>
                <a:gd name="T16" fmla="*/ 1 w 514"/>
                <a:gd name="T17" fmla="*/ 1 h 445"/>
                <a:gd name="T18" fmla="*/ 1 w 514"/>
                <a:gd name="T19" fmla="*/ 1 h 445"/>
                <a:gd name="T20" fmla="*/ 1 w 514"/>
                <a:gd name="T21" fmla="*/ 1 h 445"/>
                <a:gd name="T22" fmla="*/ 1 w 514"/>
                <a:gd name="T23" fmla="*/ 1 h 445"/>
                <a:gd name="T24" fmla="*/ 1 w 514"/>
                <a:gd name="T25" fmla="*/ 1 h 445"/>
                <a:gd name="T26" fmla="*/ 1 w 514"/>
                <a:gd name="T27" fmla="*/ 1 h 445"/>
                <a:gd name="T28" fmla="*/ 1 w 514"/>
                <a:gd name="T29" fmla="*/ 1 h 445"/>
                <a:gd name="T30" fmla="*/ 1 w 514"/>
                <a:gd name="T31" fmla="*/ 1 h 445"/>
                <a:gd name="T32" fmla="*/ 1 w 514"/>
                <a:gd name="T33" fmla="*/ 1 h 445"/>
                <a:gd name="T34" fmla="*/ 1 w 514"/>
                <a:gd name="T35" fmla="*/ 1 h 445"/>
                <a:gd name="T36" fmla="*/ 1 w 514"/>
                <a:gd name="T37" fmla="*/ 1 h 445"/>
                <a:gd name="T38" fmla="*/ 1 w 514"/>
                <a:gd name="T39" fmla="*/ 1 h 445"/>
                <a:gd name="T40" fmla="*/ 1 w 514"/>
                <a:gd name="T41" fmla="*/ 1 h 445"/>
                <a:gd name="T42" fmla="*/ 1 w 514"/>
                <a:gd name="T43" fmla="*/ 1 h 445"/>
                <a:gd name="T44" fmla="*/ 1 w 514"/>
                <a:gd name="T45" fmla="*/ 1 h 445"/>
                <a:gd name="T46" fmla="*/ 1 w 514"/>
                <a:gd name="T47" fmla="*/ 1 h 445"/>
                <a:gd name="T48" fmla="*/ 1 w 514"/>
                <a:gd name="T49" fmla="*/ 1 h 445"/>
                <a:gd name="T50" fmla="*/ 1 w 514"/>
                <a:gd name="T51" fmla="*/ 1 h 445"/>
                <a:gd name="T52" fmla="*/ 1 w 514"/>
                <a:gd name="T53" fmla="*/ 1 h 445"/>
                <a:gd name="T54" fmla="*/ 1 w 514"/>
                <a:gd name="T55" fmla="*/ 1 h 445"/>
                <a:gd name="T56" fmla="*/ 1 w 514"/>
                <a:gd name="T57" fmla="*/ 1 h 445"/>
                <a:gd name="T58" fmla="*/ 1 w 514"/>
                <a:gd name="T59" fmla="*/ 1 h 445"/>
                <a:gd name="T60" fmla="*/ 1 w 514"/>
                <a:gd name="T61" fmla="*/ 1 h 445"/>
                <a:gd name="T62" fmla="*/ 0 w 514"/>
                <a:gd name="T63" fmla="*/ 1 h 445"/>
                <a:gd name="T64" fmla="*/ 1 w 514"/>
                <a:gd name="T65" fmla="*/ 1 h 445"/>
                <a:gd name="T66" fmla="*/ 1 w 514"/>
                <a:gd name="T67" fmla="*/ 1 h 445"/>
                <a:gd name="T68" fmla="*/ 1 w 514"/>
                <a:gd name="T69" fmla="*/ 1 h 445"/>
                <a:gd name="T70" fmla="*/ 1 w 514"/>
                <a:gd name="T71" fmla="*/ 1 h 445"/>
                <a:gd name="T72" fmla="*/ 1 w 514"/>
                <a:gd name="T73" fmla="*/ 1 h 445"/>
                <a:gd name="T74" fmla="*/ 1 w 514"/>
                <a:gd name="T75" fmla="*/ 1 h 445"/>
                <a:gd name="T76" fmla="*/ 1 w 514"/>
                <a:gd name="T77" fmla="*/ 0 h 445"/>
                <a:gd name="T78" fmla="*/ 1 w 514"/>
                <a:gd name="T79" fmla="*/ 1 h 445"/>
                <a:gd name="T80" fmla="*/ 1 w 514"/>
                <a:gd name="T81" fmla="*/ 1 h 445"/>
                <a:gd name="T82" fmla="*/ 1 w 514"/>
                <a:gd name="T83" fmla="*/ 1 h 445"/>
                <a:gd name="T84" fmla="*/ 1 w 514"/>
                <a:gd name="T85" fmla="*/ 1 h 445"/>
                <a:gd name="T86" fmla="*/ 1 w 514"/>
                <a:gd name="T87" fmla="*/ 1 h 445"/>
                <a:gd name="T88" fmla="*/ 1 w 514"/>
                <a:gd name="T89" fmla="*/ 1 h 445"/>
                <a:gd name="T90" fmla="*/ 1 w 514"/>
                <a:gd name="T91" fmla="*/ 1 h 4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4"/>
                <a:gd name="T139" fmla="*/ 0 h 445"/>
                <a:gd name="T140" fmla="*/ 514 w 514"/>
                <a:gd name="T141" fmla="*/ 445 h 4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4" h="445">
                  <a:moveTo>
                    <a:pt x="504" y="114"/>
                  </a:moveTo>
                  <a:lnTo>
                    <a:pt x="461" y="82"/>
                  </a:lnTo>
                  <a:lnTo>
                    <a:pt x="442" y="67"/>
                  </a:lnTo>
                  <a:lnTo>
                    <a:pt x="417" y="54"/>
                  </a:lnTo>
                  <a:lnTo>
                    <a:pt x="383" y="41"/>
                  </a:lnTo>
                  <a:lnTo>
                    <a:pt x="352" y="32"/>
                  </a:lnTo>
                  <a:lnTo>
                    <a:pt x="289" y="24"/>
                  </a:lnTo>
                  <a:lnTo>
                    <a:pt x="159" y="49"/>
                  </a:lnTo>
                  <a:lnTo>
                    <a:pt x="121" y="67"/>
                  </a:lnTo>
                  <a:lnTo>
                    <a:pt x="88" y="96"/>
                  </a:lnTo>
                  <a:lnTo>
                    <a:pt x="48" y="138"/>
                  </a:lnTo>
                  <a:lnTo>
                    <a:pt x="32" y="194"/>
                  </a:lnTo>
                  <a:lnTo>
                    <a:pt x="33" y="239"/>
                  </a:lnTo>
                  <a:lnTo>
                    <a:pt x="45" y="281"/>
                  </a:lnTo>
                  <a:lnTo>
                    <a:pt x="68" y="313"/>
                  </a:lnTo>
                  <a:lnTo>
                    <a:pt x="104" y="325"/>
                  </a:lnTo>
                  <a:lnTo>
                    <a:pt x="206" y="326"/>
                  </a:lnTo>
                  <a:lnTo>
                    <a:pt x="250" y="339"/>
                  </a:lnTo>
                  <a:lnTo>
                    <a:pt x="288" y="372"/>
                  </a:lnTo>
                  <a:lnTo>
                    <a:pt x="321" y="399"/>
                  </a:lnTo>
                  <a:lnTo>
                    <a:pt x="353" y="416"/>
                  </a:lnTo>
                  <a:lnTo>
                    <a:pt x="430" y="429"/>
                  </a:lnTo>
                  <a:lnTo>
                    <a:pt x="430" y="445"/>
                  </a:lnTo>
                  <a:lnTo>
                    <a:pt x="339" y="440"/>
                  </a:lnTo>
                  <a:lnTo>
                    <a:pt x="262" y="397"/>
                  </a:lnTo>
                  <a:lnTo>
                    <a:pt x="229" y="371"/>
                  </a:lnTo>
                  <a:lnTo>
                    <a:pt x="192" y="360"/>
                  </a:lnTo>
                  <a:lnTo>
                    <a:pt x="104" y="360"/>
                  </a:lnTo>
                  <a:lnTo>
                    <a:pt x="55" y="345"/>
                  </a:lnTo>
                  <a:lnTo>
                    <a:pt x="22" y="304"/>
                  </a:lnTo>
                  <a:lnTo>
                    <a:pt x="4" y="250"/>
                  </a:lnTo>
                  <a:lnTo>
                    <a:pt x="0" y="191"/>
                  </a:lnTo>
                  <a:lnTo>
                    <a:pt x="19" y="123"/>
                  </a:lnTo>
                  <a:lnTo>
                    <a:pt x="37" y="97"/>
                  </a:lnTo>
                  <a:lnTo>
                    <a:pt x="63" y="71"/>
                  </a:lnTo>
                  <a:lnTo>
                    <a:pt x="104" y="40"/>
                  </a:lnTo>
                  <a:lnTo>
                    <a:pt x="151" y="19"/>
                  </a:lnTo>
                  <a:lnTo>
                    <a:pt x="223" y="2"/>
                  </a:lnTo>
                  <a:lnTo>
                    <a:pt x="307" y="0"/>
                  </a:lnTo>
                  <a:lnTo>
                    <a:pt x="405" y="26"/>
                  </a:lnTo>
                  <a:lnTo>
                    <a:pt x="469" y="67"/>
                  </a:lnTo>
                  <a:lnTo>
                    <a:pt x="512" y="101"/>
                  </a:lnTo>
                  <a:lnTo>
                    <a:pt x="514" y="112"/>
                  </a:lnTo>
                  <a:lnTo>
                    <a:pt x="504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16">
              <a:extLst>
                <a:ext uri="{FF2B5EF4-FFF2-40B4-BE49-F238E27FC236}">
                  <a16:creationId xmlns:a16="http://schemas.microsoft.com/office/drawing/2014/main" id="{382EBB80-FDAB-4971-99E2-DBD960DAE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2466"/>
              <a:ext cx="86" cy="108"/>
            </a:xfrm>
            <a:custGeom>
              <a:avLst/>
              <a:gdLst>
                <a:gd name="T0" fmla="*/ 1 w 147"/>
                <a:gd name="T1" fmla="*/ 1 h 193"/>
                <a:gd name="T2" fmla="*/ 1 w 147"/>
                <a:gd name="T3" fmla="*/ 1 h 193"/>
                <a:gd name="T4" fmla="*/ 1 w 147"/>
                <a:gd name="T5" fmla="*/ 1 h 193"/>
                <a:gd name="T6" fmla="*/ 1 w 147"/>
                <a:gd name="T7" fmla="*/ 1 h 193"/>
                <a:gd name="T8" fmla="*/ 1 w 147"/>
                <a:gd name="T9" fmla="*/ 1 h 193"/>
                <a:gd name="T10" fmla="*/ 1 w 147"/>
                <a:gd name="T11" fmla="*/ 1 h 193"/>
                <a:gd name="T12" fmla="*/ 0 w 147"/>
                <a:gd name="T13" fmla="*/ 1 h 193"/>
                <a:gd name="T14" fmla="*/ 1 w 147"/>
                <a:gd name="T15" fmla="*/ 1 h 193"/>
                <a:gd name="T16" fmla="*/ 1 w 147"/>
                <a:gd name="T17" fmla="*/ 1 h 193"/>
                <a:gd name="T18" fmla="*/ 1 w 147"/>
                <a:gd name="T19" fmla="*/ 1 h 193"/>
                <a:gd name="T20" fmla="*/ 1 w 147"/>
                <a:gd name="T21" fmla="*/ 1 h 193"/>
                <a:gd name="T22" fmla="*/ 1 w 147"/>
                <a:gd name="T23" fmla="*/ 1 h 193"/>
                <a:gd name="T24" fmla="*/ 1 w 147"/>
                <a:gd name="T25" fmla="*/ 0 h 193"/>
                <a:gd name="T26" fmla="*/ 1 w 147"/>
                <a:gd name="T27" fmla="*/ 1 h 193"/>
                <a:gd name="T28" fmla="*/ 1 w 147"/>
                <a:gd name="T29" fmla="*/ 1 h 193"/>
                <a:gd name="T30" fmla="*/ 1 w 147"/>
                <a:gd name="T31" fmla="*/ 1 h 193"/>
                <a:gd name="T32" fmla="*/ 1 w 147"/>
                <a:gd name="T33" fmla="*/ 1 h 1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"/>
                <a:gd name="T52" fmla="*/ 0 h 193"/>
                <a:gd name="T53" fmla="*/ 147 w 147"/>
                <a:gd name="T54" fmla="*/ 193 h 1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" h="193">
                  <a:moveTo>
                    <a:pt x="144" y="13"/>
                  </a:moveTo>
                  <a:lnTo>
                    <a:pt x="55" y="98"/>
                  </a:lnTo>
                  <a:lnTo>
                    <a:pt x="31" y="158"/>
                  </a:lnTo>
                  <a:lnTo>
                    <a:pt x="32" y="184"/>
                  </a:lnTo>
                  <a:lnTo>
                    <a:pt x="29" y="193"/>
                  </a:lnTo>
                  <a:lnTo>
                    <a:pt x="18" y="189"/>
                  </a:lnTo>
                  <a:lnTo>
                    <a:pt x="0" y="158"/>
                  </a:lnTo>
                  <a:lnTo>
                    <a:pt x="12" y="118"/>
                  </a:lnTo>
                  <a:lnTo>
                    <a:pt x="29" y="80"/>
                  </a:lnTo>
                  <a:lnTo>
                    <a:pt x="53" y="55"/>
                  </a:lnTo>
                  <a:lnTo>
                    <a:pt x="79" y="37"/>
                  </a:lnTo>
                  <a:lnTo>
                    <a:pt x="107" y="20"/>
                  </a:lnTo>
                  <a:lnTo>
                    <a:pt x="135" y="0"/>
                  </a:lnTo>
                  <a:lnTo>
                    <a:pt x="147" y="3"/>
                  </a:lnTo>
                  <a:lnTo>
                    <a:pt x="14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17">
              <a:extLst>
                <a:ext uri="{FF2B5EF4-FFF2-40B4-BE49-F238E27FC236}">
                  <a16:creationId xmlns:a16="http://schemas.microsoft.com/office/drawing/2014/main" id="{38826E45-C6A9-4D92-9B83-F8C794D7C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" y="2385"/>
              <a:ext cx="133" cy="77"/>
            </a:xfrm>
            <a:custGeom>
              <a:avLst/>
              <a:gdLst>
                <a:gd name="T0" fmla="*/ 1 w 228"/>
                <a:gd name="T1" fmla="*/ 1 h 137"/>
                <a:gd name="T2" fmla="*/ 1 w 228"/>
                <a:gd name="T3" fmla="*/ 1 h 137"/>
                <a:gd name="T4" fmla="*/ 1 w 228"/>
                <a:gd name="T5" fmla="*/ 1 h 137"/>
                <a:gd name="T6" fmla="*/ 1 w 228"/>
                <a:gd name="T7" fmla="*/ 1 h 137"/>
                <a:gd name="T8" fmla="*/ 1 w 228"/>
                <a:gd name="T9" fmla="*/ 1 h 137"/>
                <a:gd name="T10" fmla="*/ 0 w 228"/>
                <a:gd name="T11" fmla="*/ 1 h 137"/>
                <a:gd name="T12" fmla="*/ 1 w 228"/>
                <a:gd name="T13" fmla="*/ 1 h 137"/>
                <a:gd name="T14" fmla="*/ 1 w 228"/>
                <a:gd name="T15" fmla="*/ 1 h 137"/>
                <a:gd name="T16" fmla="*/ 1 w 228"/>
                <a:gd name="T17" fmla="*/ 1 h 137"/>
                <a:gd name="T18" fmla="*/ 1 w 228"/>
                <a:gd name="T19" fmla="*/ 1 h 137"/>
                <a:gd name="T20" fmla="*/ 1 w 228"/>
                <a:gd name="T21" fmla="*/ 0 h 137"/>
                <a:gd name="T22" fmla="*/ 1 w 228"/>
                <a:gd name="T23" fmla="*/ 1 h 137"/>
                <a:gd name="T24" fmla="*/ 1 w 228"/>
                <a:gd name="T25" fmla="*/ 1 h 137"/>
                <a:gd name="T26" fmla="*/ 1 w 228"/>
                <a:gd name="T27" fmla="*/ 1 h 137"/>
                <a:gd name="T28" fmla="*/ 1 w 228"/>
                <a:gd name="T29" fmla="*/ 1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137"/>
                <a:gd name="T47" fmla="*/ 228 w 228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137">
                  <a:moveTo>
                    <a:pt x="222" y="15"/>
                  </a:moveTo>
                  <a:lnTo>
                    <a:pt x="96" y="71"/>
                  </a:lnTo>
                  <a:lnTo>
                    <a:pt x="44" y="111"/>
                  </a:lnTo>
                  <a:lnTo>
                    <a:pt x="19" y="136"/>
                  </a:lnTo>
                  <a:lnTo>
                    <a:pt x="1" y="137"/>
                  </a:lnTo>
                  <a:lnTo>
                    <a:pt x="0" y="117"/>
                  </a:lnTo>
                  <a:lnTo>
                    <a:pt x="22" y="87"/>
                  </a:lnTo>
                  <a:lnTo>
                    <a:pt x="79" y="43"/>
                  </a:lnTo>
                  <a:lnTo>
                    <a:pt x="113" y="26"/>
                  </a:lnTo>
                  <a:lnTo>
                    <a:pt x="147" y="17"/>
                  </a:lnTo>
                  <a:lnTo>
                    <a:pt x="218" y="0"/>
                  </a:lnTo>
                  <a:lnTo>
                    <a:pt x="228" y="5"/>
                  </a:lnTo>
                  <a:lnTo>
                    <a:pt x="22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18">
              <a:extLst>
                <a:ext uri="{FF2B5EF4-FFF2-40B4-BE49-F238E27FC236}">
                  <a16:creationId xmlns:a16="http://schemas.microsoft.com/office/drawing/2014/main" id="{C86D02B7-C76F-4342-96A2-E481E0FAA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" y="2370"/>
              <a:ext cx="88" cy="20"/>
            </a:xfrm>
            <a:custGeom>
              <a:avLst/>
              <a:gdLst>
                <a:gd name="T0" fmla="*/ 1 w 151"/>
                <a:gd name="T1" fmla="*/ 1 h 36"/>
                <a:gd name="T2" fmla="*/ 1 w 151"/>
                <a:gd name="T3" fmla="*/ 0 h 36"/>
                <a:gd name="T4" fmla="*/ 1 w 151"/>
                <a:gd name="T5" fmla="*/ 0 h 36"/>
                <a:gd name="T6" fmla="*/ 1 w 151"/>
                <a:gd name="T7" fmla="*/ 1 h 36"/>
                <a:gd name="T8" fmla="*/ 1 w 151"/>
                <a:gd name="T9" fmla="*/ 1 h 36"/>
                <a:gd name="T10" fmla="*/ 1 w 151"/>
                <a:gd name="T11" fmla="*/ 1 h 36"/>
                <a:gd name="T12" fmla="*/ 1 w 151"/>
                <a:gd name="T13" fmla="*/ 1 h 36"/>
                <a:gd name="T14" fmla="*/ 1 w 151"/>
                <a:gd name="T15" fmla="*/ 1 h 36"/>
                <a:gd name="T16" fmla="*/ 1 w 151"/>
                <a:gd name="T17" fmla="*/ 1 h 36"/>
                <a:gd name="T18" fmla="*/ 0 w 151"/>
                <a:gd name="T19" fmla="*/ 1 h 36"/>
                <a:gd name="T20" fmla="*/ 1 w 151"/>
                <a:gd name="T21" fmla="*/ 1 h 36"/>
                <a:gd name="T22" fmla="*/ 1 w 151"/>
                <a:gd name="T23" fmla="*/ 1 h 36"/>
                <a:gd name="T24" fmla="*/ 1 w 151"/>
                <a:gd name="T25" fmla="*/ 1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1"/>
                <a:gd name="T40" fmla="*/ 0 h 36"/>
                <a:gd name="T41" fmla="*/ 151 w 151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1" h="36">
                  <a:moveTo>
                    <a:pt x="9" y="1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47" y="22"/>
                  </a:lnTo>
                  <a:lnTo>
                    <a:pt x="151" y="32"/>
                  </a:lnTo>
                  <a:lnTo>
                    <a:pt x="142" y="36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9" y="22"/>
                  </a:lnTo>
                  <a:lnTo>
                    <a:pt x="0" y="1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19">
              <a:extLst>
                <a:ext uri="{FF2B5EF4-FFF2-40B4-BE49-F238E27FC236}">
                  <a16:creationId xmlns:a16="http://schemas.microsoft.com/office/drawing/2014/main" id="{E2A80215-AAAA-4325-923B-1372E6DB1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504"/>
              <a:ext cx="415" cy="184"/>
            </a:xfrm>
            <a:custGeom>
              <a:avLst/>
              <a:gdLst>
                <a:gd name="T0" fmla="*/ 1 w 710"/>
                <a:gd name="T1" fmla="*/ 0 h 328"/>
                <a:gd name="T2" fmla="*/ 1 w 710"/>
                <a:gd name="T3" fmla="*/ 1 h 328"/>
                <a:gd name="T4" fmla="*/ 1 w 710"/>
                <a:gd name="T5" fmla="*/ 1 h 328"/>
                <a:gd name="T6" fmla="*/ 1 w 710"/>
                <a:gd name="T7" fmla="*/ 1 h 328"/>
                <a:gd name="T8" fmla="*/ 1 w 710"/>
                <a:gd name="T9" fmla="*/ 1 h 328"/>
                <a:gd name="T10" fmla="*/ 1 w 710"/>
                <a:gd name="T11" fmla="*/ 1 h 328"/>
                <a:gd name="T12" fmla="*/ 1 w 710"/>
                <a:gd name="T13" fmla="*/ 1 h 328"/>
                <a:gd name="T14" fmla="*/ 1 w 710"/>
                <a:gd name="T15" fmla="*/ 1 h 328"/>
                <a:gd name="T16" fmla="*/ 1 w 710"/>
                <a:gd name="T17" fmla="*/ 1 h 328"/>
                <a:gd name="T18" fmla="*/ 1 w 710"/>
                <a:gd name="T19" fmla="*/ 1 h 328"/>
                <a:gd name="T20" fmla="*/ 1 w 710"/>
                <a:gd name="T21" fmla="*/ 1 h 328"/>
                <a:gd name="T22" fmla="*/ 1 w 710"/>
                <a:gd name="T23" fmla="*/ 1 h 328"/>
                <a:gd name="T24" fmla="*/ 1 w 710"/>
                <a:gd name="T25" fmla="*/ 1 h 328"/>
                <a:gd name="T26" fmla="*/ 1 w 710"/>
                <a:gd name="T27" fmla="*/ 1 h 328"/>
                <a:gd name="T28" fmla="*/ 1 w 710"/>
                <a:gd name="T29" fmla="*/ 1 h 328"/>
                <a:gd name="T30" fmla="*/ 1 w 710"/>
                <a:gd name="T31" fmla="*/ 1 h 328"/>
                <a:gd name="T32" fmla="*/ 1 w 710"/>
                <a:gd name="T33" fmla="*/ 1 h 328"/>
                <a:gd name="T34" fmla="*/ 1 w 710"/>
                <a:gd name="T35" fmla="*/ 1 h 328"/>
                <a:gd name="T36" fmla="*/ 1 w 710"/>
                <a:gd name="T37" fmla="*/ 1 h 328"/>
                <a:gd name="T38" fmla="*/ 1 w 710"/>
                <a:gd name="T39" fmla="*/ 1 h 328"/>
                <a:gd name="T40" fmla="*/ 1 w 710"/>
                <a:gd name="T41" fmla="*/ 1 h 328"/>
                <a:gd name="T42" fmla="*/ 1 w 710"/>
                <a:gd name="T43" fmla="*/ 1 h 328"/>
                <a:gd name="T44" fmla="*/ 1 w 710"/>
                <a:gd name="T45" fmla="*/ 1 h 328"/>
                <a:gd name="T46" fmla="*/ 1 w 710"/>
                <a:gd name="T47" fmla="*/ 1 h 328"/>
                <a:gd name="T48" fmla="*/ 1 w 710"/>
                <a:gd name="T49" fmla="*/ 1 h 328"/>
                <a:gd name="T50" fmla="*/ 1 w 710"/>
                <a:gd name="T51" fmla="*/ 1 h 328"/>
                <a:gd name="T52" fmla="*/ 1 w 710"/>
                <a:gd name="T53" fmla="*/ 1 h 328"/>
                <a:gd name="T54" fmla="*/ 1 w 710"/>
                <a:gd name="T55" fmla="*/ 1 h 328"/>
                <a:gd name="T56" fmla="*/ 1 w 710"/>
                <a:gd name="T57" fmla="*/ 1 h 328"/>
                <a:gd name="T58" fmla="*/ 0 w 710"/>
                <a:gd name="T59" fmla="*/ 1 h 328"/>
                <a:gd name="T60" fmla="*/ 1 w 710"/>
                <a:gd name="T61" fmla="*/ 0 h 328"/>
                <a:gd name="T62" fmla="*/ 1 w 710"/>
                <a:gd name="T63" fmla="*/ 0 h 3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0"/>
                <a:gd name="T97" fmla="*/ 0 h 328"/>
                <a:gd name="T98" fmla="*/ 710 w 710"/>
                <a:gd name="T99" fmla="*/ 328 h 3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0" h="328">
                  <a:moveTo>
                    <a:pt x="17" y="0"/>
                  </a:moveTo>
                  <a:lnTo>
                    <a:pt x="65" y="24"/>
                  </a:lnTo>
                  <a:lnTo>
                    <a:pt x="110" y="59"/>
                  </a:lnTo>
                  <a:lnTo>
                    <a:pt x="145" y="111"/>
                  </a:lnTo>
                  <a:lnTo>
                    <a:pt x="166" y="181"/>
                  </a:lnTo>
                  <a:lnTo>
                    <a:pt x="224" y="233"/>
                  </a:lnTo>
                  <a:lnTo>
                    <a:pt x="291" y="263"/>
                  </a:lnTo>
                  <a:lnTo>
                    <a:pt x="423" y="289"/>
                  </a:lnTo>
                  <a:lnTo>
                    <a:pt x="542" y="270"/>
                  </a:lnTo>
                  <a:lnTo>
                    <a:pt x="641" y="222"/>
                  </a:lnTo>
                  <a:lnTo>
                    <a:pt x="676" y="173"/>
                  </a:lnTo>
                  <a:lnTo>
                    <a:pt x="681" y="124"/>
                  </a:lnTo>
                  <a:lnTo>
                    <a:pt x="619" y="65"/>
                  </a:lnTo>
                  <a:lnTo>
                    <a:pt x="623" y="45"/>
                  </a:lnTo>
                  <a:lnTo>
                    <a:pt x="637" y="38"/>
                  </a:lnTo>
                  <a:lnTo>
                    <a:pt x="685" y="64"/>
                  </a:lnTo>
                  <a:lnTo>
                    <a:pt x="708" y="112"/>
                  </a:lnTo>
                  <a:lnTo>
                    <a:pt x="710" y="173"/>
                  </a:lnTo>
                  <a:lnTo>
                    <a:pt x="669" y="244"/>
                  </a:lnTo>
                  <a:lnTo>
                    <a:pt x="617" y="289"/>
                  </a:lnTo>
                  <a:lnTo>
                    <a:pt x="541" y="313"/>
                  </a:lnTo>
                  <a:lnTo>
                    <a:pt x="464" y="324"/>
                  </a:lnTo>
                  <a:lnTo>
                    <a:pt x="400" y="328"/>
                  </a:lnTo>
                  <a:lnTo>
                    <a:pt x="300" y="310"/>
                  </a:lnTo>
                  <a:lnTo>
                    <a:pt x="177" y="255"/>
                  </a:lnTo>
                  <a:lnTo>
                    <a:pt x="131" y="193"/>
                  </a:lnTo>
                  <a:lnTo>
                    <a:pt x="111" y="145"/>
                  </a:lnTo>
                  <a:lnTo>
                    <a:pt x="86" y="95"/>
                  </a:lnTo>
                  <a:lnTo>
                    <a:pt x="51" y="51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0">
              <a:extLst>
                <a:ext uri="{FF2B5EF4-FFF2-40B4-BE49-F238E27FC236}">
                  <a16:creationId xmlns:a16="http://schemas.microsoft.com/office/drawing/2014/main" id="{FA90459B-F645-44EE-8E8C-0C5FB687B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" y="2284"/>
              <a:ext cx="1243" cy="257"/>
            </a:xfrm>
            <a:custGeom>
              <a:avLst/>
              <a:gdLst>
                <a:gd name="T0" fmla="*/ 1 w 2129"/>
                <a:gd name="T1" fmla="*/ 0 h 458"/>
                <a:gd name="T2" fmla="*/ 1 w 2129"/>
                <a:gd name="T3" fmla="*/ 1 h 458"/>
                <a:gd name="T4" fmla="*/ 1 w 2129"/>
                <a:gd name="T5" fmla="*/ 1 h 458"/>
                <a:gd name="T6" fmla="*/ 0 w 2129"/>
                <a:gd name="T7" fmla="*/ 1 h 458"/>
                <a:gd name="T8" fmla="*/ 1 w 2129"/>
                <a:gd name="T9" fmla="*/ 1 h 458"/>
                <a:gd name="T10" fmla="*/ 1 w 2129"/>
                <a:gd name="T11" fmla="*/ 1 h 458"/>
                <a:gd name="T12" fmla="*/ 1 w 2129"/>
                <a:gd name="T13" fmla="*/ 1 h 458"/>
                <a:gd name="T14" fmla="*/ 1 w 2129"/>
                <a:gd name="T15" fmla="*/ 1 h 458"/>
                <a:gd name="T16" fmla="*/ 1 w 2129"/>
                <a:gd name="T17" fmla="*/ 1 h 458"/>
                <a:gd name="T18" fmla="*/ 1 w 2129"/>
                <a:gd name="T19" fmla="*/ 1 h 458"/>
                <a:gd name="T20" fmla="*/ 1 w 2129"/>
                <a:gd name="T21" fmla="*/ 1 h 458"/>
                <a:gd name="T22" fmla="*/ 1 w 2129"/>
                <a:gd name="T23" fmla="*/ 1 h 458"/>
                <a:gd name="T24" fmla="*/ 1 w 2129"/>
                <a:gd name="T25" fmla="*/ 1 h 458"/>
                <a:gd name="T26" fmla="*/ 1 w 2129"/>
                <a:gd name="T27" fmla="*/ 1 h 458"/>
                <a:gd name="T28" fmla="*/ 1 w 2129"/>
                <a:gd name="T29" fmla="*/ 0 h 458"/>
                <a:gd name="T30" fmla="*/ 1 w 2129"/>
                <a:gd name="T31" fmla="*/ 0 h 458"/>
                <a:gd name="T32" fmla="*/ 1 w 2129"/>
                <a:gd name="T33" fmla="*/ 0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9"/>
                <a:gd name="T52" fmla="*/ 0 h 458"/>
                <a:gd name="T53" fmla="*/ 2129 w 2129"/>
                <a:gd name="T54" fmla="*/ 458 h 4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9" h="458">
                  <a:moveTo>
                    <a:pt x="332" y="0"/>
                  </a:moveTo>
                  <a:lnTo>
                    <a:pt x="271" y="37"/>
                  </a:lnTo>
                  <a:lnTo>
                    <a:pt x="71" y="296"/>
                  </a:lnTo>
                  <a:lnTo>
                    <a:pt x="0" y="332"/>
                  </a:lnTo>
                  <a:lnTo>
                    <a:pt x="62" y="429"/>
                  </a:lnTo>
                  <a:lnTo>
                    <a:pt x="520" y="405"/>
                  </a:lnTo>
                  <a:lnTo>
                    <a:pt x="1984" y="458"/>
                  </a:lnTo>
                  <a:lnTo>
                    <a:pt x="2129" y="384"/>
                  </a:lnTo>
                  <a:lnTo>
                    <a:pt x="1798" y="348"/>
                  </a:lnTo>
                  <a:lnTo>
                    <a:pt x="2067" y="327"/>
                  </a:lnTo>
                  <a:lnTo>
                    <a:pt x="2005" y="245"/>
                  </a:lnTo>
                  <a:lnTo>
                    <a:pt x="1897" y="94"/>
                  </a:lnTo>
                  <a:lnTo>
                    <a:pt x="1094" y="52"/>
                  </a:lnTo>
                  <a:lnTo>
                    <a:pt x="410" y="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21">
              <a:extLst>
                <a:ext uri="{FF2B5EF4-FFF2-40B4-BE49-F238E27FC236}">
                  <a16:creationId xmlns:a16="http://schemas.microsoft.com/office/drawing/2014/main" id="{DC61C401-71B0-4C1C-A99A-8E5CCF91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" y="2135"/>
              <a:ext cx="953" cy="251"/>
            </a:xfrm>
            <a:custGeom>
              <a:avLst/>
              <a:gdLst>
                <a:gd name="T0" fmla="*/ 0 w 1631"/>
                <a:gd name="T1" fmla="*/ 1 h 448"/>
                <a:gd name="T2" fmla="*/ 1 w 1631"/>
                <a:gd name="T3" fmla="*/ 1 h 448"/>
                <a:gd name="T4" fmla="*/ 1 w 1631"/>
                <a:gd name="T5" fmla="*/ 1 h 448"/>
                <a:gd name="T6" fmla="*/ 1 w 1631"/>
                <a:gd name="T7" fmla="*/ 1 h 448"/>
                <a:gd name="T8" fmla="*/ 1 w 1631"/>
                <a:gd name="T9" fmla="*/ 1 h 448"/>
                <a:gd name="T10" fmla="*/ 1 w 1631"/>
                <a:gd name="T11" fmla="*/ 1 h 448"/>
                <a:gd name="T12" fmla="*/ 1 w 1631"/>
                <a:gd name="T13" fmla="*/ 1 h 448"/>
                <a:gd name="T14" fmla="*/ 1 w 1631"/>
                <a:gd name="T15" fmla="*/ 0 h 448"/>
                <a:gd name="T16" fmla="*/ 1 w 1631"/>
                <a:gd name="T17" fmla="*/ 1 h 448"/>
                <a:gd name="T18" fmla="*/ 1 w 1631"/>
                <a:gd name="T19" fmla="*/ 1 h 448"/>
                <a:gd name="T20" fmla="*/ 0 w 1631"/>
                <a:gd name="T21" fmla="*/ 1 h 448"/>
                <a:gd name="T22" fmla="*/ 0 w 1631"/>
                <a:gd name="T23" fmla="*/ 1 h 448"/>
                <a:gd name="T24" fmla="*/ 0 w 1631"/>
                <a:gd name="T25" fmla="*/ 1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1"/>
                <a:gd name="T40" fmla="*/ 0 h 448"/>
                <a:gd name="T41" fmla="*/ 1631 w 1631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1" h="448">
                  <a:moveTo>
                    <a:pt x="0" y="229"/>
                  </a:moveTo>
                  <a:lnTo>
                    <a:pt x="10" y="105"/>
                  </a:lnTo>
                  <a:lnTo>
                    <a:pt x="139" y="100"/>
                  </a:lnTo>
                  <a:lnTo>
                    <a:pt x="704" y="53"/>
                  </a:lnTo>
                  <a:lnTo>
                    <a:pt x="937" y="27"/>
                  </a:lnTo>
                  <a:lnTo>
                    <a:pt x="1413" y="22"/>
                  </a:lnTo>
                  <a:lnTo>
                    <a:pt x="1579" y="17"/>
                  </a:lnTo>
                  <a:lnTo>
                    <a:pt x="1631" y="0"/>
                  </a:lnTo>
                  <a:lnTo>
                    <a:pt x="1600" y="448"/>
                  </a:lnTo>
                  <a:lnTo>
                    <a:pt x="1518" y="31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22">
              <a:extLst>
                <a:ext uri="{FF2B5EF4-FFF2-40B4-BE49-F238E27FC236}">
                  <a16:creationId xmlns:a16="http://schemas.microsoft.com/office/drawing/2014/main" id="{59922747-AC42-4714-8F3E-35369C815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" y="2018"/>
              <a:ext cx="518" cy="109"/>
            </a:xfrm>
            <a:custGeom>
              <a:avLst/>
              <a:gdLst>
                <a:gd name="T0" fmla="*/ 1 w 885"/>
                <a:gd name="T1" fmla="*/ 0 h 197"/>
                <a:gd name="T2" fmla="*/ 1 w 885"/>
                <a:gd name="T3" fmla="*/ 1 h 197"/>
                <a:gd name="T4" fmla="*/ 0 w 885"/>
                <a:gd name="T5" fmla="*/ 1 h 197"/>
                <a:gd name="T6" fmla="*/ 1 w 885"/>
                <a:gd name="T7" fmla="*/ 1 h 197"/>
                <a:gd name="T8" fmla="*/ 1 w 885"/>
                <a:gd name="T9" fmla="*/ 1 h 197"/>
                <a:gd name="T10" fmla="*/ 1 w 885"/>
                <a:gd name="T11" fmla="*/ 1 h 197"/>
                <a:gd name="T12" fmla="*/ 1 w 885"/>
                <a:gd name="T13" fmla="*/ 1 h 197"/>
                <a:gd name="T14" fmla="*/ 1 w 885"/>
                <a:gd name="T15" fmla="*/ 1 h 197"/>
                <a:gd name="T16" fmla="*/ 1 w 885"/>
                <a:gd name="T17" fmla="*/ 1 h 197"/>
                <a:gd name="T18" fmla="*/ 1 w 885"/>
                <a:gd name="T19" fmla="*/ 1 h 197"/>
                <a:gd name="T20" fmla="*/ 1 w 885"/>
                <a:gd name="T21" fmla="*/ 0 h 197"/>
                <a:gd name="T22" fmla="*/ 1 w 885"/>
                <a:gd name="T23" fmla="*/ 0 h 197"/>
                <a:gd name="T24" fmla="*/ 1 w 885"/>
                <a:gd name="T25" fmla="*/ 0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5"/>
                <a:gd name="T40" fmla="*/ 0 h 197"/>
                <a:gd name="T41" fmla="*/ 885 w 885"/>
                <a:gd name="T42" fmla="*/ 197 h 1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5" h="197">
                  <a:moveTo>
                    <a:pt x="44" y="0"/>
                  </a:moveTo>
                  <a:lnTo>
                    <a:pt x="47" y="62"/>
                  </a:lnTo>
                  <a:lnTo>
                    <a:pt x="0" y="155"/>
                  </a:lnTo>
                  <a:lnTo>
                    <a:pt x="275" y="94"/>
                  </a:lnTo>
                  <a:lnTo>
                    <a:pt x="414" y="118"/>
                  </a:lnTo>
                  <a:lnTo>
                    <a:pt x="259" y="197"/>
                  </a:lnTo>
                  <a:lnTo>
                    <a:pt x="885" y="155"/>
                  </a:lnTo>
                  <a:lnTo>
                    <a:pt x="872" y="72"/>
                  </a:lnTo>
                  <a:lnTo>
                    <a:pt x="730" y="89"/>
                  </a:lnTo>
                  <a:lnTo>
                    <a:pt x="657" y="1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23">
              <a:extLst>
                <a:ext uri="{FF2B5EF4-FFF2-40B4-BE49-F238E27FC236}">
                  <a16:creationId xmlns:a16="http://schemas.microsoft.com/office/drawing/2014/main" id="{9E5D7D74-98E5-4EAD-82DF-A10AFD86A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" y="1299"/>
              <a:ext cx="242" cy="740"/>
            </a:xfrm>
            <a:custGeom>
              <a:avLst/>
              <a:gdLst>
                <a:gd name="T0" fmla="*/ 1 w 414"/>
                <a:gd name="T1" fmla="*/ 1 h 1320"/>
                <a:gd name="T2" fmla="*/ 1 w 414"/>
                <a:gd name="T3" fmla="*/ 1 h 1320"/>
                <a:gd name="T4" fmla="*/ 1 w 414"/>
                <a:gd name="T5" fmla="*/ 1 h 1320"/>
                <a:gd name="T6" fmla="*/ 1 w 414"/>
                <a:gd name="T7" fmla="*/ 0 h 1320"/>
                <a:gd name="T8" fmla="*/ 1 w 414"/>
                <a:gd name="T9" fmla="*/ 1 h 1320"/>
                <a:gd name="T10" fmla="*/ 1 w 414"/>
                <a:gd name="T11" fmla="*/ 1 h 1320"/>
                <a:gd name="T12" fmla="*/ 1 w 414"/>
                <a:gd name="T13" fmla="*/ 1 h 1320"/>
                <a:gd name="T14" fmla="*/ 1 w 414"/>
                <a:gd name="T15" fmla="*/ 1 h 1320"/>
                <a:gd name="T16" fmla="*/ 1 w 414"/>
                <a:gd name="T17" fmla="*/ 1 h 1320"/>
                <a:gd name="T18" fmla="*/ 0 w 414"/>
                <a:gd name="T19" fmla="*/ 1 h 1320"/>
                <a:gd name="T20" fmla="*/ 1 w 414"/>
                <a:gd name="T21" fmla="*/ 1 h 1320"/>
                <a:gd name="T22" fmla="*/ 1 w 414"/>
                <a:gd name="T23" fmla="*/ 1 h 1320"/>
                <a:gd name="T24" fmla="*/ 1 w 414"/>
                <a:gd name="T25" fmla="*/ 1 h 1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4"/>
                <a:gd name="T40" fmla="*/ 0 h 1320"/>
                <a:gd name="T41" fmla="*/ 414 w 414"/>
                <a:gd name="T42" fmla="*/ 1320 h 13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4" h="1320">
                  <a:moveTo>
                    <a:pt x="50" y="1260"/>
                  </a:moveTo>
                  <a:lnTo>
                    <a:pt x="165" y="1224"/>
                  </a:lnTo>
                  <a:lnTo>
                    <a:pt x="337" y="239"/>
                  </a:lnTo>
                  <a:lnTo>
                    <a:pt x="393" y="0"/>
                  </a:lnTo>
                  <a:lnTo>
                    <a:pt x="414" y="73"/>
                  </a:lnTo>
                  <a:lnTo>
                    <a:pt x="367" y="582"/>
                  </a:lnTo>
                  <a:lnTo>
                    <a:pt x="285" y="1213"/>
                  </a:lnTo>
                  <a:lnTo>
                    <a:pt x="267" y="1273"/>
                  </a:lnTo>
                  <a:lnTo>
                    <a:pt x="113" y="1320"/>
                  </a:lnTo>
                  <a:lnTo>
                    <a:pt x="0" y="1291"/>
                  </a:lnTo>
                  <a:lnTo>
                    <a:pt x="50" y="126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24">
              <a:extLst>
                <a:ext uri="{FF2B5EF4-FFF2-40B4-BE49-F238E27FC236}">
                  <a16:creationId xmlns:a16="http://schemas.microsoft.com/office/drawing/2014/main" id="{ABB9FBEE-345F-45C8-9D30-91F92E1A4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" y="1901"/>
              <a:ext cx="462" cy="73"/>
            </a:xfrm>
            <a:custGeom>
              <a:avLst/>
              <a:gdLst>
                <a:gd name="T0" fmla="*/ 0 w 789"/>
                <a:gd name="T1" fmla="*/ 1 h 130"/>
                <a:gd name="T2" fmla="*/ 1 w 789"/>
                <a:gd name="T3" fmla="*/ 1 h 130"/>
                <a:gd name="T4" fmla="*/ 1 w 789"/>
                <a:gd name="T5" fmla="*/ 1 h 130"/>
                <a:gd name="T6" fmla="*/ 1 w 789"/>
                <a:gd name="T7" fmla="*/ 1 h 130"/>
                <a:gd name="T8" fmla="*/ 1 w 789"/>
                <a:gd name="T9" fmla="*/ 1 h 130"/>
                <a:gd name="T10" fmla="*/ 1 w 789"/>
                <a:gd name="T11" fmla="*/ 0 h 130"/>
                <a:gd name="T12" fmla="*/ 0 w 789"/>
                <a:gd name="T13" fmla="*/ 1 h 130"/>
                <a:gd name="T14" fmla="*/ 0 w 789"/>
                <a:gd name="T15" fmla="*/ 1 h 130"/>
                <a:gd name="T16" fmla="*/ 0 w 789"/>
                <a:gd name="T17" fmla="*/ 1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9"/>
                <a:gd name="T28" fmla="*/ 0 h 130"/>
                <a:gd name="T29" fmla="*/ 789 w 789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9" h="130">
                  <a:moveTo>
                    <a:pt x="0" y="70"/>
                  </a:moveTo>
                  <a:lnTo>
                    <a:pt x="24" y="130"/>
                  </a:lnTo>
                  <a:lnTo>
                    <a:pt x="79" y="103"/>
                  </a:lnTo>
                  <a:lnTo>
                    <a:pt x="789" y="40"/>
                  </a:lnTo>
                  <a:lnTo>
                    <a:pt x="789" y="8"/>
                  </a:lnTo>
                  <a:lnTo>
                    <a:pt x="477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25">
              <a:extLst>
                <a:ext uri="{FF2B5EF4-FFF2-40B4-BE49-F238E27FC236}">
                  <a16:creationId xmlns:a16="http://schemas.microsoft.com/office/drawing/2014/main" id="{396F40C3-E9B9-4001-8AD5-358A10051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1" y="1218"/>
              <a:ext cx="713" cy="640"/>
            </a:xfrm>
            <a:custGeom>
              <a:avLst/>
              <a:gdLst>
                <a:gd name="T0" fmla="*/ 1 w 1220"/>
                <a:gd name="T1" fmla="*/ 1 h 1143"/>
                <a:gd name="T2" fmla="*/ 1 w 1220"/>
                <a:gd name="T3" fmla="*/ 1 h 1143"/>
                <a:gd name="T4" fmla="*/ 0 w 1220"/>
                <a:gd name="T5" fmla="*/ 1 h 1143"/>
                <a:gd name="T6" fmla="*/ 1 w 1220"/>
                <a:gd name="T7" fmla="*/ 1 h 1143"/>
                <a:gd name="T8" fmla="*/ 1 w 1220"/>
                <a:gd name="T9" fmla="*/ 1 h 1143"/>
                <a:gd name="T10" fmla="*/ 1 w 1220"/>
                <a:gd name="T11" fmla="*/ 1 h 1143"/>
                <a:gd name="T12" fmla="*/ 1 w 1220"/>
                <a:gd name="T13" fmla="*/ 1 h 1143"/>
                <a:gd name="T14" fmla="*/ 1 w 1220"/>
                <a:gd name="T15" fmla="*/ 0 h 1143"/>
                <a:gd name="T16" fmla="*/ 1 w 1220"/>
                <a:gd name="T17" fmla="*/ 1 h 1143"/>
                <a:gd name="T18" fmla="*/ 1 w 1220"/>
                <a:gd name="T19" fmla="*/ 1 h 1143"/>
                <a:gd name="T20" fmla="*/ 1 w 1220"/>
                <a:gd name="T21" fmla="*/ 1 h 1143"/>
                <a:gd name="T22" fmla="*/ 1 w 1220"/>
                <a:gd name="T23" fmla="*/ 1 h 1143"/>
                <a:gd name="T24" fmla="*/ 1 w 1220"/>
                <a:gd name="T25" fmla="*/ 1 h 1143"/>
                <a:gd name="T26" fmla="*/ 1 w 1220"/>
                <a:gd name="T27" fmla="*/ 1 h 1143"/>
                <a:gd name="T28" fmla="*/ 1 w 1220"/>
                <a:gd name="T29" fmla="*/ 1 h 1143"/>
                <a:gd name="T30" fmla="*/ 1 w 1220"/>
                <a:gd name="T31" fmla="*/ 1 h 1143"/>
                <a:gd name="T32" fmla="*/ 1 w 1220"/>
                <a:gd name="T33" fmla="*/ 1 h 1143"/>
                <a:gd name="T34" fmla="*/ 1 w 1220"/>
                <a:gd name="T35" fmla="*/ 1 h 1143"/>
                <a:gd name="T36" fmla="*/ 1 w 1220"/>
                <a:gd name="T37" fmla="*/ 1 h 1143"/>
                <a:gd name="T38" fmla="*/ 1 w 1220"/>
                <a:gd name="T39" fmla="*/ 1 h 1143"/>
                <a:gd name="T40" fmla="*/ 1 w 1220"/>
                <a:gd name="T41" fmla="*/ 1 h 1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0"/>
                <a:gd name="T64" fmla="*/ 0 h 1143"/>
                <a:gd name="T65" fmla="*/ 1220 w 1220"/>
                <a:gd name="T66" fmla="*/ 1143 h 1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0" h="1143">
                  <a:moveTo>
                    <a:pt x="203" y="1143"/>
                  </a:moveTo>
                  <a:lnTo>
                    <a:pt x="15" y="502"/>
                  </a:lnTo>
                  <a:lnTo>
                    <a:pt x="0" y="347"/>
                  </a:lnTo>
                  <a:lnTo>
                    <a:pt x="26" y="280"/>
                  </a:lnTo>
                  <a:lnTo>
                    <a:pt x="134" y="212"/>
                  </a:lnTo>
                  <a:lnTo>
                    <a:pt x="589" y="88"/>
                  </a:lnTo>
                  <a:lnTo>
                    <a:pt x="1092" y="5"/>
                  </a:lnTo>
                  <a:lnTo>
                    <a:pt x="1200" y="0"/>
                  </a:lnTo>
                  <a:lnTo>
                    <a:pt x="1220" y="52"/>
                  </a:lnTo>
                  <a:lnTo>
                    <a:pt x="1184" y="332"/>
                  </a:lnTo>
                  <a:lnTo>
                    <a:pt x="1107" y="176"/>
                  </a:lnTo>
                  <a:lnTo>
                    <a:pt x="935" y="78"/>
                  </a:lnTo>
                  <a:lnTo>
                    <a:pt x="678" y="109"/>
                  </a:lnTo>
                  <a:lnTo>
                    <a:pt x="212" y="280"/>
                  </a:lnTo>
                  <a:lnTo>
                    <a:pt x="113" y="379"/>
                  </a:lnTo>
                  <a:lnTo>
                    <a:pt x="118" y="638"/>
                  </a:lnTo>
                  <a:lnTo>
                    <a:pt x="217" y="923"/>
                  </a:lnTo>
                  <a:lnTo>
                    <a:pt x="238" y="1067"/>
                  </a:lnTo>
                  <a:lnTo>
                    <a:pt x="203" y="114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26">
              <a:extLst>
                <a:ext uri="{FF2B5EF4-FFF2-40B4-BE49-F238E27FC236}">
                  <a16:creationId xmlns:a16="http://schemas.microsoft.com/office/drawing/2014/main" id="{7F83954E-E672-43B8-9758-3314856D5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2177"/>
              <a:ext cx="306" cy="107"/>
            </a:xfrm>
            <a:custGeom>
              <a:avLst/>
              <a:gdLst>
                <a:gd name="T0" fmla="*/ 0 w 524"/>
                <a:gd name="T1" fmla="*/ 1 h 191"/>
                <a:gd name="T2" fmla="*/ 1 w 524"/>
                <a:gd name="T3" fmla="*/ 0 h 191"/>
                <a:gd name="T4" fmla="*/ 1 w 524"/>
                <a:gd name="T5" fmla="*/ 1 h 191"/>
                <a:gd name="T6" fmla="*/ 1 w 524"/>
                <a:gd name="T7" fmla="*/ 1 h 191"/>
                <a:gd name="T8" fmla="*/ 1 w 524"/>
                <a:gd name="T9" fmla="*/ 1 h 191"/>
                <a:gd name="T10" fmla="*/ 1 w 524"/>
                <a:gd name="T11" fmla="*/ 1 h 191"/>
                <a:gd name="T12" fmla="*/ 1 w 524"/>
                <a:gd name="T13" fmla="*/ 1 h 191"/>
                <a:gd name="T14" fmla="*/ 0 w 524"/>
                <a:gd name="T15" fmla="*/ 1 h 191"/>
                <a:gd name="T16" fmla="*/ 0 w 524"/>
                <a:gd name="T17" fmla="*/ 1 h 191"/>
                <a:gd name="T18" fmla="*/ 0 w 524"/>
                <a:gd name="T19" fmla="*/ 1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4"/>
                <a:gd name="T31" fmla="*/ 0 h 191"/>
                <a:gd name="T32" fmla="*/ 524 w 524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4" h="191">
                  <a:moveTo>
                    <a:pt x="0" y="184"/>
                  </a:moveTo>
                  <a:lnTo>
                    <a:pt x="41" y="0"/>
                  </a:lnTo>
                  <a:lnTo>
                    <a:pt x="524" y="20"/>
                  </a:lnTo>
                  <a:lnTo>
                    <a:pt x="507" y="109"/>
                  </a:lnTo>
                  <a:lnTo>
                    <a:pt x="481" y="57"/>
                  </a:lnTo>
                  <a:lnTo>
                    <a:pt x="120" y="78"/>
                  </a:lnTo>
                  <a:lnTo>
                    <a:pt x="52" y="191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27">
              <a:extLst>
                <a:ext uri="{FF2B5EF4-FFF2-40B4-BE49-F238E27FC236}">
                  <a16:creationId xmlns:a16="http://schemas.microsoft.com/office/drawing/2014/main" id="{8F1E5E92-91F6-4F4E-BF73-4A8F0B321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" y="2227"/>
              <a:ext cx="149" cy="65"/>
            </a:xfrm>
            <a:custGeom>
              <a:avLst/>
              <a:gdLst>
                <a:gd name="T0" fmla="*/ 0 w 257"/>
                <a:gd name="T1" fmla="*/ 1 h 116"/>
                <a:gd name="T2" fmla="*/ 1 w 257"/>
                <a:gd name="T3" fmla="*/ 1 h 116"/>
                <a:gd name="T4" fmla="*/ 1 w 257"/>
                <a:gd name="T5" fmla="*/ 1 h 116"/>
                <a:gd name="T6" fmla="*/ 1 w 257"/>
                <a:gd name="T7" fmla="*/ 1 h 116"/>
                <a:gd name="T8" fmla="*/ 1 w 257"/>
                <a:gd name="T9" fmla="*/ 1 h 116"/>
                <a:gd name="T10" fmla="*/ 1 w 257"/>
                <a:gd name="T11" fmla="*/ 0 h 116"/>
                <a:gd name="T12" fmla="*/ 1 w 257"/>
                <a:gd name="T13" fmla="*/ 1 h 116"/>
                <a:gd name="T14" fmla="*/ 0 w 257"/>
                <a:gd name="T15" fmla="*/ 1 h 116"/>
                <a:gd name="T16" fmla="*/ 0 w 257"/>
                <a:gd name="T17" fmla="*/ 1 h 116"/>
                <a:gd name="T18" fmla="*/ 0 w 257"/>
                <a:gd name="T19" fmla="*/ 1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116"/>
                <a:gd name="T32" fmla="*/ 257 w 257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116">
                  <a:moveTo>
                    <a:pt x="0" y="84"/>
                  </a:moveTo>
                  <a:lnTo>
                    <a:pt x="43" y="112"/>
                  </a:lnTo>
                  <a:lnTo>
                    <a:pt x="140" y="116"/>
                  </a:lnTo>
                  <a:lnTo>
                    <a:pt x="142" y="77"/>
                  </a:lnTo>
                  <a:lnTo>
                    <a:pt x="257" y="10"/>
                  </a:lnTo>
                  <a:lnTo>
                    <a:pt x="74" y="0"/>
                  </a:lnTo>
                  <a:lnTo>
                    <a:pt x="33" y="5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8">
              <a:extLst>
                <a:ext uri="{FF2B5EF4-FFF2-40B4-BE49-F238E27FC236}">
                  <a16:creationId xmlns:a16="http://schemas.microsoft.com/office/drawing/2014/main" id="{B645F4C7-B6D2-4C47-9043-17B94DA6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" y="2467"/>
              <a:ext cx="1240" cy="76"/>
            </a:xfrm>
            <a:custGeom>
              <a:avLst/>
              <a:gdLst>
                <a:gd name="T0" fmla="*/ 1 w 2122"/>
                <a:gd name="T1" fmla="*/ 1 h 137"/>
                <a:gd name="T2" fmla="*/ 0 w 2122"/>
                <a:gd name="T3" fmla="*/ 1 h 137"/>
                <a:gd name="T4" fmla="*/ 1 w 2122"/>
                <a:gd name="T5" fmla="*/ 0 h 137"/>
                <a:gd name="T6" fmla="*/ 1 w 2122"/>
                <a:gd name="T7" fmla="*/ 1 h 137"/>
                <a:gd name="T8" fmla="*/ 1 w 2122"/>
                <a:gd name="T9" fmla="*/ 1 h 137"/>
                <a:gd name="T10" fmla="*/ 1 w 2122"/>
                <a:gd name="T11" fmla="*/ 1 h 137"/>
                <a:gd name="T12" fmla="*/ 1 w 2122"/>
                <a:gd name="T13" fmla="*/ 1 h 137"/>
                <a:gd name="T14" fmla="*/ 1 w 2122"/>
                <a:gd name="T15" fmla="*/ 1 h 137"/>
                <a:gd name="T16" fmla="*/ 1 w 2122"/>
                <a:gd name="T17" fmla="*/ 1 h 137"/>
                <a:gd name="T18" fmla="*/ 1 w 2122"/>
                <a:gd name="T19" fmla="*/ 1 h 137"/>
                <a:gd name="T20" fmla="*/ 1 w 2122"/>
                <a:gd name="T21" fmla="*/ 1 h 137"/>
                <a:gd name="T22" fmla="*/ 1 w 2122"/>
                <a:gd name="T23" fmla="*/ 1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22"/>
                <a:gd name="T37" fmla="*/ 0 h 137"/>
                <a:gd name="T38" fmla="*/ 2122 w 2122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22" h="137">
                  <a:moveTo>
                    <a:pt x="52" y="90"/>
                  </a:moveTo>
                  <a:lnTo>
                    <a:pt x="0" y="31"/>
                  </a:lnTo>
                  <a:lnTo>
                    <a:pt x="155" y="0"/>
                  </a:lnTo>
                  <a:lnTo>
                    <a:pt x="2071" y="36"/>
                  </a:lnTo>
                  <a:lnTo>
                    <a:pt x="2122" y="77"/>
                  </a:lnTo>
                  <a:lnTo>
                    <a:pt x="2041" y="137"/>
                  </a:lnTo>
                  <a:lnTo>
                    <a:pt x="1014" y="104"/>
                  </a:lnTo>
                  <a:lnTo>
                    <a:pt x="337" y="78"/>
                  </a:lnTo>
                  <a:lnTo>
                    <a:pt x="122" y="118"/>
                  </a:lnTo>
                  <a:lnTo>
                    <a:pt x="52" y="9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29">
              <a:extLst>
                <a:ext uri="{FF2B5EF4-FFF2-40B4-BE49-F238E27FC236}">
                  <a16:creationId xmlns:a16="http://schemas.microsoft.com/office/drawing/2014/main" id="{F831E74F-22E6-4AB1-85AF-E1AA76941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" y="2098"/>
              <a:ext cx="982" cy="77"/>
            </a:xfrm>
            <a:custGeom>
              <a:avLst/>
              <a:gdLst>
                <a:gd name="T0" fmla="*/ 1 w 1682"/>
                <a:gd name="T1" fmla="*/ 1 h 135"/>
                <a:gd name="T2" fmla="*/ 1 w 1682"/>
                <a:gd name="T3" fmla="*/ 1 h 135"/>
                <a:gd name="T4" fmla="*/ 1 w 1682"/>
                <a:gd name="T5" fmla="*/ 1 h 135"/>
                <a:gd name="T6" fmla="*/ 1 w 1682"/>
                <a:gd name="T7" fmla="*/ 1 h 135"/>
                <a:gd name="T8" fmla="*/ 1 w 1682"/>
                <a:gd name="T9" fmla="*/ 1 h 135"/>
                <a:gd name="T10" fmla="*/ 1 w 1682"/>
                <a:gd name="T11" fmla="*/ 1 h 135"/>
                <a:gd name="T12" fmla="*/ 1 w 1682"/>
                <a:gd name="T13" fmla="*/ 1 h 135"/>
                <a:gd name="T14" fmla="*/ 1 w 1682"/>
                <a:gd name="T15" fmla="*/ 0 h 135"/>
                <a:gd name="T16" fmla="*/ 1 w 1682"/>
                <a:gd name="T17" fmla="*/ 1 h 135"/>
                <a:gd name="T18" fmla="*/ 1 w 1682"/>
                <a:gd name="T19" fmla="*/ 1 h 135"/>
                <a:gd name="T20" fmla="*/ 1 w 1682"/>
                <a:gd name="T21" fmla="*/ 1 h 135"/>
                <a:gd name="T22" fmla="*/ 1 w 1682"/>
                <a:gd name="T23" fmla="*/ 1 h 135"/>
                <a:gd name="T24" fmla="*/ 1 w 1682"/>
                <a:gd name="T25" fmla="*/ 1 h 135"/>
                <a:gd name="T26" fmla="*/ 1 w 1682"/>
                <a:gd name="T27" fmla="*/ 1 h 135"/>
                <a:gd name="T28" fmla="*/ 1 w 1682"/>
                <a:gd name="T29" fmla="*/ 1 h 135"/>
                <a:gd name="T30" fmla="*/ 1 w 1682"/>
                <a:gd name="T31" fmla="*/ 1 h 135"/>
                <a:gd name="T32" fmla="*/ 1 w 1682"/>
                <a:gd name="T33" fmla="*/ 1 h 135"/>
                <a:gd name="T34" fmla="*/ 1 w 1682"/>
                <a:gd name="T35" fmla="*/ 1 h 135"/>
                <a:gd name="T36" fmla="*/ 1 w 1682"/>
                <a:gd name="T37" fmla="*/ 1 h 135"/>
                <a:gd name="T38" fmla="*/ 1 w 1682"/>
                <a:gd name="T39" fmla="*/ 1 h 135"/>
                <a:gd name="T40" fmla="*/ 1 w 1682"/>
                <a:gd name="T41" fmla="*/ 1 h 135"/>
                <a:gd name="T42" fmla="*/ 1 w 1682"/>
                <a:gd name="T43" fmla="*/ 1 h 135"/>
                <a:gd name="T44" fmla="*/ 1 w 1682"/>
                <a:gd name="T45" fmla="*/ 1 h 135"/>
                <a:gd name="T46" fmla="*/ 1 w 1682"/>
                <a:gd name="T47" fmla="*/ 1 h 135"/>
                <a:gd name="T48" fmla="*/ 0 w 1682"/>
                <a:gd name="T49" fmla="*/ 1 h 135"/>
                <a:gd name="T50" fmla="*/ 1 w 1682"/>
                <a:gd name="T51" fmla="*/ 1 h 135"/>
                <a:gd name="T52" fmla="*/ 1 w 1682"/>
                <a:gd name="T53" fmla="*/ 1 h 135"/>
                <a:gd name="T54" fmla="*/ 1 w 1682"/>
                <a:gd name="T55" fmla="*/ 1 h 1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2"/>
                <a:gd name="T85" fmla="*/ 0 h 135"/>
                <a:gd name="T86" fmla="*/ 1682 w 1682"/>
                <a:gd name="T87" fmla="*/ 135 h 1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2" h="135">
                  <a:moveTo>
                    <a:pt x="11" y="114"/>
                  </a:moveTo>
                  <a:lnTo>
                    <a:pt x="155" y="99"/>
                  </a:lnTo>
                  <a:lnTo>
                    <a:pt x="299" y="84"/>
                  </a:lnTo>
                  <a:lnTo>
                    <a:pt x="488" y="64"/>
                  </a:lnTo>
                  <a:lnTo>
                    <a:pt x="577" y="47"/>
                  </a:lnTo>
                  <a:lnTo>
                    <a:pt x="677" y="26"/>
                  </a:lnTo>
                  <a:lnTo>
                    <a:pt x="847" y="13"/>
                  </a:lnTo>
                  <a:lnTo>
                    <a:pt x="1161" y="0"/>
                  </a:lnTo>
                  <a:lnTo>
                    <a:pt x="1476" y="4"/>
                  </a:lnTo>
                  <a:lnTo>
                    <a:pt x="1541" y="4"/>
                  </a:lnTo>
                  <a:lnTo>
                    <a:pt x="1660" y="11"/>
                  </a:lnTo>
                  <a:lnTo>
                    <a:pt x="1677" y="21"/>
                  </a:lnTo>
                  <a:lnTo>
                    <a:pt x="1682" y="39"/>
                  </a:lnTo>
                  <a:lnTo>
                    <a:pt x="1674" y="54"/>
                  </a:lnTo>
                  <a:lnTo>
                    <a:pt x="1654" y="60"/>
                  </a:lnTo>
                  <a:lnTo>
                    <a:pt x="1541" y="52"/>
                  </a:lnTo>
                  <a:lnTo>
                    <a:pt x="1476" y="52"/>
                  </a:lnTo>
                  <a:lnTo>
                    <a:pt x="1164" y="47"/>
                  </a:lnTo>
                  <a:lnTo>
                    <a:pt x="850" y="60"/>
                  </a:lnTo>
                  <a:lnTo>
                    <a:pt x="686" y="71"/>
                  </a:lnTo>
                  <a:lnTo>
                    <a:pt x="585" y="91"/>
                  </a:lnTo>
                  <a:lnTo>
                    <a:pt x="493" y="104"/>
                  </a:lnTo>
                  <a:lnTo>
                    <a:pt x="302" y="120"/>
                  </a:lnTo>
                  <a:lnTo>
                    <a:pt x="12" y="135"/>
                  </a:lnTo>
                  <a:lnTo>
                    <a:pt x="0" y="125"/>
                  </a:lnTo>
                  <a:lnTo>
                    <a:pt x="1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30">
              <a:extLst>
                <a:ext uri="{FF2B5EF4-FFF2-40B4-BE49-F238E27FC236}">
                  <a16:creationId xmlns:a16="http://schemas.microsoft.com/office/drawing/2014/main" id="{07970478-1146-4C04-9ECD-4167D6A6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" y="2107"/>
              <a:ext cx="62" cy="288"/>
            </a:xfrm>
            <a:custGeom>
              <a:avLst/>
              <a:gdLst>
                <a:gd name="T0" fmla="*/ 1 w 107"/>
                <a:gd name="T1" fmla="*/ 1 h 514"/>
                <a:gd name="T2" fmla="*/ 1 w 107"/>
                <a:gd name="T3" fmla="*/ 1 h 514"/>
                <a:gd name="T4" fmla="*/ 1 w 107"/>
                <a:gd name="T5" fmla="*/ 1 h 514"/>
                <a:gd name="T6" fmla="*/ 1 w 107"/>
                <a:gd name="T7" fmla="*/ 1 h 514"/>
                <a:gd name="T8" fmla="*/ 1 w 107"/>
                <a:gd name="T9" fmla="*/ 1 h 514"/>
                <a:gd name="T10" fmla="*/ 0 w 107"/>
                <a:gd name="T11" fmla="*/ 1 h 514"/>
                <a:gd name="T12" fmla="*/ 1 w 107"/>
                <a:gd name="T13" fmla="*/ 1 h 514"/>
                <a:gd name="T14" fmla="*/ 1 w 107"/>
                <a:gd name="T15" fmla="*/ 1 h 514"/>
                <a:gd name="T16" fmla="*/ 1 w 107"/>
                <a:gd name="T17" fmla="*/ 1 h 514"/>
                <a:gd name="T18" fmla="*/ 1 w 107"/>
                <a:gd name="T19" fmla="*/ 1 h 514"/>
                <a:gd name="T20" fmla="*/ 1 w 107"/>
                <a:gd name="T21" fmla="*/ 0 h 514"/>
                <a:gd name="T22" fmla="*/ 1 w 107"/>
                <a:gd name="T23" fmla="*/ 1 h 514"/>
                <a:gd name="T24" fmla="*/ 1 w 107"/>
                <a:gd name="T25" fmla="*/ 1 h 5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514"/>
                <a:gd name="T41" fmla="*/ 107 w 107"/>
                <a:gd name="T42" fmla="*/ 514 h 5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514">
                  <a:moveTo>
                    <a:pt x="107" y="24"/>
                  </a:moveTo>
                  <a:lnTo>
                    <a:pt x="95" y="167"/>
                  </a:lnTo>
                  <a:lnTo>
                    <a:pt x="73" y="310"/>
                  </a:lnTo>
                  <a:lnTo>
                    <a:pt x="59" y="401"/>
                  </a:lnTo>
                  <a:lnTo>
                    <a:pt x="42" y="514"/>
                  </a:lnTo>
                  <a:lnTo>
                    <a:pt x="0" y="441"/>
                  </a:lnTo>
                  <a:lnTo>
                    <a:pt x="12" y="380"/>
                  </a:lnTo>
                  <a:lnTo>
                    <a:pt x="34" y="303"/>
                  </a:lnTo>
                  <a:lnTo>
                    <a:pt x="58" y="24"/>
                  </a:lnTo>
                  <a:lnTo>
                    <a:pt x="65" y="5"/>
                  </a:lnTo>
                  <a:lnTo>
                    <a:pt x="82" y="0"/>
                  </a:lnTo>
                  <a:lnTo>
                    <a:pt x="10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31">
              <a:extLst>
                <a:ext uri="{FF2B5EF4-FFF2-40B4-BE49-F238E27FC236}">
                  <a16:creationId xmlns:a16="http://schemas.microsoft.com/office/drawing/2014/main" id="{F443ADF5-36EF-4F35-A603-029C8089D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" y="2185"/>
              <a:ext cx="28" cy="96"/>
            </a:xfrm>
            <a:custGeom>
              <a:avLst/>
              <a:gdLst>
                <a:gd name="T0" fmla="*/ 1 w 48"/>
                <a:gd name="T1" fmla="*/ 1 h 173"/>
                <a:gd name="T2" fmla="*/ 1 w 48"/>
                <a:gd name="T3" fmla="*/ 1 h 173"/>
                <a:gd name="T4" fmla="*/ 1 w 48"/>
                <a:gd name="T5" fmla="*/ 1 h 173"/>
                <a:gd name="T6" fmla="*/ 1 w 48"/>
                <a:gd name="T7" fmla="*/ 1 h 173"/>
                <a:gd name="T8" fmla="*/ 1 w 48"/>
                <a:gd name="T9" fmla="*/ 1 h 173"/>
                <a:gd name="T10" fmla="*/ 0 w 48"/>
                <a:gd name="T11" fmla="*/ 1 h 173"/>
                <a:gd name="T12" fmla="*/ 1 w 48"/>
                <a:gd name="T13" fmla="*/ 1 h 173"/>
                <a:gd name="T14" fmla="*/ 1 w 48"/>
                <a:gd name="T15" fmla="*/ 0 h 173"/>
                <a:gd name="T16" fmla="*/ 1 w 48"/>
                <a:gd name="T17" fmla="*/ 0 h 173"/>
                <a:gd name="T18" fmla="*/ 1 w 48"/>
                <a:gd name="T19" fmla="*/ 1 h 173"/>
                <a:gd name="T20" fmla="*/ 1 w 48"/>
                <a:gd name="T21" fmla="*/ 1 h 173"/>
                <a:gd name="T22" fmla="*/ 1 w 48"/>
                <a:gd name="T23" fmla="*/ 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73"/>
                <a:gd name="T38" fmla="*/ 48 w 48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73">
                  <a:moveTo>
                    <a:pt x="48" y="21"/>
                  </a:moveTo>
                  <a:lnTo>
                    <a:pt x="35" y="66"/>
                  </a:lnTo>
                  <a:lnTo>
                    <a:pt x="22" y="164"/>
                  </a:lnTo>
                  <a:lnTo>
                    <a:pt x="12" y="173"/>
                  </a:lnTo>
                  <a:lnTo>
                    <a:pt x="2" y="163"/>
                  </a:lnTo>
                  <a:lnTo>
                    <a:pt x="0" y="64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32">
              <a:extLst>
                <a:ext uri="{FF2B5EF4-FFF2-40B4-BE49-F238E27FC236}">
                  <a16:creationId xmlns:a16="http://schemas.microsoft.com/office/drawing/2014/main" id="{3C454FBE-28AD-45D6-BD27-A9C9BBD8A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171"/>
              <a:ext cx="308" cy="25"/>
            </a:xfrm>
            <a:custGeom>
              <a:avLst/>
              <a:gdLst>
                <a:gd name="T0" fmla="*/ 1 w 526"/>
                <a:gd name="T1" fmla="*/ 1 h 44"/>
                <a:gd name="T2" fmla="*/ 1 w 526"/>
                <a:gd name="T3" fmla="*/ 0 h 44"/>
                <a:gd name="T4" fmla="*/ 1 w 526"/>
                <a:gd name="T5" fmla="*/ 1 h 44"/>
                <a:gd name="T6" fmla="*/ 1 w 526"/>
                <a:gd name="T7" fmla="*/ 1 h 44"/>
                <a:gd name="T8" fmla="*/ 1 w 526"/>
                <a:gd name="T9" fmla="*/ 1 h 44"/>
                <a:gd name="T10" fmla="*/ 1 w 526"/>
                <a:gd name="T11" fmla="*/ 1 h 44"/>
                <a:gd name="T12" fmla="*/ 1 w 526"/>
                <a:gd name="T13" fmla="*/ 1 h 44"/>
                <a:gd name="T14" fmla="*/ 1 w 526"/>
                <a:gd name="T15" fmla="*/ 1 h 44"/>
                <a:gd name="T16" fmla="*/ 1 w 526"/>
                <a:gd name="T17" fmla="*/ 1 h 44"/>
                <a:gd name="T18" fmla="*/ 0 w 526"/>
                <a:gd name="T19" fmla="*/ 1 h 44"/>
                <a:gd name="T20" fmla="*/ 1 w 526"/>
                <a:gd name="T21" fmla="*/ 1 h 44"/>
                <a:gd name="T22" fmla="*/ 1 w 526"/>
                <a:gd name="T23" fmla="*/ 1 h 44"/>
                <a:gd name="T24" fmla="*/ 1 w 526"/>
                <a:gd name="T25" fmla="*/ 1 h 44"/>
                <a:gd name="T26" fmla="*/ 1 w 526"/>
                <a:gd name="T27" fmla="*/ 1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6"/>
                <a:gd name="T43" fmla="*/ 0 h 44"/>
                <a:gd name="T44" fmla="*/ 526 w 526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6" h="44">
                  <a:moveTo>
                    <a:pt x="15" y="13"/>
                  </a:moveTo>
                  <a:lnTo>
                    <a:pt x="188" y="0"/>
                  </a:lnTo>
                  <a:lnTo>
                    <a:pt x="361" y="5"/>
                  </a:lnTo>
                  <a:lnTo>
                    <a:pt x="517" y="24"/>
                  </a:lnTo>
                  <a:lnTo>
                    <a:pt x="526" y="35"/>
                  </a:lnTo>
                  <a:lnTo>
                    <a:pt x="516" y="44"/>
                  </a:lnTo>
                  <a:lnTo>
                    <a:pt x="360" y="44"/>
                  </a:lnTo>
                  <a:lnTo>
                    <a:pt x="189" y="35"/>
                  </a:lnTo>
                  <a:lnTo>
                    <a:pt x="20" y="44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33">
              <a:extLst>
                <a:ext uri="{FF2B5EF4-FFF2-40B4-BE49-F238E27FC236}">
                  <a16:creationId xmlns:a16="http://schemas.microsoft.com/office/drawing/2014/main" id="{B96F3EB6-F1CD-47BD-BF70-3CE037A56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" y="2224"/>
              <a:ext cx="174" cy="48"/>
            </a:xfrm>
            <a:custGeom>
              <a:avLst/>
              <a:gdLst>
                <a:gd name="T0" fmla="*/ 1 w 298"/>
                <a:gd name="T1" fmla="*/ 1 h 86"/>
                <a:gd name="T2" fmla="*/ 1 w 298"/>
                <a:gd name="T3" fmla="*/ 1 h 86"/>
                <a:gd name="T4" fmla="*/ 1 w 298"/>
                <a:gd name="T5" fmla="*/ 1 h 86"/>
                <a:gd name="T6" fmla="*/ 1 w 298"/>
                <a:gd name="T7" fmla="*/ 1 h 86"/>
                <a:gd name="T8" fmla="*/ 1 w 298"/>
                <a:gd name="T9" fmla="*/ 1 h 86"/>
                <a:gd name="T10" fmla="*/ 1 w 298"/>
                <a:gd name="T11" fmla="*/ 1 h 86"/>
                <a:gd name="T12" fmla="*/ 1 w 298"/>
                <a:gd name="T13" fmla="*/ 0 h 86"/>
                <a:gd name="T14" fmla="*/ 1 w 298"/>
                <a:gd name="T15" fmla="*/ 0 h 86"/>
                <a:gd name="T16" fmla="*/ 1 w 298"/>
                <a:gd name="T17" fmla="*/ 1 h 86"/>
                <a:gd name="T18" fmla="*/ 1 w 298"/>
                <a:gd name="T19" fmla="*/ 1 h 86"/>
                <a:gd name="T20" fmla="*/ 1 w 298"/>
                <a:gd name="T21" fmla="*/ 1 h 86"/>
                <a:gd name="T22" fmla="*/ 1 w 298"/>
                <a:gd name="T23" fmla="*/ 1 h 86"/>
                <a:gd name="T24" fmla="*/ 1 w 298"/>
                <a:gd name="T25" fmla="*/ 1 h 86"/>
                <a:gd name="T26" fmla="*/ 1 w 298"/>
                <a:gd name="T27" fmla="*/ 1 h 86"/>
                <a:gd name="T28" fmla="*/ 1 w 298"/>
                <a:gd name="T29" fmla="*/ 1 h 86"/>
                <a:gd name="T30" fmla="*/ 1 w 298"/>
                <a:gd name="T31" fmla="*/ 1 h 86"/>
                <a:gd name="T32" fmla="*/ 1 w 298"/>
                <a:gd name="T33" fmla="*/ 1 h 86"/>
                <a:gd name="T34" fmla="*/ 0 w 298"/>
                <a:gd name="T35" fmla="*/ 1 h 86"/>
                <a:gd name="T36" fmla="*/ 1 w 298"/>
                <a:gd name="T37" fmla="*/ 1 h 86"/>
                <a:gd name="T38" fmla="*/ 1 w 298"/>
                <a:gd name="T39" fmla="*/ 1 h 86"/>
                <a:gd name="T40" fmla="*/ 1 w 298"/>
                <a:gd name="T41" fmla="*/ 1 h 86"/>
                <a:gd name="T42" fmla="*/ 1 w 298"/>
                <a:gd name="T43" fmla="*/ 1 h 86"/>
                <a:gd name="T44" fmla="*/ 1 w 298"/>
                <a:gd name="T45" fmla="*/ 1 h 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86"/>
                <a:gd name="T71" fmla="*/ 298 w 298"/>
                <a:gd name="T72" fmla="*/ 86 h 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86">
                  <a:moveTo>
                    <a:pt x="27" y="21"/>
                  </a:moveTo>
                  <a:lnTo>
                    <a:pt x="20" y="63"/>
                  </a:lnTo>
                  <a:lnTo>
                    <a:pt x="49" y="48"/>
                  </a:lnTo>
                  <a:lnTo>
                    <a:pt x="63" y="21"/>
                  </a:lnTo>
                  <a:lnTo>
                    <a:pt x="69" y="7"/>
                  </a:lnTo>
                  <a:lnTo>
                    <a:pt x="83" y="2"/>
                  </a:lnTo>
                  <a:lnTo>
                    <a:pt x="134" y="0"/>
                  </a:lnTo>
                  <a:lnTo>
                    <a:pt x="235" y="0"/>
                  </a:lnTo>
                  <a:lnTo>
                    <a:pt x="287" y="12"/>
                  </a:lnTo>
                  <a:lnTo>
                    <a:pt x="298" y="21"/>
                  </a:lnTo>
                  <a:lnTo>
                    <a:pt x="287" y="30"/>
                  </a:lnTo>
                  <a:lnTo>
                    <a:pt x="235" y="46"/>
                  </a:lnTo>
                  <a:lnTo>
                    <a:pt x="134" y="46"/>
                  </a:lnTo>
                  <a:lnTo>
                    <a:pt x="98" y="45"/>
                  </a:lnTo>
                  <a:lnTo>
                    <a:pt x="84" y="63"/>
                  </a:lnTo>
                  <a:lnTo>
                    <a:pt x="62" y="76"/>
                  </a:lnTo>
                  <a:lnTo>
                    <a:pt x="10" y="86"/>
                  </a:lnTo>
                  <a:lnTo>
                    <a:pt x="0" y="77"/>
                  </a:lnTo>
                  <a:lnTo>
                    <a:pt x="9" y="13"/>
                  </a:lnTo>
                  <a:lnTo>
                    <a:pt x="22" y="8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34">
              <a:extLst>
                <a:ext uri="{FF2B5EF4-FFF2-40B4-BE49-F238E27FC236}">
                  <a16:creationId xmlns:a16="http://schemas.microsoft.com/office/drawing/2014/main" id="{8DFA949D-59BC-4216-A7D9-9F0427B56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" y="2253"/>
              <a:ext cx="939" cy="63"/>
            </a:xfrm>
            <a:custGeom>
              <a:avLst/>
              <a:gdLst>
                <a:gd name="T0" fmla="*/ 1 w 1606"/>
                <a:gd name="T1" fmla="*/ 0 h 114"/>
                <a:gd name="T2" fmla="*/ 1 w 1606"/>
                <a:gd name="T3" fmla="*/ 1 h 114"/>
                <a:gd name="T4" fmla="*/ 1 w 1606"/>
                <a:gd name="T5" fmla="*/ 1 h 114"/>
                <a:gd name="T6" fmla="*/ 1 w 1606"/>
                <a:gd name="T7" fmla="*/ 1 h 114"/>
                <a:gd name="T8" fmla="*/ 1 w 1606"/>
                <a:gd name="T9" fmla="*/ 1 h 114"/>
                <a:gd name="T10" fmla="*/ 1 w 1606"/>
                <a:gd name="T11" fmla="*/ 1 h 114"/>
                <a:gd name="T12" fmla="*/ 1 w 1606"/>
                <a:gd name="T13" fmla="*/ 1 h 114"/>
                <a:gd name="T14" fmla="*/ 1 w 1606"/>
                <a:gd name="T15" fmla="*/ 1 h 114"/>
                <a:gd name="T16" fmla="*/ 1 w 1606"/>
                <a:gd name="T17" fmla="*/ 1 h 114"/>
                <a:gd name="T18" fmla="*/ 1 w 1606"/>
                <a:gd name="T19" fmla="*/ 1 h 114"/>
                <a:gd name="T20" fmla="*/ 1 w 1606"/>
                <a:gd name="T21" fmla="*/ 1 h 114"/>
                <a:gd name="T22" fmla="*/ 1 w 1606"/>
                <a:gd name="T23" fmla="*/ 1 h 114"/>
                <a:gd name="T24" fmla="*/ 1 w 1606"/>
                <a:gd name="T25" fmla="*/ 1 h 114"/>
                <a:gd name="T26" fmla="*/ 1 w 1606"/>
                <a:gd name="T27" fmla="*/ 1 h 114"/>
                <a:gd name="T28" fmla="*/ 0 w 1606"/>
                <a:gd name="T29" fmla="*/ 1 h 114"/>
                <a:gd name="T30" fmla="*/ 1 w 1606"/>
                <a:gd name="T31" fmla="*/ 0 h 114"/>
                <a:gd name="T32" fmla="*/ 1 w 1606"/>
                <a:gd name="T33" fmla="*/ 0 h 114"/>
                <a:gd name="T34" fmla="*/ 1 w 1606"/>
                <a:gd name="T35" fmla="*/ 0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6"/>
                <a:gd name="T55" fmla="*/ 0 h 114"/>
                <a:gd name="T56" fmla="*/ 1606 w 1606"/>
                <a:gd name="T57" fmla="*/ 114 h 1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6" h="114">
                  <a:moveTo>
                    <a:pt x="11" y="0"/>
                  </a:moveTo>
                  <a:lnTo>
                    <a:pt x="408" y="13"/>
                  </a:lnTo>
                  <a:lnTo>
                    <a:pt x="1167" y="45"/>
                  </a:lnTo>
                  <a:lnTo>
                    <a:pt x="1386" y="52"/>
                  </a:lnTo>
                  <a:lnTo>
                    <a:pt x="1583" y="65"/>
                  </a:lnTo>
                  <a:lnTo>
                    <a:pt x="1601" y="72"/>
                  </a:lnTo>
                  <a:lnTo>
                    <a:pt x="1606" y="89"/>
                  </a:lnTo>
                  <a:lnTo>
                    <a:pt x="1601" y="106"/>
                  </a:lnTo>
                  <a:lnTo>
                    <a:pt x="1583" y="114"/>
                  </a:lnTo>
                  <a:lnTo>
                    <a:pt x="1383" y="101"/>
                  </a:lnTo>
                  <a:lnTo>
                    <a:pt x="1163" y="93"/>
                  </a:lnTo>
                  <a:lnTo>
                    <a:pt x="405" y="49"/>
                  </a:lnTo>
                  <a:lnTo>
                    <a:pt x="207" y="30"/>
                  </a:lnTo>
                  <a:lnTo>
                    <a:pt x="11" y="20"/>
                  </a:lnTo>
                  <a:lnTo>
                    <a:pt x="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35">
              <a:extLst>
                <a:ext uri="{FF2B5EF4-FFF2-40B4-BE49-F238E27FC236}">
                  <a16:creationId xmlns:a16="http://schemas.microsoft.com/office/drawing/2014/main" id="{A448AF5D-FBC6-40E3-B3FB-05C5A0A1F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" y="2445"/>
              <a:ext cx="856" cy="48"/>
            </a:xfrm>
            <a:custGeom>
              <a:avLst/>
              <a:gdLst>
                <a:gd name="T0" fmla="*/ 1 w 1463"/>
                <a:gd name="T1" fmla="*/ 1 h 87"/>
                <a:gd name="T2" fmla="*/ 1 w 1463"/>
                <a:gd name="T3" fmla="*/ 0 h 87"/>
                <a:gd name="T4" fmla="*/ 1 w 1463"/>
                <a:gd name="T5" fmla="*/ 1 h 87"/>
                <a:gd name="T6" fmla="*/ 1 w 1463"/>
                <a:gd name="T7" fmla="*/ 1 h 87"/>
                <a:gd name="T8" fmla="*/ 1 w 1463"/>
                <a:gd name="T9" fmla="*/ 1 h 87"/>
                <a:gd name="T10" fmla="*/ 1 w 1463"/>
                <a:gd name="T11" fmla="*/ 1 h 87"/>
                <a:gd name="T12" fmla="*/ 1 w 1463"/>
                <a:gd name="T13" fmla="*/ 1 h 87"/>
                <a:gd name="T14" fmla="*/ 1 w 1463"/>
                <a:gd name="T15" fmla="*/ 1 h 87"/>
                <a:gd name="T16" fmla="*/ 1 w 1463"/>
                <a:gd name="T17" fmla="*/ 1 h 87"/>
                <a:gd name="T18" fmla="*/ 1 w 1463"/>
                <a:gd name="T19" fmla="*/ 1 h 87"/>
                <a:gd name="T20" fmla="*/ 1 w 1463"/>
                <a:gd name="T21" fmla="*/ 1 h 87"/>
                <a:gd name="T22" fmla="*/ 1 w 1463"/>
                <a:gd name="T23" fmla="*/ 1 h 87"/>
                <a:gd name="T24" fmla="*/ 1 w 1463"/>
                <a:gd name="T25" fmla="*/ 1 h 87"/>
                <a:gd name="T26" fmla="*/ 1 w 1463"/>
                <a:gd name="T27" fmla="*/ 1 h 87"/>
                <a:gd name="T28" fmla="*/ 1 w 1463"/>
                <a:gd name="T29" fmla="*/ 1 h 87"/>
                <a:gd name="T30" fmla="*/ 0 w 1463"/>
                <a:gd name="T31" fmla="*/ 1 h 87"/>
                <a:gd name="T32" fmla="*/ 1 w 1463"/>
                <a:gd name="T33" fmla="*/ 1 h 87"/>
                <a:gd name="T34" fmla="*/ 1 w 1463"/>
                <a:gd name="T35" fmla="*/ 1 h 87"/>
                <a:gd name="T36" fmla="*/ 1 w 1463"/>
                <a:gd name="T37" fmla="*/ 1 h 87"/>
                <a:gd name="T38" fmla="*/ 1 w 1463"/>
                <a:gd name="T39" fmla="*/ 1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3"/>
                <a:gd name="T61" fmla="*/ 0 h 87"/>
                <a:gd name="T62" fmla="*/ 1463 w 1463"/>
                <a:gd name="T63" fmla="*/ 87 h 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3" h="87">
                  <a:moveTo>
                    <a:pt x="15" y="4"/>
                  </a:moveTo>
                  <a:lnTo>
                    <a:pt x="280" y="0"/>
                  </a:lnTo>
                  <a:lnTo>
                    <a:pt x="717" y="15"/>
                  </a:lnTo>
                  <a:lnTo>
                    <a:pt x="921" y="27"/>
                  </a:lnTo>
                  <a:lnTo>
                    <a:pt x="1153" y="37"/>
                  </a:lnTo>
                  <a:lnTo>
                    <a:pt x="1304" y="48"/>
                  </a:lnTo>
                  <a:lnTo>
                    <a:pt x="1454" y="56"/>
                  </a:lnTo>
                  <a:lnTo>
                    <a:pt x="1463" y="65"/>
                  </a:lnTo>
                  <a:lnTo>
                    <a:pt x="1454" y="75"/>
                  </a:lnTo>
                  <a:lnTo>
                    <a:pt x="1303" y="82"/>
                  </a:lnTo>
                  <a:lnTo>
                    <a:pt x="1152" y="87"/>
                  </a:lnTo>
                  <a:lnTo>
                    <a:pt x="716" y="65"/>
                  </a:lnTo>
                  <a:lnTo>
                    <a:pt x="511" y="54"/>
                  </a:lnTo>
                  <a:lnTo>
                    <a:pt x="280" y="50"/>
                  </a:lnTo>
                  <a:lnTo>
                    <a:pt x="17" y="37"/>
                  </a:lnTo>
                  <a:lnTo>
                    <a:pt x="0" y="20"/>
                  </a:lnTo>
                  <a:lnTo>
                    <a:pt x="4" y="9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36">
              <a:extLst>
                <a:ext uri="{FF2B5EF4-FFF2-40B4-BE49-F238E27FC236}">
                  <a16:creationId xmlns:a16="http://schemas.microsoft.com/office/drawing/2014/main" id="{CBD40BCD-4FAF-40ED-B17A-31C4C2AB7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" y="2306"/>
              <a:ext cx="113" cy="162"/>
            </a:xfrm>
            <a:custGeom>
              <a:avLst/>
              <a:gdLst>
                <a:gd name="T0" fmla="*/ 1 w 196"/>
                <a:gd name="T1" fmla="*/ 1 h 289"/>
                <a:gd name="T2" fmla="*/ 1 w 196"/>
                <a:gd name="T3" fmla="*/ 1 h 289"/>
                <a:gd name="T4" fmla="*/ 1 w 196"/>
                <a:gd name="T5" fmla="*/ 1 h 289"/>
                <a:gd name="T6" fmla="*/ 1 w 196"/>
                <a:gd name="T7" fmla="*/ 1 h 289"/>
                <a:gd name="T8" fmla="*/ 1 w 196"/>
                <a:gd name="T9" fmla="*/ 1 h 289"/>
                <a:gd name="T10" fmla="*/ 1 w 196"/>
                <a:gd name="T11" fmla="*/ 1 h 289"/>
                <a:gd name="T12" fmla="*/ 1 w 196"/>
                <a:gd name="T13" fmla="*/ 1 h 289"/>
                <a:gd name="T14" fmla="*/ 1 w 196"/>
                <a:gd name="T15" fmla="*/ 1 h 289"/>
                <a:gd name="T16" fmla="*/ 1 w 196"/>
                <a:gd name="T17" fmla="*/ 1 h 289"/>
                <a:gd name="T18" fmla="*/ 1 w 196"/>
                <a:gd name="T19" fmla="*/ 1 h 289"/>
                <a:gd name="T20" fmla="*/ 1 w 196"/>
                <a:gd name="T21" fmla="*/ 1 h 289"/>
                <a:gd name="T22" fmla="*/ 1 w 196"/>
                <a:gd name="T23" fmla="*/ 1 h 289"/>
                <a:gd name="T24" fmla="*/ 1 w 196"/>
                <a:gd name="T25" fmla="*/ 1 h 289"/>
                <a:gd name="T26" fmla="*/ 0 w 196"/>
                <a:gd name="T27" fmla="*/ 1 h 289"/>
                <a:gd name="T28" fmla="*/ 1 w 196"/>
                <a:gd name="T29" fmla="*/ 0 h 289"/>
                <a:gd name="T30" fmla="*/ 1 w 196"/>
                <a:gd name="T31" fmla="*/ 1 h 289"/>
                <a:gd name="T32" fmla="*/ 1 w 196"/>
                <a:gd name="T33" fmla="*/ 1 h 289"/>
                <a:gd name="T34" fmla="*/ 1 w 196"/>
                <a:gd name="T35" fmla="*/ 1 h 2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289"/>
                <a:gd name="T56" fmla="*/ 196 w 196"/>
                <a:gd name="T57" fmla="*/ 289 h 2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289">
                  <a:moveTo>
                    <a:pt x="17" y="6"/>
                  </a:moveTo>
                  <a:lnTo>
                    <a:pt x="37" y="47"/>
                  </a:lnTo>
                  <a:lnTo>
                    <a:pt x="56" y="82"/>
                  </a:lnTo>
                  <a:lnTo>
                    <a:pt x="80" y="116"/>
                  </a:lnTo>
                  <a:lnTo>
                    <a:pt x="110" y="153"/>
                  </a:lnTo>
                  <a:lnTo>
                    <a:pt x="196" y="267"/>
                  </a:lnTo>
                  <a:lnTo>
                    <a:pt x="190" y="284"/>
                  </a:lnTo>
                  <a:lnTo>
                    <a:pt x="176" y="289"/>
                  </a:lnTo>
                  <a:lnTo>
                    <a:pt x="154" y="270"/>
                  </a:lnTo>
                  <a:lnTo>
                    <a:pt x="146" y="240"/>
                  </a:lnTo>
                  <a:lnTo>
                    <a:pt x="129" y="216"/>
                  </a:lnTo>
                  <a:lnTo>
                    <a:pt x="85" y="172"/>
                  </a:lnTo>
                  <a:lnTo>
                    <a:pt x="36" y="97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37">
              <a:extLst>
                <a:ext uri="{FF2B5EF4-FFF2-40B4-BE49-F238E27FC236}">
                  <a16:creationId xmlns:a16="http://schemas.microsoft.com/office/drawing/2014/main" id="{F2EE4D5A-F680-414B-A2B2-691AD706E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" y="2483"/>
              <a:ext cx="66" cy="63"/>
            </a:xfrm>
            <a:custGeom>
              <a:avLst/>
              <a:gdLst>
                <a:gd name="T0" fmla="*/ 1 w 112"/>
                <a:gd name="T1" fmla="*/ 1 h 110"/>
                <a:gd name="T2" fmla="*/ 1 w 112"/>
                <a:gd name="T3" fmla="*/ 1 h 110"/>
                <a:gd name="T4" fmla="*/ 1 w 112"/>
                <a:gd name="T5" fmla="*/ 1 h 110"/>
                <a:gd name="T6" fmla="*/ 1 w 112"/>
                <a:gd name="T7" fmla="*/ 1 h 110"/>
                <a:gd name="T8" fmla="*/ 1 w 112"/>
                <a:gd name="T9" fmla="*/ 1 h 110"/>
                <a:gd name="T10" fmla="*/ 0 w 112"/>
                <a:gd name="T11" fmla="*/ 1 h 110"/>
                <a:gd name="T12" fmla="*/ 1 w 112"/>
                <a:gd name="T13" fmla="*/ 1 h 110"/>
                <a:gd name="T14" fmla="*/ 1 w 112"/>
                <a:gd name="T15" fmla="*/ 1 h 110"/>
                <a:gd name="T16" fmla="*/ 1 w 112"/>
                <a:gd name="T17" fmla="*/ 0 h 110"/>
                <a:gd name="T18" fmla="*/ 1 w 112"/>
                <a:gd name="T19" fmla="*/ 1 h 110"/>
                <a:gd name="T20" fmla="*/ 1 w 112"/>
                <a:gd name="T21" fmla="*/ 1 h 110"/>
                <a:gd name="T22" fmla="*/ 1 w 112"/>
                <a:gd name="T23" fmla="*/ 1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110"/>
                <a:gd name="T38" fmla="*/ 112 w 112"/>
                <a:gd name="T39" fmla="*/ 110 h 1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110">
                  <a:moveTo>
                    <a:pt x="112" y="14"/>
                  </a:moveTo>
                  <a:lnTo>
                    <a:pt x="93" y="41"/>
                  </a:lnTo>
                  <a:lnTo>
                    <a:pt x="73" y="65"/>
                  </a:lnTo>
                  <a:lnTo>
                    <a:pt x="29" y="110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87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38">
              <a:extLst>
                <a:ext uri="{FF2B5EF4-FFF2-40B4-BE49-F238E27FC236}">
                  <a16:creationId xmlns:a16="http://schemas.microsoft.com/office/drawing/2014/main" id="{80B7A983-C7C2-4E65-9890-2F75A9B0A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" y="2506"/>
              <a:ext cx="1200" cy="47"/>
            </a:xfrm>
            <a:custGeom>
              <a:avLst/>
              <a:gdLst>
                <a:gd name="T0" fmla="*/ 1 w 2054"/>
                <a:gd name="T1" fmla="*/ 1 h 84"/>
                <a:gd name="T2" fmla="*/ 1 w 2054"/>
                <a:gd name="T3" fmla="*/ 1 h 84"/>
                <a:gd name="T4" fmla="*/ 1 w 2054"/>
                <a:gd name="T5" fmla="*/ 1 h 84"/>
                <a:gd name="T6" fmla="*/ 1 w 2054"/>
                <a:gd name="T7" fmla="*/ 1 h 84"/>
                <a:gd name="T8" fmla="*/ 1 w 2054"/>
                <a:gd name="T9" fmla="*/ 0 h 84"/>
                <a:gd name="T10" fmla="*/ 1 w 2054"/>
                <a:gd name="T11" fmla="*/ 0 h 84"/>
                <a:gd name="T12" fmla="*/ 1 w 2054"/>
                <a:gd name="T13" fmla="*/ 1 h 84"/>
                <a:gd name="T14" fmla="*/ 1 w 2054"/>
                <a:gd name="T15" fmla="*/ 1 h 84"/>
                <a:gd name="T16" fmla="*/ 1 w 2054"/>
                <a:gd name="T17" fmla="*/ 1 h 84"/>
                <a:gd name="T18" fmla="*/ 1 w 2054"/>
                <a:gd name="T19" fmla="*/ 1 h 84"/>
                <a:gd name="T20" fmla="*/ 1 w 2054"/>
                <a:gd name="T21" fmla="*/ 1 h 84"/>
                <a:gd name="T22" fmla="*/ 1 w 2054"/>
                <a:gd name="T23" fmla="*/ 1 h 84"/>
                <a:gd name="T24" fmla="*/ 1 w 2054"/>
                <a:gd name="T25" fmla="*/ 1 h 84"/>
                <a:gd name="T26" fmla="*/ 1 w 2054"/>
                <a:gd name="T27" fmla="*/ 1 h 84"/>
                <a:gd name="T28" fmla="*/ 1 w 2054"/>
                <a:gd name="T29" fmla="*/ 1 h 84"/>
                <a:gd name="T30" fmla="*/ 1 w 2054"/>
                <a:gd name="T31" fmla="*/ 1 h 84"/>
                <a:gd name="T32" fmla="*/ 1 w 2054"/>
                <a:gd name="T33" fmla="*/ 1 h 84"/>
                <a:gd name="T34" fmla="*/ 1 w 2054"/>
                <a:gd name="T35" fmla="*/ 1 h 84"/>
                <a:gd name="T36" fmla="*/ 1 w 2054"/>
                <a:gd name="T37" fmla="*/ 1 h 84"/>
                <a:gd name="T38" fmla="*/ 1 w 2054"/>
                <a:gd name="T39" fmla="*/ 1 h 84"/>
                <a:gd name="T40" fmla="*/ 1 w 2054"/>
                <a:gd name="T41" fmla="*/ 1 h 84"/>
                <a:gd name="T42" fmla="*/ 1 w 2054"/>
                <a:gd name="T43" fmla="*/ 1 h 84"/>
                <a:gd name="T44" fmla="*/ 1 w 2054"/>
                <a:gd name="T45" fmla="*/ 1 h 84"/>
                <a:gd name="T46" fmla="*/ 1 w 2054"/>
                <a:gd name="T47" fmla="*/ 1 h 84"/>
                <a:gd name="T48" fmla="*/ 1 w 2054"/>
                <a:gd name="T49" fmla="*/ 1 h 84"/>
                <a:gd name="T50" fmla="*/ 1 w 2054"/>
                <a:gd name="T51" fmla="*/ 1 h 84"/>
                <a:gd name="T52" fmla="*/ 0 w 2054"/>
                <a:gd name="T53" fmla="*/ 1 h 84"/>
                <a:gd name="T54" fmla="*/ 1 w 2054"/>
                <a:gd name="T55" fmla="*/ 1 h 84"/>
                <a:gd name="T56" fmla="*/ 1 w 2054"/>
                <a:gd name="T57" fmla="*/ 1 h 84"/>
                <a:gd name="T58" fmla="*/ 1 w 2054"/>
                <a:gd name="T59" fmla="*/ 1 h 84"/>
                <a:gd name="T60" fmla="*/ 1 w 2054"/>
                <a:gd name="T61" fmla="*/ 1 h 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54"/>
                <a:gd name="T94" fmla="*/ 0 h 84"/>
                <a:gd name="T95" fmla="*/ 2054 w 2054"/>
                <a:gd name="T96" fmla="*/ 84 h 8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54" h="84">
                  <a:moveTo>
                    <a:pt x="17" y="15"/>
                  </a:moveTo>
                  <a:lnTo>
                    <a:pt x="130" y="24"/>
                  </a:lnTo>
                  <a:lnTo>
                    <a:pt x="221" y="11"/>
                  </a:lnTo>
                  <a:lnTo>
                    <a:pt x="300" y="3"/>
                  </a:lnTo>
                  <a:lnTo>
                    <a:pt x="471" y="0"/>
                  </a:lnTo>
                  <a:lnTo>
                    <a:pt x="543" y="0"/>
                  </a:lnTo>
                  <a:lnTo>
                    <a:pt x="1295" y="15"/>
                  </a:lnTo>
                  <a:lnTo>
                    <a:pt x="1357" y="16"/>
                  </a:lnTo>
                  <a:lnTo>
                    <a:pt x="1390" y="17"/>
                  </a:lnTo>
                  <a:lnTo>
                    <a:pt x="1575" y="22"/>
                  </a:lnTo>
                  <a:lnTo>
                    <a:pt x="1606" y="28"/>
                  </a:lnTo>
                  <a:lnTo>
                    <a:pt x="2004" y="42"/>
                  </a:lnTo>
                  <a:lnTo>
                    <a:pt x="2054" y="42"/>
                  </a:lnTo>
                  <a:lnTo>
                    <a:pt x="2035" y="77"/>
                  </a:lnTo>
                  <a:lnTo>
                    <a:pt x="2004" y="84"/>
                  </a:lnTo>
                  <a:lnTo>
                    <a:pt x="1804" y="73"/>
                  </a:lnTo>
                  <a:lnTo>
                    <a:pt x="1605" y="63"/>
                  </a:lnTo>
                  <a:lnTo>
                    <a:pt x="1572" y="61"/>
                  </a:lnTo>
                  <a:lnTo>
                    <a:pt x="1387" y="56"/>
                  </a:lnTo>
                  <a:lnTo>
                    <a:pt x="1356" y="51"/>
                  </a:lnTo>
                  <a:lnTo>
                    <a:pt x="1295" y="54"/>
                  </a:lnTo>
                  <a:lnTo>
                    <a:pt x="543" y="38"/>
                  </a:lnTo>
                  <a:lnTo>
                    <a:pt x="471" y="38"/>
                  </a:lnTo>
                  <a:lnTo>
                    <a:pt x="302" y="32"/>
                  </a:lnTo>
                  <a:lnTo>
                    <a:pt x="133" y="43"/>
                  </a:lnTo>
                  <a:lnTo>
                    <a:pt x="11" y="43"/>
                  </a:lnTo>
                  <a:lnTo>
                    <a:pt x="0" y="26"/>
                  </a:lnTo>
                  <a:lnTo>
                    <a:pt x="5" y="17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Freeform 39">
              <a:extLst>
                <a:ext uri="{FF2B5EF4-FFF2-40B4-BE49-F238E27FC236}">
                  <a16:creationId xmlns:a16="http://schemas.microsoft.com/office/drawing/2014/main" id="{ACDFCF54-A8A4-4FFC-A93E-B326E1803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" y="2314"/>
              <a:ext cx="639" cy="65"/>
            </a:xfrm>
            <a:custGeom>
              <a:avLst/>
              <a:gdLst>
                <a:gd name="T0" fmla="*/ 1 w 1095"/>
                <a:gd name="T1" fmla="*/ 0 h 114"/>
                <a:gd name="T2" fmla="*/ 1 w 1095"/>
                <a:gd name="T3" fmla="*/ 1 h 114"/>
                <a:gd name="T4" fmla="*/ 1 w 1095"/>
                <a:gd name="T5" fmla="*/ 1 h 114"/>
                <a:gd name="T6" fmla="*/ 1 w 1095"/>
                <a:gd name="T7" fmla="*/ 1 h 114"/>
                <a:gd name="T8" fmla="*/ 1 w 1095"/>
                <a:gd name="T9" fmla="*/ 1 h 114"/>
                <a:gd name="T10" fmla="*/ 1 w 1095"/>
                <a:gd name="T11" fmla="*/ 1 h 114"/>
                <a:gd name="T12" fmla="*/ 1 w 1095"/>
                <a:gd name="T13" fmla="*/ 1 h 114"/>
                <a:gd name="T14" fmla="*/ 1 w 1095"/>
                <a:gd name="T15" fmla="*/ 1 h 114"/>
                <a:gd name="T16" fmla="*/ 1 w 1095"/>
                <a:gd name="T17" fmla="*/ 1 h 114"/>
                <a:gd name="T18" fmla="*/ 1 w 1095"/>
                <a:gd name="T19" fmla="*/ 1 h 114"/>
                <a:gd name="T20" fmla="*/ 1 w 1095"/>
                <a:gd name="T21" fmla="*/ 1 h 114"/>
                <a:gd name="T22" fmla="*/ 1 w 1095"/>
                <a:gd name="T23" fmla="*/ 1 h 114"/>
                <a:gd name="T24" fmla="*/ 0 w 1095"/>
                <a:gd name="T25" fmla="*/ 1 h 114"/>
                <a:gd name="T26" fmla="*/ 1 w 1095"/>
                <a:gd name="T27" fmla="*/ 1 h 114"/>
                <a:gd name="T28" fmla="*/ 1 w 1095"/>
                <a:gd name="T29" fmla="*/ 0 h 114"/>
                <a:gd name="T30" fmla="*/ 1 w 1095"/>
                <a:gd name="T31" fmla="*/ 0 h 114"/>
                <a:gd name="T32" fmla="*/ 1 w 1095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5"/>
                <a:gd name="T52" fmla="*/ 0 h 114"/>
                <a:gd name="T53" fmla="*/ 1095 w 1095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5" h="114">
                  <a:moveTo>
                    <a:pt x="20" y="0"/>
                  </a:moveTo>
                  <a:lnTo>
                    <a:pt x="274" y="10"/>
                  </a:lnTo>
                  <a:lnTo>
                    <a:pt x="440" y="27"/>
                  </a:lnTo>
                  <a:lnTo>
                    <a:pt x="586" y="40"/>
                  </a:lnTo>
                  <a:lnTo>
                    <a:pt x="900" y="67"/>
                  </a:lnTo>
                  <a:lnTo>
                    <a:pt x="992" y="82"/>
                  </a:lnTo>
                  <a:lnTo>
                    <a:pt x="1086" y="93"/>
                  </a:lnTo>
                  <a:lnTo>
                    <a:pt x="1095" y="104"/>
                  </a:lnTo>
                  <a:lnTo>
                    <a:pt x="1086" y="113"/>
                  </a:lnTo>
                  <a:lnTo>
                    <a:pt x="896" y="114"/>
                  </a:lnTo>
                  <a:lnTo>
                    <a:pt x="268" y="56"/>
                  </a:lnTo>
                  <a:lnTo>
                    <a:pt x="16" y="35"/>
                  </a:lnTo>
                  <a:lnTo>
                    <a:pt x="0" y="15"/>
                  </a:lnTo>
                  <a:lnTo>
                    <a:pt x="7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Freeform 40">
              <a:extLst>
                <a:ext uri="{FF2B5EF4-FFF2-40B4-BE49-F238E27FC236}">
                  <a16:creationId xmlns:a16="http://schemas.microsoft.com/office/drawing/2014/main" id="{F055DDFF-7385-468A-AA90-6C905B05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" y="2372"/>
              <a:ext cx="465" cy="48"/>
            </a:xfrm>
            <a:custGeom>
              <a:avLst/>
              <a:gdLst>
                <a:gd name="T0" fmla="*/ 1 w 796"/>
                <a:gd name="T1" fmla="*/ 0 h 84"/>
                <a:gd name="T2" fmla="*/ 1 w 796"/>
                <a:gd name="T3" fmla="*/ 1 h 84"/>
                <a:gd name="T4" fmla="*/ 1 w 796"/>
                <a:gd name="T5" fmla="*/ 1 h 84"/>
                <a:gd name="T6" fmla="*/ 1 w 796"/>
                <a:gd name="T7" fmla="*/ 1 h 84"/>
                <a:gd name="T8" fmla="*/ 1 w 796"/>
                <a:gd name="T9" fmla="*/ 1 h 84"/>
                <a:gd name="T10" fmla="*/ 1 w 796"/>
                <a:gd name="T11" fmla="*/ 1 h 84"/>
                <a:gd name="T12" fmla="*/ 1 w 796"/>
                <a:gd name="T13" fmla="*/ 1 h 84"/>
                <a:gd name="T14" fmla="*/ 1 w 796"/>
                <a:gd name="T15" fmla="*/ 1 h 84"/>
                <a:gd name="T16" fmla="*/ 1 w 796"/>
                <a:gd name="T17" fmla="*/ 1 h 84"/>
                <a:gd name="T18" fmla="*/ 1 w 796"/>
                <a:gd name="T19" fmla="*/ 1 h 84"/>
                <a:gd name="T20" fmla="*/ 1 w 796"/>
                <a:gd name="T21" fmla="*/ 1 h 84"/>
                <a:gd name="T22" fmla="*/ 1 w 796"/>
                <a:gd name="T23" fmla="*/ 1 h 84"/>
                <a:gd name="T24" fmla="*/ 0 w 796"/>
                <a:gd name="T25" fmla="*/ 1 h 84"/>
                <a:gd name="T26" fmla="*/ 1 w 796"/>
                <a:gd name="T27" fmla="*/ 0 h 84"/>
                <a:gd name="T28" fmla="*/ 1 w 796"/>
                <a:gd name="T29" fmla="*/ 0 h 84"/>
                <a:gd name="T30" fmla="*/ 1 w 796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6"/>
                <a:gd name="T49" fmla="*/ 0 h 84"/>
                <a:gd name="T50" fmla="*/ 796 w 796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6" h="84">
                  <a:moveTo>
                    <a:pt x="10" y="0"/>
                  </a:moveTo>
                  <a:lnTo>
                    <a:pt x="251" y="10"/>
                  </a:lnTo>
                  <a:lnTo>
                    <a:pt x="398" y="22"/>
                  </a:lnTo>
                  <a:lnTo>
                    <a:pt x="593" y="41"/>
                  </a:lnTo>
                  <a:lnTo>
                    <a:pt x="683" y="54"/>
                  </a:lnTo>
                  <a:lnTo>
                    <a:pt x="787" y="66"/>
                  </a:lnTo>
                  <a:lnTo>
                    <a:pt x="796" y="77"/>
                  </a:lnTo>
                  <a:lnTo>
                    <a:pt x="786" y="84"/>
                  </a:lnTo>
                  <a:lnTo>
                    <a:pt x="397" y="64"/>
                  </a:lnTo>
                  <a:lnTo>
                    <a:pt x="247" y="52"/>
                  </a:lnTo>
                  <a:lnTo>
                    <a:pt x="129" y="31"/>
                  </a:lnTo>
                  <a:lnTo>
                    <a:pt x="10" y="19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Freeform 41">
              <a:extLst>
                <a:ext uri="{FF2B5EF4-FFF2-40B4-BE49-F238E27FC236}">
                  <a16:creationId xmlns:a16="http://schemas.microsoft.com/office/drawing/2014/main" id="{BCEE2FAB-DD16-41EB-A6A7-443936013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" y="2358"/>
              <a:ext cx="140" cy="26"/>
            </a:xfrm>
            <a:custGeom>
              <a:avLst/>
              <a:gdLst>
                <a:gd name="T0" fmla="*/ 1 w 241"/>
                <a:gd name="T1" fmla="*/ 0 h 47"/>
                <a:gd name="T2" fmla="*/ 1 w 241"/>
                <a:gd name="T3" fmla="*/ 1 h 47"/>
                <a:gd name="T4" fmla="*/ 1 w 241"/>
                <a:gd name="T5" fmla="*/ 1 h 47"/>
                <a:gd name="T6" fmla="*/ 1 w 241"/>
                <a:gd name="T7" fmla="*/ 1 h 47"/>
                <a:gd name="T8" fmla="*/ 1 w 241"/>
                <a:gd name="T9" fmla="*/ 1 h 47"/>
                <a:gd name="T10" fmla="*/ 1 w 241"/>
                <a:gd name="T11" fmla="*/ 1 h 47"/>
                <a:gd name="T12" fmla="*/ 1 w 241"/>
                <a:gd name="T13" fmla="*/ 1 h 47"/>
                <a:gd name="T14" fmla="*/ 0 w 241"/>
                <a:gd name="T15" fmla="*/ 1 h 47"/>
                <a:gd name="T16" fmla="*/ 1 w 241"/>
                <a:gd name="T17" fmla="*/ 0 h 47"/>
                <a:gd name="T18" fmla="*/ 1 w 241"/>
                <a:gd name="T19" fmla="*/ 0 h 47"/>
                <a:gd name="T20" fmla="*/ 1 w 241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1"/>
                <a:gd name="T34" fmla="*/ 0 h 47"/>
                <a:gd name="T35" fmla="*/ 241 w 241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1" h="47">
                  <a:moveTo>
                    <a:pt x="10" y="0"/>
                  </a:moveTo>
                  <a:lnTo>
                    <a:pt x="220" y="5"/>
                  </a:lnTo>
                  <a:lnTo>
                    <a:pt x="241" y="26"/>
                  </a:lnTo>
                  <a:lnTo>
                    <a:pt x="235" y="40"/>
                  </a:lnTo>
                  <a:lnTo>
                    <a:pt x="220" y="47"/>
                  </a:lnTo>
                  <a:lnTo>
                    <a:pt x="113" y="37"/>
                  </a:lnTo>
                  <a:lnTo>
                    <a:pt x="8" y="20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Freeform 42">
              <a:extLst>
                <a:ext uri="{FF2B5EF4-FFF2-40B4-BE49-F238E27FC236}">
                  <a16:creationId xmlns:a16="http://schemas.microsoft.com/office/drawing/2014/main" id="{EA60DBA3-43FA-4E49-81E5-C08ECAC86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" y="2393"/>
              <a:ext cx="142" cy="23"/>
            </a:xfrm>
            <a:custGeom>
              <a:avLst/>
              <a:gdLst>
                <a:gd name="T0" fmla="*/ 1 w 245"/>
                <a:gd name="T1" fmla="*/ 1 h 42"/>
                <a:gd name="T2" fmla="*/ 1 w 245"/>
                <a:gd name="T3" fmla="*/ 1 h 42"/>
                <a:gd name="T4" fmla="*/ 1 w 245"/>
                <a:gd name="T5" fmla="*/ 0 h 42"/>
                <a:gd name="T6" fmla="*/ 1 w 245"/>
                <a:gd name="T7" fmla="*/ 1 h 42"/>
                <a:gd name="T8" fmla="*/ 1 w 245"/>
                <a:gd name="T9" fmla="*/ 1 h 42"/>
                <a:gd name="T10" fmla="*/ 1 w 245"/>
                <a:gd name="T11" fmla="*/ 1 h 42"/>
                <a:gd name="T12" fmla="*/ 1 w 245"/>
                <a:gd name="T13" fmla="*/ 1 h 42"/>
                <a:gd name="T14" fmla="*/ 1 w 245"/>
                <a:gd name="T15" fmla="*/ 1 h 42"/>
                <a:gd name="T16" fmla="*/ 0 w 245"/>
                <a:gd name="T17" fmla="*/ 1 h 42"/>
                <a:gd name="T18" fmla="*/ 1 w 245"/>
                <a:gd name="T19" fmla="*/ 1 h 42"/>
                <a:gd name="T20" fmla="*/ 1 w 245"/>
                <a:gd name="T21" fmla="*/ 1 h 42"/>
                <a:gd name="T22" fmla="*/ 1 w 245"/>
                <a:gd name="T23" fmla="*/ 1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5"/>
                <a:gd name="T37" fmla="*/ 0 h 42"/>
                <a:gd name="T38" fmla="*/ 245 w 245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5" h="42">
                  <a:moveTo>
                    <a:pt x="11" y="13"/>
                  </a:moveTo>
                  <a:lnTo>
                    <a:pt x="116" y="12"/>
                  </a:lnTo>
                  <a:lnTo>
                    <a:pt x="223" y="0"/>
                  </a:lnTo>
                  <a:lnTo>
                    <a:pt x="245" y="20"/>
                  </a:lnTo>
                  <a:lnTo>
                    <a:pt x="241" y="34"/>
                  </a:lnTo>
                  <a:lnTo>
                    <a:pt x="227" y="42"/>
                  </a:lnTo>
                  <a:lnTo>
                    <a:pt x="117" y="42"/>
                  </a:lnTo>
                  <a:lnTo>
                    <a:pt x="8" y="33"/>
                  </a:lnTo>
                  <a:lnTo>
                    <a:pt x="0" y="22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Freeform 43">
              <a:extLst>
                <a:ext uri="{FF2B5EF4-FFF2-40B4-BE49-F238E27FC236}">
                  <a16:creationId xmlns:a16="http://schemas.microsoft.com/office/drawing/2014/main" id="{8F1E1C81-2D19-4E68-B265-00DE9387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2432"/>
              <a:ext cx="165" cy="28"/>
            </a:xfrm>
            <a:custGeom>
              <a:avLst/>
              <a:gdLst>
                <a:gd name="T0" fmla="*/ 1 w 281"/>
                <a:gd name="T1" fmla="*/ 1 h 49"/>
                <a:gd name="T2" fmla="*/ 1 w 281"/>
                <a:gd name="T3" fmla="*/ 1 h 49"/>
                <a:gd name="T4" fmla="*/ 1 w 281"/>
                <a:gd name="T5" fmla="*/ 0 h 49"/>
                <a:gd name="T6" fmla="*/ 1 w 281"/>
                <a:gd name="T7" fmla="*/ 1 h 49"/>
                <a:gd name="T8" fmla="*/ 1 w 281"/>
                <a:gd name="T9" fmla="*/ 1 h 49"/>
                <a:gd name="T10" fmla="*/ 1 w 281"/>
                <a:gd name="T11" fmla="*/ 1 h 49"/>
                <a:gd name="T12" fmla="*/ 1 w 281"/>
                <a:gd name="T13" fmla="*/ 1 h 49"/>
                <a:gd name="T14" fmla="*/ 1 w 281"/>
                <a:gd name="T15" fmla="*/ 1 h 49"/>
                <a:gd name="T16" fmla="*/ 1 w 281"/>
                <a:gd name="T17" fmla="*/ 1 h 49"/>
                <a:gd name="T18" fmla="*/ 0 w 281"/>
                <a:gd name="T19" fmla="*/ 1 h 49"/>
                <a:gd name="T20" fmla="*/ 1 w 281"/>
                <a:gd name="T21" fmla="*/ 1 h 49"/>
                <a:gd name="T22" fmla="*/ 1 w 281"/>
                <a:gd name="T23" fmla="*/ 1 h 49"/>
                <a:gd name="T24" fmla="*/ 1 w 281"/>
                <a:gd name="T25" fmla="*/ 1 h 49"/>
                <a:gd name="T26" fmla="*/ 1 w 281"/>
                <a:gd name="T27" fmla="*/ 1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49"/>
                <a:gd name="T44" fmla="*/ 281 w 281"/>
                <a:gd name="T45" fmla="*/ 49 h 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49">
                  <a:moveTo>
                    <a:pt x="17" y="12"/>
                  </a:moveTo>
                  <a:lnTo>
                    <a:pt x="224" y="9"/>
                  </a:lnTo>
                  <a:lnTo>
                    <a:pt x="269" y="0"/>
                  </a:lnTo>
                  <a:lnTo>
                    <a:pt x="281" y="6"/>
                  </a:lnTo>
                  <a:lnTo>
                    <a:pt x="276" y="18"/>
                  </a:lnTo>
                  <a:lnTo>
                    <a:pt x="254" y="32"/>
                  </a:lnTo>
                  <a:lnTo>
                    <a:pt x="230" y="47"/>
                  </a:lnTo>
                  <a:lnTo>
                    <a:pt x="124" y="49"/>
                  </a:lnTo>
                  <a:lnTo>
                    <a:pt x="17" y="45"/>
                  </a:lnTo>
                  <a:lnTo>
                    <a:pt x="0" y="28"/>
                  </a:lnTo>
                  <a:lnTo>
                    <a:pt x="4" y="17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Freeform 44">
              <a:extLst>
                <a:ext uri="{FF2B5EF4-FFF2-40B4-BE49-F238E27FC236}">
                  <a16:creationId xmlns:a16="http://schemas.microsoft.com/office/drawing/2014/main" id="{C7FCD7E1-025C-465C-987B-5639A67FD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2" y="1105"/>
              <a:ext cx="873" cy="229"/>
            </a:xfrm>
            <a:custGeom>
              <a:avLst/>
              <a:gdLst>
                <a:gd name="T0" fmla="*/ 1 w 1496"/>
                <a:gd name="T1" fmla="*/ 1 h 408"/>
                <a:gd name="T2" fmla="*/ 1 w 1496"/>
                <a:gd name="T3" fmla="*/ 1 h 408"/>
                <a:gd name="T4" fmla="*/ 1 w 1496"/>
                <a:gd name="T5" fmla="*/ 1 h 408"/>
                <a:gd name="T6" fmla="*/ 1 w 1496"/>
                <a:gd name="T7" fmla="*/ 1 h 408"/>
                <a:gd name="T8" fmla="*/ 1 w 1496"/>
                <a:gd name="T9" fmla="*/ 1 h 408"/>
                <a:gd name="T10" fmla="*/ 1 w 1496"/>
                <a:gd name="T11" fmla="*/ 1 h 408"/>
                <a:gd name="T12" fmla="*/ 1 w 1496"/>
                <a:gd name="T13" fmla="*/ 1 h 408"/>
                <a:gd name="T14" fmla="*/ 1 w 1496"/>
                <a:gd name="T15" fmla="*/ 1 h 408"/>
                <a:gd name="T16" fmla="*/ 1 w 1496"/>
                <a:gd name="T17" fmla="*/ 1 h 408"/>
                <a:gd name="T18" fmla="*/ 1 w 1496"/>
                <a:gd name="T19" fmla="*/ 1 h 408"/>
                <a:gd name="T20" fmla="*/ 1 w 1496"/>
                <a:gd name="T21" fmla="*/ 1 h 408"/>
                <a:gd name="T22" fmla="*/ 1 w 1496"/>
                <a:gd name="T23" fmla="*/ 1 h 408"/>
                <a:gd name="T24" fmla="*/ 1 w 1496"/>
                <a:gd name="T25" fmla="*/ 1 h 408"/>
                <a:gd name="T26" fmla="*/ 1 w 1496"/>
                <a:gd name="T27" fmla="*/ 1 h 408"/>
                <a:gd name="T28" fmla="*/ 1 w 1496"/>
                <a:gd name="T29" fmla="*/ 0 h 408"/>
                <a:gd name="T30" fmla="*/ 1 w 1496"/>
                <a:gd name="T31" fmla="*/ 1 h 408"/>
                <a:gd name="T32" fmla="*/ 1 w 1496"/>
                <a:gd name="T33" fmla="*/ 1 h 408"/>
                <a:gd name="T34" fmla="*/ 1 w 1496"/>
                <a:gd name="T35" fmla="*/ 1 h 408"/>
                <a:gd name="T36" fmla="*/ 1 w 1496"/>
                <a:gd name="T37" fmla="*/ 1 h 408"/>
                <a:gd name="T38" fmla="*/ 1 w 1496"/>
                <a:gd name="T39" fmla="*/ 1 h 408"/>
                <a:gd name="T40" fmla="*/ 1 w 1496"/>
                <a:gd name="T41" fmla="*/ 1 h 408"/>
                <a:gd name="T42" fmla="*/ 1 w 1496"/>
                <a:gd name="T43" fmla="*/ 1 h 408"/>
                <a:gd name="T44" fmla="*/ 1 w 1496"/>
                <a:gd name="T45" fmla="*/ 1 h 408"/>
                <a:gd name="T46" fmla="*/ 1 w 1496"/>
                <a:gd name="T47" fmla="*/ 1 h 408"/>
                <a:gd name="T48" fmla="*/ 1 w 1496"/>
                <a:gd name="T49" fmla="*/ 1 h 408"/>
                <a:gd name="T50" fmla="*/ 1 w 1496"/>
                <a:gd name="T51" fmla="*/ 1 h 408"/>
                <a:gd name="T52" fmla="*/ 1 w 1496"/>
                <a:gd name="T53" fmla="*/ 1 h 408"/>
                <a:gd name="T54" fmla="*/ 1 w 1496"/>
                <a:gd name="T55" fmla="*/ 1 h 408"/>
                <a:gd name="T56" fmla="*/ 1 w 1496"/>
                <a:gd name="T57" fmla="*/ 1 h 408"/>
                <a:gd name="T58" fmla="*/ 1 w 1496"/>
                <a:gd name="T59" fmla="*/ 1 h 408"/>
                <a:gd name="T60" fmla="*/ 0 w 1496"/>
                <a:gd name="T61" fmla="*/ 1 h 408"/>
                <a:gd name="T62" fmla="*/ 1 w 1496"/>
                <a:gd name="T63" fmla="*/ 1 h 408"/>
                <a:gd name="T64" fmla="*/ 1 w 1496"/>
                <a:gd name="T65" fmla="*/ 1 h 4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6"/>
                <a:gd name="T100" fmla="*/ 0 h 408"/>
                <a:gd name="T101" fmla="*/ 1496 w 1496"/>
                <a:gd name="T102" fmla="*/ 408 h 4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6" h="408">
                  <a:moveTo>
                    <a:pt x="3" y="391"/>
                  </a:moveTo>
                  <a:lnTo>
                    <a:pt x="56" y="353"/>
                  </a:lnTo>
                  <a:lnTo>
                    <a:pt x="107" y="320"/>
                  </a:lnTo>
                  <a:lnTo>
                    <a:pt x="205" y="270"/>
                  </a:lnTo>
                  <a:lnTo>
                    <a:pt x="309" y="229"/>
                  </a:lnTo>
                  <a:lnTo>
                    <a:pt x="430" y="194"/>
                  </a:lnTo>
                  <a:lnTo>
                    <a:pt x="512" y="171"/>
                  </a:lnTo>
                  <a:lnTo>
                    <a:pt x="582" y="147"/>
                  </a:lnTo>
                  <a:lnTo>
                    <a:pt x="654" y="125"/>
                  </a:lnTo>
                  <a:lnTo>
                    <a:pt x="736" y="107"/>
                  </a:lnTo>
                  <a:lnTo>
                    <a:pt x="853" y="78"/>
                  </a:lnTo>
                  <a:lnTo>
                    <a:pt x="973" y="44"/>
                  </a:lnTo>
                  <a:lnTo>
                    <a:pt x="1107" y="18"/>
                  </a:lnTo>
                  <a:lnTo>
                    <a:pt x="1226" y="5"/>
                  </a:lnTo>
                  <a:lnTo>
                    <a:pt x="1485" y="0"/>
                  </a:lnTo>
                  <a:lnTo>
                    <a:pt x="1496" y="11"/>
                  </a:lnTo>
                  <a:lnTo>
                    <a:pt x="1485" y="21"/>
                  </a:lnTo>
                  <a:lnTo>
                    <a:pt x="1233" y="41"/>
                  </a:lnTo>
                  <a:lnTo>
                    <a:pt x="1116" y="65"/>
                  </a:lnTo>
                  <a:lnTo>
                    <a:pt x="984" y="97"/>
                  </a:lnTo>
                  <a:lnTo>
                    <a:pt x="865" y="129"/>
                  </a:lnTo>
                  <a:lnTo>
                    <a:pt x="745" y="156"/>
                  </a:lnTo>
                  <a:lnTo>
                    <a:pt x="594" y="197"/>
                  </a:lnTo>
                  <a:lnTo>
                    <a:pt x="524" y="219"/>
                  </a:lnTo>
                  <a:lnTo>
                    <a:pt x="442" y="242"/>
                  </a:lnTo>
                  <a:lnTo>
                    <a:pt x="322" y="272"/>
                  </a:lnTo>
                  <a:lnTo>
                    <a:pt x="218" y="302"/>
                  </a:lnTo>
                  <a:lnTo>
                    <a:pt x="117" y="344"/>
                  </a:lnTo>
                  <a:lnTo>
                    <a:pt x="68" y="372"/>
                  </a:lnTo>
                  <a:lnTo>
                    <a:pt x="15" y="408"/>
                  </a:lnTo>
                  <a:lnTo>
                    <a:pt x="0" y="405"/>
                  </a:lnTo>
                  <a:lnTo>
                    <a:pt x="3" y="3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Freeform 45">
              <a:extLst>
                <a:ext uri="{FF2B5EF4-FFF2-40B4-BE49-F238E27FC236}">
                  <a16:creationId xmlns:a16="http://schemas.microsoft.com/office/drawing/2014/main" id="{70AE1D7A-79D7-4F08-8D3C-CD507596B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1123"/>
              <a:ext cx="90" cy="130"/>
            </a:xfrm>
            <a:custGeom>
              <a:avLst/>
              <a:gdLst>
                <a:gd name="T0" fmla="*/ 1 w 153"/>
                <a:gd name="T1" fmla="*/ 0 h 231"/>
                <a:gd name="T2" fmla="*/ 1 w 153"/>
                <a:gd name="T3" fmla="*/ 1 h 231"/>
                <a:gd name="T4" fmla="*/ 1 w 153"/>
                <a:gd name="T5" fmla="*/ 1 h 231"/>
                <a:gd name="T6" fmla="*/ 1 w 153"/>
                <a:gd name="T7" fmla="*/ 1 h 231"/>
                <a:gd name="T8" fmla="*/ 1 w 153"/>
                <a:gd name="T9" fmla="*/ 1 h 231"/>
                <a:gd name="T10" fmla="*/ 1 w 153"/>
                <a:gd name="T11" fmla="*/ 1 h 231"/>
                <a:gd name="T12" fmla="*/ 1 w 153"/>
                <a:gd name="T13" fmla="*/ 1 h 231"/>
                <a:gd name="T14" fmla="*/ 1 w 153"/>
                <a:gd name="T15" fmla="*/ 1 h 231"/>
                <a:gd name="T16" fmla="*/ 1 w 153"/>
                <a:gd name="T17" fmla="*/ 1 h 231"/>
                <a:gd name="T18" fmla="*/ 1 w 153"/>
                <a:gd name="T19" fmla="*/ 1 h 231"/>
                <a:gd name="T20" fmla="*/ 1 w 153"/>
                <a:gd name="T21" fmla="*/ 1 h 231"/>
                <a:gd name="T22" fmla="*/ 1 w 153"/>
                <a:gd name="T23" fmla="*/ 1 h 231"/>
                <a:gd name="T24" fmla="*/ 1 w 153"/>
                <a:gd name="T25" fmla="*/ 1 h 231"/>
                <a:gd name="T26" fmla="*/ 0 w 153"/>
                <a:gd name="T27" fmla="*/ 1 h 231"/>
                <a:gd name="T28" fmla="*/ 1 w 153"/>
                <a:gd name="T29" fmla="*/ 0 h 231"/>
                <a:gd name="T30" fmla="*/ 1 w 153"/>
                <a:gd name="T31" fmla="*/ 0 h 231"/>
                <a:gd name="T32" fmla="*/ 1 w 153"/>
                <a:gd name="T33" fmla="*/ 0 h 231"/>
                <a:gd name="T34" fmla="*/ 1 w 153"/>
                <a:gd name="T35" fmla="*/ 0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231"/>
                <a:gd name="T56" fmla="*/ 153 w 153"/>
                <a:gd name="T57" fmla="*/ 231 h 2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231">
                  <a:moveTo>
                    <a:pt x="16" y="0"/>
                  </a:moveTo>
                  <a:lnTo>
                    <a:pt x="62" y="47"/>
                  </a:lnTo>
                  <a:lnTo>
                    <a:pt x="98" y="91"/>
                  </a:lnTo>
                  <a:lnTo>
                    <a:pt x="153" y="199"/>
                  </a:lnTo>
                  <a:lnTo>
                    <a:pt x="152" y="220"/>
                  </a:lnTo>
                  <a:lnTo>
                    <a:pt x="138" y="231"/>
                  </a:lnTo>
                  <a:lnTo>
                    <a:pt x="118" y="231"/>
                  </a:lnTo>
                  <a:lnTo>
                    <a:pt x="105" y="216"/>
                  </a:lnTo>
                  <a:lnTo>
                    <a:pt x="84" y="159"/>
                  </a:lnTo>
                  <a:lnTo>
                    <a:pt x="66" y="108"/>
                  </a:lnTo>
                  <a:lnTo>
                    <a:pt x="40" y="61"/>
                  </a:lnTo>
                  <a:lnTo>
                    <a:pt x="23" y="37"/>
                  </a:lnTo>
                  <a:lnTo>
                    <a:pt x="2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46">
              <a:extLst>
                <a:ext uri="{FF2B5EF4-FFF2-40B4-BE49-F238E27FC236}">
                  <a16:creationId xmlns:a16="http://schemas.microsoft.com/office/drawing/2014/main" id="{E5F09D03-87D9-45C1-9936-56614BB9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" y="1234"/>
              <a:ext cx="152" cy="761"/>
            </a:xfrm>
            <a:custGeom>
              <a:avLst/>
              <a:gdLst>
                <a:gd name="T0" fmla="*/ 1 w 259"/>
                <a:gd name="T1" fmla="*/ 1 h 1357"/>
                <a:gd name="T2" fmla="*/ 1 w 259"/>
                <a:gd name="T3" fmla="*/ 1 h 1357"/>
                <a:gd name="T4" fmla="*/ 1 w 259"/>
                <a:gd name="T5" fmla="*/ 1 h 1357"/>
                <a:gd name="T6" fmla="*/ 1 w 259"/>
                <a:gd name="T7" fmla="*/ 1 h 1357"/>
                <a:gd name="T8" fmla="*/ 1 w 259"/>
                <a:gd name="T9" fmla="*/ 1 h 1357"/>
                <a:gd name="T10" fmla="*/ 1 w 259"/>
                <a:gd name="T11" fmla="*/ 1 h 1357"/>
                <a:gd name="T12" fmla="*/ 1 w 259"/>
                <a:gd name="T13" fmla="*/ 1 h 1357"/>
                <a:gd name="T14" fmla="*/ 1 w 259"/>
                <a:gd name="T15" fmla="*/ 1 h 1357"/>
                <a:gd name="T16" fmla="*/ 1 w 259"/>
                <a:gd name="T17" fmla="*/ 1 h 1357"/>
                <a:gd name="T18" fmla="*/ 1 w 259"/>
                <a:gd name="T19" fmla="*/ 1 h 1357"/>
                <a:gd name="T20" fmla="*/ 1 w 259"/>
                <a:gd name="T21" fmla="*/ 1 h 1357"/>
                <a:gd name="T22" fmla="*/ 0 w 259"/>
                <a:gd name="T23" fmla="*/ 1 h 1357"/>
                <a:gd name="T24" fmla="*/ 1 w 259"/>
                <a:gd name="T25" fmla="*/ 1 h 1357"/>
                <a:gd name="T26" fmla="*/ 1 w 259"/>
                <a:gd name="T27" fmla="*/ 1 h 1357"/>
                <a:gd name="T28" fmla="*/ 1 w 259"/>
                <a:gd name="T29" fmla="*/ 1 h 1357"/>
                <a:gd name="T30" fmla="*/ 1 w 259"/>
                <a:gd name="T31" fmla="*/ 1 h 1357"/>
                <a:gd name="T32" fmla="*/ 1 w 259"/>
                <a:gd name="T33" fmla="*/ 1 h 1357"/>
                <a:gd name="T34" fmla="*/ 1 w 259"/>
                <a:gd name="T35" fmla="*/ 1 h 1357"/>
                <a:gd name="T36" fmla="*/ 1 w 259"/>
                <a:gd name="T37" fmla="*/ 1 h 1357"/>
                <a:gd name="T38" fmla="*/ 1 w 259"/>
                <a:gd name="T39" fmla="*/ 1 h 1357"/>
                <a:gd name="T40" fmla="*/ 1 w 259"/>
                <a:gd name="T41" fmla="*/ 1 h 1357"/>
                <a:gd name="T42" fmla="*/ 1 w 259"/>
                <a:gd name="T43" fmla="*/ 1 h 1357"/>
                <a:gd name="T44" fmla="*/ 1 w 259"/>
                <a:gd name="T45" fmla="*/ 0 h 1357"/>
                <a:gd name="T46" fmla="*/ 1 w 259"/>
                <a:gd name="T47" fmla="*/ 1 h 1357"/>
                <a:gd name="T48" fmla="*/ 1 w 259"/>
                <a:gd name="T49" fmla="*/ 1 h 1357"/>
                <a:gd name="T50" fmla="*/ 1 w 259"/>
                <a:gd name="T51" fmla="*/ 1 h 13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1357"/>
                <a:gd name="T80" fmla="*/ 259 w 259"/>
                <a:gd name="T81" fmla="*/ 1357 h 13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1357">
                  <a:moveTo>
                    <a:pt x="259" y="24"/>
                  </a:moveTo>
                  <a:lnTo>
                    <a:pt x="219" y="337"/>
                  </a:lnTo>
                  <a:lnTo>
                    <a:pt x="200" y="436"/>
                  </a:lnTo>
                  <a:lnTo>
                    <a:pt x="181" y="533"/>
                  </a:lnTo>
                  <a:lnTo>
                    <a:pt x="164" y="614"/>
                  </a:lnTo>
                  <a:lnTo>
                    <a:pt x="150" y="687"/>
                  </a:lnTo>
                  <a:lnTo>
                    <a:pt x="122" y="821"/>
                  </a:lnTo>
                  <a:lnTo>
                    <a:pt x="81" y="1112"/>
                  </a:lnTo>
                  <a:lnTo>
                    <a:pt x="51" y="1332"/>
                  </a:lnTo>
                  <a:lnTo>
                    <a:pt x="42" y="1352"/>
                  </a:lnTo>
                  <a:lnTo>
                    <a:pt x="23" y="1357"/>
                  </a:lnTo>
                  <a:lnTo>
                    <a:pt x="0" y="1331"/>
                  </a:lnTo>
                  <a:lnTo>
                    <a:pt x="13" y="1219"/>
                  </a:lnTo>
                  <a:lnTo>
                    <a:pt x="31" y="1107"/>
                  </a:lnTo>
                  <a:lnTo>
                    <a:pt x="51" y="951"/>
                  </a:lnTo>
                  <a:lnTo>
                    <a:pt x="76" y="814"/>
                  </a:lnTo>
                  <a:lnTo>
                    <a:pt x="105" y="679"/>
                  </a:lnTo>
                  <a:lnTo>
                    <a:pt x="121" y="606"/>
                  </a:lnTo>
                  <a:lnTo>
                    <a:pt x="138" y="525"/>
                  </a:lnTo>
                  <a:lnTo>
                    <a:pt x="178" y="330"/>
                  </a:lnTo>
                  <a:lnTo>
                    <a:pt x="216" y="16"/>
                  </a:lnTo>
                  <a:lnTo>
                    <a:pt x="225" y="2"/>
                  </a:lnTo>
                  <a:lnTo>
                    <a:pt x="241" y="0"/>
                  </a:lnTo>
                  <a:lnTo>
                    <a:pt x="25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47">
              <a:extLst>
                <a:ext uri="{FF2B5EF4-FFF2-40B4-BE49-F238E27FC236}">
                  <a16:creationId xmlns:a16="http://schemas.microsoft.com/office/drawing/2014/main" id="{B13FDCC7-0443-4BDD-95C5-0C14F7EA1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" y="1174"/>
              <a:ext cx="97" cy="689"/>
            </a:xfrm>
            <a:custGeom>
              <a:avLst/>
              <a:gdLst>
                <a:gd name="T0" fmla="*/ 1 w 167"/>
                <a:gd name="T1" fmla="*/ 1 h 1230"/>
                <a:gd name="T2" fmla="*/ 1 w 167"/>
                <a:gd name="T3" fmla="*/ 1 h 1230"/>
                <a:gd name="T4" fmla="*/ 1 w 167"/>
                <a:gd name="T5" fmla="*/ 1 h 1230"/>
                <a:gd name="T6" fmla="*/ 1 w 167"/>
                <a:gd name="T7" fmla="*/ 1 h 1230"/>
                <a:gd name="T8" fmla="*/ 1 w 167"/>
                <a:gd name="T9" fmla="*/ 1 h 1230"/>
                <a:gd name="T10" fmla="*/ 1 w 167"/>
                <a:gd name="T11" fmla="*/ 1 h 1230"/>
                <a:gd name="T12" fmla="*/ 1 w 167"/>
                <a:gd name="T13" fmla="*/ 1 h 1230"/>
                <a:gd name="T14" fmla="*/ 1 w 167"/>
                <a:gd name="T15" fmla="*/ 1 h 1230"/>
                <a:gd name="T16" fmla="*/ 1 w 167"/>
                <a:gd name="T17" fmla="*/ 1 h 1230"/>
                <a:gd name="T18" fmla="*/ 1 w 167"/>
                <a:gd name="T19" fmla="*/ 1 h 1230"/>
                <a:gd name="T20" fmla="*/ 1 w 167"/>
                <a:gd name="T21" fmla="*/ 1 h 1230"/>
                <a:gd name="T22" fmla="*/ 0 w 167"/>
                <a:gd name="T23" fmla="*/ 1 h 1230"/>
                <a:gd name="T24" fmla="*/ 1 w 167"/>
                <a:gd name="T25" fmla="*/ 1 h 1230"/>
                <a:gd name="T26" fmla="*/ 1 w 167"/>
                <a:gd name="T27" fmla="*/ 1 h 1230"/>
                <a:gd name="T28" fmla="*/ 1 w 167"/>
                <a:gd name="T29" fmla="*/ 1 h 1230"/>
                <a:gd name="T30" fmla="*/ 1 w 167"/>
                <a:gd name="T31" fmla="*/ 1 h 1230"/>
                <a:gd name="T32" fmla="*/ 1 w 167"/>
                <a:gd name="T33" fmla="*/ 1 h 1230"/>
                <a:gd name="T34" fmla="*/ 1 w 167"/>
                <a:gd name="T35" fmla="*/ 1 h 1230"/>
                <a:gd name="T36" fmla="*/ 1 w 167"/>
                <a:gd name="T37" fmla="*/ 1 h 1230"/>
                <a:gd name="T38" fmla="*/ 1 w 167"/>
                <a:gd name="T39" fmla="*/ 0 h 1230"/>
                <a:gd name="T40" fmla="*/ 1 w 167"/>
                <a:gd name="T41" fmla="*/ 1 h 1230"/>
                <a:gd name="T42" fmla="*/ 1 w 167"/>
                <a:gd name="T43" fmla="*/ 1 h 1230"/>
                <a:gd name="T44" fmla="*/ 1 w 167"/>
                <a:gd name="T45" fmla="*/ 1 h 12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7"/>
                <a:gd name="T70" fmla="*/ 0 h 1230"/>
                <a:gd name="T71" fmla="*/ 167 w 167"/>
                <a:gd name="T72" fmla="*/ 1230 h 12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7" h="1230">
                  <a:moveTo>
                    <a:pt x="167" y="17"/>
                  </a:moveTo>
                  <a:lnTo>
                    <a:pt x="166" y="169"/>
                  </a:lnTo>
                  <a:lnTo>
                    <a:pt x="159" y="228"/>
                  </a:lnTo>
                  <a:lnTo>
                    <a:pt x="149" y="417"/>
                  </a:lnTo>
                  <a:lnTo>
                    <a:pt x="140" y="605"/>
                  </a:lnTo>
                  <a:lnTo>
                    <a:pt x="116" y="767"/>
                  </a:lnTo>
                  <a:lnTo>
                    <a:pt x="89" y="929"/>
                  </a:lnTo>
                  <a:lnTo>
                    <a:pt x="72" y="1008"/>
                  </a:lnTo>
                  <a:lnTo>
                    <a:pt x="54" y="1075"/>
                  </a:lnTo>
                  <a:lnTo>
                    <a:pt x="20" y="1221"/>
                  </a:lnTo>
                  <a:lnTo>
                    <a:pt x="8" y="1230"/>
                  </a:lnTo>
                  <a:lnTo>
                    <a:pt x="0" y="1217"/>
                  </a:lnTo>
                  <a:lnTo>
                    <a:pt x="37" y="920"/>
                  </a:lnTo>
                  <a:lnTo>
                    <a:pt x="88" y="602"/>
                  </a:lnTo>
                  <a:lnTo>
                    <a:pt x="101" y="414"/>
                  </a:lnTo>
                  <a:lnTo>
                    <a:pt x="112" y="225"/>
                  </a:lnTo>
                  <a:lnTo>
                    <a:pt x="116" y="169"/>
                  </a:lnTo>
                  <a:lnTo>
                    <a:pt x="133" y="18"/>
                  </a:lnTo>
                  <a:lnTo>
                    <a:pt x="137" y="5"/>
                  </a:lnTo>
                  <a:lnTo>
                    <a:pt x="149" y="0"/>
                  </a:lnTo>
                  <a:lnTo>
                    <a:pt x="16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48">
              <a:extLst>
                <a:ext uri="{FF2B5EF4-FFF2-40B4-BE49-F238E27FC236}">
                  <a16:creationId xmlns:a16="http://schemas.microsoft.com/office/drawing/2014/main" id="{E29F1B6C-3731-448F-B038-039171E0E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1353"/>
              <a:ext cx="169" cy="641"/>
            </a:xfrm>
            <a:custGeom>
              <a:avLst/>
              <a:gdLst>
                <a:gd name="T0" fmla="*/ 1 w 288"/>
                <a:gd name="T1" fmla="*/ 1 h 1146"/>
                <a:gd name="T2" fmla="*/ 1 w 288"/>
                <a:gd name="T3" fmla="*/ 1 h 1146"/>
                <a:gd name="T4" fmla="*/ 1 w 288"/>
                <a:gd name="T5" fmla="*/ 1 h 1146"/>
                <a:gd name="T6" fmla="*/ 1 w 288"/>
                <a:gd name="T7" fmla="*/ 1 h 1146"/>
                <a:gd name="T8" fmla="*/ 1 w 288"/>
                <a:gd name="T9" fmla="*/ 1 h 1146"/>
                <a:gd name="T10" fmla="*/ 1 w 288"/>
                <a:gd name="T11" fmla="*/ 1 h 1146"/>
                <a:gd name="T12" fmla="*/ 1 w 288"/>
                <a:gd name="T13" fmla="*/ 1 h 1146"/>
                <a:gd name="T14" fmla="*/ 1 w 288"/>
                <a:gd name="T15" fmla="*/ 1 h 1146"/>
                <a:gd name="T16" fmla="*/ 1 w 288"/>
                <a:gd name="T17" fmla="*/ 1 h 1146"/>
                <a:gd name="T18" fmla="*/ 1 w 288"/>
                <a:gd name="T19" fmla="*/ 1 h 1146"/>
                <a:gd name="T20" fmla="*/ 1 w 288"/>
                <a:gd name="T21" fmla="*/ 1 h 1146"/>
                <a:gd name="T22" fmla="*/ 1 w 288"/>
                <a:gd name="T23" fmla="*/ 1 h 1146"/>
                <a:gd name="T24" fmla="*/ 1 w 288"/>
                <a:gd name="T25" fmla="*/ 1 h 1146"/>
                <a:gd name="T26" fmla="*/ 1 w 288"/>
                <a:gd name="T27" fmla="*/ 1 h 1146"/>
                <a:gd name="T28" fmla="*/ 1 w 288"/>
                <a:gd name="T29" fmla="*/ 1 h 1146"/>
                <a:gd name="T30" fmla="*/ 1 w 288"/>
                <a:gd name="T31" fmla="*/ 1 h 1146"/>
                <a:gd name="T32" fmla="*/ 1 w 288"/>
                <a:gd name="T33" fmla="*/ 1 h 1146"/>
                <a:gd name="T34" fmla="*/ 1 w 288"/>
                <a:gd name="T35" fmla="*/ 1 h 1146"/>
                <a:gd name="T36" fmla="*/ 1 w 288"/>
                <a:gd name="T37" fmla="*/ 1 h 1146"/>
                <a:gd name="T38" fmla="*/ 1 w 288"/>
                <a:gd name="T39" fmla="*/ 1 h 1146"/>
                <a:gd name="T40" fmla="*/ 1 w 288"/>
                <a:gd name="T41" fmla="*/ 1 h 1146"/>
                <a:gd name="T42" fmla="*/ 1 w 288"/>
                <a:gd name="T43" fmla="*/ 1 h 1146"/>
                <a:gd name="T44" fmla="*/ 0 w 288"/>
                <a:gd name="T45" fmla="*/ 1 h 1146"/>
                <a:gd name="T46" fmla="*/ 1 w 288"/>
                <a:gd name="T47" fmla="*/ 0 h 1146"/>
                <a:gd name="T48" fmla="*/ 1 w 288"/>
                <a:gd name="T49" fmla="*/ 1 h 1146"/>
                <a:gd name="T50" fmla="*/ 1 w 288"/>
                <a:gd name="T51" fmla="*/ 1 h 1146"/>
                <a:gd name="T52" fmla="*/ 1 w 288"/>
                <a:gd name="T53" fmla="*/ 1 h 1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8"/>
                <a:gd name="T82" fmla="*/ 0 h 1146"/>
                <a:gd name="T83" fmla="*/ 288 w 288"/>
                <a:gd name="T84" fmla="*/ 1146 h 11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8" h="1146">
                  <a:moveTo>
                    <a:pt x="21" y="10"/>
                  </a:moveTo>
                  <a:lnTo>
                    <a:pt x="38" y="160"/>
                  </a:lnTo>
                  <a:lnTo>
                    <a:pt x="51" y="227"/>
                  </a:lnTo>
                  <a:lnTo>
                    <a:pt x="66" y="291"/>
                  </a:lnTo>
                  <a:lnTo>
                    <a:pt x="86" y="354"/>
                  </a:lnTo>
                  <a:lnTo>
                    <a:pt x="107" y="421"/>
                  </a:lnTo>
                  <a:lnTo>
                    <a:pt x="129" y="490"/>
                  </a:lnTo>
                  <a:lnTo>
                    <a:pt x="154" y="565"/>
                  </a:lnTo>
                  <a:lnTo>
                    <a:pt x="228" y="878"/>
                  </a:lnTo>
                  <a:lnTo>
                    <a:pt x="285" y="1107"/>
                  </a:lnTo>
                  <a:lnTo>
                    <a:pt x="288" y="1122"/>
                  </a:lnTo>
                  <a:lnTo>
                    <a:pt x="279" y="1146"/>
                  </a:lnTo>
                  <a:lnTo>
                    <a:pt x="256" y="1138"/>
                  </a:lnTo>
                  <a:lnTo>
                    <a:pt x="242" y="1120"/>
                  </a:lnTo>
                  <a:lnTo>
                    <a:pt x="232" y="1057"/>
                  </a:lnTo>
                  <a:lnTo>
                    <a:pt x="219" y="1003"/>
                  </a:lnTo>
                  <a:lnTo>
                    <a:pt x="204" y="949"/>
                  </a:lnTo>
                  <a:lnTo>
                    <a:pt x="186" y="889"/>
                  </a:lnTo>
                  <a:lnTo>
                    <a:pt x="122" y="576"/>
                  </a:lnTo>
                  <a:lnTo>
                    <a:pt x="98" y="499"/>
                  </a:lnTo>
                  <a:lnTo>
                    <a:pt x="77" y="427"/>
                  </a:lnTo>
                  <a:lnTo>
                    <a:pt x="42" y="297"/>
                  </a:lnTo>
                  <a:lnTo>
                    <a:pt x="0" y="11"/>
                  </a:lnTo>
                  <a:lnTo>
                    <a:pt x="9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49">
              <a:extLst>
                <a:ext uri="{FF2B5EF4-FFF2-40B4-BE49-F238E27FC236}">
                  <a16:creationId xmlns:a16="http://schemas.microsoft.com/office/drawing/2014/main" id="{11B05122-9BBA-427D-8E96-36E3F3AC1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" y="1999"/>
              <a:ext cx="550" cy="33"/>
            </a:xfrm>
            <a:custGeom>
              <a:avLst/>
              <a:gdLst>
                <a:gd name="T0" fmla="*/ 1 w 941"/>
                <a:gd name="T1" fmla="*/ 1 h 60"/>
                <a:gd name="T2" fmla="*/ 1 w 941"/>
                <a:gd name="T3" fmla="*/ 1 h 60"/>
                <a:gd name="T4" fmla="*/ 1 w 941"/>
                <a:gd name="T5" fmla="*/ 0 h 60"/>
                <a:gd name="T6" fmla="*/ 1 w 941"/>
                <a:gd name="T7" fmla="*/ 1 h 60"/>
                <a:gd name="T8" fmla="*/ 1 w 941"/>
                <a:gd name="T9" fmla="*/ 1 h 60"/>
                <a:gd name="T10" fmla="*/ 1 w 941"/>
                <a:gd name="T11" fmla="*/ 1 h 60"/>
                <a:gd name="T12" fmla="*/ 1 w 941"/>
                <a:gd name="T13" fmla="*/ 1 h 60"/>
                <a:gd name="T14" fmla="*/ 1 w 941"/>
                <a:gd name="T15" fmla="*/ 1 h 60"/>
                <a:gd name="T16" fmla="*/ 1 w 941"/>
                <a:gd name="T17" fmla="*/ 1 h 60"/>
                <a:gd name="T18" fmla="*/ 1 w 941"/>
                <a:gd name="T19" fmla="*/ 1 h 60"/>
                <a:gd name="T20" fmla="*/ 1 w 941"/>
                <a:gd name="T21" fmla="*/ 1 h 60"/>
                <a:gd name="T22" fmla="*/ 1 w 941"/>
                <a:gd name="T23" fmla="*/ 1 h 60"/>
                <a:gd name="T24" fmla="*/ 0 w 941"/>
                <a:gd name="T25" fmla="*/ 1 h 60"/>
                <a:gd name="T26" fmla="*/ 1 w 941"/>
                <a:gd name="T27" fmla="*/ 1 h 60"/>
                <a:gd name="T28" fmla="*/ 1 w 941"/>
                <a:gd name="T29" fmla="*/ 1 h 60"/>
                <a:gd name="T30" fmla="*/ 1 w 941"/>
                <a:gd name="T31" fmla="*/ 1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1"/>
                <a:gd name="T49" fmla="*/ 0 h 60"/>
                <a:gd name="T50" fmla="*/ 941 w 941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1" h="60">
                  <a:moveTo>
                    <a:pt x="12" y="7"/>
                  </a:moveTo>
                  <a:lnTo>
                    <a:pt x="136" y="11"/>
                  </a:lnTo>
                  <a:lnTo>
                    <a:pt x="261" y="0"/>
                  </a:lnTo>
                  <a:lnTo>
                    <a:pt x="915" y="8"/>
                  </a:lnTo>
                  <a:lnTo>
                    <a:pt x="935" y="16"/>
                  </a:lnTo>
                  <a:lnTo>
                    <a:pt x="941" y="34"/>
                  </a:lnTo>
                  <a:lnTo>
                    <a:pt x="935" y="52"/>
                  </a:lnTo>
                  <a:lnTo>
                    <a:pt x="915" y="60"/>
                  </a:lnTo>
                  <a:lnTo>
                    <a:pt x="589" y="52"/>
                  </a:lnTo>
                  <a:lnTo>
                    <a:pt x="261" y="44"/>
                  </a:lnTo>
                  <a:lnTo>
                    <a:pt x="133" y="43"/>
                  </a:lnTo>
                  <a:lnTo>
                    <a:pt x="8" y="28"/>
                  </a:lnTo>
                  <a:lnTo>
                    <a:pt x="0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50">
              <a:extLst>
                <a:ext uri="{FF2B5EF4-FFF2-40B4-BE49-F238E27FC236}">
                  <a16:creationId xmlns:a16="http://schemas.microsoft.com/office/drawing/2014/main" id="{B1A4E050-43D2-4BA8-B9B0-3C51B31C6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" y="2000"/>
              <a:ext cx="105" cy="36"/>
            </a:xfrm>
            <a:custGeom>
              <a:avLst/>
              <a:gdLst>
                <a:gd name="T0" fmla="*/ 1 w 178"/>
                <a:gd name="T1" fmla="*/ 1 h 65"/>
                <a:gd name="T2" fmla="*/ 1 w 178"/>
                <a:gd name="T3" fmla="*/ 1 h 65"/>
                <a:gd name="T4" fmla="*/ 1 w 178"/>
                <a:gd name="T5" fmla="*/ 0 h 65"/>
                <a:gd name="T6" fmla="*/ 1 w 178"/>
                <a:gd name="T7" fmla="*/ 1 h 65"/>
                <a:gd name="T8" fmla="*/ 1 w 178"/>
                <a:gd name="T9" fmla="*/ 1 h 65"/>
                <a:gd name="T10" fmla="*/ 1 w 178"/>
                <a:gd name="T11" fmla="*/ 1 h 65"/>
                <a:gd name="T12" fmla="*/ 1 w 178"/>
                <a:gd name="T13" fmla="*/ 1 h 65"/>
                <a:gd name="T14" fmla="*/ 1 w 178"/>
                <a:gd name="T15" fmla="*/ 1 h 65"/>
                <a:gd name="T16" fmla="*/ 0 w 178"/>
                <a:gd name="T17" fmla="*/ 1 h 65"/>
                <a:gd name="T18" fmla="*/ 1 w 178"/>
                <a:gd name="T19" fmla="*/ 1 h 65"/>
                <a:gd name="T20" fmla="*/ 1 w 178"/>
                <a:gd name="T21" fmla="*/ 1 h 65"/>
                <a:gd name="T22" fmla="*/ 1 w 178"/>
                <a:gd name="T23" fmla="*/ 1 h 65"/>
                <a:gd name="T24" fmla="*/ 1 w 178"/>
                <a:gd name="T25" fmla="*/ 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8"/>
                <a:gd name="T40" fmla="*/ 0 h 65"/>
                <a:gd name="T41" fmla="*/ 178 w 178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8" h="65">
                  <a:moveTo>
                    <a:pt x="18" y="27"/>
                  </a:moveTo>
                  <a:lnTo>
                    <a:pt x="70" y="17"/>
                  </a:lnTo>
                  <a:lnTo>
                    <a:pt x="165" y="0"/>
                  </a:lnTo>
                  <a:lnTo>
                    <a:pt x="178" y="5"/>
                  </a:lnTo>
                  <a:lnTo>
                    <a:pt x="172" y="19"/>
                  </a:lnTo>
                  <a:lnTo>
                    <a:pt x="126" y="40"/>
                  </a:lnTo>
                  <a:lnTo>
                    <a:pt x="82" y="62"/>
                  </a:lnTo>
                  <a:lnTo>
                    <a:pt x="18" y="65"/>
                  </a:lnTo>
                  <a:lnTo>
                    <a:pt x="0" y="47"/>
                  </a:lnTo>
                  <a:lnTo>
                    <a:pt x="4" y="34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51">
              <a:extLst>
                <a:ext uri="{FF2B5EF4-FFF2-40B4-BE49-F238E27FC236}">
                  <a16:creationId xmlns:a16="http://schemas.microsoft.com/office/drawing/2014/main" id="{889E8546-EE0C-44D6-A93E-5CC16B47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" y="2006"/>
              <a:ext cx="83" cy="109"/>
            </a:xfrm>
            <a:custGeom>
              <a:avLst/>
              <a:gdLst>
                <a:gd name="T0" fmla="*/ 1 w 143"/>
                <a:gd name="T1" fmla="*/ 1 h 194"/>
                <a:gd name="T2" fmla="*/ 1 w 143"/>
                <a:gd name="T3" fmla="*/ 1 h 194"/>
                <a:gd name="T4" fmla="*/ 1 w 143"/>
                <a:gd name="T5" fmla="*/ 1 h 194"/>
                <a:gd name="T6" fmla="*/ 1 w 143"/>
                <a:gd name="T7" fmla="*/ 1 h 194"/>
                <a:gd name="T8" fmla="*/ 1 w 143"/>
                <a:gd name="T9" fmla="*/ 1 h 194"/>
                <a:gd name="T10" fmla="*/ 1 w 143"/>
                <a:gd name="T11" fmla="*/ 1 h 194"/>
                <a:gd name="T12" fmla="*/ 1 w 143"/>
                <a:gd name="T13" fmla="*/ 1 h 194"/>
                <a:gd name="T14" fmla="*/ 0 w 143"/>
                <a:gd name="T15" fmla="*/ 1 h 194"/>
                <a:gd name="T16" fmla="*/ 1 w 143"/>
                <a:gd name="T17" fmla="*/ 1 h 194"/>
                <a:gd name="T18" fmla="*/ 1 w 143"/>
                <a:gd name="T19" fmla="*/ 1 h 194"/>
                <a:gd name="T20" fmla="*/ 1 w 143"/>
                <a:gd name="T21" fmla="*/ 1 h 194"/>
                <a:gd name="T22" fmla="*/ 1 w 143"/>
                <a:gd name="T23" fmla="*/ 1 h 194"/>
                <a:gd name="T24" fmla="*/ 1 w 143"/>
                <a:gd name="T25" fmla="*/ 1 h 194"/>
                <a:gd name="T26" fmla="*/ 1 w 143"/>
                <a:gd name="T27" fmla="*/ 0 h 194"/>
                <a:gd name="T28" fmla="*/ 1 w 143"/>
                <a:gd name="T29" fmla="*/ 1 h 194"/>
                <a:gd name="T30" fmla="*/ 1 w 143"/>
                <a:gd name="T31" fmla="*/ 1 h 194"/>
                <a:gd name="T32" fmla="*/ 1 w 143"/>
                <a:gd name="T33" fmla="*/ 1 h 1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194"/>
                <a:gd name="T53" fmla="*/ 143 w 143"/>
                <a:gd name="T54" fmla="*/ 194 h 1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194">
                  <a:moveTo>
                    <a:pt x="116" y="13"/>
                  </a:moveTo>
                  <a:lnTo>
                    <a:pt x="143" y="67"/>
                  </a:lnTo>
                  <a:lnTo>
                    <a:pt x="142" y="84"/>
                  </a:lnTo>
                  <a:lnTo>
                    <a:pt x="120" y="126"/>
                  </a:lnTo>
                  <a:lnTo>
                    <a:pt x="91" y="155"/>
                  </a:lnTo>
                  <a:lnTo>
                    <a:pt x="55" y="175"/>
                  </a:lnTo>
                  <a:lnTo>
                    <a:pt x="15" y="194"/>
                  </a:lnTo>
                  <a:lnTo>
                    <a:pt x="0" y="189"/>
                  </a:lnTo>
                  <a:lnTo>
                    <a:pt x="5" y="175"/>
                  </a:lnTo>
                  <a:lnTo>
                    <a:pt x="58" y="135"/>
                  </a:lnTo>
                  <a:lnTo>
                    <a:pt x="89" y="75"/>
                  </a:lnTo>
                  <a:lnTo>
                    <a:pt x="71" y="32"/>
                  </a:lnTo>
                  <a:lnTo>
                    <a:pt x="71" y="13"/>
                  </a:lnTo>
                  <a:lnTo>
                    <a:pt x="84" y="0"/>
                  </a:lnTo>
                  <a:lnTo>
                    <a:pt x="11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52">
              <a:extLst>
                <a:ext uri="{FF2B5EF4-FFF2-40B4-BE49-F238E27FC236}">
                  <a16:creationId xmlns:a16="http://schemas.microsoft.com/office/drawing/2014/main" id="{F6E85581-EAD4-4E6B-8A55-0CAD591AF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" y="2107"/>
              <a:ext cx="40" cy="50"/>
            </a:xfrm>
            <a:custGeom>
              <a:avLst/>
              <a:gdLst>
                <a:gd name="T0" fmla="*/ 1 w 69"/>
                <a:gd name="T1" fmla="*/ 1 h 89"/>
                <a:gd name="T2" fmla="*/ 0 w 69"/>
                <a:gd name="T3" fmla="*/ 1 h 89"/>
                <a:gd name="T4" fmla="*/ 1 w 69"/>
                <a:gd name="T5" fmla="*/ 1 h 89"/>
                <a:gd name="T6" fmla="*/ 1 w 69"/>
                <a:gd name="T7" fmla="*/ 1 h 89"/>
                <a:gd name="T8" fmla="*/ 1 w 69"/>
                <a:gd name="T9" fmla="*/ 0 h 89"/>
                <a:gd name="T10" fmla="*/ 1 w 69"/>
                <a:gd name="T11" fmla="*/ 1 h 89"/>
                <a:gd name="T12" fmla="*/ 1 w 69"/>
                <a:gd name="T13" fmla="*/ 1 h 89"/>
                <a:gd name="T14" fmla="*/ 1 w 69"/>
                <a:gd name="T15" fmla="*/ 1 h 89"/>
                <a:gd name="T16" fmla="*/ 1 w 69"/>
                <a:gd name="T17" fmla="*/ 1 h 89"/>
                <a:gd name="T18" fmla="*/ 1 w 69"/>
                <a:gd name="T19" fmla="*/ 1 h 89"/>
                <a:gd name="T20" fmla="*/ 1 w 69"/>
                <a:gd name="T21" fmla="*/ 1 h 89"/>
                <a:gd name="T22" fmla="*/ 1 w 69"/>
                <a:gd name="T23" fmla="*/ 1 h 89"/>
                <a:gd name="T24" fmla="*/ 1 w 69"/>
                <a:gd name="T25" fmla="*/ 1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89"/>
                <a:gd name="T41" fmla="*/ 69 w 69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89">
                  <a:moveTo>
                    <a:pt x="20" y="83"/>
                  </a:moveTo>
                  <a:lnTo>
                    <a:pt x="0" y="55"/>
                  </a:lnTo>
                  <a:lnTo>
                    <a:pt x="3" y="39"/>
                  </a:lnTo>
                  <a:lnTo>
                    <a:pt x="26" y="17"/>
                  </a:lnTo>
                  <a:lnTo>
                    <a:pt x="54" y="0"/>
                  </a:lnTo>
                  <a:lnTo>
                    <a:pt x="69" y="4"/>
                  </a:lnTo>
                  <a:lnTo>
                    <a:pt x="65" y="20"/>
                  </a:lnTo>
                  <a:lnTo>
                    <a:pt x="37" y="52"/>
                  </a:lnTo>
                  <a:lnTo>
                    <a:pt x="42" y="72"/>
                  </a:lnTo>
                  <a:lnTo>
                    <a:pt x="37" y="89"/>
                  </a:lnTo>
                  <a:lnTo>
                    <a:pt x="2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53">
              <a:extLst>
                <a:ext uri="{FF2B5EF4-FFF2-40B4-BE49-F238E27FC236}">
                  <a16:creationId xmlns:a16="http://schemas.microsoft.com/office/drawing/2014/main" id="{28ED0A93-5FAE-4F8A-A925-9AE4F23F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" y="2004"/>
              <a:ext cx="122" cy="72"/>
            </a:xfrm>
            <a:custGeom>
              <a:avLst/>
              <a:gdLst>
                <a:gd name="T0" fmla="*/ 1 w 208"/>
                <a:gd name="T1" fmla="*/ 1 h 127"/>
                <a:gd name="T2" fmla="*/ 1 w 208"/>
                <a:gd name="T3" fmla="*/ 1 h 127"/>
                <a:gd name="T4" fmla="*/ 1 w 208"/>
                <a:gd name="T5" fmla="*/ 1 h 127"/>
                <a:gd name="T6" fmla="*/ 1 w 208"/>
                <a:gd name="T7" fmla="*/ 1 h 127"/>
                <a:gd name="T8" fmla="*/ 1 w 208"/>
                <a:gd name="T9" fmla="*/ 1 h 127"/>
                <a:gd name="T10" fmla="*/ 1 w 208"/>
                <a:gd name="T11" fmla="*/ 1 h 127"/>
                <a:gd name="T12" fmla="*/ 1 w 208"/>
                <a:gd name="T13" fmla="*/ 1 h 127"/>
                <a:gd name="T14" fmla="*/ 1 w 208"/>
                <a:gd name="T15" fmla="*/ 1 h 127"/>
                <a:gd name="T16" fmla="*/ 1 w 208"/>
                <a:gd name="T17" fmla="*/ 1 h 127"/>
                <a:gd name="T18" fmla="*/ 1 w 208"/>
                <a:gd name="T19" fmla="*/ 1 h 127"/>
                <a:gd name="T20" fmla="*/ 1 w 208"/>
                <a:gd name="T21" fmla="*/ 1 h 127"/>
                <a:gd name="T22" fmla="*/ 0 w 208"/>
                <a:gd name="T23" fmla="*/ 1 h 127"/>
                <a:gd name="T24" fmla="*/ 1 w 208"/>
                <a:gd name="T25" fmla="*/ 1 h 127"/>
                <a:gd name="T26" fmla="*/ 1 w 208"/>
                <a:gd name="T27" fmla="*/ 0 h 127"/>
                <a:gd name="T28" fmla="*/ 1 w 208"/>
                <a:gd name="T29" fmla="*/ 1 h 127"/>
                <a:gd name="T30" fmla="*/ 1 w 208"/>
                <a:gd name="T31" fmla="*/ 1 h 127"/>
                <a:gd name="T32" fmla="*/ 1 w 208"/>
                <a:gd name="T33" fmla="*/ 1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"/>
                <a:gd name="T52" fmla="*/ 0 h 127"/>
                <a:gd name="T53" fmla="*/ 208 w 208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" h="127">
                  <a:moveTo>
                    <a:pt x="46" y="19"/>
                  </a:moveTo>
                  <a:lnTo>
                    <a:pt x="52" y="43"/>
                  </a:lnTo>
                  <a:lnTo>
                    <a:pt x="65" y="60"/>
                  </a:lnTo>
                  <a:lnTo>
                    <a:pt x="83" y="73"/>
                  </a:lnTo>
                  <a:lnTo>
                    <a:pt x="104" y="84"/>
                  </a:lnTo>
                  <a:lnTo>
                    <a:pt x="197" y="87"/>
                  </a:lnTo>
                  <a:lnTo>
                    <a:pt x="208" y="96"/>
                  </a:lnTo>
                  <a:lnTo>
                    <a:pt x="201" y="107"/>
                  </a:lnTo>
                  <a:lnTo>
                    <a:pt x="147" y="120"/>
                  </a:lnTo>
                  <a:lnTo>
                    <a:pt x="95" y="127"/>
                  </a:lnTo>
                  <a:lnTo>
                    <a:pt x="33" y="88"/>
                  </a:lnTo>
                  <a:lnTo>
                    <a:pt x="0" y="25"/>
                  </a:lnTo>
                  <a:lnTo>
                    <a:pt x="5" y="6"/>
                  </a:lnTo>
                  <a:lnTo>
                    <a:pt x="21" y="0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54">
              <a:extLst>
                <a:ext uri="{FF2B5EF4-FFF2-40B4-BE49-F238E27FC236}">
                  <a16:creationId xmlns:a16="http://schemas.microsoft.com/office/drawing/2014/main" id="{556B9A75-076E-4354-8A14-32F1695A2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" y="2057"/>
              <a:ext cx="19" cy="65"/>
            </a:xfrm>
            <a:custGeom>
              <a:avLst/>
              <a:gdLst>
                <a:gd name="T0" fmla="*/ 1 w 34"/>
                <a:gd name="T1" fmla="*/ 1 h 114"/>
                <a:gd name="T2" fmla="*/ 1 w 34"/>
                <a:gd name="T3" fmla="*/ 1 h 114"/>
                <a:gd name="T4" fmla="*/ 1 w 34"/>
                <a:gd name="T5" fmla="*/ 1 h 114"/>
                <a:gd name="T6" fmla="*/ 1 w 34"/>
                <a:gd name="T7" fmla="*/ 1 h 114"/>
                <a:gd name="T8" fmla="*/ 1 w 34"/>
                <a:gd name="T9" fmla="*/ 1 h 114"/>
                <a:gd name="T10" fmla="*/ 0 w 34"/>
                <a:gd name="T11" fmla="*/ 1 h 114"/>
                <a:gd name="T12" fmla="*/ 1 w 34"/>
                <a:gd name="T13" fmla="*/ 1 h 114"/>
                <a:gd name="T14" fmla="*/ 1 w 34"/>
                <a:gd name="T15" fmla="*/ 0 h 114"/>
                <a:gd name="T16" fmla="*/ 1 w 34"/>
                <a:gd name="T17" fmla="*/ 1 h 114"/>
                <a:gd name="T18" fmla="*/ 1 w 34"/>
                <a:gd name="T19" fmla="*/ 1 h 114"/>
                <a:gd name="T20" fmla="*/ 1 w 34"/>
                <a:gd name="T21" fmla="*/ 1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14"/>
                <a:gd name="T35" fmla="*/ 34 w 34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14">
                  <a:moveTo>
                    <a:pt x="30" y="11"/>
                  </a:moveTo>
                  <a:lnTo>
                    <a:pt x="34" y="48"/>
                  </a:lnTo>
                  <a:lnTo>
                    <a:pt x="27" y="104"/>
                  </a:lnTo>
                  <a:lnTo>
                    <a:pt x="17" y="114"/>
                  </a:lnTo>
                  <a:lnTo>
                    <a:pt x="7" y="104"/>
                  </a:lnTo>
                  <a:lnTo>
                    <a:pt x="0" y="48"/>
                  </a:lnTo>
                  <a:lnTo>
                    <a:pt x="4" y="11"/>
                  </a:lnTo>
                  <a:lnTo>
                    <a:pt x="17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55">
              <a:extLst>
                <a:ext uri="{FF2B5EF4-FFF2-40B4-BE49-F238E27FC236}">
                  <a16:creationId xmlns:a16="http://schemas.microsoft.com/office/drawing/2014/main" id="{833B6DB2-8ED9-45C5-99D2-60CEBB010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" y="1925"/>
              <a:ext cx="26" cy="53"/>
            </a:xfrm>
            <a:custGeom>
              <a:avLst/>
              <a:gdLst>
                <a:gd name="T0" fmla="*/ 1 w 46"/>
                <a:gd name="T1" fmla="*/ 1 h 96"/>
                <a:gd name="T2" fmla="*/ 1 w 46"/>
                <a:gd name="T3" fmla="*/ 1 h 96"/>
                <a:gd name="T4" fmla="*/ 1 w 46"/>
                <a:gd name="T5" fmla="*/ 1 h 96"/>
                <a:gd name="T6" fmla="*/ 1 w 46"/>
                <a:gd name="T7" fmla="*/ 1 h 96"/>
                <a:gd name="T8" fmla="*/ 0 w 46"/>
                <a:gd name="T9" fmla="*/ 1 h 96"/>
                <a:gd name="T10" fmla="*/ 1 w 46"/>
                <a:gd name="T11" fmla="*/ 1 h 96"/>
                <a:gd name="T12" fmla="*/ 1 w 46"/>
                <a:gd name="T13" fmla="*/ 0 h 96"/>
                <a:gd name="T14" fmla="*/ 1 w 46"/>
                <a:gd name="T15" fmla="*/ 1 h 96"/>
                <a:gd name="T16" fmla="*/ 1 w 46"/>
                <a:gd name="T17" fmla="*/ 1 h 96"/>
                <a:gd name="T18" fmla="*/ 1 w 46"/>
                <a:gd name="T19" fmla="*/ 1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96"/>
                <a:gd name="T32" fmla="*/ 46 w 46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96">
                  <a:moveTo>
                    <a:pt x="35" y="18"/>
                  </a:moveTo>
                  <a:lnTo>
                    <a:pt x="46" y="83"/>
                  </a:lnTo>
                  <a:lnTo>
                    <a:pt x="39" y="96"/>
                  </a:lnTo>
                  <a:lnTo>
                    <a:pt x="26" y="91"/>
                  </a:lnTo>
                  <a:lnTo>
                    <a:pt x="0" y="21"/>
                  </a:lnTo>
                  <a:lnTo>
                    <a:pt x="4" y="5"/>
                  </a:lnTo>
                  <a:lnTo>
                    <a:pt x="14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56">
              <a:extLst>
                <a:ext uri="{FF2B5EF4-FFF2-40B4-BE49-F238E27FC236}">
                  <a16:creationId xmlns:a16="http://schemas.microsoft.com/office/drawing/2014/main" id="{A68D93A0-CF3C-4436-8370-5ABEFFB8D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892"/>
              <a:ext cx="486" cy="46"/>
            </a:xfrm>
            <a:custGeom>
              <a:avLst/>
              <a:gdLst>
                <a:gd name="T0" fmla="*/ 1 w 830"/>
                <a:gd name="T1" fmla="*/ 1 h 82"/>
                <a:gd name="T2" fmla="*/ 1 w 830"/>
                <a:gd name="T3" fmla="*/ 1 h 82"/>
                <a:gd name="T4" fmla="*/ 1 w 830"/>
                <a:gd name="T5" fmla="*/ 1 h 82"/>
                <a:gd name="T6" fmla="*/ 1 w 830"/>
                <a:gd name="T7" fmla="*/ 0 h 82"/>
                <a:gd name="T8" fmla="*/ 1 w 830"/>
                <a:gd name="T9" fmla="*/ 1 h 82"/>
                <a:gd name="T10" fmla="*/ 1 w 830"/>
                <a:gd name="T11" fmla="*/ 1 h 82"/>
                <a:gd name="T12" fmla="*/ 1 w 830"/>
                <a:gd name="T13" fmla="*/ 1 h 82"/>
                <a:gd name="T14" fmla="*/ 1 w 830"/>
                <a:gd name="T15" fmla="*/ 1 h 82"/>
                <a:gd name="T16" fmla="*/ 1 w 830"/>
                <a:gd name="T17" fmla="*/ 1 h 82"/>
                <a:gd name="T18" fmla="*/ 1 w 830"/>
                <a:gd name="T19" fmla="*/ 1 h 82"/>
                <a:gd name="T20" fmla="*/ 0 w 830"/>
                <a:gd name="T21" fmla="*/ 1 h 82"/>
                <a:gd name="T22" fmla="*/ 1 w 830"/>
                <a:gd name="T23" fmla="*/ 1 h 82"/>
                <a:gd name="T24" fmla="*/ 1 w 830"/>
                <a:gd name="T25" fmla="*/ 1 h 82"/>
                <a:gd name="T26" fmla="*/ 1 w 830"/>
                <a:gd name="T27" fmla="*/ 1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0"/>
                <a:gd name="T43" fmla="*/ 0 h 82"/>
                <a:gd name="T44" fmla="*/ 830 w 830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0" h="82">
                  <a:moveTo>
                    <a:pt x="1" y="60"/>
                  </a:moveTo>
                  <a:lnTo>
                    <a:pt x="83" y="51"/>
                  </a:lnTo>
                  <a:lnTo>
                    <a:pt x="422" y="13"/>
                  </a:lnTo>
                  <a:lnTo>
                    <a:pt x="622" y="0"/>
                  </a:lnTo>
                  <a:lnTo>
                    <a:pt x="821" y="4"/>
                  </a:lnTo>
                  <a:lnTo>
                    <a:pt x="830" y="14"/>
                  </a:lnTo>
                  <a:lnTo>
                    <a:pt x="821" y="25"/>
                  </a:lnTo>
                  <a:lnTo>
                    <a:pt x="406" y="48"/>
                  </a:lnTo>
                  <a:lnTo>
                    <a:pt x="85" y="78"/>
                  </a:lnTo>
                  <a:lnTo>
                    <a:pt x="17" y="82"/>
                  </a:lnTo>
                  <a:lnTo>
                    <a:pt x="0" y="73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57">
              <a:extLst>
                <a:ext uri="{FF2B5EF4-FFF2-40B4-BE49-F238E27FC236}">
                  <a16:creationId xmlns:a16="http://schemas.microsoft.com/office/drawing/2014/main" id="{21A703E4-947A-457C-86AF-948342BB4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" y="1894"/>
              <a:ext cx="18" cy="61"/>
            </a:xfrm>
            <a:custGeom>
              <a:avLst/>
              <a:gdLst>
                <a:gd name="T0" fmla="*/ 1 w 32"/>
                <a:gd name="T1" fmla="*/ 1 h 109"/>
                <a:gd name="T2" fmla="*/ 1 w 32"/>
                <a:gd name="T3" fmla="*/ 1 h 109"/>
                <a:gd name="T4" fmla="*/ 1 w 32"/>
                <a:gd name="T5" fmla="*/ 1 h 109"/>
                <a:gd name="T6" fmla="*/ 1 w 32"/>
                <a:gd name="T7" fmla="*/ 1 h 109"/>
                <a:gd name="T8" fmla="*/ 0 w 32"/>
                <a:gd name="T9" fmla="*/ 1 h 109"/>
                <a:gd name="T10" fmla="*/ 1 w 32"/>
                <a:gd name="T11" fmla="*/ 1 h 109"/>
                <a:gd name="T12" fmla="*/ 1 w 32"/>
                <a:gd name="T13" fmla="*/ 0 h 109"/>
                <a:gd name="T14" fmla="*/ 1 w 32"/>
                <a:gd name="T15" fmla="*/ 1 h 109"/>
                <a:gd name="T16" fmla="*/ 1 w 32"/>
                <a:gd name="T17" fmla="*/ 1 h 109"/>
                <a:gd name="T18" fmla="*/ 1 w 32"/>
                <a:gd name="T19" fmla="*/ 1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09"/>
                <a:gd name="T32" fmla="*/ 32 w 32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09">
                  <a:moveTo>
                    <a:pt x="32" y="17"/>
                  </a:moveTo>
                  <a:lnTo>
                    <a:pt x="26" y="100"/>
                  </a:lnTo>
                  <a:lnTo>
                    <a:pt x="16" y="109"/>
                  </a:lnTo>
                  <a:lnTo>
                    <a:pt x="5" y="100"/>
                  </a:lnTo>
                  <a:lnTo>
                    <a:pt x="0" y="17"/>
                  </a:lnTo>
                  <a:lnTo>
                    <a:pt x="5" y="4"/>
                  </a:lnTo>
                  <a:lnTo>
                    <a:pt x="16" y="0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58">
              <a:extLst>
                <a:ext uri="{FF2B5EF4-FFF2-40B4-BE49-F238E27FC236}">
                  <a16:creationId xmlns:a16="http://schemas.microsoft.com/office/drawing/2014/main" id="{CAAC65CF-2DC5-4871-B1F6-FFB092184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" y="1918"/>
              <a:ext cx="18" cy="47"/>
            </a:xfrm>
            <a:custGeom>
              <a:avLst/>
              <a:gdLst>
                <a:gd name="T0" fmla="*/ 1 w 32"/>
                <a:gd name="T1" fmla="*/ 1 h 83"/>
                <a:gd name="T2" fmla="*/ 1 w 32"/>
                <a:gd name="T3" fmla="*/ 1 h 83"/>
                <a:gd name="T4" fmla="*/ 1 w 32"/>
                <a:gd name="T5" fmla="*/ 1 h 83"/>
                <a:gd name="T6" fmla="*/ 1 w 32"/>
                <a:gd name="T7" fmla="*/ 1 h 83"/>
                <a:gd name="T8" fmla="*/ 0 w 32"/>
                <a:gd name="T9" fmla="*/ 1 h 83"/>
                <a:gd name="T10" fmla="*/ 1 w 32"/>
                <a:gd name="T11" fmla="*/ 1 h 83"/>
                <a:gd name="T12" fmla="*/ 1 w 32"/>
                <a:gd name="T13" fmla="*/ 0 h 83"/>
                <a:gd name="T14" fmla="*/ 1 w 32"/>
                <a:gd name="T15" fmla="*/ 1 h 83"/>
                <a:gd name="T16" fmla="*/ 1 w 32"/>
                <a:gd name="T17" fmla="*/ 1 h 83"/>
                <a:gd name="T18" fmla="*/ 1 w 32"/>
                <a:gd name="T19" fmla="*/ 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83"/>
                <a:gd name="T32" fmla="*/ 32 w 32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83">
                  <a:moveTo>
                    <a:pt x="32" y="16"/>
                  </a:moveTo>
                  <a:lnTo>
                    <a:pt x="26" y="74"/>
                  </a:lnTo>
                  <a:lnTo>
                    <a:pt x="16" y="83"/>
                  </a:lnTo>
                  <a:lnTo>
                    <a:pt x="7" y="72"/>
                  </a:lnTo>
                  <a:lnTo>
                    <a:pt x="0" y="16"/>
                  </a:lnTo>
                  <a:lnTo>
                    <a:pt x="6" y="4"/>
                  </a:lnTo>
                  <a:lnTo>
                    <a:pt x="16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Freeform 59">
              <a:extLst>
                <a:ext uri="{FF2B5EF4-FFF2-40B4-BE49-F238E27FC236}">
                  <a16:creationId xmlns:a16="http://schemas.microsoft.com/office/drawing/2014/main" id="{2760A7A9-746A-419E-A2DD-1CC58BE7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" y="1917"/>
              <a:ext cx="22" cy="47"/>
            </a:xfrm>
            <a:custGeom>
              <a:avLst/>
              <a:gdLst>
                <a:gd name="T0" fmla="*/ 1 w 39"/>
                <a:gd name="T1" fmla="*/ 1 h 83"/>
                <a:gd name="T2" fmla="*/ 1 w 39"/>
                <a:gd name="T3" fmla="*/ 1 h 83"/>
                <a:gd name="T4" fmla="*/ 1 w 39"/>
                <a:gd name="T5" fmla="*/ 1 h 83"/>
                <a:gd name="T6" fmla="*/ 1 w 39"/>
                <a:gd name="T7" fmla="*/ 1 h 83"/>
                <a:gd name="T8" fmla="*/ 0 w 39"/>
                <a:gd name="T9" fmla="*/ 1 h 83"/>
                <a:gd name="T10" fmla="*/ 1 w 39"/>
                <a:gd name="T11" fmla="*/ 1 h 83"/>
                <a:gd name="T12" fmla="*/ 1 w 39"/>
                <a:gd name="T13" fmla="*/ 0 h 83"/>
                <a:gd name="T14" fmla="*/ 1 w 39"/>
                <a:gd name="T15" fmla="*/ 1 h 83"/>
                <a:gd name="T16" fmla="*/ 1 w 39"/>
                <a:gd name="T17" fmla="*/ 1 h 83"/>
                <a:gd name="T18" fmla="*/ 1 w 39"/>
                <a:gd name="T19" fmla="*/ 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11"/>
                  </a:moveTo>
                  <a:lnTo>
                    <a:pt x="33" y="66"/>
                  </a:lnTo>
                  <a:lnTo>
                    <a:pt x="22" y="83"/>
                  </a:lnTo>
                  <a:lnTo>
                    <a:pt x="12" y="70"/>
                  </a:lnTo>
                  <a:lnTo>
                    <a:pt x="0" y="10"/>
                  </a:lnTo>
                  <a:lnTo>
                    <a:pt x="7" y="1"/>
                  </a:lnTo>
                  <a:lnTo>
                    <a:pt x="20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60">
              <a:extLst>
                <a:ext uri="{FF2B5EF4-FFF2-40B4-BE49-F238E27FC236}">
                  <a16:creationId xmlns:a16="http://schemas.microsoft.com/office/drawing/2014/main" id="{E924CCB2-4DD5-417A-BC22-0978E4C3D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1914"/>
              <a:ext cx="21" cy="49"/>
            </a:xfrm>
            <a:custGeom>
              <a:avLst/>
              <a:gdLst>
                <a:gd name="T0" fmla="*/ 1 w 36"/>
                <a:gd name="T1" fmla="*/ 1 h 87"/>
                <a:gd name="T2" fmla="*/ 1 w 36"/>
                <a:gd name="T3" fmla="*/ 1 h 87"/>
                <a:gd name="T4" fmla="*/ 1 w 36"/>
                <a:gd name="T5" fmla="*/ 1 h 87"/>
                <a:gd name="T6" fmla="*/ 1 w 36"/>
                <a:gd name="T7" fmla="*/ 1 h 87"/>
                <a:gd name="T8" fmla="*/ 0 w 36"/>
                <a:gd name="T9" fmla="*/ 1 h 87"/>
                <a:gd name="T10" fmla="*/ 1 w 36"/>
                <a:gd name="T11" fmla="*/ 1 h 87"/>
                <a:gd name="T12" fmla="*/ 1 w 36"/>
                <a:gd name="T13" fmla="*/ 0 h 87"/>
                <a:gd name="T14" fmla="*/ 1 w 36"/>
                <a:gd name="T15" fmla="*/ 1 h 87"/>
                <a:gd name="T16" fmla="*/ 1 w 36"/>
                <a:gd name="T17" fmla="*/ 1 h 87"/>
                <a:gd name="T18" fmla="*/ 1 w 36"/>
                <a:gd name="T19" fmla="*/ 1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87"/>
                <a:gd name="T32" fmla="*/ 36 w 36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87">
                  <a:moveTo>
                    <a:pt x="36" y="16"/>
                  </a:moveTo>
                  <a:lnTo>
                    <a:pt x="32" y="71"/>
                  </a:lnTo>
                  <a:lnTo>
                    <a:pt x="20" y="87"/>
                  </a:lnTo>
                  <a:lnTo>
                    <a:pt x="7" y="74"/>
                  </a:lnTo>
                  <a:lnTo>
                    <a:pt x="0" y="16"/>
                  </a:lnTo>
                  <a:lnTo>
                    <a:pt x="5" y="5"/>
                  </a:lnTo>
                  <a:lnTo>
                    <a:pt x="18" y="0"/>
                  </a:lnTo>
                  <a:lnTo>
                    <a:pt x="3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Freeform 61">
              <a:extLst>
                <a:ext uri="{FF2B5EF4-FFF2-40B4-BE49-F238E27FC236}">
                  <a16:creationId xmlns:a16="http://schemas.microsoft.com/office/drawing/2014/main" id="{BF84D1C8-A0C6-448D-8FE6-3AD78B6AC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8" y="1919"/>
              <a:ext cx="22" cy="53"/>
            </a:xfrm>
            <a:custGeom>
              <a:avLst/>
              <a:gdLst>
                <a:gd name="T0" fmla="*/ 1 w 39"/>
                <a:gd name="T1" fmla="*/ 1 h 93"/>
                <a:gd name="T2" fmla="*/ 1 w 39"/>
                <a:gd name="T3" fmla="*/ 1 h 93"/>
                <a:gd name="T4" fmla="*/ 1 w 39"/>
                <a:gd name="T5" fmla="*/ 1 h 93"/>
                <a:gd name="T6" fmla="*/ 1 w 39"/>
                <a:gd name="T7" fmla="*/ 1 h 93"/>
                <a:gd name="T8" fmla="*/ 1 w 39"/>
                <a:gd name="T9" fmla="*/ 1 h 93"/>
                <a:gd name="T10" fmla="*/ 1 w 39"/>
                <a:gd name="T11" fmla="*/ 1 h 93"/>
                <a:gd name="T12" fmla="*/ 0 w 39"/>
                <a:gd name="T13" fmla="*/ 1 h 93"/>
                <a:gd name="T14" fmla="*/ 1 w 39"/>
                <a:gd name="T15" fmla="*/ 1 h 93"/>
                <a:gd name="T16" fmla="*/ 1 w 39"/>
                <a:gd name="T17" fmla="*/ 0 h 93"/>
                <a:gd name="T18" fmla="*/ 1 w 39"/>
                <a:gd name="T19" fmla="*/ 1 h 93"/>
                <a:gd name="T20" fmla="*/ 1 w 39"/>
                <a:gd name="T21" fmla="*/ 1 h 93"/>
                <a:gd name="T22" fmla="*/ 1 w 39"/>
                <a:gd name="T23" fmla="*/ 1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93"/>
                <a:gd name="T38" fmla="*/ 39 w 39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93">
                  <a:moveTo>
                    <a:pt x="39" y="14"/>
                  </a:moveTo>
                  <a:lnTo>
                    <a:pt x="37" y="40"/>
                  </a:lnTo>
                  <a:lnTo>
                    <a:pt x="37" y="83"/>
                  </a:lnTo>
                  <a:lnTo>
                    <a:pt x="26" y="93"/>
                  </a:lnTo>
                  <a:lnTo>
                    <a:pt x="16" y="83"/>
                  </a:lnTo>
                  <a:lnTo>
                    <a:pt x="6" y="43"/>
                  </a:lnTo>
                  <a:lnTo>
                    <a:pt x="0" y="13"/>
                  </a:lnTo>
                  <a:lnTo>
                    <a:pt x="6" y="2"/>
                  </a:lnTo>
                  <a:lnTo>
                    <a:pt x="20" y="0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62">
              <a:extLst>
                <a:ext uri="{FF2B5EF4-FFF2-40B4-BE49-F238E27FC236}">
                  <a16:creationId xmlns:a16="http://schemas.microsoft.com/office/drawing/2014/main" id="{6A994C11-DA57-43F7-A60E-E2ABB957A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" y="1265"/>
              <a:ext cx="176" cy="71"/>
            </a:xfrm>
            <a:custGeom>
              <a:avLst/>
              <a:gdLst>
                <a:gd name="T0" fmla="*/ 1 w 300"/>
                <a:gd name="T1" fmla="*/ 0 h 126"/>
                <a:gd name="T2" fmla="*/ 1 w 300"/>
                <a:gd name="T3" fmla="*/ 1 h 126"/>
                <a:gd name="T4" fmla="*/ 1 w 300"/>
                <a:gd name="T5" fmla="*/ 1 h 126"/>
                <a:gd name="T6" fmla="*/ 1 w 300"/>
                <a:gd name="T7" fmla="*/ 1 h 126"/>
                <a:gd name="T8" fmla="*/ 1 w 300"/>
                <a:gd name="T9" fmla="*/ 1 h 126"/>
                <a:gd name="T10" fmla="*/ 1 w 300"/>
                <a:gd name="T11" fmla="*/ 1 h 126"/>
                <a:gd name="T12" fmla="*/ 1 w 300"/>
                <a:gd name="T13" fmla="*/ 1 h 126"/>
                <a:gd name="T14" fmla="*/ 1 w 300"/>
                <a:gd name="T15" fmla="*/ 1 h 126"/>
                <a:gd name="T16" fmla="*/ 1 w 300"/>
                <a:gd name="T17" fmla="*/ 1 h 126"/>
                <a:gd name="T18" fmla="*/ 1 w 300"/>
                <a:gd name="T19" fmla="*/ 1 h 126"/>
                <a:gd name="T20" fmla="*/ 1 w 300"/>
                <a:gd name="T21" fmla="*/ 1 h 126"/>
                <a:gd name="T22" fmla="*/ 1 w 300"/>
                <a:gd name="T23" fmla="*/ 1 h 126"/>
                <a:gd name="T24" fmla="*/ 1 w 300"/>
                <a:gd name="T25" fmla="*/ 1 h 126"/>
                <a:gd name="T26" fmla="*/ 1 w 300"/>
                <a:gd name="T27" fmla="*/ 1 h 126"/>
                <a:gd name="T28" fmla="*/ 0 w 300"/>
                <a:gd name="T29" fmla="*/ 1 h 126"/>
                <a:gd name="T30" fmla="*/ 1 w 300"/>
                <a:gd name="T31" fmla="*/ 0 h 126"/>
                <a:gd name="T32" fmla="*/ 1 w 300"/>
                <a:gd name="T33" fmla="*/ 0 h 126"/>
                <a:gd name="T34" fmla="*/ 1 w 300"/>
                <a:gd name="T35" fmla="*/ 0 h 1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0"/>
                <a:gd name="T55" fmla="*/ 0 h 126"/>
                <a:gd name="T56" fmla="*/ 300 w 300"/>
                <a:gd name="T57" fmla="*/ 126 h 1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0" h="126">
                  <a:moveTo>
                    <a:pt x="12" y="0"/>
                  </a:moveTo>
                  <a:lnTo>
                    <a:pt x="168" y="6"/>
                  </a:lnTo>
                  <a:lnTo>
                    <a:pt x="235" y="29"/>
                  </a:lnTo>
                  <a:lnTo>
                    <a:pt x="288" y="79"/>
                  </a:lnTo>
                  <a:lnTo>
                    <a:pt x="296" y="95"/>
                  </a:lnTo>
                  <a:lnTo>
                    <a:pt x="300" y="113"/>
                  </a:lnTo>
                  <a:lnTo>
                    <a:pt x="289" y="126"/>
                  </a:lnTo>
                  <a:lnTo>
                    <a:pt x="258" y="118"/>
                  </a:lnTo>
                  <a:lnTo>
                    <a:pt x="248" y="105"/>
                  </a:lnTo>
                  <a:lnTo>
                    <a:pt x="227" y="79"/>
                  </a:lnTo>
                  <a:lnTo>
                    <a:pt x="202" y="58"/>
                  </a:lnTo>
                  <a:lnTo>
                    <a:pt x="175" y="44"/>
                  </a:lnTo>
                  <a:lnTo>
                    <a:pt x="146" y="33"/>
                  </a:lnTo>
                  <a:lnTo>
                    <a:pt x="12" y="20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63">
              <a:extLst>
                <a:ext uri="{FF2B5EF4-FFF2-40B4-BE49-F238E27FC236}">
                  <a16:creationId xmlns:a16="http://schemas.microsoft.com/office/drawing/2014/main" id="{0905C723-105B-40A9-B3B4-BD03EFA97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" y="1484"/>
              <a:ext cx="141" cy="381"/>
            </a:xfrm>
            <a:custGeom>
              <a:avLst/>
              <a:gdLst>
                <a:gd name="T0" fmla="*/ 1 w 239"/>
                <a:gd name="T1" fmla="*/ 1 h 679"/>
                <a:gd name="T2" fmla="*/ 1 w 239"/>
                <a:gd name="T3" fmla="*/ 1 h 679"/>
                <a:gd name="T4" fmla="*/ 1 w 239"/>
                <a:gd name="T5" fmla="*/ 1 h 679"/>
                <a:gd name="T6" fmla="*/ 1 w 239"/>
                <a:gd name="T7" fmla="*/ 1 h 679"/>
                <a:gd name="T8" fmla="*/ 1 w 239"/>
                <a:gd name="T9" fmla="*/ 1 h 679"/>
                <a:gd name="T10" fmla="*/ 1 w 239"/>
                <a:gd name="T11" fmla="*/ 1 h 679"/>
                <a:gd name="T12" fmla="*/ 1 w 239"/>
                <a:gd name="T13" fmla="*/ 1 h 679"/>
                <a:gd name="T14" fmla="*/ 1 w 239"/>
                <a:gd name="T15" fmla="*/ 1 h 679"/>
                <a:gd name="T16" fmla="*/ 1 w 239"/>
                <a:gd name="T17" fmla="*/ 1 h 679"/>
                <a:gd name="T18" fmla="*/ 1 w 239"/>
                <a:gd name="T19" fmla="*/ 1 h 679"/>
                <a:gd name="T20" fmla="*/ 1 w 239"/>
                <a:gd name="T21" fmla="*/ 1 h 679"/>
                <a:gd name="T22" fmla="*/ 1 w 239"/>
                <a:gd name="T23" fmla="*/ 1 h 679"/>
                <a:gd name="T24" fmla="*/ 1 w 239"/>
                <a:gd name="T25" fmla="*/ 1 h 679"/>
                <a:gd name="T26" fmla="*/ 1 w 239"/>
                <a:gd name="T27" fmla="*/ 1 h 679"/>
                <a:gd name="T28" fmla="*/ 1 w 239"/>
                <a:gd name="T29" fmla="*/ 1 h 679"/>
                <a:gd name="T30" fmla="*/ 0 w 239"/>
                <a:gd name="T31" fmla="*/ 1 h 679"/>
                <a:gd name="T32" fmla="*/ 1 w 239"/>
                <a:gd name="T33" fmla="*/ 1 h 679"/>
                <a:gd name="T34" fmla="*/ 1 w 239"/>
                <a:gd name="T35" fmla="*/ 0 h 679"/>
                <a:gd name="T36" fmla="*/ 1 w 239"/>
                <a:gd name="T37" fmla="*/ 1 h 679"/>
                <a:gd name="T38" fmla="*/ 1 w 239"/>
                <a:gd name="T39" fmla="*/ 1 h 6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9"/>
                <a:gd name="T61" fmla="*/ 0 h 679"/>
                <a:gd name="T62" fmla="*/ 239 w 239"/>
                <a:gd name="T63" fmla="*/ 679 h 6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9" h="679">
                  <a:moveTo>
                    <a:pt x="45" y="21"/>
                  </a:moveTo>
                  <a:lnTo>
                    <a:pt x="55" y="104"/>
                  </a:lnTo>
                  <a:lnTo>
                    <a:pt x="69" y="189"/>
                  </a:lnTo>
                  <a:lnTo>
                    <a:pt x="96" y="251"/>
                  </a:lnTo>
                  <a:lnTo>
                    <a:pt x="161" y="414"/>
                  </a:lnTo>
                  <a:lnTo>
                    <a:pt x="198" y="522"/>
                  </a:lnTo>
                  <a:lnTo>
                    <a:pt x="239" y="645"/>
                  </a:lnTo>
                  <a:lnTo>
                    <a:pt x="238" y="668"/>
                  </a:lnTo>
                  <a:lnTo>
                    <a:pt x="221" y="679"/>
                  </a:lnTo>
                  <a:lnTo>
                    <a:pt x="202" y="679"/>
                  </a:lnTo>
                  <a:lnTo>
                    <a:pt x="187" y="662"/>
                  </a:lnTo>
                  <a:lnTo>
                    <a:pt x="150" y="537"/>
                  </a:lnTo>
                  <a:lnTo>
                    <a:pt x="124" y="426"/>
                  </a:lnTo>
                  <a:lnTo>
                    <a:pt x="48" y="194"/>
                  </a:lnTo>
                  <a:lnTo>
                    <a:pt x="21" y="108"/>
                  </a:lnTo>
                  <a:lnTo>
                    <a:pt x="0" y="22"/>
                  </a:lnTo>
                  <a:lnTo>
                    <a:pt x="6" y="5"/>
                  </a:lnTo>
                  <a:lnTo>
                    <a:pt x="22" y="0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64">
              <a:extLst>
                <a:ext uri="{FF2B5EF4-FFF2-40B4-BE49-F238E27FC236}">
                  <a16:creationId xmlns:a16="http://schemas.microsoft.com/office/drawing/2014/main" id="{E6089976-5644-4CC1-A52A-33554A26F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" y="1810"/>
              <a:ext cx="499" cy="70"/>
            </a:xfrm>
            <a:custGeom>
              <a:avLst/>
              <a:gdLst>
                <a:gd name="T0" fmla="*/ 1 w 854"/>
                <a:gd name="T1" fmla="*/ 1 h 125"/>
                <a:gd name="T2" fmla="*/ 1 w 854"/>
                <a:gd name="T3" fmla="*/ 1 h 125"/>
                <a:gd name="T4" fmla="*/ 1 w 854"/>
                <a:gd name="T5" fmla="*/ 1 h 125"/>
                <a:gd name="T6" fmla="*/ 1 w 854"/>
                <a:gd name="T7" fmla="*/ 1 h 125"/>
                <a:gd name="T8" fmla="*/ 1 w 854"/>
                <a:gd name="T9" fmla="*/ 1 h 125"/>
                <a:gd name="T10" fmla="*/ 1 w 854"/>
                <a:gd name="T11" fmla="*/ 0 h 125"/>
                <a:gd name="T12" fmla="*/ 1 w 854"/>
                <a:gd name="T13" fmla="*/ 1 h 125"/>
                <a:gd name="T14" fmla="*/ 1 w 854"/>
                <a:gd name="T15" fmla="*/ 1 h 125"/>
                <a:gd name="T16" fmla="*/ 1 w 854"/>
                <a:gd name="T17" fmla="*/ 1 h 125"/>
                <a:gd name="T18" fmla="*/ 1 w 854"/>
                <a:gd name="T19" fmla="*/ 1 h 125"/>
                <a:gd name="T20" fmla="*/ 1 w 854"/>
                <a:gd name="T21" fmla="*/ 1 h 125"/>
                <a:gd name="T22" fmla="*/ 1 w 854"/>
                <a:gd name="T23" fmla="*/ 1 h 125"/>
                <a:gd name="T24" fmla="*/ 1 w 854"/>
                <a:gd name="T25" fmla="*/ 1 h 125"/>
                <a:gd name="T26" fmla="*/ 0 w 854"/>
                <a:gd name="T27" fmla="*/ 1 h 125"/>
                <a:gd name="T28" fmla="*/ 1 w 854"/>
                <a:gd name="T29" fmla="*/ 1 h 125"/>
                <a:gd name="T30" fmla="*/ 1 w 854"/>
                <a:gd name="T31" fmla="*/ 1 h 125"/>
                <a:gd name="T32" fmla="*/ 1 w 854"/>
                <a:gd name="T33" fmla="*/ 1 h 125"/>
                <a:gd name="T34" fmla="*/ 1 w 854"/>
                <a:gd name="T35" fmla="*/ 1 h 1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4"/>
                <a:gd name="T55" fmla="*/ 0 h 125"/>
                <a:gd name="T56" fmla="*/ 854 w 854"/>
                <a:gd name="T57" fmla="*/ 125 h 1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4" h="125">
                  <a:moveTo>
                    <a:pt x="26" y="92"/>
                  </a:moveTo>
                  <a:lnTo>
                    <a:pt x="181" y="71"/>
                  </a:lnTo>
                  <a:lnTo>
                    <a:pt x="326" y="58"/>
                  </a:lnTo>
                  <a:lnTo>
                    <a:pt x="576" y="24"/>
                  </a:lnTo>
                  <a:lnTo>
                    <a:pt x="694" y="8"/>
                  </a:lnTo>
                  <a:lnTo>
                    <a:pt x="826" y="0"/>
                  </a:lnTo>
                  <a:lnTo>
                    <a:pt x="847" y="10"/>
                  </a:lnTo>
                  <a:lnTo>
                    <a:pt x="854" y="26"/>
                  </a:lnTo>
                  <a:lnTo>
                    <a:pt x="847" y="45"/>
                  </a:lnTo>
                  <a:lnTo>
                    <a:pt x="826" y="52"/>
                  </a:lnTo>
                  <a:lnTo>
                    <a:pt x="579" y="72"/>
                  </a:lnTo>
                  <a:lnTo>
                    <a:pt x="463" y="89"/>
                  </a:lnTo>
                  <a:lnTo>
                    <a:pt x="330" y="102"/>
                  </a:lnTo>
                  <a:lnTo>
                    <a:pt x="0" y="125"/>
                  </a:lnTo>
                  <a:lnTo>
                    <a:pt x="2" y="111"/>
                  </a:lnTo>
                  <a:lnTo>
                    <a:pt x="26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65">
              <a:extLst>
                <a:ext uri="{FF2B5EF4-FFF2-40B4-BE49-F238E27FC236}">
                  <a16:creationId xmlns:a16="http://schemas.microsoft.com/office/drawing/2014/main" id="{E452876C-A7D0-4406-BB74-51654773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" y="1246"/>
              <a:ext cx="104" cy="593"/>
            </a:xfrm>
            <a:custGeom>
              <a:avLst/>
              <a:gdLst>
                <a:gd name="T0" fmla="*/ 1 w 177"/>
                <a:gd name="T1" fmla="*/ 1 h 1058"/>
                <a:gd name="T2" fmla="*/ 1 w 177"/>
                <a:gd name="T3" fmla="*/ 1 h 1058"/>
                <a:gd name="T4" fmla="*/ 1 w 177"/>
                <a:gd name="T5" fmla="*/ 1 h 1058"/>
                <a:gd name="T6" fmla="*/ 1 w 177"/>
                <a:gd name="T7" fmla="*/ 1 h 1058"/>
                <a:gd name="T8" fmla="*/ 1 w 177"/>
                <a:gd name="T9" fmla="*/ 1 h 1058"/>
                <a:gd name="T10" fmla="*/ 1 w 177"/>
                <a:gd name="T11" fmla="*/ 1 h 1058"/>
                <a:gd name="T12" fmla="*/ 1 w 177"/>
                <a:gd name="T13" fmla="*/ 1 h 1058"/>
                <a:gd name="T14" fmla="*/ 1 w 177"/>
                <a:gd name="T15" fmla="*/ 1 h 1058"/>
                <a:gd name="T16" fmla="*/ 1 w 177"/>
                <a:gd name="T17" fmla="*/ 1 h 1058"/>
                <a:gd name="T18" fmla="*/ 1 w 177"/>
                <a:gd name="T19" fmla="*/ 1 h 1058"/>
                <a:gd name="T20" fmla="*/ 1 w 177"/>
                <a:gd name="T21" fmla="*/ 1 h 1058"/>
                <a:gd name="T22" fmla="*/ 0 w 177"/>
                <a:gd name="T23" fmla="*/ 1 h 1058"/>
                <a:gd name="T24" fmla="*/ 1 w 177"/>
                <a:gd name="T25" fmla="*/ 1 h 1058"/>
                <a:gd name="T26" fmla="*/ 1 w 177"/>
                <a:gd name="T27" fmla="*/ 1 h 1058"/>
                <a:gd name="T28" fmla="*/ 1 w 177"/>
                <a:gd name="T29" fmla="*/ 1 h 1058"/>
                <a:gd name="T30" fmla="*/ 1 w 177"/>
                <a:gd name="T31" fmla="*/ 1 h 1058"/>
                <a:gd name="T32" fmla="*/ 1 w 177"/>
                <a:gd name="T33" fmla="*/ 1 h 1058"/>
                <a:gd name="T34" fmla="*/ 1 w 177"/>
                <a:gd name="T35" fmla="*/ 1 h 1058"/>
                <a:gd name="T36" fmla="*/ 1 w 177"/>
                <a:gd name="T37" fmla="*/ 1 h 1058"/>
                <a:gd name="T38" fmla="*/ 1 w 177"/>
                <a:gd name="T39" fmla="*/ 1 h 1058"/>
                <a:gd name="T40" fmla="*/ 1 w 177"/>
                <a:gd name="T41" fmla="*/ 1 h 1058"/>
                <a:gd name="T42" fmla="*/ 1 w 177"/>
                <a:gd name="T43" fmla="*/ 0 h 1058"/>
                <a:gd name="T44" fmla="*/ 1 w 177"/>
                <a:gd name="T45" fmla="*/ 1 h 1058"/>
                <a:gd name="T46" fmla="*/ 1 w 177"/>
                <a:gd name="T47" fmla="*/ 1 h 1058"/>
                <a:gd name="T48" fmla="*/ 1 w 177"/>
                <a:gd name="T49" fmla="*/ 1 h 10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"/>
                <a:gd name="T76" fmla="*/ 0 h 1058"/>
                <a:gd name="T77" fmla="*/ 177 w 177"/>
                <a:gd name="T78" fmla="*/ 1058 h 10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" h="1058">
                  <a:moveTo>
                    <a:pt x="166" y="14"/>
                  </a:moveTo>
                  <a:lnTo>
                    <a:pt x="177" y="113"/>
                  </a:lnTo>
                  <a:lnTo>
                    <a:pt x="169" y="272"/>
                  </a:lnTo>
                  <a:lnTo>
                    <a:pt x="149" y="408"/>
                  </a:lnTo>
                  <a:lnTo>
                    <a:pt x="123" y="545"/>
                  </a:lnTo>
                  <a:lnTo>
                    <a:pt x="95" y="705"/>
                  </a:lnTo>
                  <a:lnTo>
                    <a:pt x="74" y="874"/>
                  </a:lnTo>
                  <a:lnTo>
                    <a:pt x="66" y="955"/>
                  </a:lnTo>
                  <a:lnTo>
                    <a:pt x="52" y="1036"/>
                  </a:lnTo>
                  <a:lnTo>
                    <a:pt x="41" y="1054"/>
                  </a:lnTo>
                  <a:lnTo>
                    <a:pt x="22" y="1058"/>
                  </a:lnTo>
                  <a:lnTo>
                    <a:pt x="0" y="1028"/>
                  </a:lnTo>
                  <a:lnTo>
                    <a:pt x="18" y="872"/>
                  </a:lnTo>
                  <a:lnTo>
                    <a:pt x="41" y="696"/>
                  </a:lnTo>
                  <a:lnTo>
                    <a:pt x="57" y="613"/>
                  </a:lnTo>
                  <a:lnTo>
                    <a:pt x="73" y="537"/>
                  </a:lnTo>
                  <a:lnTo>
                    <a:pt x="104" y="399"/>
                  </a:lnTo>
                  <a:lnTo>
                    <a:pt x="138" y="103"/>
                  </a:lnTo>
                  <a:lnTo>
                    <a:pt x="126" y="44"/>
                  </a:lnTo>
                  <a:lnTo>
                    <a:pt x="132" y="21"/>
                  </a:lnTo>
                  <a:lnTo>
                    <a:pt x="147" y="4"/>
                  </a:lnTo>
                  <a:lnTo>
                    <a:pt x="160" y="0"/>
                  </a:lnTo>
                  <a:lnTo>
                    <a:pt x="16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66">
              <a:extLst>
                <a:ext uri="{FF2B5EF4-FFF2-40B4-BE49-F238E27FC236}">
                  <a16:creationId xmlns:a16="http://schemas.microsoft.com/office/drawing/2014/main" id="{60CF7691-B6CD-4E5C-80F4-77B849A1E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7" y="2456"/>
              <a:ext cx="52" cy="68"/>
            </a:xfrm>
            <a:custGeom>
              <a:avLst/>
              <a:gdLst>
                <a:gd name="T0" fmla="*/ 1 w 88"/>
                <a:gd name="T1" fmla="*/ 1 h 123"/>
                <a:gd name="T2" fmla="*/ 1 w 88"/>
                <a:gd name="T3" fmla="*/ 1 h 123"/>
                <a:gd name="T4" fmla="*/ 1 w 88"/>
                <a:gd name="T5" fmla="*/ 1 h 123"/>
                <a:gd name="T6" fmla="*/ 1 w 88"/>
                <a:gd name="T7" fmla="*/ 1 h 123"/>
                <a:gd name="T8" fmla="*/ 1 w 88"/>
                <a:gd name="T9" fmla="*/ 1 h 123"/>
                <a:gd name="T10" fmla="*/ 1 w 88"/>
                <a:gd name="T11" fmla="*/ 1 h 123"/>
                <a:gd name="T12" fmla="*/ 0 w 88"/>
                <a:gd name="T13" fmla="*/ 1 h 123"/>
                <a:gd name="T14" fmla="*/ 1 w 88"/>
                <a:gd name="T15" fmla="*/ 0 h 123"/>
                <a:gd name="T16" fmla="*/ 1 w 88"/>
                <a:gd name="T17" fmla="*/ 1 h 123"/>
                <a:gd name="T18" fmla="*/ 1 w 88"/>
                <a:gd name="T19" fmla="*/ 1 h 123"/>
                <a:gd name="T20" fmla="*/ 1 w 88"/>
                <a:gd name="T21" fmla="*/ 1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123"/>
                <a:gd name="T35" fmla="*/ 88 w 88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123">
                  <a:moveTo>
                    <a:pt x="45" y="11"/>
                  </a:moveTo>
                  <a:lnTo>
                    <a:pt x="85" y="93"/>
                  </a:lnTo>
                  <a:lnTo>
                    <a:pt x="88" y="111"/>
                  </a:lnTo>
                  <a:lnTo>
                    <a:pt x="77" y="123"/>
                  </a:lnTo>
                  <a:lnTo>
                    <a:pt x="47" y="115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67">
              <a:extLst>
                <a:ext uri="{FF2B5EF4-FFF2-40B4-BE49-F238E27FC236}">
                  <a16:creationId xmlns:a16="http://schemas.microsoft.com/office/drawing/2014/main" id="{91B163F4-78A7-4E33-AE7F-655249EC7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" y="1241"/>
              <a:ext cx="683" cy="179"/>
            </a:xfrm>
            <a:custGeom>
              <a:avLst/>
              <a:gdLst>
                <a:gd name="T0" fmla="*/ 1 w 1167"/>
                <a:gd name="T1" fmla="*/ 1 h 320"/>
                <a:gd name="T2" fmla="*/ 1 w 1167"/>
                <a:gd name="T3" fmla="*/ 1 h 320"/>
                <a:gd name="T4" fmla="*/ 1 w 1167"/>
                <a:gd name="T5" fmla="*/ 1 h 320"/>
                <a:gd name="T6" fmla="*/ 1 w 1167"/>
                <a:gd name="T7" fmla="*/ 1 h 320"/>
                <a:gd name="T8" fmla="*/ 1 w 1167"/>
                <a:gd name="T9" fmla="*/ 1 h 320"/>
                <a:gd name="T10" fmla="*/ 1 w 1167"/>
                <a:gd name="T11" fmla="*/ 1 h 320"/>
                <a:gd name="T12" fmla="*/ 1 w 1167"/>
                <a:gd name="T13" fmla="*/ 1 h 320"/>
                <a:gd name="T14" fmla="*/ 1 w 1167"/>
                <a:gd name="T15" fmla="*/ 1 h 320"/>
                <a:gd name="T16" fmla="*/ 1 w 1167"/>
                <a:gd name="T17" fmla="*/ 1 h 320"/>
                <a:gd name="T18" fmla="*/ 1 w 1167"/>
                <a:gd name="T19" fmla="*/ 1 h 320"/>
                <a:gd name="T20" fmla="*/ 1 w 1167"/>
                <a:gd name="T21" fmla="*/ 1 h 320"/>
                <a:gd name="T22" fmla="*/ 1 w 1167"/>
                <a:gd name="T23" fmla="*/ 1 h 320"/>
                <a:gd name="T24" fmla="*/ 0 w 1167"/>
                <a:gd name="T25" fmla="*/ 1 h 320"/>
                <a:gd name="T26" fmla="*/ 1 w 1167"/>
                <a:gd name="T27" fmla="*/ 1 h 320"/>
                <a:gd name="T28" fmla="*/ 1 w 1167"/>
                <a:gd name="T29" fmla="*/ 1 h 320"/>
                <a:gd name="T30" fmla="*/ 1 w 1167"/>
                <a:gd name="T31" fmla="*/ 1 h 320"/>
                <a:gd name="T32" fmla="*/ 1 w 1167"/>
                <a:gd name="T33" fmla="*/ 1 h 320"/>
                <a:gd name="T34" fmla="*/ 1 w 1167"/>
                <a:gd name="T35" fmla="*/ 1 h 320"/>
                <a:gd name="T36" fmla="*/ 1 w 1167"/>
                <a:gd name="T37" fmla="*/ 1 h 320"/>
                <a:gd name="T38" fmla="*/ 1 w 1167"/>
                <a:gd name="T39" fmla="*/ 1 h 320"/>
                <a:gd name="T40" fmla="*/ 1 w 1167"/>
                <a:gd name="T41" fmla="*/ 1 h 320"/>
                <a:gd name="T42" fmla="*/ 1 w 1167"/>
                <a:gd name="T43" fmla="*/ 1 h 320"/>
                <a:gd name="T44" fmla="*/ 1 w 1167"/>
                <a:gd name="T45" fmla="*/ 1 h 320"/>
                <a:gd name="T46" fmla="*/ 1 w 1167"/>
                <a:gd name="T47" fmla="*/ 0 h 320"/>
                <a:gd name="T48" fmla="*/ 1 w 1167"/>
                <a:gd name="T49" fmla="*/ 1 h 320"/>
                <a:gd name="T50" fmla="*/ 1 w 1167"/>
                <a:gd name="T51" fmla="*/ 1 h 320"/>
                <a:gd name="T52" fmla="*/ 1 w 1167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67"/>
                <a:gd name="T82" fmla="*/ 0 h 320"/>
                <a:gd name="T83" fmla="*/ 1167 w 1167"/>
                <a:gd name="T84" fmla="*/ 320 h 3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67" h="320">
                  <a:moveTo>
                    <a:pt x="1158" y="21"/>
                  </a:moveTo>
                  <a:lnTo>
                    <a:pt x="1015" y="42"/>
                  </a:lnTo>
                  <a:lnTo>
                    <a:pt x="890" y="59"/>
                  </a:lnTo>
                  <a:lnTo>
                    <a:pt x="624" y="99"/>
                  </a:lnTo>
                  <a:lnTo>
                    <a:pt x="482" y="136"/>
                  </a:lnTo>
                  <a:lnTo>
                    <a:pt x="345" y="179"/>
                  </a:lnTo>
                  <a:lnTo>
                    <a:pt x="256" y="202"/>
                  </a:lnTo>
                  <a:lnTo>
                    <a:pt x="179" y="225"/>
                  </a:lnTo>
                  <a:lnTo>
                    <a:pt x="109" y="259"/>
                  </a:lnTo>
                  <a:lnTo>
                    <a:pt x="39" y="313"/>
                  </a:lnTo>
                  <a:lnTo>
                    <a:pt x="22" y="320"/>
                  </a:lnTo>
                  <a:lnTo>
                    <a:pt x="6" y="313"/>
                  </a:lnTo>
                  <a:lnTo>
                    <a:pt x="0" y="298"/>
                  </a:lnTo>
                  <a:lnTo>
                    <a:pt x="6" y="281"/>
                  </a:lnTo>
                  <a:lnTo>
                    <a:pt x="44" y="249"/>
                  </a:lnTo>
                  <a:lnTo>
                    <a:pt x="80" y="223"/>
                  </a:lnTo>
                  <a:lnTo>
                    <a:pt x="156" y="186"/>
                  </a:lnTo>
                  <a:lnTo>
                    <a:pt x="238" y="160"/>
                  </a:lnTo>
                  <a:lnTo>
                    <a:pt x="331" y="136"/>
                  </a:lnTo>
                  <a:lnTo>
                    <a:pt x="472" y="93"/>
                  </a:lnTo>
                  <a:lnTo>
                    <a:pt x="615" y="58"/>
                  </a:lnTo>
                  <a:lnTo>
                    <a:pt x="878" y="15"/>
                  </a:lnTo>
                  <a:lnTo>
                    <a:pt x="1004" y="4"/>
                  </a:lnTo>
                  <a:lnTo>
                    <a:pt x="1154" y="0"/>
                  </a:lnTo>
                  <a:lnTo>
                    <a:pt x="1167" y="9"/>
                  </a:lnTo>
                  <a:lnTo>
                    <a:pt x="115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68">
              <a:extLst>
                <a:ext uri="{FF2B5EF4-FFF2-40B4-BE49-F238E27FC236}">
                  <a16:creationId xmlns:a16="http://schemas.microsoft.com/office/drawing/2014/main" id="{467DE45F-A9FE-47DC-ACF8-7B9700F7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" y="1293"/>
              <a:ext cx="279" cy="300"/>
            </a:xfrm>
            <a:custGeom>
              <a:avLst/>
              <a:gdLst>
                <a:gd name="T0" fmla="*/ 1 w 478"/>
                <a:gd name="T1" fmla="*/ 1 h 535"/>
                <a:gd name="T2" fmla="*/ 0 w 478"/>
                <a:gd name="T3" fmla="*/ 1 h 535"/>
                <a:gd name="T4" fmla="*/ 1 w 478"/>
                <a:gd name="T5" fmla="*/ 1 h 535"/>
                <a:gd name="T6" fmla="*/ 1 w 478"/>
                <a:gd name="T7" fmla="*/ 1 h 535"/>
                <a:gd name="T8" fmla="*/ 1 w 478"/>
                <a:gd name="T9" fmla="*/ 1 h 535"/>
                <a:gd name="T10" fmla="*/ 1 w 478"/>
                <a:gd name="T11" fmla="*/ 1 h 535"/>
                <a:gd name="T12" fmla="*/ 1 w 478"/>
                <a:gd name="T13" fmla="*/ 1 h 535"/>
                <a:gd name="T14" fmla="*/ 1 w 478"/>
                <a:gd name="T15" fmla="*/ 1 h 535"/>
                <a:gd name="T16" fmla="*/ 1 w 478"/>
                <a:gd name="T17" fmla="*/ 1 h 535"/>
                <a:gd name="T18" fmla="*/ 1 w 478"/>
                <a:gd name="T19" fmla="*/ 1 h 535"/>
                <a:gd name="T20" fmla="*/ 1 w 478"/>
                <a:gd name="T21" fmla="*/ 0 h 535"/>
                <a:gd name="T22" fmla="*/ 1 w 478"/>
                <a:gd name="T23" fmla="*/ 1 h 535"/>
                <a:gd name="T24" fmla="*/ 1 w 478"/>
                <a:gd name="T25" fmla="*/ 1 h 535"/>
                <a:gd name="T26" fmla="*/ 1 w 478"/>
                <a:gd name="T27" fmla="*/ 1 h 535"/>
                <a:gd name="T28" fmla="*/ 1 w 478"/>
                <a:gd name="T29" fmla="*/ 1 h 535"/>
                <a:gd name="T30" fmla="*/ 1 w 478"/>
                <a:gd name="T31" fmla="*/ 1 h 535"/>
                <a:gd name="T32" fmla="*/ 1 w 478"/>
                <a:gd name="T33" fmla="*/ 1 h 535"/>
                <a:gd name="T34" fmla="*/ 1 w 478"/>
                <a:gd name="T35" fmla="*/ 1 h 535"/>
                <a:gd name="T36" fmla="*/ 1 w 478"/>
                <a:gd name="T37" fmla="*/ 1 h 535"/>
                <a:gd name="T38" fmla="*/ 1 w 478"/>
                <a:gd name="T39" fmla="*/ 1 h 535"/>
                <a:gd name="T40" fmla="*/ 1 w 478"/>
                <a:gd name="T41" fmla="*/ 1 h 535"/>
                <a:gd name="T42" fmla="*/ 1 w 478"/>
                <a:gd name="T43" fmla="*/ 1 h 535"/>
                <a:gd name="T44" fmla="*/ 1 w 478"/>
                <a:gd name="T45" fmla="*/ 1 h 535"/>
                <a:gd name="T46" fmla="*/ 1 w 478"/>
                <a:gd name="T47" fmla="*/ 1 h 535"/>
                <a:gd name="T48" fmla="*/ 1 w 478"/>
                <a:gd name="T49" fmla="*/ 1 h 535"/>
                <a:gd name="T50" fmla="*/ 1 w 478"/>
                <a:gd name="T51" fmla="*/ 1 h 5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8"/>
                <a:gd name="T79" fmla="*/ 0 h 535"/>
                <a:gd name="T80" fmla="*/ 478 w 478"/>
                <a:gd name="T81" fmla="*/ 535 h 5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8" h="535">
                  <a:moveTo>
                    <a:pt x="31" y="527"/>
                  </a:moveTo>
                  <a:lnTo>
                    <a:pt x="0" y="315"/>
                  </a:lnTo>
                  <a:lnTo>
                    <a:pt x="5" y="268"/>
                  </a:lnTo>
                  <a:lnTo>
                    <a:pt x="20" y="221"/>
                  </a:lnTo>
                  <a:lnTo>
                    <a:pt x="43" y="178"/>
                  </a:lnTo>
                  <a:lnTo>
                    <a:pt x="77" y="135"/>
                  </a:lnTo>
                  <a:lnTo>
                    <a:pt x="146" y="95"/>
                  </a:lnTo>
                  <a:lnTo>
                    <a:pt x="228" y="64"/>
                  </a:lnTo>
                  <a:lnTo>
                    <a:pt x="302" y="42"/>
                  </a:lnTo>
                  <a:lnTo>
                    <a:pt x="378" y="22"/>
                  </a:lnTo>
                  <a:lnTo>
                    <a:pt x="465" y="0"/>
                  </a:lnTo>
                  <a:lnTo>
                    <a:pt x="478" y="6"/>
                  </a:lnTo>
                  <a:lnTo>
                    <a:pt x="471" y="20"/>
                  </a:lnTo>
                  <a:lnTo>
                    <a:pt x="387" y="47"/>
                  </a:lnTo>
                  <a:lnTo>
                    <a:pt x="316" y="75"/>
                  </a:lnTo>
                  <a:lnTo>
                    <a:pt x="246" y="107"/>
                  </a:lnTo>
                  <a:lnTo>
                    <a:pt x="167" y="142"/>
                  </a:lnTo>
                  <a:lnTo>
                    <a:pt x="113" y="173"/>
                  </a:lnTo>
                  <a:lnTo>
                    <a:pt x="81" y="212"/>
                  </a:lnTo>
                  <a:lnTo>
                    <a:pt x="57" y="251"/>
                  </a:lnTo>
                  <a:lnTo>
                    <a:pt x="34" y="334"/>
                  </a:lnTo>
                  <a:lnTo>
                    <a:pt x="35" y="423"/>
                  </a:lnTo>
                  <a:lnTo>
                    <a:pt x="52" y="522"/>
                  </a:lnTo>
                  <a:lnTo>
                    <a:pt x="44" y="535"/>
                  </a:lnTo>
                  <a:lnTo>
                    <a:pt x="31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69">
              <a:extLst>
                <a:ext uri="{FF2B5EF4-FFF2-40B4-BE49-F238E27FC236}">
                  <a16:creationId xmlns:a16="http://schemas.microsoft.com/office/drawing/2014/main" id="{4C63D6CD-9973-44F2-959A-8503F08A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" y="2161"/>
              <a:ext cx="25" cy="101"/>
            </a:xfrm>
            <a:custGeom>
              <a:avLst/>
              <a:gdLst>
                <a:gd name="T0" fmla="*/ 1 w 43"/>
                <a:gd name="T1" fmla="*/ 1 h 179"/>
                <a:gd name="T2" fmla="*/ 1 w 43"/>
                <a:gd name="T3" fmla="*/ 1 h 179"/>
                <a:gd name="T4" fmla="*/ 1 w 43"/>
                <a:gd name="T5" fmla="*/ 1 h 179"/>
                <a:gd name="T6" fmla="*/ 1 w 43"/>
                <a:gd name="T7" fmla="*/ 1 h 179"/>
                <a:gd name="T8" fmla="*/ 0 w 43"/>
                <a:gd name="T9" fmla="*/ 1 h 179"/>
                <a:gd name="T10" fmla="*/ 1 w 43"/>
                <a:gd name="T11" fmla="*/ 0 h 179"/>
                <a:gd name="T12" fmla="*/ 1 w 43"/>
                <a:gd name="T13" fmla="*/ 1 h 179"/>
                <a:gd name="T14" fmla="*/ 1 w 43"/>
                <a:gd name="T15" fmla="*/ 1 h 179"/>
                <a:gd name="T16" fmla="*/ 1 w 43"/>
                <a:gd name="T17" fmla="*/ 1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79"/>
                <a:gd name="T29" fmla="*/ 43 w 43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79">
                  <a:moveTo>
                    <a:pt x="30" y="58"/>
                  </a:moveTo>
                  <a:lnTo>
                    <a:pt x="30" y="95"/>
                  </a:lnTo>
                  <a:lnTo>
                    <a:pt x="43" y="179"/>
                  </a:lnTo>
                  <a:lnTo>
                    <a:pt x="2" y="179"/>
                  </a:lnTo>
                  <a:lnTo>
                    <a:pt x="0" y="6"/>
                  </a:lnTo>
                  <a:lnTo>
                    <a:pt x="28" y="0"/>
                  </a:lnTo>
                  <a:lnTo>
                    <a:pt x="37" y="17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2" name="TextBox 1">
            <a:extLst>
              <a:ext uri="{FF2B5EF4-FFF2-40B4-BE49-F238E27FC236}">
                <a16:creationId xmlns:a16="http://schemas.microsoft.com/office/drawing/2014/main" id="{B0317380-C5A9-45C9-BFB0-5A7D776E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1273175"/>
            <a:ext cx="838200" cy="368300"/>
          </a:xfrm>
          <a:prstGeom prst="rect">
            <a:avLst/>
          </a:prstGeom>
          <a:solidFill>
            <a:srgbClr val="F9F8F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SEED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0FA3C72F-7FC5-41F1-908B-6E3B1D06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070100"/>
            <a:ext cx="175101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905B1B6-42C7-4FD3-847A-46F1D5228E0A}"/>
              </a:ext>
            </a:extLst>
          </p:cNvPr>
          <p:cNvCxnSpPr/>
          <p:nvPr/>
        </p:nvCxnSpPr>
        <p:spPr>
          <a:xfrm>
            <a:off x="2870200" y="2295525"/>
            <a:ext cx="3455988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4F35EDA-CF32-4EC2-9A6F-C29A14211674}"/>
              </a:ext>
            </a:extLst>
          </p:cNvPr>
          <p:cNvCxnSpPr/>
          <p:nvPr/>
        </p:nvCxnSpPr>
        <p:spPr>
          <a:xfrm>
            <a:off x="2876550" y="2554288"/>
            <a:ext cx="3455988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7AB2FE8-EBA9-465C-BF34-12231C075F13}"/>
              </a:ext>
            </a:extLst>
          </p:cNvPr>
          <p:cNvCxnSpPr/>
          <p:nvPr/>
        </p:nvCxnSpPr>
        <p:spPr>
          <a:xfrm>
            <a:off x="2862263" y="2816225"/>
            <a:ext cx="3457575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D11020E-160E-457B-A813-803D09C3E825}"/>
              </a:ext>
            </a:extLst>
          </p:cNvPr>
          <p:cNvCxnSpPr/>
          <p:nvPr/>
        </p:nvCxnSpPr>
        <p:spPr>
          <a:xfrm>
            <a:off x="2862263" y="3079750"/>
            <a:ext cx="3457575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80">
            <a:extLst>
              <a:ext uri="{FF2B5EF4-FFF2-40B4-BE49-F238E27FC236}">
                <a16:creationId xmlns:a16="http://schemas.microsoft.com/office/drawing/2014/main" id="{30399892-7C41-4D74-AF6C-E03281700D7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95275" y="2232025"/>
            <a:ext cx="1858963" cy="677863"/>
          </a:xfrm>
          <a:prstGeom prst="rect">
            <a:avLst/>
          </a:prstGeom>
          <a:solidFill>
            <a:srgbClr val="FFFFD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CHALLENGES</a:t>
            </a:r>
            <a:endParaRPr lang="en-US" altLang="en-US" sz="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2539" name="Subtitle 4">
            <a:extLst>
              <a:ext uri="{FF2B5EF4-FFF2-40B4-BE49-F238E27FC236}">
                <a16:creationId xmlns:a16="http://schemas.microsoft.com/office/drawing/2014/main" id="{99AE2AE7-EBFC-410B-B681-693EAC8A6517}"/>
              </a:ext>
            </a:extLst>
          </p:cNvPr>
          <p:cNvSpPr txBox="1">
            <a:spLocks/>
          </p:cNvSpPr>
          <p:nvPr/>
        </p:nvSpPr>
        <p:spPr bwMode="auto">
          <a:xfrm>
            <a:off x="309563" y="351155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If a quantum computer’s outputs repeatedly, quickly pass a certain test, then under a suitable complexity assumption, we show that its responses must contain lots of entropy; they can’t be deterministic</a:t>
            </a:r>
          </a:p>
        </p:txBody>
      </p:sp>
      <p:sp>
        <p:nvSpPr>
          <p:cNvPr id="22540" name="Subtitle 4">
            <a:extLst>
              <a:ext uri="{FF2B5EF4-FFF2-40B4-BE49-F238E27FC236}">
                <a16:creationId xmlns:a16="http://schemas.microsoft.com/office/drawing/2014/main" id="{D1D429DC-B816-4223-A46A-A01BCB147FE0}"/>
              </a:ext>
            </a:extLst>
          </p:cNvPr>
          <p:cNvSpPr txBox="1">
            <a:spLocks/>
          </p:cNvSpPr>
          <p:nvPr/>
        </p:nvSpPr>
        <p:spPr bwMode="auto">
          <a:xfrm>
            <a:off x="309563" y="54102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Led us (A.-Hung 2023) to a propose a scheme to produce public verifiably-random bits using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existing</a:t>
            </a:r>
            <a:r>
              <a:rPr lang="en-US" altLang="en-US" sz="2800" dirty="0">
                <a:cs typeface="Calibri" panose="020F0502020204030204" pitchFamily="34" charset="0"/>
              </a:rPr>
              <a:t> QCs—useful for, e.g., proof-of-stake cryptocurrencies??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77" name="Text Box 10">
            <a:extLst>
              <a:ext uri="{FF2B5EF4-FFF2-40B4-BE49-F238E27FC236}">
                <a16:creationId xmlns:a16="http://schemas.microsoft.com/office/drawing/2014/main" id="{0E6C49F4-AC8F-41A6-A4D7-DC28A337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240248"/>
            <a:ext cx="6270625" cy="1015663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shade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CA" altLang="en-US" sz="3000" b="1" dirty="0">
                <a:solidFill>
                  <a:prstClr val="black"/>
                </a:solidFill>
              </a:rPr>
              <a:t>Experimental demonstration last year by </a:t>
            </a:r>
            <a:r>
              <a:rPr lang="en-CA" altLang="en-US" sz="3000" b="1" dirty="0" err="1">
                <a:solidFill>
                  <a:prstClr val="black"/>
                </a:solidFill>
              </a:rPr>
              <a:t>Quantinuum</a:t>
            </a:r>
            <a:r>
              <a:rPr lang="en-CA" altLang="en-US" sz="3000" b="1" dirty="0">
                <a:solidFill>
                  <a:prstClr val="black"/>
                </a:solidFill>
              </a:rPr>
              <a:t> and JP Morgan Chase!</a:t>
            </a:r>
            <a:endParaRPr lang="en-CA" altLang="en-US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C6C8A5F9-168E-4A05-8867-B11CFAEC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5738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</a:rPr>
              <a:t>“Quantum Information Supremacy”</a:t>
            </a:r>
            <a:endParaRPr lang="en-US" altLang="en-US" sz="4400" b="1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82C3A6-26E1-4658-B789-22F16F32E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962799"/>
            <a:ext cx="9144000" cy="5913576"/>
          </a:xfrm>
          <a:prstGeom prst="rect">
            <a:avLst/>
          </a:prstGeom>
        </p:spPr>
      </p:pic>
      <p:sp>
        <p:nvSpPr>
          <p:cNvPr id="4" name="Subtitle 4">
            <a:extLst>
              <a:ext uri="{FF2B5EF4-FFF2-40B4-BE49-F238E27FC236}">
                <a16:creationId xmlns:a16="http://schemas.microsoft.com/office/drawing/2014/main" id="{3B696969-D5EC-48A1-906A-C7C3B65528CA}"/>
              </a:ext>
            </a:extLst>
          </p:cNvPr>
          <p:cNvSpPr txBox="1">
            <a:spLocks/>
          </p:cNvSpPr>
          <p:nvPr/>
        </p:nvSpPr>
        <p:spPr bwMode="auto">
          <a:xfrm>
            <a:off x="990600" y="3352800"/>
            <a:ext cx="6972302" cy="2394558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Zhao et al., arXiv:2604.07639 last month:</a:t>
            </a:r>
            <a:r>
              <a:rPr lang="en-US" altLang="en-US" sz="2800" dirty="0">
                <a:cs typeface="Calibri" panose="020F0502020204030204" pitchFamily="34" charset="0"/>
              </a:rPr>
              <a:t> Quantum information supremacy with potential applications to solving sparse linear systems, support vector machines, principal component analysis in the streaming setting</a:t>
            </a:r>
            <a:endParaRPr lang="en-US" altLang="en-US" sz="24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2C437021-21F1-43D0-98E1-F1B1A051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25413"/>
            <a:ext cx="49006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How to Build a QC…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0D31E5A0-9C97-44DA-BE61-06244A25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195263"/>
            <a:ext cx="36258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Trapped Ions</a:t>
            </a:r>
            <a:br>
              <a:rPr lang="en-US" altLang="en-US" dirty="0"/>
            </a:br>
            <a:r>
              <a:rPr lang="en-US" altLang="en-US" sz="2800" dirty="0"/>
              <a:t>(</a:t>
            </a:r>
            <a:r>
              <a:rPr lang="en-US" altLang="en-US" sz="2800" dirty="0" err="1"/>
              <a:t>Quantinuum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IonQ</a:t>
            </a:r>
            <a:r>
              <a:rPr lang="en-US" altLang="en-US" sz="2800" dirty="0"/>
              <a:t>, …)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24580" name="Picture 2" descr="Image result for trapped ions">
            <a:extLst>
              <a:ext uri="{FF2B5EF4-FFF2-40B4-BE49-F238E27FC236}">
                <a16:creationId xmlns:a16="http://schemas.microsoft.com/office/drawing/2014/main" id="{9E38535C-AB3C-4139-9FD9-CB97BD32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211263"/>
            <a:ext cx="4343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Image result for google sycamore quantum">
            <a:extLst>
              <a:ext uri="{FF2B5EF4-FFF2-40B4-BE49-F238E27FC236}">
                <a16:creationId xmlns:a16="http://schemas.microsoft.com/office/drawing/2014/main" id="{A6C8A454-801C-42C4-81FE-F73F047D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03338"/>
            <a:ext cx="37338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3">
            <a:extLst>
              <a:ext uri="{FF2B5EF4-FFF2-40B4-BE49-F238E27FC236}">
                <a16:creationId xmlns:a16="http://schemas.microsoft.com/office/drawing/2014/main" id="{06F6447B-7667-4969-90CD-FDEF92BBD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3295650"/>
            <a:ext cx="42084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Superconducting Qubits</a:t>
            </a:r>
            <a:br>
              <a:rPr lang="en-US" altLang="en-US" dirty="0"/>
            </a:br>
            <a:r>
              <a:rPr lang="en-US" altLang="en-US" sz="2800" dirty="0"/>
              <a:t>(Google, IBM, …)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24583" name="Picture 6" descr="Image result for superconducting quantum dilution fridge">
            <a:extLst>
              <a:ext uri="{FF2B5EF4-FFF2-40B4-BE49-F238E27FC236}">
                <a16:creationId xmlns:a16="http://schemas.microsoft.com/office/drawing/2014/main" id="{E707E310-DD6B-48B1-A46E-3BF74C4C5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303713"/>
            <a:ext cx="17605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>
            <a:extLst>
              <a:ext uri="{FF2B5EF4-FFF2-40B4-BE49-F238E27FC236}">
                <a16:creationId xmlns:a16="http://schemas.microsoft.com/office/drawing/2014/main" id="{1A4192C9-52D5-4904-BDF4-CF6DF420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5334000"/>
            <a:ext cx="2362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3">
            <a:extLst>
              <a:ext uri="{FF2B5EF4-FFF2-40B4-BE49-F238E27FC236}">
                <a16:creationId xmlns:a16="http://schemas.microsoft.com/office/drawing/2014/main" id="{331E97B3-0EC6-4B3E-87B6-4BBABEF7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4303713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Photonics</a:t>
            </a:r>
            <a:br>
              <a:rPr lang="en-US" altLang="en-US"/>
            </a:br>
            <a:r>
              <a:rPr lang="en-US" altLang="en-US" sz="2800"/>
              <a:t>(PsiQuantum…)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24586" name="Picture 12">
            <a:extLst>
              <a:ext uri="{FF2B5EF4-FFF2-40B4-BE49-F238E27FC236}">
                <a16:creationId xmlns:a16="http://schemas.microsoft.com/office/drawing/2014/main" id="{E6F301CD-3507-4741-B9DF-4F1F3EFC7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4587875"/>
            <a:ext cx="195738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3">
            <a:extLst>
              <a:ext uri="{FF2B5EF4-FFF2-40B4-BE49-F238E27FC236}">
                <a16:creationId xmlns:a16="http://schemas.microsoft.com/office/drawing/2014/main" id="{05F19391-BCC4-451A-82A5-4EE5FC500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4827588"/>
            <a:ext cx="24320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Nonabelian Anyons </a:t>
            </a:r>
            <a:r>
              <a:rPr lang="en-US" altLang="en-US" sz="2800"/>
              <a:t>(Microsoft…)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24588" name="Picture 15">
            <a:extLst>
              <a:ext uri="{FF2B5EF4-FFF2-40B4-BE49-F238E27FC236}">
                <a16:creationId xmlns:a16="http://schemas.microsoft.com/office/drawing/2014/main" id="{4ED1B467-1339-4390-BD16-2D150A1C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5888"/>
            <a:ext cx="2298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 Box 3">
            <a:extLst>
              <a:ext uri="{FF2B5EF4-FFF2-40B4-BE49-F238E27FC236}">
                <a16:creationId xmlns:a16="http://schemas.microsoft.com/office/drawing/2014/main" id="{18FF365B-315C-42ED-BB2A-F2E6D4CD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808288"/>
            <a:ext cx="2327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Cold Atoms</a:t>
            </a:r>
            <a:br>
              <a:rPr lang="en-US" altLang="en-US" dirty="0"/>
            </a:br>
            <a:r>
              <a:rPr lang="en-US" altLang="en-US" sz="2800" dirty="0"/>
              <a:t>(</a:t>
            </a:r>
            <a:r>
              <a:rPr lang="en-US" altLang="en-US" sz="2800" dirty="0" err="1"/>
              <a:t>QuEra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Oratomic</a:t>
            </a:r>
            <a:r>
              <a:rPr lang="en-US" altLang="en-US" sz="2800" dirty="0"/>
              <a:t>…)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7808DC-A9E6-4C65-89A6-E508B3A277E1}"/>
              </a:ext>
            </a:extLst>
          </p:cNvPr>
          <p:cNvCxnSpPr/>
          <p:nvPr/>
        </p:nvCxnSpPr>
        <p:spPr>
          <a:xfrm>
            <a:off x="4365625" y="998538"/>
            <a:ext cx="0" cy="33162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F890D6-6837-4569-A7E8-A945596202EB}"/>
              </a:ext>
            </a:extLst>
          </p:cNvPr>
          <p:cNvCxnSpPr/>
          <p:nvPr/>
        </p:nvCxnSpPr>
        <p:spPr>
          <a:xfrm flipH="1">
            <a:off x="2281238" y="4329113"/>
            <a:ext cx="686276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A229B2E-70A8-4FDF-8873-4AC1CA942889}"/>
              </a:ext>
            </a:extLst>
          </p:cNvPr>
          <p:cNvCxnSpPr/>
          <p:nvPr/>
        </p:nvCxnSpPr>
        <p:spPr>
          <a:xfrm>
            <a:off x="2281238" y="4303713"/>
            <a:ext cx="0" cy="25542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3CA153-3A7C-4C11-9C08-F12616272830}"/>
              </a:ext>
            </a:extLst>
          </p:cNvPr>
          <p:cNvCxnSpPr/>
          <p:nvPr/>
        </p:nvCxnSpPr>
        <p:spPr>
          <a:xfrm>
            <a:off x="6565900" y="4314825"/>
            <a:ext cx="0" cy="25542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7FF3BD-C0B3-4E01-AA58-A494E9D3B944}"/>
              </a:ext>
            </a:extLst>
          </p:cNvPr>
          <p:cNvCxnSpPr/>
          <p:nvPr/>
        </p:nvCxnSpPr>
        <p:spPr>
          <a:xfrm flipH="1">
            <a:off x="4365625" y="2438400"/>
            <a:ext cx="48672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A072D2-20D3-484F-822A-F3B6382C9786}"/>
              </a:ext>
            </a:extLst>
          </p:cNvPr>
          <p:cNvCxnSpPr/>
          <p:nvPr/>
        </p:nvCxnSpPr>
        <p:spPr>
          <a:xfrm flipH="1">
            <a:off x="0" y="1019175"/>
            <a:ext cx="540226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E48C80-0F20-4EC2-ABAC-2D76CFC5CA8C}"/>
              </a:ext>
            </a:extLst>
          </p:cNvPr>
          <p:cNvCxnSpPr/>
          <p:nvPr/>
        </p:nvCxnSpPr>
        <p:spPr>
          <a:xfrm>
            <a:off x="5402263" y="0"/>
            <a:ext cx="0" cy="1019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decoherence schrodinger's cat">
            <a:extLst>
              <a:ext uri="{FF2B5EF4-FFF2-40B4-BE49-F238E27FC236}">
                <a16:creationId xmlns:a16="http://schemas.microsoft.com/office/drawing/2014/main" id="{E429F5F5-C4B4-47FA-BA8D-1D2EE478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47750"/>
            <a:ext cx="245903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">
            <a:extLst>
              <a:ext uri="{FF2B5EF4-FFF2-40B4-BE49-F238E27FC236}">
                <a16:creationId xmlns:a16="http://schemas.microsoft.com/office/drawing/2014/main" id="{F2457440-AD53-4993-B641-29762230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52400"/>
            <a:ext cx="850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Why Is Building It So Damn Hard?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7A6C93D8-40B4-46ED-B091-8C4F45DB2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066800"/>
            <a:ext cx="6299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Decoherence: </a:t>
            </a:r>
            <a:r>
              <a:rPr lang="en-US" altLang="en-US" sz="3000"/>
              <a:t>Unwanted interaction between the QC and its environment, prematurely “measuring” the QC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E5CBE26-893C-4942-BB28-87C0EAB5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246438"/>
            <a:ext cx="850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In most QC researchers’ view, </a:t>
            </a:r>
            <a:r>
              <a:rPr lang="en-US" altLang="en-US" sz="3000" b="1">
                <a:solidFill>
                  <a:srgbClr val="FF0000"/>
                </a:solidFill>
              </a:rPr>
              <a:t>quantum fault-tolerance</a:t>
            </a:r>
            <a:r>
              <a:rPr lang="en-US" altLang="en-US" sz="3000"/>
              <a:t> (discovered in the mid-1990s) provides the ultimate theoretical solution to decoherence</a:t>
            </a:r>
            <a:endParaRPr lang="en-US" altLang="en-US" sz="3000">
              <a:solidFill>
                <a:srgbClr val="000000"/>
              </a:solidFill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270FE52-38BF-4768-A9F3-532A92E7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770438"/>
            <a:ext cx="8509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/>
              <a:t>But fault-tolerance itself requires very precise physical control over the qubits—e.g. two-qubit gates with ~99.99% fidelity.  </a:t>
            </a:r>
            <a:r>
              <a:rPr lang="en-US" altLang="en-US" sz="3000" b="1" dirty="0">
                <a:solidFill>
                  <a:srgbClr val="FF0000"/>
                </a:solidFill>
              </a:rPr>
              <a:t>This past year:</a:t>
            </a:r>
            <a:r>
              <a:rPr lang="en-US" altLang="en-US" sz="3000" dirty="0">
                <a:solidFill>
                  <a:srgbClr val="FF0000"/>
                </a:solidFill>
              </a:rPr>
              <a:t> </a:t>
            </a:r>
            <a:r>
              <a:rPr lang="en-US" altLang="en-US" sz="3000" dirty="0"/>
              <a:t>99.92% fidelity, first demos of “useful” quantum error-correction</a:t>
            </a:r>
            <a:endParaRPr lang="en-US" altLang="en-US" sz="3000" dirty="0">
              <a:solidFill>
                <a:srgbClr val="000000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A8A1D42-67E3-47E2-9D42-244D26DD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667000"/>
            <a:ext cx="723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The more operations and qubits, the worse things 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9" grpId="0"/>
      <p:bldP spid="1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shot of a road&#10;&#10;AI-generated content may be incorrect.">
            <a:extLst>
              <a:ext uri="{FF2B5EF4-FFF2-40B4-BE49-F238E27FC236}">
                <a16:creationId xmlns:a16="http://schemas.microsoft.com/office/drawing/2014/main" id="{EAB7E50A-AB33-3F82-8428-7A3850795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Title 1">
            <a:extLst>
              <a:ext uri="{FF2B5EF4-FFF2-40B4-BE49-F238E27FC236}">
                <a16:creationId xmlns:a16="http://schemas.microsoft.com/office/drawing/2014/main" id="{75FB8A89-EB2E-454C-AF08-AD2AE7518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304800"/>
            <a:ext cx="8467725" cy="73818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Outlook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D359B9CD-8CBB-D4F8-F658-4DFBF6863B88}"/>
              </a:ext>
            </a:extLst>
          </p:cNvPr>
          <p:cNvSpPr txBox="1">
            <a:spLocks/>
          </p:cNvSpPr>
          <p:nvPr/>
        </p:nvSpPr>
        <p:spPr bwMode="auto">
          <a:xfrm>
            <a:off x="245268" y="2514600"/>
            <a:ext cx="8653462" cy="457200"/>
          </a:xfrm>
          <a:prstGeom prst="rect">
            <a:avLst/>
          </a:prstGeom>
          <a:noFill/>
          <a:ln>
            <a:noFill/>
          </a:ln>
          <a:scene3d>
            <a:camera prst="perspectiveRelaxedModerately" fov="3600000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SCALABLE FAULT-TOLERANCE</a:t>
            </a:r>
          </a:p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COMMERCIALLY USEFUL QUANTUM ADVANTAGE</a:t>
            </a:r>
          </a:p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FFCC"/>
                </a:solidFill>
                <a:cs typeface="Calibri" panose="020F0502020204030204" pitchFamily="34" charset="0"/>
              </a:rPr>
              <a:t>SCIENTIFICALLY INTERESTING ADVANTAGE (2026?)</a:t>
            </a:r>
          </a:p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FF8F"/>
                </a:solidFill>
                <a:cs typeface="Calibri" panose="020F0502020204030204" pitchFamily="34" charset="0"/>
              </a:rPr>
              <a:t>ACTUALLY VERIFIED QUANTUM ADVANTAGE (2026?)</a:t>
            </a:r>
          </a:p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FF79"/>
                </a:solidFill>
                <a:cs typeface="Calibri" panose="020F0502020204030204" pitchFamily="34" charset="0"/>
              </a:rPr>
              <a:t>VERIFIABLE QUANTUM ADVANTAGE (2025?)</a:t>
            </a:r>
          </a:p>
          <a:p>
            <a:pPr algn="ctr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FF00"/>
                </a:solidFill>
                <a:cs typeface="Calibri" panose="020F0502020204030204" pitchFamily="34" charset="0"/>
              </a:rPr>
              <a:t>SAMPLING-BASED QUANTUM SUPREMACY (2019-2024)</a:t>
            </a:r>
            <a:endParaRPr lang="en-US" altLang="en-US" sz="2400" b="1" dirty="0">
              <a:solidFill>
                <a:srgbClr val="FFFF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83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2" name="Text Box 32">
            <a:extLst>
              <a:ext uri="{FF2B5EF4-FFF2-40B4-BE49-F238E27FC236}">
                <a16:creationId xmlns:a16="http://schemas.microsoft.com/office/drawing/2014/main" id="{E2396082-2188-40CD-80C6-573AF2CA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52400"/>
            <a:ext cx="8305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70C0"/>
                </a:solidFill>
                <a:latin typeface="+mj-lt"/>
                <a:cs typeface="Arial" charset="0"/>
              </a:rPr>
              <a:t>Summary</a:t>
            </a:r>
          </a:p>
        </p:txBody>
      </p:sp>
      <p:sp>
        <p:nvSpPr>
          <p:cNvPr id="26627" name="Text Box 10">
            <a:extLst>
              <a:ext uri="{FF2B5EF4-FFF2-40B4-BE49-F238E27FC236}">
                <a16:creationId xmlns:a16="http://schemas.microsoft.com/office/drawing/2014/main" id="{A34FF7D4-20E0-4861-B6BD-123E70C5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4495800"/>
            <a:ext cx="8229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/>
              <a:t>Quantum speedups are subtle and depend on structure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CA" altLang="en-US" b="1">
                <a:solidFill>
                  <a:srgbClr val="00B050"/>
                </a:solidFill>
              </a:rPr>
              <a:t>Not just free exponential parallelism—”weirder than a sci-fi writer would have had the imagination to invent”</a:t>
            </a:r>
          </a:p>
        </p:txBody>
      </p:sp>
      <p:sp>
        <p:nvSpPr>
          <p:cNvPr id="28676" name="Text Box 10">
            <a:extLst>
              <a:ext uri="{FF2B5EF4-FFF2-40B4-BE49-F238E27FC236}">
                <a16:creationId xmlns:a16="http://schemas.microsoft.com/office/drawing/2014/main" id="{C7C7B9EF-82D1-4215-9417-33D93E2C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965200"/>
            <a:ext cx="84201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/>
              <a:t>This is an exciting time for QC.  After decades of theory and experiment, we’ve finally started to see clear speedups over classical computers for specialized problems, with ~100-qubit devices, and even the beginnings of quantum error-correction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CA" altLang="en-US" b="1" dirty="0">
                <a:solidFill>
                  <a:srgbClr val="00B050"/>
                </a:solidFill>
              </a:rPr>
              <a:t>Achieving full scalability and fault-tolerance, and threatening public-key crypto, look on the horizon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E12DC-C506-420A-8428-AAB9051D4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68"/>
          <a:stretch/>
        </p:blipFill>
        <p:spPr>
          <a:xfrm>
            <a:off x="218467" y="2362200"/>
            <a:ext cx="8707065" cy="378963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B7B34D8-AAA6-42A6-9186-C4DBB477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rPr>
              <a:t>What I’ve Been Doing On My Blog For 20 Years…</a:t>
            </a:r>
          </a:p>
        </p:txBody>
      </p:sp>
    </p:spTree>
    <p:extLst>
      <p:ext uri="{BB962C8B-B14F-4D97-AF65-F5344CB8AC3E}">
        <p14:creationId xmlns:p14="http://schemas.microsoft.com/office/powerpoint/2010/main" val="110826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641A7D78-F1C1-4942-BF98-5071E4311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rPr>
              <a:t>Quantum Mechanics</a:t>
            </a:r>
          </a:p>
        </p:txBody>
      </p:sp>
      <p:grpSp>
        <p:nvGrpSpPr>
          <p:cNvPr id="7171" name="Group 42">
            <a:extLst>
              <a:ext uri="{FF2B5EF4-FFF2-40B4-BE49-F238E27FC236}">
                <a16:creationId xmlns:a16="http://schemas.microsoft.com/office/drawing/2014/main" id="{50EEA169-6306-49AF-AC1F-D0360A7F90DB}"/>
              </a:ext>
            </a:extLst>
          </p:cNvPr>
          <p:cNvGrpSpPr>
            <a:grpSpLocks/>
          </p:cNvGrpSpPr>
          <p:nvPr/>
        </p:nvGrpSpPr>
        <p:grpSpPr bwMode="auto">
          <a:xfrm>
            <a:off x="1095375" y="457200"/>
            <a:ext cx="836613" cy="1066800"/>
            <a:chOff x="408" y="2341"/>
            <a:chExt cx="818" cy="1044"/>
          </a:xfrm>
        </p:grpSpPr>
        <p:sp>
          <p:nvSpPr>
            <p:cNvPr id="7219" name="Line 43">
              <a:extLst>
                <a:ext uri="{FF2B5EF4-FFF2-40B4-BE49-F238E27FC236}">
                  <a16:creationId xmlns:a16="http://schemas.microsoft.com/office/drawing/2014/main" id="{B4E0B879-FE64-43D5-8BA8-D26E0C9C2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" y="2364"/>
              <a:ext cx="435" cy="10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20" name="Picture 44" descr="MCDD01775_0000[1]">
              <a:extLst>
                <a:ext uri="{FF2B5EF4-FFF2-40B4-BE49-F238E27FC236}">
                  <a16:creationId xmlns:a16="http://schemas.microsoft.com/office/drawing/2014/main" id="{C37673B2-AF38-47C2-B3AB-4B2ECFF5E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2364"/>
              <a:ext cx="818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1" name="AutoShape 45">
              <a:extLst>
                <a:ext uri="{FF2B5EF4-FFF2-40B4-BE49-F238E27FC236}">
                  <a16:creationId xmlns:a16="http://schemas.microsoft.com/office/drawing/2014/main" id="{15868E46-9293-48C1-B8E4-B8F63C7F84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96" y="2712"/>
              <a:ext cx="240" cy="480"/>
            </a:xfrm>
            <a:prstGeom prst="moon">
              <a:avLst>
                <a:gd name="adj" fmla="val 3089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7222" name="Group 46">
              <a:extLst>
                <a:ext uri="{FF2B5EF4-FFF2-40B4-BE49-F238E27FC236}">
                  <a16:creationId xmlns:a16="http://schemas.microsoft.com/office/drawing/2014/main" id="{D921E685-5620-4CA7-9169-155AF79F97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" y="2502"/>
              <a:ext cx="342" cy="266"/>
              <a:chOff x="601" y="3506"/>
              <a:chExt cx="442" cy="347"/>
            </a:xfrm>
          </p:grpSpPr>
          <p:sp>
            <p:nvSpPr>
              <p:cNvPr id="7236" name="Freeform 47">
                <a:extLst>
                  <a:ext uri="{FF2B5EF4-FFF2-40B4-BE49-F238E27FC236}">
                    <a16:creationId xmlns:a16="http://schemas.microsoft.com/office/drawing/2014/main" id="{88FCADF9-AA46-4FB0-BE55-4C3EC46AB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 w 817"/>
                  <a:gd name="T1" fmla="*/ 0 h 505"/>
                  <a:gd name="T2" fmla="*/ 1 w 817"/>
                  <a:gd name="T3" fmla="*/ 0 h 505"/>
                  <a:gd name="T4" fmla="*/ 1 w 817"/>
                  <a:gd name="T5" fmla="*/ 0 h 505"/>
                  <a:gd name="T6" fmla="*/ 1 w 817"/>
                  <a:gd name="T7" fmla="*/ 0 h 505"/>
                  <a:gd name="T8" fmla="*/ 1 w 817"/>
                  <a:gd name="T9" fmla="*/ 0 h 505"/>
                  <a:gd name="T10" fmla="*/ 1 w 817"/>
                  <a:gd name="T11" fmla="*/ 0 h 505"/>
                  <a:gd name="T12" fmla="*/ 1 w 817"/>
                  <a:gd name="T13" fmla="*/ 0 h 505"/>
                  <a:gd name="T14" fmla="*/ 1 w 817"/>
                  <a:gd name="T15" fmla="*/ 0 h 505"/>
                  <a:gd name="T16" fmla="*/ 1 w 817"/>
                  <a:gd name="T17" fmla="*/ 0 h 505"/>
                  <a:gd name="T18" fmla="*/ 1 w 817"/>
                  <a:gd name="T19" fmla="*/ 0 h 505"/>
                  <a:gd name="T20" fmla="*/ 1 w 817"/>
                  <a:gd name="T21" fmla="*/ 0 h 505"/>
                  <a:gd name="T22" fmla="*/ 1 w 817"/>
                  <a:gd name="T23" fmla="*/ 0 h 505"/>
                  <a:gd name="T24" fmla="*/ 1 w 817"/>
                  <a:gd name="T25" fmla="*/ 0 h 505"/>
                  <a:gd name="T26" fmla="*/ 1 w 817"/>
                  <a:gd name="T27" fmla="*/ 0 h 505"/>
                  <a:gd name="T28" fmla="*/ 1 w 817"/>
                  <a:gd name="T29" fmla="*/ 0 h 505"/>
                  <a:gd name="T30" fmla="*/ 1 w 817"/>
                  <a:gd name="T31" fmla="*/ 0 h 505"/>
                  <a:gd name="T32" fmla="*/ 1 w 817"/>
                  <a:gd name="T33" fmla="*/ 0 h 505"/>
                  <a:gd name="T34" fmla="*/ 1 w 817"/>
                  <a:gd name="T35" fmla="*/ 0 h 505"/>
                  <a:gd name="T36" fmla="*/ 0 w 817"/>
                  <a:gd name="T37" fmla="*/ 0 h 505"/>
                  <a:gd name="T38" fmla="*/ 1 w 817"/>
                  <a:gd name="T39" fmla="*/ 0 h 505"/>
                  <a:gd name="T40" fmla="*/ 1 w 817"/>
                  <a:gd name="T41" fmla="*/ 0 h 505"/>
                  <a:gd name="T42" fmla="*/ 1 w 817"/>
                  <a:gd name="T43" fmla="*/ 0 h 505"/>
                  <a:gd name="T44" fmla="*/ 1 w 817"/>
                  <a:gd name="T45" fmla="*/ 0 h 505"/>
                  <a:gd name="T46" fmla="*/ 1 w 817"/>
                  <a:gd name="T47" fmla="*/ 0 h 505"/>
                  <a:gd name="T48" fmla="*/ 1 w 817"/>
                  <a:gd name="T49" fmla="*/ 0 h 505"/>
                  <a:gd name="T50" fmla="*/ 1 w 817"/>
                  <a:gd name="T51" fmla="*/ 0 h 505"/>
                  <a:gd name="T52" fmla="*/ 1 w 817"/>
                  <a:gd name="T53" fmla="*/ 0 h 505"/>
                  <a:gd name="T54" fmla="*/ 1 w 817"/>
                  <a:gd name="T55" fmla="*/ 0 h 505"/>
                  <a:gd name="T56" fmla="*/ 1 w 817"/>
                  <a:gd name="T57" fmla="*/ 0 h 505"/>
                  <a:gd name="T58" fmla="*/ 1 w 817"/>
                  <a:gd name="T59" fmla="*/ 0 h 505"/>
                  <a:gd name="T60" fmla="*/ 1 w 817"/>
                  <a:gd name="T61" fmla="*/ 0 h 505"/>
                  <a:gd name="T62" fmla="*/ 1 w 817"/>
                  <a:gd name="T63" fmla="*/ 0 h 505"/>
                  <a:gd name="T64" fmla="*/ 1 w 817"/>
                  <a:gd name="T65" fmla="*/ 0 h 505"/>
                  <a:gd name="T66" fmla="*/ 1 w 817"/>
                  <a:gd name="T67" fmla="*/ 0 h 505"/>
                  <a:gd name="T68" fmla="*/ 1 w 817"/>
                  <a:gd name="T69" fmla="*/ 0 h 505"/>
                  <a:gd name="T70" fmla="*/ 1 w 817"/>
                  <a:gd name="T71" fmla="*/ 0 h 505"/>
                  <a:gd name="T72" fmla="*/ 1 w 817"/>
                  <a:gd name="T73" fmla="*/ 0 h 505"/>
                  <a:gd name="T74" fmla="*/ 1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Freeform 48">
                <a:extLst>
                  <a:ext uri="{FF2B5EF4-FFF2-40B4-BE49-F238E27FC236}">
                    <a16:creationId xmlns:a16="http://schemas.microsoft.com/office/drawing/2014/main" id="{DDDE6A55-E27A-4E27-B2CA-1F125F98A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0 w 695"/>
                  <a:gd name="T35" fmla="*/ 0 h 396"/>
                  <a:gd name="T36" fmla="*/ 0 w 695"/>
                  <a:gd name="T37" fmla="*/ 0 h 396"/>
                  <a:gd name="T38" fmla="*/ 0 w 695"/>
                  <a:gd name="T39" fmla="*/ 0 h 396"/>
                  <a:gd name="T40" fmla="*/ 0 w 695"/>
                  <a:gd name="T41" fmla="*/ 0 h 396"/>
                  <a:gd name="T42" fmla="*/ 0 w 695"/>
                  <a:gd name="T43" fmla="*/ 0 h 396"/>
                  <a:gd name="T44" fmla="*/ 0 w 695"/>
                  <a:gd name="T45" fmla="*/ 0 h 396"/>
                  <a:gd name="T46" fmla="*/ 0 w 695"/>
                  <a:gd name="T47" fmla="*/ 0 h 396"/>
                  <a:gd name="T48" fmla="*/ 0 w 695"/>
                  <a:gd name="T49" fmla="*/ 0 h 396"/>
                  <a:gd name="T50" fmla="*/ 0 w 695"/>
                  <a:gd name="T51" fmla="*/ 0 h 396"/>
                  <a:gd name="T52" fmla="*/ 0 w 695"/>
                  <a:gd name="T53" fmla="*/ 0 h 396"/>
                  <a:gd name="T54" fmla="*/ 0 w 695"/>
                  <a:gd name="T55" fmla="*/ 0 h 396"/>
                  <a:gd name="T56" fmla="*/ 0 w 695"/>
                  <a:gd name="T57" fmla="*/ 0 h 396"/>
                  <a:gd name="T58" fmla="*/ 0 w 695"/>
                  <a:gd name="T59" fmla="*/ 0 h 396"/>
                  <a:gd name="T60" fmla="*/ 0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Freeform 49">
                <a:extLst>
                  <a:ext uri="{FF2B5EF4-FFF2-40B4-BE49-F238E27FC236}">
                    <a16:creationId xmlns:a16="http://schemas.microsoft.com/office/drawing/2014/main" id="{0FB7C349-4D88-4835-8FAD-558E713F0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9" name="Freeform 50">
                <a:extLst>
                  <a:ext uri="{FF2B5EF4-FFF2-40B4-BE49-F238E27FC236}">
                    <a16:creationId xmlns:a16="http://schemas.microsoft.com/office/drawing/2014/main" id="{E20DE4F4-2A71-426F-823B-6C3141756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1 w 54"/>
                  <a:gd name="T1" fmla="*/ 1 h 55"/>
                  <a:gd name="T2" fmla="*/ 1 w 54"/>
                  <a:gd name="T3" fmla="*/ 1 h 55"/>
                  <a:gd name="T4" fmla="*/ 1 w 54"/>
                  <a:gd name="T5" fmla="*/ 1 h 55"/>
                  <a:gd name="T6" fmla="*/ 1 w 54"/>
                  <a:gd name="T7" fmla="*/ 1 h 55"/>
                  <a:gd name="T8" fmla="*/ 1 w 54"/>
                  <a:gd name="T9" fmla="*/ 1 h 55"/>
                  <a:gd name="T10" fmla="*/ 1 w 54"/>
                  <a:gd name="T11" fmla="*/ 1 h 55"/>
                  <a:gd name="T12" fmla="*/ 1 w 54"/>
                  <a:gd name="T13" fmla="*/ 1 h 55"/>
                  <a:gd name="T14" fmla="*/ 1 w 54"/>
                  <a:gd name="T15" fmla="*/ 1 h 55"/>
                  <a:gd name="T16" fmla="*/ 1 w 54"/>
                  <a:gd name="T17" fmla="*/ 0 h 55"/>
                  <a:gd name="T18" fmla="*/ 1 w 54"/>
                  <a:gd name="T19" fmla="*/ 1 h 55"/>
                  <a:gd name="T20" fmla="*/ 1 w 54"/>
                  <a:gd name="T21" fmla="*/ 1 h 55"/>
                  <a:gd name="T22" fmla="*/ 1 w 54"/>
                  <a:gd name="T23" fmla="*/ 1 h 55"/>
                  <a:gd name="T24" fmla="*/ 0 w 54"/>
                  <a:gd name="T25" fmla="*/ 1 h 55"/>
                  <a:gd name="T26" fmla="*/ 1 w 54"/>
                  <a:gd name="T27" fmla="*/ 1 h 55"/>
                  <a:gd name="T28" fmla="*/ 1 w 54"/>
                  <a:gd name="T29" fmla="*/ 1 h 55"/>
                  <a:gd name="T30" fmla="*/ 1 w 54"/>
                  <a:gd name="T31" fmla="*/ 1 h 55"/>
                  <a:gd name="T32" fmla="*/ 1 w 54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Freeform 51">
                <a:extLst>
                  <a:ext uri="{FF2B5EF4-FFF2-40B4-BE49-F238E27FC236}">
                    <a16:creationId xmlns:a16="http://schemas.microsoft.com/office/drawing/2014/main" id="{92ACAC3F-0FD1-470C-9449-A5D3DE168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1 w 116"/>
                  <a:gd name="T1" fmla="*/ 0 h 129"/>
                  <a:gd name="T2" fmla="*/ 0 w 116"/>
                  <a:gd name="T3" fmla="*/ 0 h 129"/>
                  <a:gd name="T4" fmla="*/ 1 w 116"/>
                  <a:gd name="T5" fmla="*/ 0 h 129"/>
                  <a:gd name="T6" fmla="*/ 1 w 116"/>
                  <a:gd name="T7" fmla="*/ 0 h 129"/>
                  <a:gd name="T8" fmla="*/ 1 w 116"/>
                  <a:gd name="T9" fmla="*/ 0 h 129"/>
                  <a:gd name="T10" fmla="*/ 1 w 116"/>
                  <a:gd name="T11" fmla="*/ 0 h 129"/>
                  <a:gd name="T12" fmla="*/ 1 w 116"/>
                  <a:gd name="T13" fmla="*/ 0 h 129"/>
                  <a:gd name="T14" fmla="*/ 1 w 116"/>
                  <a:gd name="T15" fmla="*/ 0 h 129"/>
                  <a:gd name="T16" fmla="*/ 1 w 116"/>
                  <a:gd name="T17" fmla="*/ 0 h 129"/>
                  <a:gd name="T18" fmla="*/ 1 w 116"/>
                  <a:gd name="T19" fmla="*/ 0 h 129"/>
                  <a:gd name="T20" fmla="*/ 1 w 116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Freeform 52">
                <a:extLst>
                  <a:ext uri="{FF2B5EF4-FFF2-40B4-BE49-F238E27FC236}">
                    <a16:creationId xmlns:a16="http://schemas.microsoft.com/office/drawing/2014/main" id="{278DDFA9-4A5E-47F4-8889-B624D0061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 w 90"/>
                  <a:gd name="T3" fmla="*/ 1 h 139"/>
                  <a:gd name="T4" fmla="*/ 1 w 90"/>
                  <a:gd name="T5" fmla="*/ 1 h 139"/>
                  <a:gd name="T6" fmla="*/ 1 w 90"/>
                  <a:gd name="T7" fmla="*/ 1 h 139"/>
                  <a:gd name="T8" fmla="*/ 1 w 90"/>
                  <a:gd name="T9" fmla="*/ 1 h 139"/>
                  <a:gd name="T10" fmla="*/ 1 w 90"/>
                  <a:gd name="T11" fmla="*/ 1 h 139"/>
                  <a:gd name="T12" fmla="*/ 1 w 90"/>
                  <a:gd name="T13" fmla="*/ 1 h 139"/>
                  <a:gd name="T14" fmla="*/ 1 w 90"/>
                  <a:gd name="T15" fmla="*/ 1 h 139"/>
                  <a:gd name="T16" fmla="*/ 1 w 90"/>
                  <a:gd name="T17" fmla="*/ 1 h 139"/>
                  <a:gd name="T18" fmla="*/ 1 w 90"/>
                  <a:gd name="T19" fmla="*/ 1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Freeform 53">
                <a:extLst>
                  <a:ext uri="{FF2B5EF4-FFF2-40B4-BE49-F238E27FC236}">
                    <a16:creationId xmlns:a16="http://schemas.microsoft.com/office/drawing/2014/main" id="{3B74A952-34FC-43E4-9BB4-5E147F1D6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0 w 59"/>
                  <a:gd name="T3" fmla="*/ 0 h 143"/>
                  <a:gd name="T4" fmla="*/ 0 w 59"/>
                  <a:gd name="T5" fmla="*/ 0 h 143"/>
                  <a:gd name="T6" fmla="*/ 0 w 59"/>
                  <a:gd name="T7" fmla="*/ 0 h 143"/>
                  <a:gd name="T8" fmla="*/ 0 w 59"/>
                  <a:gd name="T9" fmla="*/ 0 h 143"/>
                  <a:gd name="T10" fmla="*/ 0 w 59"/>
                  <a:gd name="T11" fmla="*/ 0 h 143"/>
                  <a:gd name="T12" fmla="*/ 0 w 59"/>
                  <a:gd name="T13" fmla="*/ 0 h 143"/>
                  <a:gd name="T14" fmla="*/ 0 w 59"/>
                  <a:gd name="T15" fmla="*/ 0 h 143"/>
                  <a:gd name="T16" fmla="*/ 0 w 59"/>
                  <a:gd name="T17" fmla="*/ 0 h 143"/>
                  <a:gd name="T18" fmla="*/ 0 w 59"/>
                  <a:gd name="T19" fmla="*/ 0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Freeform 54">
                <a:extLst>
                  <a:ext uri="{FF2B5EF4-FFF2-40B4-BE49-F238E27FC236}">
                    <a16:creationId xmlns:a16="http://schemas.microsoft.com/office/drawing/2014/main" id="{308C217B-61B2-408F-A9E0-C2CC6A89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0 h 127"/>
                  <a:gd name="T2" fmla="*/ 1 w 117"/>
                  <a:gd name="T3" fmla="*/ 0 h 127"/>
                  <a:gd name="T4" fmla="*/ 1 w 117"/>
                  <a:gd name="T5" fmla="*/ 0 h 127"/>
                  <a:gd name="T6" fmla="*/ 1 w 117"/>
                  <a:gd name="T7" fmla="*/ 0 h 127"/>
                  <a:gd name="T8" fmla="*/ 1 w 117"/>
                  <a:gd name="T9" fmla="*/ 0 h 127"/>
                  <a:gd name="T10" fmla="*/ 1 w 117"/>
                  <a:gd name="T11" fmla="*/ 0 h 127"/>
                  <a:gd name="T12" fmla="*/ 1 w 117"/>
                  <a:gd name="T13" fmla="*/ 0 h 127"/>
                  <a:gd name="T14" fmla="*/ 1 w 117"/>
                  <a:gd name="T15" fmla="*/ 0 h 127"/>
                  <a:gd name="T16" fmla="*/ 1 w 117"/>
                  <a:gd name="T17" fmla="*/ 0 h 127"/>
                  <a:gd name="T18" fmla="*/ 1 w 117"/>
                  <a:gd name="T19" fmla="*/ 0 h 127"/>
                  <a:gd name="T20" fmla="*/ 0 w 117"/>
                  <a:gd name="T21" fmla="*/ 0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Freeform 55">
                <a:extLst>
                  <a:ext uri="{FF2B5EF4-FFF2-40B4-BE49-F238E27FC236}">
                    <a16:creationId xmlns:a16="http://schemas.microsoft.com/office/drawing/2014/main" id="{D0CB0C65-5B25-4A78-A92C-47AB4166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0 w 93"/>
                  <a:gd name="T1" fmla="*/ 0 h 137"/>
                  <a:gd name="T2" fmla="*/ 0 w 93"/>
                  <a:gd name="T3" fmla="*/ 1 h 137"/>
                  <a:gd name="T4" fmla="*/ 0 w 93"/>
                  <a:gd name="T5" fmla="*/ 1 h 137"/>
                  <a:gd name="T6" fmla="*/ 0 w 93"/>
                  <a:gd name="T7" fmla="*/ 1 h 137"/>
                  <a:gd name="T8" fmla="*/ 0 w 93"/>
                  <a:gd name="T9" fmla="*/ 1 h 137"/>
                  <a:gd name="T10" fmla="*/ 0 w 93"/>
                  <a:gd name="T11" fmla="*/ 1 h 137"/>
                  <a:gd name="T12" fmla="*/ 0 w 93"/>
                  <a:gd name="T13" fmla="*/ 1 h 137"/>
                  <a:gd name="T14" fmla="*/ 0 w 93"/>
                  <a:gd name="T15" fmla="*/ 1 h 137"/>
                  <a:gd name="T16" fmla="*/ 0 w 93"/>
                  <a:gd name="T17" fmla="*/ 1 h 137"/>
                  <a:gd name="T18" fmla="*/ 0 w 93"/>
                  <a:gd name="T19" fmla="*/ 1 h 137"/>
                  <a:gd name="T20" fmla="*/ 0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Freeform 56">
                <a:extLst>
                  <a:ext uri="{FF2B5EF4-FFF2-40B4-BE49-F238E27FC236}">
                    <a16:creationId xmlns:a16="http://schemas.microsoft.com/office/drawing/2014/main" id="{D50F762B-22AA-4D27-8250-F51A2AB24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0 w 63"/>
                  <a:gd name="T1" fmla="*/ 0 h 143"/>
                  <a:gd name="T2" fmla="*/ 0 w 63"/>
                  <a:gd name="T3" fmla="*/ 1 h 143"/>
                  <a:gd name="T4" fmla="*/ 0 w 63"/>
                  <a:gd name="T5" fmla="*/ 1 h 143"/>
                  <a:gd name="T6" fmla="*/ 0 w 63"/>
                  <a:gd name="T7" fmla="*/ 1 h 143"/>
                  <a:gd name="T8" fmla="*/ 0 w 63"/>
                  <a:gd name="T9" fmla="*/ 1 h 143"/>
                  <a:gd name="T10" fmla="*/ 0 w 63"/>
                  <a:gd name="T11" fmla="*/ 1 h 143"/>
                  <a:gd name="T12" fmla="*/ 0 w 63"/>
                  <a:gd name="T13" fmla="*/ 1 h 143"/>
                  <a:gd name="T14" fmla="*/ 0 w 63"/>
                  <a:gd name="T15" fmla="*/ 1 h 143"/>
                  <a:gd name="T16" fmla="*/ 0 w 63"/>
                  <a:gd name="T17" fmla="*/ 1 h 143"/>
                  <a:gd name="T18" fmla="*/ 0 w 63"/>
                  <a:gd name="T19" fmla="*/ 1 h 143"/>
                  <a:gd name="T20" fmla="*/ 0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Freeform 57">
                <a:extLst>
                  <a:ext uri="{FF2B5EF4-FFF2-40B4-BE49-F238E27FC236}">
                    <a16:creationId xmlns:a16="http://schemas.microsoft.com/office/drawing/2014/main" id="{F733E14D-0930-451A-89E7-9DEE75ED6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 w 50"/>
                  <a:gd name="T1" fmla="*/ 1 h 143"/>
                  <a:gd name="T2" fmla="*/ 1 w 50"/>
                  <a:gd name="T3" fmla="*/ 0 h 143"/>
                  <a:gd name="T4" fmla="*/ 0 w 50"/>
                  <a:gd name="T5" fmla="*/ 1 h 143"/>
                  <a:gd name="T6" fmla="*/ 1 w 50"/>
                  <a:gd name="T7" fmla="*/ 1 h 143"/>
                  <a:gd name="T8" fmla="*/ 1 w 50"/>
                  <a:gd name="T9" fmla="*/ 1 h 143"/>
                  <a:gd name="T10" fmla="*/ 1 w 50"/>
                  <a:gd name="T11" fmla="*/ 1 h 143"/>
                  <a:gd name="T12" fmla="*/ 1 w 50"/>
                  <a:gd name="T13" fmla="*/ 1 h 143"/>
                  <a:gd name="T14" fmla="*/ 1 w 50"/>
                  <a:gd name="T15" fmla="*/ 1 h 143"/>
                  <a:gd name="T16" fmla="*/ 1 w 50"/>
                  <a:gd name="T17" fmla="*/ 1 h 143"/>
                  <a:gd name="T18" fmla="*/ 1 w 50"/>
                  <a:gd name="T19" fmla="*/ 1 h 143"/>
                  <a:gd name="T20" fmla="*/ 1 w 50"/>
                  <a:gd name="T21" fmla="*/ 1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3" name="Group 58">
              <a:extLst>
                <a:ext uri="{FF2B5EF4-FFF2-40B4-BE49-F238E27FC236}">
                  <a16:creationId xmlns:a16="http://schemas.microsoft.com/office/drawing/2014/main" id="{12ACA2FF-3CB6-4619-927E-9BA0D6703B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" y="2502"/>
              <a:ext cx="342" cy="266"/>
              <a:chOff x="601" y="3506"/>
              <a:chExt cx="442" cy="347"/>
            </a:xfrm>
          </p:grpSpPr>
          <p:sp>
            <p:nvSpPr>
              <p:cNvPr id="7225" name="Freeform 59">
                <a:extLst>
                  <a:ext uri="{FF2B5EF4-FFF2-40B4-BE49-F238E27FC236}">
                    <a16:creationId xmlns:a16="http://schemas.microsoft.com/office/drawing/2014/main" id="{21072487-6A7C-4EAB-B9DF-7F46BF232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3601"/>
                <a:ext cx="409" cy="252"/>
              </a:xfrm>
              <a:custGeom>
                <a:avLst/>
                <a:gdLst>
                  <a:gd name="T0" fmla="*/ 1 w 817"/>
                  <a:gd name="T1" fmla="*/ 0 h 505"/>
                  <a:gd name="T2" fmla="*/ 1 w 817"/>
                  <a:gd name="T3" fmla="*/ 0 h 505"/>
                  <a:gd name="T4" fmla="*/ 1 w 817"/>
                  <a:gd name="T5" fmla="*/ 0 h 505"/>
                  <a:gd name="T6" fmla="*/ 1 w 817"/>
                  <a:gd name="T7" fmla="*/ 0 h 505"/>
                  <a:gd name="T8" fmla="*/ 1 w 817"/>
                  <a:gd name="T9" fmla="*/ 0 h 505"/>
                  <a:gd name="T10" fmla="*/ 1 w 817"/>
                  <a:gd name="T11" fmla="*/ 0 h 505"/>
                  <a:gd name="T12" fmla="*/ 1 w 817"/>
                  <a:gd name="T13" fmla="*/ 0 h 505"/>
                  <a:gd name="T14" fmla="*/ 1 w 817"/>
                  <a:gd name="T15" fmla="*/ 0 h 505"/>
                  <a:gd name="T16" fmla="*/ 1 w 817"/>
                  <a:gd name="T17" fmla="*/ 0 h 505"/>
                  <a:gd name="T18" fmla="*/ 1 w 817"/>
                  <a:gd name="T19" fmla="*/ 0 h 505"/>
                  <a:gd name="T20" fmla="*/ 1 w 817"/>
                  <a:gd name="T21" fmla="*/ 0 h 505"/>
                  <a:gd name="T22" fmla="*/ 1 w 817"/>
                  <a:gd name="T23" fmla="*/ 0 h 505"/>
                  <a:gd name="T24" fmla="*/ 1 w 817"/>
                  <a:gd name="T25" fmla="*/ 0 h 505"/>
                  <a:gd name="T26" fmla="*/ 1 w 817"/>
                  <a:gd name="T27" fmla="*/ 0 h 505"/>
                  <a:gd name="T28" fmla="*/ 1 w 817"/>
                  <a:gd name="T29" fmla="*/ 0 h 505"/>
                  <a:gd name="T30" fmla="*/ 1 w 817"/>
                  <a:gd name="T31" fmla="*/ 0 h 505"/>
                  <a:gd name="T32" fmla="*/ 1 w 817"/>
                  <a:gd name="T33" fmla="*/ 0 h 505"/>
                  <a:gd name="T34" fmla="*/ 1 w 817"/>
                  <a:gd name="T35" fmla="*/ 0 h 505"/>
                  <a:gd name="T36" fmla="*/ 0 w 817"/>
                  <a:gd name="T37" fmla="*/ 0 h 505"/>
                  <a:gd name="T38" fmla="*/ 1 w 817"/>
                  <a:gd name="T39" fmla="*/ 0 h 505"/>
                  <a:gd name="T40" fmla="*/ 1 w 817"/>
                  <a:gd name="T41" fmla="*/ 0 h 505"/>
                  <a:gd name="T42" fmla="*/ 1 w 817"/>
                  <a:gd name="T43" fmla="*/ 0 h 505"/>
                  <a:gd name="T44" fmla="*/ 1 w 817"/>
                  <a:gd name="T45" fmla="*/ 0 h 505"/>
                  <a:gd name="T46" fmla="*/ 1 w 817"/>
                  <a:gd name="T47" fmla="*/ 0 h 505"/>
                  <a:gd name="T48" fmla="*/ 1 w 817"/>
                  <a:gd name="T49" fmla="*/ 0 h 505"/>
                  <a:gd name="T50" fmla="*/ 1 w 817"/>
                  <a:gd name="T51" fmla="*/ 0 h 505"/>
                  <a:gd name="T52" fmla="*/ 1 w 817"/>
                  <a:gd name="T53" fmla="*/ 0 h 505"/>
                  <a:gd name="T54" fmla="*/ 1 w 817"/>
                  <a:gd name="T55" fmla="*/ 0 h 505"/>
                  <a:gd name="T56" fmla="*/ 1 w 817"/>
                  <a:gd name="T57" fmla="*/ 0 h 505"/>
                  <a:gd name="T58" fmla="*/ 1 w 817"/>
                  <a:gd name="T59" fmla="*/ 0 h 505"/>
                  <a:gd name="T60" fmla="*/ 1 w 817"/>
                  <a:gd name="T61" fmla="*/ 0 h 505"/>
                  <a:gd name="T62" fmla="*/ 1 w 817"/>
                  <a:gd name="T63" fmla="*/ 0 h 505"/>
                  <a:gd name="T64" fmla="*/ 1 w 817"/>
                  <a:gd name="T65" fmla="*/ 0 h 505"/>
                  <a:gd name="T66" fmla="*/ 1 w 817"/>
                  <a:gd name="T67" fmla="*/ 0 h 505"/>
                  <a:gd name="T68" fmla="*/ 1 w 817"/>
                  <a:gd name="T69" fmla="*/ 0 h 505"/>
                  <a:gd name="T70" fmla="*/ 1 w 817"/>
                  <a:gd name="T71" fmla="*/ 0 h 505"/>
                  <a:gd name="T72" fmla="*/ 1 w 817"/>
                  <a:gd name="T73" fmla="*/ 0 h 505"/>
                  <a:gd name="T74" fmla="*/ 1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Freeform 60">
                <a:extLst>
                  <a:ext uri="{FF2B5EF4-FFF2-40B4-BE49-F238E27FC236}">
                    <a16:creationId xmlns:a16="http://schemas.microsoft.com/office/drawing/2014/main" id="{6B251DB2-3903-459F-8F56-E5984231B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3629"/>
                <a:ext cx="347" cy="197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0 w 695"/>
                  <a:gd name="T35" fmla="*/ 0 h 396"/>
                  <a:gd name="T36" fmla="*/ 0 w 695"/>
                  <a:gd name="T37" fmla="*/ 0 h 396"/>
                  <a:gd name="T38" fmla="*/ 0 w 695"/>
                  <a:gd name="T39" fmla="*/ 0 h 396"/>
                  <a:gd name="T40" fmla="*/ 0 w 695"/>
                  <a:gd name="T41" fmla="*/ 0 h 396"/>
                  <a:gd name="T42" fmla="*/ 0 w 695"/>
                  <a:gd name="T43" fmla="*/ 0 h 396"/>
                  <a:gd name="T44" fmla="*/ 0 w 695"/>
                  <a:gd name="T45" fmla="*/ 0 h 396"/>
                  <a:gd name="T46" fmla="*/ 0 w 695"/>
                  <a:gd name="T47" fmla="*/ 0 h 396"/>
                  <a:gd name="T48" fmla="*/ 0 w 695"/>
                  <a:gd name="T49" fmla="*/ 0 h 396"/>
                  <a:gd name="T50" fmla="*/ 0 w 695"/>
                  <a:gd name="T51" fmla="*/ 0 h 396"/>
                  <a:gd name="T52" fmla="*/ 0 w 695"/>
                  <a:gd name="T53" fmla="*/ 0 h 396"/>
                  <a:gd name="T54" fmla="*/ 0 w 695"/>
                  <a:gd name="T55" fmla="*/ 0 h 396"/>
                  <a:gd name="T56" fmla="*/ 0 w 695"/>
                  <a:gd name="T57" fmla="*/ 0 h 396"/>
                  <a:gd name="T58" fmla="*/ 0 w 695"/>
                  <a:gd name="T59" fmla="*/ 0 h 396"/>
                  <a:gd name="T60" fmla="*/ 0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Freeform 61">
                <a:extLst>
                  <a:ext uri="{FF2B5EF4-FFF2-40B4-BE49-F238E27FC236}">
                    <a16:creationId xmlns:a16="http://schemas.microsoft.com/office/drawing/2014/main" id="{6136A04B-729F-464E-8F85-8B66D537A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" y="3644"/>
                <a:ext cx="167" cy="167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Freeform 62">
                <a:extLst>
                  <a:ext uri="{FF2B5EF4-FFF2-40B4-BE49-F238E27FC236}">
                    <a16:creationId xmlns:a16="http://schemas.microsoft.com/office/drawing/2014/main" id="{DBB90A7C-256E-4637-B161-2922392C9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3694"/>
                <a:ext cx="27" cy="28"/>
              </a:xfrm>
              <a:custGeom>
                <a:avLst/>
                <a:gdLst>
                  <a:gd name="T0" fmla="*/ 1 w 54"/>
                  <a:gd name="T1" fmla="*/ 1 h 55"/>
                  <a:gd name="T2" fmla="*/ 1 w 54"/>
                  <a:gd name="T3" fmla="*/ 1 h 55"/>
                  <a:gd name="T4" fmla="*/ 1 w 54"/>
                  <a:gd name="T5" fmla="*/ 1 h 55"/>
                  <a:gd name="T6" fmla="*/ 1 w 54"/>
                  <a:gd name="T7" fmla="*/ 1 h 55"/>
                  <a:gd name="T8" fmla="*/ 1 w 54"/>
                  <a:gd name="T9" fmla="*/ 1 h 55"/>
                  <a:gd name="T10" fmla="*/ 1 w 54"/>
                  <a:gd name="T11" fmla="*/ 1 h 55"/>
                  <a:gd name="T12" fmla="*/ 1 w 54"/>
                  <a:gd name="T13" fmla="*/ 1 h 55"/>
                  <a:gd name="T14" fmla="*/ 1 w 54"/>
                  <a:gd name="T15" fmla="*/ 1 h 55"/>
                  <a:gd name="T16" fmla="*/ 1 w 54"/>
                  <a:gd name="T17" fmla="*/ 0 h 55"/>
                  <a:gd name="T18" fmla="*/ 1 w 54"/>
                  <a:gd name="T19" fmla="*/ 1 h 55"/>
                  <a:gd name="T20" fmla="*/ 1 w 54"/>
                  <a:gd name="T21" fmla="*/ 1 h 55"/>
                  <a:gd name="T22" fmla="*/ 1 w 54"/>
                  <a:gd name="T23" fmla="*/ 1 h 55"/>
                  <a:gd name="T24" fmla="*/ 0 w 54"/>
                  <a:gd name="T25" fmla="*/ 1 h 55"/>
                  <a:gd name="T26" fmla="*/ 1 w 54"/>
                  <a:gd name="T27" fmla="*/ 1 h 55"/>
                  <a:gd name="T28" fmla="*/ 1 w 54"/>
                  <a:gd name="T29" fmla="*/ 1 h 55"/>
                  <a:gd name="T30" fmla="*/ 1 w 54"/>
                  <a:gd name="T31" fmla="*/ 1 h 55"/>
                  <a:gd name="T32" fmla="*/ 1 w 54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Freeform 63">
                <a:extLst>
                  <a:ext uri="{FF2B5EF4-FFF2-40B4-BE49-F238E27FC236}">
                    <a16:creationId xmlns:a16="http://schemas.microsoft.com/office/drawing/2014/main" id="{19B06180-3AB7-4FEE-BAB8-8EFB410F6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585"/>
                <a:ext cx="58" cy="64"/>
              </a:xfrm>
              <a:custGeom>
                <a:avLst/>
                <a:gdLst>
                  <a:gd name="T0" fmla="*/ 1 w 116"/>
                  <a:gd name="T1" fmla="*/ 0 h 129"/>
                  <a:gd name="T2" fmla="*/ 0 w 116"/>
                  <a:gd name="T3" fmla="*/ 0 h 129"/>
                  <a:gd name="T4" fmla="*/ 1 w 116"/>
                  <a:gd name="T5" fmla="*/ 0 h 129"/>
                  <a:gd name="T6" fmla="*/ 1 w 116"/>
                  <a:gd name="T7" fmla="*/ 0 h 129"/>
                  <a:gd name="T8" fmla="*/ 1 w 116"/>
                  <a:gd name="T9" fmla="*/ 0 h 129"/>
                  <a:gd name="T10" fmla="*/ 1 w 116"/>
                  <a:gd name="T11" fmla="*/ 0 h 129"/>
                  <a:gd name="T12" fmla="*/ 1 w 116"/>
                  <a:gd name="T13" fmla="*/ 0 h 129"/>
                  <a:gd name="T14" fmla="*/ 1 w 116"/>
                  <a:gd name="T15" fmla="*/ 0 h 129"/>
                  <a:gd name="T16" fmla="*/ 1 w 116"/>
                  <a:gd name="T17" fmla="*/ 0 h 129"/>
                  <a:gd name="T18" fmla="*/ 1 w 116"/>
                  <a:gd name="T19" fmla="*/ 0 h 129"/>
                  <a:gd name="T20" fmla="*/ 1 w 116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6"/>
                  <a:gd name="T34" fmla="*/ 0 h 129"/>
                  <a:gd name="T35" fmla="*/ 116 w 116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6" h="129">
                    <a:moveTo>
                      <a:pt x="116" y="95"/>
                    </a:moveTo>
                    <a:lnTo>
                      <a:pt x="0" y="0"/>
                    </a:lnTo>
                    <a:lnTo>
                      <a:pt x="76" y="129"/>
                    </a:lnTo>
                    <a:lnTo>
                      <a:pt x="81" y="124"/>
                    </a:lnTo>
                    <a:lnTo>
                      <a:pt x="86" y="121"/>
                    </a:lnTo>
                    <a:lnTo>
                      <a:pt x="90" y="116"/>
                    </a:lnTo>
                    <a:lnTo>
                      <a:pt x="95" y="112"/>
                    </a:lnTo>
                    <a:lnTo>
                      <a:pt x="101" y="107"/>
                    </a:lnTo>
                    <a:lnTo>
                      <a:pt x="105" y="103"/>
                    </a:lnTo>
                    <a:lnTo>
                      <a:pt x="111" y="99"/>
                    </a:lnTo>
                    <a:lnTo>
                      <a:pt x="11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Freeform 64">
                <a:extLst>
                  <a:ext uri="{FF2B5EF4-FFF2-40B4-BE49-F238E27FC236}">
                    <a16:creationId xmlns:a16="http://schemas.microsoft.com/office/drawing/2014/main" id="{030317A0-9638-44FE-BC00-271482D59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3543"/>
                <a:ext cx="45" cy="70"/>
              </a:xfrm>
              <a:custGeom>
                <a:avLst/>
                <a:gdLst>
                  <a:gd name="T0" fmla="*/ 0 w 90"/>
                  <a:gd name="T1" fmla="*/ 0 h 139"/>
                  <a:gd name="T2" fmla="*/ 1 w 90"/>
                  <a:gd name="T3" fmla="*/ 1 h 139"/>
                  <a:gd name="T4" fmla="*/ 1 w 90"/>
                  <a:gd name="T5" fmla="*/ 1 h 139"/>
                  <a:gd name="T6" fmla="*/ 1 w 90"/>
                  <a:gd name="T7" fmla="*/ 1 h 139"/>
                  <a:gd name="T8" fmla="*/ 1 w 90"/>
                  <a:gd name="T9" fmla="*/ 1 h 139"/>
                  <a:gd name="T10" fmla="*/ 1 w 90"/>
                  <a:gd name="T11" fmla="*/ 1 h 139"/>
                  <a:gd name="T12" fmla="*/ 1 w 90"/>
                  <a:gd name="T13" fmla="*/ 1 h 139"/>
                  <a:gd name="T14" fmla="*/ 1 w 90"/>
                  <a:gd name="T15" fmla="*/ 1 h 139"/>
                  <a:gd name="T16" fmla="*/ 1 w 90"/>
                  <a:gd name="T17" fmla="*/ 1 h 139"/>
                  <a:gd name="T18" fmla="*/ 1 w 90"/>
                  <a:gd name="T19" fmla="*/ 1 h 139"/>
                  <a:gd name="T20" fmla="*/ 0 w 90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139"/>
                  <a:gd name="T35" fmla="*/ 90 w 90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139">
                    <a:moveTo>
                      <a:pt x="0" y="0"/>
                    </a:moveTo>
                    <a:lnTo>
                      <a:pt x="45" y="139"/>
                    </a:lnTo>
                    <a:lnTo>
                      <a:pt x="51" y="136"/>
                    </a:lnTo>
                    <a:lnTo>
                      <a:pt x="56" y="133"/>
                    </a:lnTo>
                    <a:lnTo>
                      <a:pt x="61" y="130"/>
                    </a:lnTo>
                    <a:lnTo>
                      <a:pt x="67" y="128"/>
                    </a:lnTo>
                    <a:lnTo>
                      <a:pt x="73" y="124"/>
                    </a:lnTo>
                    <a:lnTo>
                      <a:pt x="79" y="122"/>
                    </a:lnTo>
                    <a:lnTo>
                      <a:pt x="84" y="118"/>
                    </a:lnTo>
                    <a:lnTo>
                      <a:pt x="9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Freeform 65">
                <a:extLst>
                  <a:ext uri="{FF2B5EF4-FFF2-40B4-BE49-F238E27FC236}">
                    <a16:creationId xmlns:a16="http://schemas.microsoft.com/office/drawing/2014/main" id="{E5D6FB65-EE29-44D1-A212-A1428DD62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" y="3517"/>
                <a:ext cx="29" cy="71"/>
              </a:xfrm>
              <a:custGeom>
                <a:avLst/>
                <a:gdLst>
                  <a:gd name="T0" fmla="*/ 0 w 59"/>
                  <a:gd name="T1" fmla="*/ 0 h 143"/>
                  <a:gd name="T2" fmla="*/ 0 w 59"/>
                  <a:gd name="T3" fmla="*/ 0 h 143"/>
                  <a:gd name="T4" fmla="*/ 0 w 59"/>
                  <a:gd name="T5" fmla="*/ 0 h 143"/>
                  <a:gd name="T6" fmla="*/ 0 w 59"/>
                  <a:gd name="T7" fmla="*/ 0 h 143"/>
                  <a:gd name="T8" fmla="*/ 0 w 59"/>
                  <a:gd name="T9" fmla="*/ 0 h 143"/>
                  <a:gd name="T10" fmla="*/ 0 w 59"/>
                  <a:gd name="T11" fmla="*/ 0 h 143"/>
                  <a:gd name="T12" fmla="*/ 0 w 59"/>
                  <a:gd name="T13" fmla="*/ 0 h 143"/>
                  <a:gd name="T14" fmla="*/ 0 w 59"/>
                  <a:gd name="T15" fmla="*/ 0 h 143"/>
                  <a:gd name="T16" fmla="*/ 0 w 59"/>
                  <a:gd name="T17" fmla="*/ 0 h 143"/>
                  <a:gd name="T18" fmla="*/ 0 w 59"/>
                  <a:gd name="T19" fmla="*/ 0 h 143"/>
                  <a:gd name="T20" fmla="*/ 0 w 59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43"/>
                  <a:gd name="T35" fmla="*/ 59 w 59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43">
                    <a:moveTo>
                      <a:pt x="0" y="0"/>
                    </a:moveTo>
                    <a:lnTo>
                      <a:pt x="11" y="143"/>
                    </a:lnTo>
                    <a:lnTo>
                      <a:pt x="17" y="141"/>
                    </a:lnTo>
                    <a:lnTo>
                      <a:pt x="23" y="139"/>
                    </a:lnTo>
                    <a:lnTo>
                      <a:pt x="29" y="138"/>
                    </a:lnTo>
                    <a:lnTo>
                      <a:pt x="35" y="136"/>
                    </a:lnTo>
                    <a:lnTo>
                      <a:pt x="41" y="135"/>
                    </a:lnTo>
                    <a:lnTo>
                      <a:pt x="48" y="132"/>
                    </a:lnTo>
                    <a:lnTo>
                      <a:pt x="53" y="131"/>
                    </a:lnTo>
                    <a:lnTo>
                      <a:pt x="59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Freeform 66">
                <a:extLst>
                  <a:ext uri="{FF2B5EF4-FFF2-40B4-BE49-F238E27FC236}">
                    <a16:creationId xmlns:a16="http://schemas.microsoft.com/office/drawing/2014/main" id="{7D67DE5B-C6FE-48A3-ABEB-D07E9BAC4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" y="3591"/>
                <a:ext cx="59" cy="63"/>
              </a:xfrm>
              <a:custGeom>
                <a:avLst/>
                <a:gdLst>
                  <a:gd name="T0" fmla="*/ 0 w 117"/>
                  <a:gd name="T1" fmla="*/ 0 h 127"/>
                  <a:gd name="T2" fmla="*/ 1 w 117"/>
                  <a:gd name="T3" fmla="*/ 0 h 127"/>
                  <a:gd name="T4" fmla="*/ 1 w 117"/>
                  <a:gd name="T5" fmla="*/ 0 h 127"/>
                  <a:gd name="T6" fmla="*/ 1 w 117"/>
                  <a:gd name="T7" fmla="*/ 0 h 127"/>
                  <a:gd name="T8" fmla="*/ 1 w 117"/>
                  <a:gd name="T9" fmla="*/ 0 h 127"/>
                  <a:gd name="T10" fmla="*/ 1 w 117"/>
                  <a:gd name="T11" fmla="*/ 0 h 127"/>
                  <a:gd name="T12" fmla="*/ 1 w 117"/>
                  <a:gd name="T13" fmla="*/ 0 h 127"/>
                  <a:gd name="T14" fmla="*/ 1 w 117"/>
                  <a:gd name="T15" fmla="*/ 0 h 127"/>
                  <a:gd name="T16" fmla="*/ 1 w 117"/>
                  <a:gd name="T17" fmla="*/ 0 h 127"/>
                  <a:gd name="T18" fmla="*/ 1 w 117"/>
                  <a:gd name="T19" fmla="*/ 0 h 127"/>
                  <a:gd name="T20" fmla="*/ 0 w 117"/>
                  <a:gd name="T21" fmla="*/ 0 h 1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127"/>
                  <a:gd name="T35" fmla="*/ 117 w 117"/>
                  <a:gd name="T36" fmla="*/ 127 h 1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127">
                    <a:moveTo>
                      <a:pt x="0" y="92"/>
                    </a:moveTo>
                    <a:lnTo>
                      <a:pt x="117" y="0"/>
                    </a:lnTo>
                    <a:lnTo>
                      <a:pt x="39" y="127"/>
                    </a:lnTo>
                    <a:lnTo>
                      <a:pt x="34" y="122"/>
                    </a:lnTo>
                    <a:lnTo>
                      <a:pt x="30" y="118"/>
                    </a:lnTo>
                    <a:lnTo>
                      <a:pt x="25" y="114"/>
                    </a:lnTo>
                    <a:lnTo>
                      <a:pt x="19" y="110"/>
                    </a:lnTo>
                    <a:lnTo>
                      <a:pt x="15" y="105"/>
                    </a:lnTo>
                    <a:lnTo>
                      <a:pt x="10" y="101"/>
                    </a:lnTo>
                    <a:lnTo>
                      <a:pt x="4" y="97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3" name="Freeform 67">
                <a:extLst>
                  <a:ext uri="{FF2B5EF4-FFF2-40B4-BE49-F238E27FC236}">
                    <a16:creationId xmlns:a16="http://schemas.microsoft.com/office/drawing/2014/main" id="{3D69B5F9-D0B5-4BE1-978D-FC479E8A1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" y="3547"/>
                <a:ext cx="46" cy="69"/>
              </a:xfrm>
              <a:custGeom>
                <a:avLst/>
                <a:gdLst>
                  <a:gd name="T0" fmla="*/ 0 w 93"/>
                  <a:gd name="T1" fmla="*/ 0 h 137"/>
                  <a:gd name="T2" fmla="*/ 0 w 93"/>
                  <a:gd name="T3" fmla="*/ 1 h 137"/>
                  <a:gd name="T4" fmla="*/ 0 w 93"/>
                  <a:gd name="T5" fmla="*/ 1 h 137"/>
                  <a:gd name="T6" fmla="*/ 0 w 93"/>
                  <a:gd name="T7" fmla="*/ 1 h 137"/>
                  <a:gd name="T8" fmla="*/ 0 w 93"/>
                  <a:gd name="T9" fmla="*/ 1 h 137"/>
                  <a:gd name="T10" fmla="*/ 0 w 93"/>
                  <a:gd name="T11" fmla="*/ 1 h 137"/>
                  <a:gd name="T12" fmla="*/ 0 w 93"/>
                  <a:gd name="T13" fmla="*/ 1 h 137"/>
                  <a:gd name="T14" fmla="*/ 0 w 93"/>
                  <a:gd name="T15" fmla="*/ 1 h 137"/>
                  <a:gd name="T16" fmla="*/ 0 w 93"/>
                  <a:gd name="T17" fmla="*/ 1 h 137"/>
                  <a:gd name="T18" fmla="*/ 0 w 93"/>
                  <a:gd name="T19" fmla="*/ 1 h 137"/>
                  <a:gd name="T20" fmla="*/ 0 w 93"/>
                  <a:gd name="T21" fmla="*/ 0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137"/>
                  <a:gd name="T35" fmla="*/ 93 w 9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137">
                    <a:moveTo>
                      <a:pt x="93" y="0"/>
                    </a:moveTo>
                    <a:lnTo>
                      <a:pt x="45" y="137"/>
                    </a:lnTo>
                    <a:lnTo>
                      <a:pt x="40" y="134"/>
                    </a:lnTo>
                    <a:lnTo>
                      <a:pt x="34" y="131"/>
                    </a:lnTo>
                    <a:lnTo>
                      <a:pt x="28" y="128"/>
                    </a:lnTo>
                    <a:lnTo>
                      <a:pt x="23" y="124"/>
                    </a:lnTo>
                    <a:lnTo>
                      <a:pt x="18" y="122"/>
                    </a:lnTo>
                    <a:lnTo>
                      <a:pt x="12" y="119"/>
                    </a:lnTo>
                    <a:lnTo>
                      <a:pt x="6" y="116"/>
                    </a:lnTo>
                    <a:lnTo>
                      <a:pt x="0" y="11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Freeform 68">
                <a:extLst>
                  <a:ext uri="{FF2B5EF4-FFF2-40B4-BE49-F238E27FC236}">
                    <a16:creationId xmlns:a16="http://schemas.microsoft.com/office/drawing/2014/main" id="{DC3C2600-6113-43B5-B274-8D863DF76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3519"/>
                <a:ext cx="31" cy="72"/>
              </a:xfrm>
              <a:custGeom>
                <a:avLst/>
                <a:gdLst>
                  <a:gd name="T0" fmla="*/ 0 w 63"/>
                  <a:gd name="T1" fmla="*/ 0 h 143"/>
                  <a:gd name="T2" fmla="*/ 0 w 63"/>
                  <a:gd name="T3" fmla="*/ 1 h 143"/>
                  <a:gd name="T4" fmla="*/ 0 w 63"/>
                  <a:gd name="T5" fmla="*/ 1 h 143"/>
                  <a:gd name="T6" fmla="*/ 0 w 63"/>
                  <a:gd name="T7" fmla="*/ 1 h 143"/>
                  <a:gd name="T8" fmla="*/ 0 w 63"/>
                  <a:gd name="T9" fmla="*/ 1 h 143"/>
                  <a:gd name="T10" fmla="*/ 0 w 63"/>
                  <a:gd name="T11" fmla="*/ 1 h 143"/>
                  <a:gd name="T12" fmla="*/ 0 w 63"/>
                  <a:gd name="T13" fmla="*/ 1 h 143"/>
                  <a:gd name="T14" fmla="*/ 0 w 63"/>
                  <a:gd name="T15" fmla="*/ 1 h 143"/>
                  <a:gd name="T16" fmla="*/ 0 w 63"/>
                  <a:gd name="T17" fmla="*/ 1 h 143"/>
                  <a:gd name="T18" fmla="*/ 0 w 63"/>
                  <a:gd name="T19" fmla="*/ 1 h 143"/>
                  <a:gd name="T20" fmla="*/ 0 w 63"/>
                  <a:gd name="T21" fmla="*/ 0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43"/>
                  <a:gd name="T35" fmla="*/ 63 w 63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43">
                    <a:moveTo>
                      <a:pt x="63" y="0"/>
                    </a:moveTo>
                    <a:lnTo>
                      <a:pt x="49" y="143"/>
                    </a:lnTo>
                    <a:lnTo>
                      <a:pt x="43" y="141"/>
                    </a:lnTo>
                    <a:lnTo>
                      <a:pt x="37" y="139"/>
                    </a:lnTo>
                    <a:lnTo>
                      <a:pt x="32" y="137"/>
                    </a:lnTo>
                    <a:lnTo>
                      <a:pt x="25" y="135"/>
                    </a:lnTo>
                    <a:lnTo>
                      <a:pt x="19" y="134"/>
                    </a:lnTo>
                    <a:lnTo>
                      <a:pt x="13" y="132"/>
                    </a:lnTo>
                    <a:lnTo>
                      <a:pt x="7" y="131"/>
                    </a:lnTo>
                    <a:lnTo>
                      <a:pt x="0" y="1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Freeform 69">
                <a:extLst>
                  <a:ext uri="{FF2B5EF4-FFF2-40B4-BE49-F238E27FC236}">
                    <a16:creationId xmlns:a16="http://schemas.microsoft.com/office/drawing/2014/main" id="{CE7FEB7F-198A-4ED0-ABC6-530CB01B9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" y="3506"/>
                <a:ext cx="25" cy="72"/>
              </a:xfrm>
              <a:custGeom>
                <a:avLst/>
                <a:gdLst>
                  <a:gd name="T0" fmla="*/ 1 w 50"/>
                  <a:gd name="T1" fmla="*/ 1 h 143"/>
                  <a:gd name="T2" fmla="*/ 1 w 50"/>
                  <a:gd name="T3" fmla="*/ 0 h 143"/>
                  <a:gd name="T4" fmla="*/ 0 w 50"/>
                  <a:gd name="T5" fmla="*/ 1 h 143"/>
                  <a:gd name="T6" fmla="*/ 1 w 50"/>
                  <a:gd name="T7" fmla="*/ 1 h 143"/>
                  <a:gd name="T8" fmla="*/ 1 w 50"/>
                  <a:gd name="T9" fmla="*/ 1 h 143"/>
                  <a:gd name="T10" fmla="*/ 1 w 50"/>
                  <a:gd name="T11" fmla="*/ 1 h 143"/>
                  <a:gd name="T12" fmla="*/ 1 w 50"/>
                  <a:gd name="T13" fmla="*/ 1 h 143"/>
                  <a:gd name="T14" fmla="*/ 1 w 50"/>
                  <a:gd name="T15" fmla="*/ 1 h 143"/>
                  <a:gd name="T16" fmla="*/ 1 w 50"/>
                  <a:gd name="T17" fmla="*/ 1 h 143"/>
                  <a:gd name="T18" fmla="*/ 1 w 50"/>
                  <a:gd name="T19" fmla="*/ 1 h 143"/>
                  <a:gd name="T20" fmla="*/ 1 w 50"/>
                  <a:gd name="T21" fmla="*/ 1 h 1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"/>
                  <a:gd name="T34" fmla="*/ 0 h 143"/>
                  <a:gd name="T35" fmla="*/ 50 w 50"/>
                  <a:gd name="T36" fmla="*/ 143 h 1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" h="143">
                    <a:moveTo>
                      <a:pt x="50" y="143"/>
                    </a:moveTo>
                    <a:lnTo>
                      <a:pt x="22" y="0"/>
                    </a:lnTo>
                    <a:lnTo>
                      <a:pt x="0" y="142"/>
                    </a:lnTo>
                    <a:lnTo>
                      <a:pt x="6" y="142"/>
                    </a:lnTo>
                    <a:lnTo>
                      <a:pt x="12" y="141"/>
                    </a:lnTo>
                    <a:lnTo>
                      <a:pt x="19" y="141"/>
                    </a:lnTo>
                    <a:lnTo>
                      <a:pt x="25" y="141"/>
                    </a:lnTo>
                    <a:lnTo>
                      <a:pt x="31" y="142"/>
                    </a:lnTo>
                    <a:lnTo>
                      <a:pt x="38" y="142"/>
                    </a:lnTo>
                    <a:lnTo>
                      <a:pt x="44" y="142"/>
                    </a:lnTo>
                    <a:lnTo>
                      <a:pt x="5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24" name="Line 70">
              <a:extLst>
                <a:ext uri="{FF2B5EF4-FFF2-40B4-BE49-F238E27FC236}">
                  <a16:creationId xmlns:a16="http://schemas.microsoft.com/office/drawing/2014/main" id="{F2F6D53A-7F97-4A9D-80DA-FA4B05777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341"/>
              <a:ext cx="227" cy="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2" name="Group 71">
            <a:extLst>
              <a:ext uri="{FF2B5EF4-FFF2-40B4-BE49-F238E27FC236}">
                <a16:creationId xmlns:a16="http://schemas.microsoft.com/office/drawing/2014/main" id="{4CDAAA0B-85F3-44E7-942C-D95EEED0C12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00925" y="468313"/>
            <a:ext cx="820738" cy="1066800"/>
            <a:chOff x="4377" y="2568"/>
            <a:chExt cx="830" cy="1044"/>
          </a:xfrm>
        </p:grpSpPr>
        <p:sp>
          <p:nvSpPr>
            <p:cNvPr id="7205" name="Line 72">
              <a:extLst>
                <a:ext uri="{FF2B5EF4-FFF2-40B4-BE49-F238E27FC236}">
                  <a16:creationId xmlns:a16="http://schemas.microsoft.com/office/drawing/2014/main" id="{0771A89D-75EF-4893-99F3-117B87195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8" y="2591"/>
              <a:ext cx="435" cy="10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06" name="Picture 73" descr="MCED00214_0000[1]">
              <a:extLst>
                <a:ext uri="{FF2B5EF4-FFF2-40B4-BE49-F238E27FC236}">
                  <a16:creationId xmlns:a16="http://schemas.microsoft.com/office/drawing/2014/main" id="{486D0D16-4443-4B23-929E-EE55EA32E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2591"/>
              <a:ext cx="830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7" name="AutoShape 74">
              <a:extLst>
                <a:ext uri="{FF2B5EF4-FFF2-40B4-BE49-F238E27FC236}">
                  <a16:creationId xmlns:a16="http://schemas.microsoft.com/office/drawing/2014/main" id="{3685200C-B30D-4F53-8B5F-E2AF2BB73C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676" y="3040"/>
              <a:ext cx="240" cy="340"/>
            </a:xfrm>
            <a:prstGeom prst="moon">
              <a:avLst>
                <a:gd name="adj" fmla="val 4708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7208" name="Group 75">
              <a:extLst>
                <a:ext uri="{FF2B5EF4-FFF2-40B4-BE49-F238E27FC236}">
                  <a16:creationId xmlns:a16="http://schemas.microsoft.com/office/drawing/2014/main" id="{185151C7-ACA2-4D23-A421-2DB273773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6" y="2823"/>
              <a:ext cx="315" cy="195"/>
              <a:chOff x="4456" y="2823"/>
              <a:chExt cx="315" cy="195"/>
            </a:xfrm>
          </p:grpSpPr>
          <p:sp>
            <p:nvSpPr>
              <p:cNvPr id="7215" name="Freeform 76">
                <a:extLst>
                  <a:ext uri="{FF2B5EF4-FFF2-40B4-BE49-F238E27FC236}">
                    <a16:creationId xmlns:a16="http://schemas.microsoft.com/office/drawing/2014/main" id="{7D4D0D0A-8D77-40C8-8120-3271BC048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" y="2823"/>
                <a:ext cx="315" cy="195"/>
              </a:xfrm>
              <a:custGeom>
                <a:avLst/>
                <a:gdLst>
                  <a:gd name="T0" fmla="*/ 0 w 817"/>
                  <a:gd name="T1" fmla="*/ 0 h 505"/>
                  <a:gd name="T2" fmla="*/ 0 w 817"/>
                  <a:gd name="T3" fmla="*/ 0 h 505"/>
                  <a:gd name="T4" fmla="*/ 0 w 817"/>
                  <a:gd name="T5" fmla="*/ 0 h 505"/>
                  <a:gd name="T6" fmla="*/ 0 w 817"/>
                  <a:gd name="T7" fmla="*/ 0 h 505"/>
                  <a:gd name="T8" fmla="*/ 0 w 817"/>
                  <a:gd name="T9" fmla="*/ 0 h 505"/>
                  <a:gd name="T10" fmla="*/ 0 w 817"/>
                  <a:gd name="T11" fmla="*/ 0 h 505"/>
                  <a:gd name="T12" fmla="*/ 0 w 817"/>
                  <a:gd name="T13" fmla="*/ 0 h 505"/>
                  <a:gd name="T14" fmla="*/ 0 w 817"/>
                  <a:gd name="T15" fmla="*/ 0 h 505"/>
                  <a:gd name="T16" fmla="*/ 0 w 817"/>
                  <a:gd name="T17" fmla="*/ 0 h 505"/>
                  <a:gd name="T18" fmla="*/ 0 w 817"/>
                  <a:gd name="T19" fmla="*/ 0 h 505"/>
                  <a:gd name="T20" fmla="*/ 0 w 817"/>
                  <a:gd name="T21" fmla="*/ 0 h 505"/>
                  <a:gd name="T22" fmla="*/ 0 w 817"/>
                  <a:gd name="T23" fmla="*/ 0 h 505"/>
                  <a:gd name="T24" fmla="*/ 0 w 817"/>
                  <a:gd name="T25" fmla="*/ 0 h 505"/>
                  <a:gd name="T26" fmla="*/ 0 w 817"/>
                  <a:gd name="T27" fmla="*/ 0 h 505"/>
                  <a:gd name="T28" fmla="*/ 0 w 817"/>
                  <a:gd name="T29" fmla="*/ 0 h 505"/>
                  <a:gd name="T30" fmla="*/ 0 w 817"/>
                  <a:gd name="T31" fmla="*/ 0 h 505"/>
                  <a:gd name="T32" fmla="*/ 0 w 817"/>
                  <a:gd name="T33" fmla="*/ 0 h 505"/>
                  <a:gd name="T34" fmla="*/ 0 w 817"/>
                  <a:gd name="T35" fmla="*/ 0 h 505"/>
                  <a:gd name="T36" fmla="*/ 0 w 817"/>
                  <a:gd name="T37" fmla="*/ 0 h 505"/>
                  <a:gd name="T38" fmla="*/ 0 w 817"/>
                  <a:gd name="T39" fmla="*/ 0 h 505"/>
                  <a:gd name="T40" fmla="*/ 0 w 817"/>
                  <a:gd name="T41" fmla="*/ 0 h 505"/>
                  <a:gd name="T42" fmla="*/ 0 w 817"/>
                  <a:gd name="T43" fmla="*/ 0 h 505"/>
                  <a:gd name="T44" fmla="*/ 0 w 817"/>
                  <a:gd name="T45" fmla="*/ 0 h 505"/>
                  <a:gd name="T46" fmla="*/ 0 w 817"/>
                  <a:gd name="T47" fmla="*/ 0 h 505"/>
                  <a:gd name="T48" fmla="*/ 0 w 817"/>
                  <a:gd name="T49" fmla="*/ 0 h 505"/>
                  <a:gd name="T50" fmla="*/ 0 w 817"/>
                  <a:gd name="T51" fmla="*/ 0 h 505"/>
                  <a:gd name="T52" fmla="*/ 0 w 817"/>
                  <a:gd name="T53" fmla="*/ 0 h 505"/>
                  <a:gd name="T54" fmla="*/ 0 w 817"/>
                  <a:gd name="T55" fmla="*/ 0 h 505"/>
                  <a:gd name="T56" fmla="*/ 0 w 817"/>
                  <a:gd name="T57" fmla="*/ 0 h 505"/>
                  <a:gd name="T58" fmla="*/ 0 w 817"/>
                  <a:gd name="T59" fmla="*/ 0 h 505"/>
                  <a:gd name="T60" fmla="*/ 0 w 817"/>
                  <a:gd name="T61" fmla="*/ 0 h 505"/>
                  <a:gd name="T62" fmla="*/ 0 w 817"/>
                  <a:gd name="T63" fmla="*/ 0 h 505"/>
                  <a:gd name="T64" fmla="*/ 0 w 817"/>
                  <a:gd name="T65" fmla="*/ 0 h 505"/>
                  <a:gd name="T66" fmla="*/ 0 w 817"/>
                  <a:gd name="T67" fmla="*/ 0 h 505"/>
                  <a:gd name="T68" fmla="*/ 0 w 817"/>
                  <a:gd name="T69" fmla="*/ 0 h 505"/>
                  <a:gd name="T70" fmla="*/ 0 w 817"/>
                  <a:gd name="T71" fmla="*/ 0 h 505"/>
                  <a:gd name="T72" fmla="*/ 0 w 817"/>
                  <a:gd name="T73" fmla="*/ 0 h 505"/>
                  <a:gd name="T74" fmla="*/ 0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Freeform 77">
                <a:extLst>
                  <a:ext uri="{FF2B5EF4-FFF2-40B4-BE49-F238E27FC236}">
                    <a16:creationId xmlns:a16="http://schemas.microsoft.com/office/drawing/2014/main" id="{D42D55A0-D829-4AD6-A208-1DDE9172F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2845"/>
                <a:ext cx="267" cy="152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0 w 695"/>
                  <a:gd name="T35" fmla="*/ 0 h 396"/>
                  <a:gd name="T36" fmla="*/ 0 w 695"/>
                  <a:gd name="T37" fmla="*/ 0 h 396"/>
                  <a:gd name="T38" fmla="*/ 0 w 695"/>
                  <a:gd name="T39" fmla="*/ 0 h 396"/>
                  <a:gd name="T40" fmla="*/ 0 w 695"/>
                  <a:gd name="T41" fmla="*/ 0 h 396"/>
                  <a:gd name="T42" fmla="*/ 0 w 695"/>
                  <a:gd name="T43" fmla="*/ 0 h 396"/>
                  <a:gd name="T44" fmla="*/ 0 w 695"/>
                  <a:gd name="T45" fmla="*/ 0 h 396"/>
                  <a:gd name="T46" fmla="*/ 0 w 695"/>
                  <a:gd name="T47" fmla="*/ 0 h 396"/>
                  <a:gd name="T48" fmla="*/ 0 w 695"/>
                  <a:gd name="T49" fmla="*/ 0 h 396"/>
                  <a:gd name="T50" fmla="*/ 0 w 695"/>
                  <a:gd name="T51" fmla="*/ 0 h 396"/>
                  <a:gd name="T52" fmla="*/ 0 w 695"/>
                  <a:gd name="T53" fmla="*/ 0 h 396"/>
                  <a:gd name="T54" fmla="*/ 0 w 695"/>
                  <a:gd name="T55" fmla="*/ 0 h 396"/>
                  <a:gd name="T56" fmla="*/ 0 w 695"/>
                  <a:gd name="T57" fmla="*/ 0 h 396"/>
                  <a:gd name="T58" fmla="*/ 0 w 695"/>
                  <a:gd name="T59" fmla="*/ 0 h 396"/>
                  <a:gd name="T60" fmla="*/ 0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Freeform 78">
                <a:extLst>
                  <a:ext uri="{FF2B5EF4-FFF2-40B4-BE49-F238E27FC236}">
                    <a16:creationId xmlns:a16="http://schemas.microsoft.com/office/drawing/2014/main" id="{B6255209-FC03-414E-B523-008312C32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2857"/>
                <a:ext cx="129" cy="129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Freeform 79">
                <a:extLst>
                  <a:ext uri="{FF2B5EF4-FFF2-40B4-BE49-F238E27FC236}">
                    <a16:creationId xmlns:a16="http://schemas.microsoft.com/office/drawing/2014/main" id="{D95051B9-0737-4C9B-9DA0-15137B11B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95"/>
                <a:ext cx="21" cy="22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0 h 55"/>
                  <a:gd name="T4" fmla="*/ 0 w 54"/>
                  <a:gd name="T5" fmla="*/ 0 h 55"/>
                  <a:gd name="T6" fmla="*/ 0 w 54"/>
                  <a:gd name="T7" fmla="*/ 0 h 55"/>
                  <a:gd name="T8" fmla="*/ 0 w 54"/>
                  <a:gd name="T9" fmla="*/ 0 h 55"/>
                  <a:gd name="T10" fmla="*/ 0 w 54"/>
                  <a:gd name="T11" fmla="*/ 0 h 55"/>
                  <a:gd name="T12" fmla="*/ 0 w 54"/>
                  <a:gd name="T13" fmla="*/ 0 h 55"/>
                  <a:gd name="T14" fmla="*/ 0 w 54"/>
                  <a:gd name="T15" fmla="*/ 0 h 55"/>
                  <a:gd name="T16" fmla="*/ 0 w 54"/>
                  <a:gd name="T17" fmla="*/ 0 h 55"/>
                  <a:gd name="T18" fmla="*/ 0 w 54"/>
                  <a:gd name="T19" fmla="*/ 0 h 55"/>
                  <a:gd name="T20" fmla="*/ 0 w 54"/>
                  <a:gd name="T21" fmla="*/ 0 h 55"/>
                  <a:gd name="T22" fmla="*/ 0 w 54"/>
                  <a:gd name="T23" fmla="*/ 0 h 55"/>
                  <a:gd name="T24" fmla="*/ 0 w 54"/>
                  <a:gd name="T25" fmla="*/ 0 h 55"/>
                  <a:gd name="T26" fmla="*/ 0 w 54"/>
                  <a:gd name="T27" fmla="*/ 0 h 55"/>
                  <a:gd name="T28" fmla="*/ 0 w 54"/>
                  <a:gd name="T29" fmla="*/ 0 h 55"/>
                  <a:gd name="T30" fmla="*/ 0 w 54"/>
                  <a:gd name="T31" fmla="*/ 0 h 55"/>
                  <a:gd name="T32" fmla="*/ 0 w 5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9" name="Group 80">
              <a:extLst>
                <a:ext uri="{FF2B5EF4-FFF2-40B4-BE49-F238E27FC236}">
                  <a16:creationId xmlns:a16="http://schemas.microsoft.com/office/drawing/2014/main" id="{F0A08F1A-9901-42CA-B278-440C78D186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2" y="2823"/>
              <a:ext cx="315" cy="195"/>
              <a:chOff x="4842" y="2823"/>
              <a:chExt cx="315" cy="195"/>
            </a:xfrm>
          </p:grpSpPr>
          <p:sp>
            <p:nvSpPr>
              <p:cNvPr id="7211" name="Freeform 81">
                <a:extLst>
                  <a:ext uri="{FF2B5EF4-FFF2-40B4-BE49-F238E27FC236}">
                    <a16:creationId xmlns:a16="http://schemas.microsoft.com/office/drawing/2014/main" id="{78D51059-512C-4331-8CE9-891C366C2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" y="2823"/>
                <a:ext cx="315" cy="195"/>
              </a:xfrm>
              <a:custGeom>
                <a:avLst/>
                <a:gdLst>
                  <a:gd name="T0" fmla="*/ 0 w 817"/>
                  <a:gd name="T1" fmla="*/ 0 h 505"/>
                  <a:gd name="T2" fmla="*/ 0 w 817"/>
                  <a:gd name="T3" fmla="*/ 0 h 505"/>
                  <a:gd name="T4" fmla="*/ 0 w 817"/>
                  <a:gd name="T5" fmla="*/ 0 h 505"/>
                  <a:gd name="T6" fmla="*/ 0 w 817"/>
                  <a:gd name="T7" fmla="*/ 0 h 505"/>
                  <a:gd name="T8" fmla="*/ 0 w 817"/>
                  <a:gd name="T9" fmla="*/ 0 h 505"/>
                  <a:gd name="T10" fmla="*/ 0 w 817"/>
                  <a:gd name="T11" fmla="*/ 0 h 505"/>
                  <a:gd name="T12" fmla="*/ 0 w 817"/>
                  <a:gd name="T13" fmla="*/ 0 h 505"/>
                  <a:gd name="T14" fmla="*/ 0 w 817"/>
                  <a:gd name="T15" fmla="*/ 0 h 505"/>
                  <a:gd name="T16" fmla="*/ 0 w 817"/>
                  <a:gd name="T17" fmla="*/ 0 h 505"/>
                  <a:gd name="T18" fmla="*/ 0 w 817"/>
                  <a:gd name="T19" fmla="*/ 0 h 505"/>
                  <a:gd name="T20" fmla="*/ 0 w 817"/>
                  <a:gd name="T21" fmla="*/ 0 h 505"/>
                  <a:gd name="T22" fmla="*/ 0 w 817"/>
                  <a:gd name="T23" fmla="*/ 0 h 505"/>
                  <a:gd name="T24" fmla="*/ 0 w 817"/>
                  <a:gd name="T25" fmla="*/ 0 h 505"/>
                  <a:gd name="T26" fmla="*/ 0 w 817"/>
                  <a:gd name="T27" fmla="*/ 0 h 505"/>
                  <a:gd name="T28" fmla="*/ 0 w 817"/>
                  <a:gd name="T29" fmla="*/ 0 h 505"/>
                  <a:gd name="T30" fmla="*/ 0 w 817"/>
                  <a:gd name="T31" fmla="*/ 0 h 505"/>
                  <a:gd name="T32" fmla="*/ 0 w 817"/>
                  <a:gd name="T33" fmla="*/ 0 h 505"/>
                  <a:gd name="T34" fmla="*/ 0 w 817"/>
                  <a:gd name="T35" fmla="*/ 0 h 505"/>
                  <a:gd name="T36" fmla="*/ 0 w 817"/>
                  <a:gd name="T37" fmla="*/ 0 h 505"/>
                  <a:gd name="T38" fmla="*/ 0 w 817"/>
                  <a:gd name="T39" fmla="*/ 0 h 505"/>
                  <a:gd name="T40" fmla="*/ 0 w 817"/>
                  <a:gd name="T41" fmla="*/ 0 h 505"/>
                  <a:gd name="T42" fmla="*/ 0 w 817"/>
                  <a:gd name="T43" fmla="*/ 0 h 505"/>
                  <a:gd name="T44" fmla="*/ 0 w 817"/>
                  <a:gd name="T45" fmla="*/ 0 h 505"/>
                  <a:gd name="T46" fmla="*/ 0 w 817"/>
                  <a:gd name="T47" fmla="*/ 0 h 505"/>
                  <a:gd name="T48" fmla="*/ 0 w 817"/>
                  <a:gd name="T49" fmla="*/ 0 h 505"/>
                  <a:gd name="T50" fmla="*/ 0 w 817"/>
                  <a:gd name="T51" fmla="*/ 0 h 505"/>
                  <a:gd name="T52" fmla="*/ 0 w 817"/>
                  <a:gd name="T53" fmla="*/ 0 h 505"/>
                  <a:gd name="T54" fmla="*/ 0 w 817"/>
                  <a:gd name="T55" fmla="*/ 0 h 505"/>
                  <a:gd name="T56" fmla="*/ 0 w 817"/>
                  <a:gd name="T57" fmla="*/ 0 h 505"/>
                  <a:gd name="T58" fmla="*/ 0 w 817"/>
                  <a:gd name="T59" fmla="*/ 0 h 505"/>
                  <a:gd name="T60" fmla="*/ 0 w 817"/>
                  <a:gd name="T61" fmla="*/ 0 h 505"/>
                  <a:gd name="T62" fmla="*/ 0 w 817"/>
                  <a:gd name="T63" fmla="*/ 0 h 505"/>
                  <a:gd name="T64" fmla="*/ 0 w 817"/>
                  <a:gd name="T65" fmla="*/ 0 h 505"/>
                  <a:gd name="T66" fmla="*/ 0 w 817"/>
                  <a:gd name="T67" fmla="*/ 0 h 505"/>
                  <a:gd name="T68" fmla="*/ 0 w 817"/>
                  <a:gd name="T69" fmla="*/ 0 h 505"/>
                  <a:gd name="T70" fmla="*/ 0 w 817"/>
                  <a:gd name="T71" fmla="*/ 0 h 505"/>
                  <a:gd name="T72" fmla="*/ 0 w 817"/>
                  <a:gd name="T73" fmla="*/ 0 h 505"/>
                  <a:gd name="T74" fmla="*/ 0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Freeform 82">
                <a:extLst>
                  <a:ext uri="{FF2B5EF4-FFF2-40B4-BE49-F238E27FC236}">
                    <a16:creationId xmlns:a16="http://schemas.microsoft.com/office/drawing/2014/main" id="{FB124072-F286-45C6-81F5-51DC7D445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845"/>
                <a:ext cx="267" cy="152"/>
              </a:xfrm>
              <a:custGeom>
                <a:avLst/>
                <a:gdLst>
                  <a:gd name="T0" fmla="*/ 0 w 695"/>
                  <a:gd name="T1" fmla="*/ 0 h 396"/>
                  <a:gd name="T2" fmla="*/ 0 w 695"/>
                  <a:gd name="T3" fmla="*/ 0 h 396"/>
                  <a:gd name="T4" fmla="*/ 0 w 695"/>
                  <a:gd name="T5" fmla="*/ 0 h 396"/>
                  <a:gd name="T6" fmla="*/ 0 w 695"/>
                  <a:gd name="T7" fmla="*/ 0 h 396"/>
                  <a:gd name="T8" fmla="*/ 0 w 695"/>
                  <a:gd name="T9" fmla="*/ 0 h 396"/>
                  <a:gd name="T10" fmla="*/ 0 w 695"/>
                  <a:gd name="T11" fmla="*/ 0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0 w 695"/>
                  <a:gd name="T29" fmla="*/ 0 h 396"/>
                  <a:gd name="T30" fmla="*/ 0 w 695"/>
                  <a:gd name="T31" fmla="*/ 0 h 396"/>
                  <a:gd name="T32" fmla="*/ 0 w 695"/>
                  <a:gd name="T33" fmla="*/ 0 h 396"/>
                  <a:gd name="T34" fmla="*/ 0 w 695"/>
                  <a:gd name="T35" fmla="*/ 0 h 396"/>
                  <a:gd name="T36" fmla="*/ 0 w 695"/>
                  <a:gd name="T37" fmla="*/ 0 h 396"/>
                  <a:gd name="T38" fmla="*/ 0 w 695"/>
                  <a:gd name="T39" fmla="*/ 0 h 396"/>
                  <a:gd name="T40" fmla="*/ 0 w 695"/>
                  <a:gd name="T41" fmla="*/ 0 h 396"/>
                  <a:gd name="T42" fmla="*/ 0 w 695"/>
                  <a:gd name="T43" fmla="*/ 0 h 396"/>
                  <a:gd name="T44" fmla="*/ 0 w 695"/>
                  <a:gd name="T45" fmla="*/ 0 h 396"/>
                  <a:gd name="T46" fmla="*/ 0 w 695"/>
                  <a:gd name="T47" fmla="*/ 0 h 396"/>
                  <a:gd name="T48" fmla="*/ 0 w 695"/>
                  <a:gd name="T49" fmla="*/ 0 h 396"/>
                  <a:gd name="T50" fmla="*/ 0 w 695"/>
                  <a:gd name="T51" fmla="*/ 0 h 396"/>
                  <a:gd name="T52" fmla="*/ 0 w 695"/>
                  <a:gd name="T53" fmla="*/ 0 h 396"/>
                  <a:gd name="T54" fmla="*/ 0 w 695"/>
                  <a:gd name="T55" fmla="*/ 0 h 396"/>
                  <a:gd name="T56" fmla="*/ 0 w 695"/>
                  <a:gd name="T57" fmla="*/ 0 h 396"/>
                  <a:gd name="T58" fmla="*/ 0 w 695"/>
                  <a:gd name="T59" fmla="*/ 0 h 396"/>
                  <a:gd name="T60" fmla="*/ 0 w 695"/>
                  <a:gd name="T61" fmla="*/ 0 h 396"/>
                  <a:gd name="T62" fmla="*/ 0 w 695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83">
                <a:extLst>
                  <a:ext uri="{FF2B5EF4-FFF2-40B4-BE49-F238E27FC236}">
                    <a16:creationId xmlns:a16="http://schemas.microsoft.com/office/drawing/2014/main" id="{AA207B69-22E3-46F9-9A09-5020B16E7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3" y="2857"/>
                <a:ext cx="129" cy="129"/>
              </a:xfrm>
              <a:custGeom>
                <a:avLst/>
                <a:gdLst>
                  <a:gd name="T0" fmla="*/ 0 w 335"/>
                  <a:gd name="T1" fmla="*/ 0 h 336"/>
                  <a:gd name="T2" fmla="*/ 0 w 335"/>
                  <a:gd name="T3" fmla="*/ 0 h 336"/>
                  <a:gd name="T4" fmla="*/ 0 w 335"/>
                  <a:gd name="T5" fmla="*/ 0 h 336"/>
                  <a:gd name="T6" fmla="*/ 0 w 335"/>
                  <a:gd name="T7" fmla="*/ 0 h 336"/>
                  <a:gd name="T8" fmla="*/ 0 w 335"/>
                  <a:gd name="T9" fmla="*/ 0 h 336"/>
                  <a:gd name="T10" fmla="*/ 0 w 335"/>
                  <a:gd name="T11" fmla="*/ 0 h 336"/>
                  <a:gd name="T12" fmla="*/ 0 w 335"/>
                  <a:gd name="T13" fmla="*/ 0 h 336"/>
                  <a:gd name="T14" fmla="*/ 0 w 335"/>
                  <a:gd name="T15" fmla="*/ 0 h 336"/>
                  <a:gd name="T16" fmla="*/ 0 w 335"/>
                  <a:gd name="T17" fmla="*/ 0 h 336"/>
                  <a:gd name="T18" fmla="*/ 0 w 335"/>
                  <a:gd name="T19" fmla="*/ 0 h 336"/>
                  <a:gd name="T20" fmla="*/ 0 w 335"/>
                  <a:gd name="T21" fmla="*/ 0 h 336"/>
                  <a:gd name="T22" fmla="*/ 0 w 335"/>
                  <a:gd name="T23" fmla="*/ 0 h 336"/>
                  <a:gd name="T24" fmla="*/ 0 w 335"/>
                  <a:gd name="T25" fmla="*/ 0 h 336"/>
                  <a:gd name="T26" fmla="*/ 0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0 h 336"/>
                  <a:gd name="T56" fmla="*/ 0 w 335"/>
                  <a:gd name="T57" fmla="*/ 0 h 336"/>
                  <a:gd name="T58" fmla="*/ 0 w 335"/>
                  <a:gd name="T59" fmla="*/ 0 h 336"/>
                  <a:gd name="T60" fmla="*/ 0 w 335"/>
                  <a:gd name="T61" fmla="*/ 0 h 336"/>
                  <a:gd name="T62" fmla="*/ 0 w 335"/>
                  <a:gd name="T63" fmla="*/ 0 h 336"/>
                  <a:gd name="T64" fmla="*/ 0 w 335"/>
                  <a:gd name="T65" fmla="*/ 0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84">
                <a:extLst>
                  <a:ext uri="{FF2B5EF4-FFF2-40B4-BE49-F238E27FC236}">
                    <a16:creationId xmlns:a16="http://schemas.microsoft.com/office/drawing/2014/main" id="{DECEE742-C500-4830-B093-40704ECF7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" y="2895"/>
                <a:ext cx="21" cy="22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0 h 55"/>
                  <a:gd name="T4" fmla="*/ 0 w 54"/>
                  <a:gd name="T5" fmla="*/ 0 h 55"/>
                  <a:gd name="T6" fmla="*/ 0 w 54"/>
                  <a:gd name="T7" fmla="*/ 0 h 55"/>
                  <a:gd name="T8" fmla="*/ 0 w 54"/>
                  <a:gd name="T9" fmla="*/ 0 h 55"/>
                  <a:gd name="T10" fmla="*/ 0 w 54"/>
                  <a:gd name="T11" fmla="*/ 0 h 55"/>
                  <a:gd name="T12" fmla="*/ 0 w 54"/>
                  <a:gd name="T13" fmla="*/ 0 h 55"/>
                  <a:gd name="T14" fmla="*/ 0 w 54"/>
                  <a:gd name="T15" fmla="*/ 0 h 55"/>
                  <a:gd name="T16" fmla="*/ 0 w 54"/>
                  <a:gd name="T17" fmla="*/ 0 h 55"/>
                  <a:gd name="T18" fmla="*/ 0 w 54"/>
                  <a:gd name="T19" fmla="*/ 0 h 55"/>
                  <a:gd name="T20" fmla="*/ 0 w 54"/>
                  <a:gd name="T21" fmla="*/ 0 h 55"/>
                  <a:gd name="T22" fmla="*/ 0 w 54"/>
                  <a:gd name="T23" fmla="*/ 0 h 55"/>
                  <a:gd name="T24" fmla="*/ 0 w 54"/>
                  <a:gd name="T25" fmla="*/ 0 h 55"/>
                  <a:gd name="T26" fmla="*/ 0 w 54"/>
                  <a:gd name="T27" fmla="*/ 0 h 55"/>
                  <a:gd name="T28" fmla="*/ 0 w 54"/>
                  <a:gd name="T29" fmla="*/ 0 h 55"/>
                  <a:gd name="T30" fmla="*/ 0 w 54"/>
                  <a:gd name="T31" fmla="*/ 0 h 55"/>
                  <a:gd name="T32" fmla="*/ 0 w 5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0" name="Line 85">
              <a:extLst>
                <a:ext uri="{FF2B5EF4-FFF2-40B4-BE49-F238E27FC236}">
                  <a16:creationId xmlns:a16="http://schemas.microsoft.com/office/drawing/2014/main" id="{7E4B6DEA-5CAF-4ECD-A010-18B625018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2568"/>
              <a:ext cx="227" cy="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 Box 13">
            <a:extLst>
              <a:ext uri="{FF2B5EF4-FFF2-40B4-BE49-F238E27FC236}">
                <a16:creationId xmlns:a16="http://schemas.microsoft.com/office/drawing/2014/main" id="{B492B45B-B161-4C15-B46C-166EA6290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“Probability theory with minus signs”</a:t>
            </a:r>
            <a:endParaRPr lang="en-CA" altLang="en-US" sz="24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Group 70">
            <a:extLst>
              <a:ext uri="{FF2B5EF4-FFF2-40B4-BE49-F238E27FC236}">
                <a16:creationId xmlns:a16="http://schemas.microsoft.com/office/drawing/2014/main" id="{C8ACC01A-3F35-484B-8F6B-57249862C7D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191000"/>
            <a:ext cx="2667000" cy="1371600"/>
            <a:chOff x="1828800" y="4191000"/>
            <a:chExt cx="2667000" cy="1371600"/>
          </a:xfrm>
        </p:grpSpPr>
        <p:sp>
          <p:nvSpPr>
            <p:cNvPr id="7203" name="Line 12">
              <a:extLst>
                <a:ext uri="{FF2B5EF4-FFF2-40B4-BE49-F238E27FC236}">
                  <a16:creationId xmlns:a16="http://schemas.microsoft.com/office/drawing/2014/main" id="{113C5F1F-9524-4677-AE7C-3437AF716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8800" y="4191000"/>
              <a:ext cx="2667000" cy="5334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13">
              <a:extLst>
                <a:ext uri="{FF2B5EF4-FFF2-40B4-BE49-F238E27FC236}">
                  <a16:creationId xmlns:a16="http://schemas.microsoft.com/office/drawing/2014/main" id="{305B692F-0187-46D4-8CA6-EB962596F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029200"/>
              <a:ext cx="2590800" cy="5334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Line 16">
            <a:extLst>
              <a:ext uri="{FF2B5EF4-FFF2-40B4-BE49-F238E27FC236}">
                <a16:creationId xmlns:a16="http://schemas.microsoft.com/office/drawing/2014/main" id="{CF77B5BE-C029-4E64-B7F0-BE5B4C3E7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0" cy="3352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69">
            <a:extLst>
              <a:ext uri="{FF2B5EF4-FFF2-40B4-BE49-F238E27FC236}">
                <a16:creationId xmlns:a16="http://schemas.microsoft.com/office/drawing/2014/main" id="{6EDAD128-A2A6-4332-98C4-21AAA95BB2D5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276600"/>
            <a:ext cx="990600" cy="2895600"/>
            <a:chOff x="4876800" y="3276600"/>
            <a:chExt cx="990600" cy="2895600"/>
          </a:xfrm>
        </p:grpSpPr>
        <p:sp>
          <p:nvSpPr>
            <p:cNvPr id="7195" name="Line 20">
              <a:extLst>
                <a:ext uri="{FF2B5EF4-FFF2-40B4-BE49-F238E27FC236}">
                  <a16:creationId xmlns:a16="http://schemas.microsoft.com/office/drawing/2014/main" id="{DD7C53E7-8B7D-461F-8F60-E4A389891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4114800"/>
              <a:ext cx="914400" cy="2286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1">
              <a:extLst>
                <a:ext uri="{FF2B5EF4-FFF2-40B4-BE49-F238E27FC236}">
                  <a16:creationId xmlns:a16="http://schemas.microsoft.com/office/drawing/2014/main" id="{5F9F8E32-BC1B-4234-9A23-9975A7811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4343400"/>
              <a:ext cx="685800" cy="3810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22">
              <a:extLst>
                <a:ext uri="{FF2B5EF4-FFF2-40B4-BE49-F238E27FC236}">
                  <a16:creationId xmlns:a16="http://schemas.microsoft.com/office/drawing/2014/main" id="{19A9C8DE-553C-4039-B500-16D0C8AD7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3000" y="3733800"/>
              <a:ext cx="838200" cy="762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23">
              <a:extLst>
                <a:ext uri="{FF2B5EF4-FFF2-40B4-BE49-F238E27FC236}">
                  <a16:creationId xmlns:a16="http://schemas.microsoft.com/office/drawing/2014/main" id="{FBBAEA5E-0685-49BE-AA2E-D1ABBB1DFD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800" y="3276600"/>
              <a:ext cx="838200" cy="3810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25">
              <a:extLst>
                <a:ext uri="{FF2B5EF4-FFF2-40B4-BE49-F238E27FC236}">
                  <a16:creationId xmlns:a16="http://schemas.microsoft.com/office/drawing/2014/main" id="{C42AC36B-7BC1-4AD4-AA57-9A739B993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5562600"/>
              <a:ext cx="914400" cy="2286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26">
              <a:extLst>
                <a:ext uri="{FF2B5EF4-FFF2-40B4-BE49-F238E27FC236}">
                  <a16:creationId xmlns:a16="http://schemas.microsoft.com/office/drawing/2014/main" id="{1A3AF5CB-122D-4EDF-BF99-6C9B2C3F2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5791200"/>
              <a:ext cx="685800" cy="3810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27">
              <a:extLst>
                <a:ext uri="{FF2B5EF4-FFF2-40B4-BE49-F238E27FC236}">
                  <a16:creationId xmlns:a16="http://schemas.microsoft.com/office/drawing/2014/main" id="{4A47BF18-B836-4A5B-9DEE-C6613C72F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3000" y="5181600"/>
              <a:ext cx="838200" cy="762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28">
              <a:extLst>
                <a:ext uri="{FF2B5EF4-FFF2-40B4-BE49-F238E27FC236}">
                  <a16:creationId xmlns:a16="http://schemas.microsoft.com/office/drawing/2014/main" id="{568400E4-0544-4F25-8505-C9A0268CC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800" y="4724400"/>
              <a:ext cx="838200" cy="38100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" name="Picture 17">
            <a:extLst>
              <a:ext uri="{FF2B5EF4-FFF2-40B4-BE49-F238E27FC236}">
                <a16:creationId xmlns:a16="http://schemas.microsoft.com/office/drawing/2014/main" id="{ED9CE724-036E-47EB-96A9-6CBFF374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" b="6718"/>
          <a:stretch>
            <a:fillRect/>
          </a:stretch>
        </p:blipFill>
        <p:spPr bwMode="auto">
          <a:xfrm>
            <a:off x="6248400" y="3048000"/>
            <a:ext cx="1804988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72">
            <a:extLst>
              <a:ext uri="{FF2B5EF4-FFF2-40B4-BE49-F238E27FC236}">
                <a16:creationId xmlns:a16="http://schemas.microsoft.com/office/drawing/2014/main" id="{86FE6F7A-07D6-4E52-9D92-2C9FAC462B77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200400"/>
            <a:ext cx="0" cy="3352800"/>
            <a:chOff x="4572000" y="3200400"/>
            <a:chExt cx="0" cy="3352800"/>
          </a:xfrm>
        </p:grpSpPr>
        <p:sp>
          <p:nvSpPr>
            <p:cNvPr id="7192" name="Line 9">
              <a:extLst>
                <a:ext uri="{FF2B5EF4-FFF2-40B4-BE49-F238E27FC236}">
                  <a16:creationId xmlns:a16="http://schemas.microsoft.com/office/drawing/2014/main" id="{0BFB0643-B83F-4F4F-B94A-A328F7684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4419600"/>
              <a:ext cx="0" cy="9144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11">
              <a:extLst>
                <a:ext uri="{FF2B5EF4-FFF2-40B4-BE49-F238E27FC236}">
                  <a16:creationId xmlns:a16="http://schemas.microsoft.com/office/drawing/2014/main" id="{3971EC68-FF7B-454F-947B-D84B3C70A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5791200"/>
              <a:ext cx="0" cy="762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11">
              <a:extLst>
                <a:ext uri="{FF2B5EF4-FFF2-40B4-BE49-F238E27FC236}">
                  <a16:creationId xmlns:a16="http://schemas.microsoft.com/office/drawing/2014/main" id="{86CFF609-4564-4834-8B34-1631DD6E6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3200400"/>
              <a:ext cx="0" cy="7620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6">
            <a:extLst>
              <a:ext uri="{FF2B5EF4-FFF2-40B4-BE49-F238E27FC236}">
                <a16:creationId xmlns:a16="http://schemas.microsoft.com/office/drawing/2014/main" id="{E05AF2B5-EF22-4267-9AC4-97403EE6A8B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572000"/>
            <a:ext cx="609600" cy="609600"/>
            <a:chOff x="914400" y="4519302"/>
            <a:chExt cx="836613" cy="835864"/>
          </a:xfrm>
        </p:grpSpPr>
        <p:pic>
          <p:nvPicPr>
            <p:cNvPr id="7180" name="Picture 44" descr="MCDD01775_0000[1]">
              <a:extLst>
                <a:ext uri="{FF2B5EF4-FFF2-40B4-BE49-F238E27FC236}">
                  <a16:creationId xmlns:a16="http://schemas.microsoft.com/office/drawing/2014/main" id="{0624F40A-F607-4401-B394-ED183233A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519302"/>
              <a:ext cx="836613" cy="835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AutoShape 45">
              <a:extLst>
                <a:ext uri="{FF2B5EF4-FFF2-40B4-BE49-F238E27FC236}">
                  <a16:creationId xmlns:a16="http://schemas.microsoft.com/office/drawing/2014/main" id="{95106681-AE40-4E4C-8149-BAE174BA0E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209063" y="4874683"/>
              <a:ext cx="245241" cy="490922"/>
            </a:xfrm>
            <a:prstGeom prst="moon">
              <a:avLst>
                <a:gd name="adj" fmla="val 3089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7182" name="Group 64">
              <a:extLst>
                <a:ext uri="{FF2B5EF4-FFF2-40B4-BE49-F238E27FC236}">
                  <a16:creationId xmlns:a16="http://schemas.microsoft.com/office/drawing/2014/main" id="{71E1515A-EC1D-45AD-995E-6D1EA9FBD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004" y="4734731"/>
              <a:ext cx="323667" cy="197394"/>
              <a:chOff x="994004" y="4734731"/>
              <a:chExt cx="323667" cy="197394"/>
            </a:xfrm>
          </p:grpSpPr>
          <p:sp>
            <p:nvSpPr>
              <p:cNvPr id="7188" name="Freeform 47">
                <a:extLst>
                  <a:ext uri="{FF2B5EF4-FFF2-40B4-BE49-F238E27FC236}">
                    <a16:creationId xmlns:a16="http://schemas.microsoft.com/office/drawing/2014/main" id="{2FDD5D87-B927-415E-8E3B-16883D8F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004" y="4734731"/>
                <a:ext cx="323667" cy="197394"/>
              </a:xfrm>
              <a:custGeom>
                <a:avLst/>
                <a:gdLst>
                  <a:gd name="T0" fmla="*/ 2147483646 w 817"/>
                  <a:gd name="T1" fmla="*/ 0 h 505"/>
                  <a:gd name="T2" fmla="*/ 2147483646 w 817"/>
                  <a:gd name="T3" fmla="*/ 0 h 505"/>
                  <a:gd name="T4" fmla="*/ 2147483646 w 817"/>
                  <a:gd name="T5" fmla="*/ 0 h 505"/>
                  <a:gd name="T6" fmla="*/ 2147483646 w 817"/>
                  <a:gd name="T7" fmla="*/ 0 h 505"/>
                  <a:gd name="T8" fmla="*/ 2147483646 w 817"/>
                  <a:gd name="T9" fmla="*/ 0 h 505"/>
                  <a:gd name="T10" fmla="*/ 2147483646 w 817"/>
                  <a:gd name="T11" fmla="*/ 0 h 505"/>
                  <a:gd name="T12" fmla="*/ 2147483646 w 817"/>
                  <a:gd name="T13" fmla="*/ 0 h 505"/>
                  <a:gd name="T14" fmla="*/ 2147483646 w 817"/>
                  <a:gd name="T15" fmla="*/ 0 h 505"/>
                  <a:gd name="T16" fmla="*/ 2147483646 w 817"/>
                  <a:gd name="T17" fmla="*/ 0 h 505"/>
                  <a:gd name="T18" fmla="*/ 2147483646 w 817"/>
                  <a:gd name="T19" fmla="*/ 0 h 505"/>
                  <a:gd name="T20" fmla="*/ 2147483646 w 817"/>
                  <a:gd name="T21" fmla="*/ 0 h 505"/>
                  <a:gd name="T22" fmla="*/ 2147483646 w 817"/>
                  <a:gd name="T23" fmla="*/ 0 h 505"/>
                  <a:gd name="T24" fmla="*/ 2147483646 w 817"/>
                  <a:gd name="T25" fmla="*/ 0 h 505"/>
                  <a:gd name="T26" fmla="*/ 2147483646 w 817"/>
                  <a:gd name="T27" fmla="*/ 0 h 505"/>
                  <a:gd name="T28" fmla="*/ 2147483646 w 817"/>
                  <a:gd name="T29" fmla="*/ 0 h 505"/>
                  <a:gd name="T30" fmla="*/ 2147483646 w 817"/>
                  <a:gd name="T31" fmla="*/ 0 h 505"/>
                  <a:gd name="T32" fmla="*/ 2147483646 w 817"/>
                  <a:gd name="T33" fmla="*/ 0 h 505"/>
                  <a:gd name="T34" fmla="*/ 2147483646 w 817"/>
                  <a:gd name="T35" fmla="*/ 0 h 505"/>
                  <a:gd name="T36" fmla="*/ 0 w 817"/>
                  <a:gd name="T37" fmla="*/ 0 h 505"/>
                  <a:gd name="T38" fmla="*/ 2147483646 w 817"/>
                  <a:gd name="T39" fmla="*/ 2147483646 h 505"/>
                  <a:gd name="T40" fmla="*/ 2147483646 w 817"/>
                  <a:gd name="T41" fmla="*/ 2147483646 h 505"/>
                  <a:gd name="T42" fmla="*/ 2147483646 w 817"/>
                  <a:gd name="T43" fmla="*/ 2147483646 h 505"/>
                  <a:gd name="T44" fmla="*/ 2147483646 w 817"/>
                  <a:gd name="T45" fmla="*/ 2147483646 h 505"/>
                  <a:gd name="T46" fmla="*/ 2147483646 w 817"/>
                  <a:gd name="T47" fmla="*/ 2147483646 h 505"/>
                  <a:gd name="T48" fmla="*/ 2147483646 w 817"/>
                  <a:gd name="T49" fmla="*/ 2147483646 h 505"/>
                  <a:gd name="T50" fmla="*/ 2147483646 w 817"/>
                  <a:gd name="T51" fmla="*/ 2147483646 h 505"/>
                  <a:gd name="T52" fmla="*/ 2147483646 w 817"/>
                  <a:gd name="T53" fmla="*/ 2147483646 h 505"/>
                  <a:gd name="T54" fmla="*/ 2147483646 w 817"/>
                  <a:gd name="T55" fmla="*/ 2147483646 h 505"/>
                  <a:gd name="T56" fmla="*/ 2147483646 w 817"/>
                  <a:gd name="T57" fmla="*/ 2147483646 h 505"/>
                  <a:gd name="T58" fmla="*/ 2147483646 w 817"/>
                  <a:gd name="T59" fmla="*/ 2147483646 h 505"/>
                  <a:gd name="T60" fmla="*/ 2147483646 w 817"/>
                  <a:gd name="T61" fmla="*/ 2147483646 h 505"/>
                  <a:gd name="T62" fmla="*/ 2147483646 w 817"/>
                  <a:gd name="T63" fmla="*/ 2147483646 h 505"/>
                  <a:gd name="T64" fmla="*/ 2147483646 w 817"/>
                  <a:gd name="T65" fmla="*/ 2147483646 h 505"/>
                  <a:gd name="T66" fmla="*/ 2147483646 w 817"/>
                  <a:gd name="T67" fmla="*/ 2147483646 h 505"/>
                  <a:gd name="T68" fmla="*/ 2147483646 w 817"/>
                  <a:gd name="T69" fmla="*/ 2147483646 h 505"/>
                  <a:gd name="T70" fmla="*/ 2147483646 w 817"/>
                  <a:gd name="T71" fmla="*/ 2147483646 h 505"/>
                  <a:gd name="T72" fmla="*/ 2147483646 w 817"/>
                  <a:gd name="T73" fmla="*/ 0 h 505"/>
                  <a:gd name="T74" fmla="*/ 2147483646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Freeform 48">
                <a:extLst>
                  <a:ext uri="{FF2B5EF4-FFF2-40B4-BE49-F238E27FC236}">
                    <a16:creationId xmlns:a16="http://schemas.microsoft.com/office/drawing/2014/main" id="{6DBD6AE8-21EF-4A43-8613-3AAB6F492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536" y="4756663"/>
                <a:ext cx="274603" cy="154312"/>
              </a:xfrm>
              <a:custGeom>
                <a:avLst/>
                <a:gdLst>
                  <a:gd name="T0" fmla="*/ 2147483646 w 695"/>
                  <a:gd name="T1" fmla="*/ 2147483646 h 396"/>
                  <a:gd name="T2" fmla="*/ 2147483646 w 695"/>
                  <a:gd name="T3" fmla="*/ 2147483646 h 396"/>
                  <a:gd name="T4" fmla="*/ 0 w 695"/>
                  <a:gd name="T5" fmla="*/ 2147483646 h 396"/>
                  <a:gd name="T6" fmla="*/ 0 w 695"/>
                  <a:gd name="T7" fmla="*/ 2147483646 h 396"/>
                  <a:gd name="T8" fmla="*/ 0 w 695"/>
                  <a:gd name="T9" fmla="*/ 2147483646 h 396"/>
                  <a:gd name="T10" fmla="*/ 0 w 695"/>
                  <a:gd name="T11" fmla="*/ 2147483646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2147483646 w 695"/>
                  <a:gd name="T29" fmla="*/ 0 h 396"/>
                  <a:gd name="T30" fmla="*/ 2147483646 w 695"/>
                  <a:gd name="T31" fmla="*/ 0 h 396"/>
                  <a:gd name="T32" fmla="*/ 2147483646 w 695"/>
                  <a:gd name="T33" fmla="*/ 0 h 396"/>
                  <a:gd name="T34" fmla="*/ 2147483646 w 695"/>
                  <a:gd name="T35" fmla="*/ 0 h 396"/>
                  <a:gd name="T36" fmla="*/ 2147483646 w 695"/>
                  <a:gd name="T37" fmla="*/ 0 h 396"/>
                  <a:gd name="T38" fmla="*/ 2147483646 w 695"/>
                  <a:gd name="T39" fmla="*/ 0 h 396"/>
                  <a:gd name="T40" fmla="*/ 2147483646 w 695"/>
                  <a:gd name="T41" fmla="*/ 0 h 396"/>
                  <a:gd name="T42" fmla="*/ 2147483646 w 695"/>
                  <a:gd name="T43" fmla="*/ 0 h 396"/>
                  <a:gd name="T44" fmla="*/ 2147483646 w 695"/>
                  <a:gd name="T45" fmla="*/ 0 h 396"/>
                  <a:gd name="T46" fmla="*/ 2147483646 w 695"/>
                  <a:gd name="T47" fmla="*/ 0 h 396"/>
                  <a:gd name="T48" fmla="*/ 2147483646 w 695"/>
                  <a:gd name="T49" fmla="*/ 0 h 396"/>
                  <a:gd name="T50" fmla="*/ 2147483646 w 695"/>
                  <a:gd name="T51" fmla="*/ 0 h 396"/>
                  <a:gd name="T52" fmla="*/ 2147483646 w 695"/>
                  <a:gd name="T53" fmla="*/ 2147483646 h 396"/>
                  <a:gd name="T54" fmla="*/ 2147483646 w 695"/>
                  <a:gd name="T55" fmla="*/ 2147483646 h 396"/>
                  <a:gd name="T56" fmla="*/ 2147483646 w 695"/>
                  <a:gd name="T57" fmla="*/ 2147483646 h 396"/>
                  <a:gd name="T58" fmla="*/ 2147483646 w 695"/>
                  <a:gd name="T59" fmla="*/ 2147483646 h 396"/>
                  <a:gd name="T60" fmla="*/ 2147483646 w 695"/>
                  <a:gd name="T61" fmla="*/ 2147483646 h 396"/>
                  <a:gd name="T62" fmla="*/ 2147483646 w 695"/>
                  <a:gd name="T63" fmla="*/ 2147483646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Freeform 49">
                <a:extLst>
                  <a:ext uri="{FF2B5EF4-FFF2-40B4-BE49-F238E27FC236}">
                    <a16:creationId xmlns:a16="http://schemas.microsoft.com/office/drawing/2014/main" id="{DDD7BE9B-5297-4D6F-9A62-8AA2F8418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385" y="4768413"/>
                <a:ext cx="132157" cy="130813"/>
              </a:xfrm>
              <a:custGeom>
                <a:avLst/>
                <a:gdLst>
                  <a:gd name="T0" fmla="*/ 0 w 335"/>
                  <a:gd name="T1" fmla="*/ 2147483646 h 336"/>
                  <a:gd name="T2" fmla="*/ 0 w 335"/>
                  <a:gd name="T3" fmla="*/ 2147483646 h 336"/>
                  <a:gd name="T4" fmla="*/ 0 w 335"/>
                  <a:gd name="T5" fmla="*/ 2147483646 h 336"/>
                  <a:gd name="T6" fmla="*/ 2147483646 w 335"/>
                  <a:gd name="T7" fmla="*/ 2147483646 h 336"/>
                  <a:gd name="T8" fmla="*/ 2147483646 w 335"/>
                  <a:gd name="T9" fmla="*/ 2147483646 h 336"/>
                  <a:gd name="T10" fmla="*/ 2147483646 w 335"/>
                  <a:gd name="T11" fmla="*/ 2147483646 h 336"/>
                  <a:gd name="T12" fmla="*/ 2147483646 w 335"/>
                  <a:gd name="T13" fmla="*/ 0 h 336"/>
                  <a:gd name="T14" fmla="*/ 2147483646 w 335"/>
                  <a:gd name="T15" fmla="*/ 0 h 336"/>
                  <a:gd name="T16" fmla="*/ 2147483646 w 335"/>
                  <a:gd name="T17" fmla="*/ 0 h 336"/>
                  <a:gd name="T18" fmla="*/ 2147483646 w 335"/>
                  <a:gd name="T19" fmla="*/ 0 h 336"/>
                  <a:gd name="T20" fmla="*/ 2147483646 w 335"/>
                  <a:gd name="T21" fmla="*/ 0 h 336"/>
                  <a:gd name="T22" fmla="*/ 2147483646 w 335"/>
                  <a:gd name="T23" fmla="*/ 0 h 336"/>
                  <a:gd name="T24" fmla="*/ 2147483646 w 335"/>
                  <a:gd name="T25" fmla="*/ 0 h 336"/>
                  <a:gd name="T26" fmla="*/ 2147483646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2147483646 h 336"/>
                  <a:gd name="T56" fmla="*/ 0 w 335"/>
                  <a:gd name="T57" fmla="*/ 2147483646 h 336"/>
                  <a:gd name="T58" fmla="*/ 0 w 335"/>
                  <a:gd name="T59" fmla="*/ 2147483646 h 336"/>
                  <a:gd name="T60" fmla="*/ 0 w 335"/>
                  <a:gd name="T61" fmla="*/ 2147483646 h 336"/>
                  <a:gd name="T62" fmla="*/ 0 w 335"/>
                  <a:gd name="T63" fmla="*/ 2147483646 h 336"/>
                  <a:gd name="T64" fmla="*/ 0 w 335"/>
                  <a:gd name="T65" fmla="*/ 2147483646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50">
                <a:extLst>
                  <a:ext uri="{FF2B5EF4-FFF2-40B4-BE49-F238E27FC236}">
                    <a16:creationId xmlns:a16="http://schemas.microsoft.com/office/drawing/2014/main" id="{9D283BA7-5015-4E26-B8C7-B7BAFFBAF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356" y="4807579"/>
                <a:ext cx="21367" cy="21933"/>
              </a:xfrm>
              <a:custGeom>
                <a:avLst/>
                <a:gdLst>
                  <a:gd name="T0" fmla="*/ 2147483646 w 54"/>
                  <a:gd name="T1" fmla="*/ 2147483646 h 55"/>
                  <a:gd name="T2" fmla="*/ 2147483646 w 54"/>
                  <a:gd name="T3" fmla="*/ 2147483646 h 55"/>
                  <a:gd name="T4" fmla="*/ 2147483646 w 54"/>
                  <a:gd name="T5" fmla="*/ 2147483646 h 55"/>
                  <a:gd name="T6" fmla="*/ 2147483646 w 54"/>
                  <a:gd name="T7" fmla="*/ 2147483646 h 55"/>
                  <a:gd name="T8" fmla="*/ 2147483646 w 54"/>
                  <a:gd name="T9" fmla="*/ 2147483646 h 55"/>
                  <a:gd name="T10" fmla="*/ 2147483646 w 54"/>
                  <a:gd name="T11" fmla="*/ 2147483646 h 55"/>
                  <a:gd name="T12" fmla="*/ 2147483646 w 54"/>
                  <a:gd name="T13" fmla="*/ 2147483646 h 55"/>
                  <a:gd name="T14" fmla="*/ 2147483646 w 54"/>
                  <a:gd name="T15" fmla="*/ 2147483646 h 55"/>
                  <a:gd name="T16" fmla="*/ 2147483646 w 54"/>
                  <a:gd name="T17" fmla="*/ 0 h 55"/>
                  <a:gd name="T18" fmla="*/ 2147483646 w 54"/>
                  <a:gd name="T19" fmla="*/ 2147483646 h 55"/>
                  <a:gd name="T20" fmla="*/ 2147483646 w 54"/>
                  <a:gd name="T21" fmla="*/ 2147483646 h 55"/>
                  <a:gd name="T22" fmla="*/ 2147483646 w 54"/>
                  <a:gd name="T23" fmla="*/ 2147483646 h 55"/>
                  <a:gd name="T24" fmla="*/ 0 w 54"/>
                  <a:gd name="T25" fmla="*/ 2147483646 h 55"/>
                  <a:gd name="T26" fmla="*/ 2147483646 w 54"/>
                  <a:gd name="T27" fmla="*/ 2147483646 h 55"/>
                  <a:gd name="T28" fmla="*/ 2147483646 w 54"/>
                  <a:gd name="T29" fmla="*/ 2147483646 h 55"/>
                  <a:gd name="T30" fmla="*/ 2147483646 w 54"/>
                  <a:gd name="T31" fmla="*/ 2147483646 h 55"/>
                  <a:gd name="T32" fmla="*/ 2147483646 w 54"/>
                  <a:gd name="T33" fmla="*/ 2147483646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3" name="Group 65">
              <a:extLst>
                <a:ext uri="{FF2B5EF4-FFF2-40B4-BE49-F238E27FC236}">
                  <a16:creationId xmlns:a16="http://schemas.microsoft.com/office/drawing/2014/main" id="{306F5975-C0EB-4492-A74B-AABCA8C68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8787" y="4734731"/>
              <a:ext cx="323667" cy="197394"/>
              <a:chOff x="1388787" y="4734731"/>
              <a:chExt cx="323667" cy="197394"/>
            </a:xfrm>
          </p:grpSpPr>
          <p:sp>
            <p:nvSpPr>
              <p:cNvPr id="7184" name="Freeform 59">
                <a:extLst>
                  <a:ext uri="{FF2B5EF4-FFF2-40B4-BE49-F238E27FC236}">
                    <a16:creationId xmlns:a16="http://schemas.microsoft.com/office/drawing/2014/main" id="{89B7765E-FCE3-4664-BE85-7197C64C0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787" y="4734731"/>
                <a:ext cx="323667" cy="197394"/>
              </a:xfrm>
              <a:custGeom>
                <a:avLst/>
                <a:gdLst>
                  <a:gd name="T0" fmla="*/ 2147483646 w 817"/>
                  <a:gd name="T1" fmla="*/ 0 h 505"/>
                  <a:gd name="T2" fmla="*/ 2147483646 w 817"/>
                  <a:gd name="T3" fmla="*/ 0 h 505"/>
                  <a:gd name="T4" fmla="*/ 2147483646 w 817"/>
                  <a:gd name="T5" fmla="*/ 0 h 505"/>
                  <a:gd name="T6" fmla="*/ 2147483646 w 817"/>
                  <a:gd name="T7" fmla="*/ 0 h 505"/>
                  <a:gd name="T8" fmla="*/ 2147483646 w 817"/>
                  <a:gd name="T9" fmla="*/ 0 h 505"/>
                  <a:gd name="T10" fmla="*/ 2147483646 w 817"/>
                  <a:gd name="T11" fmla="*/ 0 h 505"/>
                  <a:gd name="T12" fmla="*/ 2147483646 w 817"/>
                  <a:gd name="T13" fmla="*/ 0 h 505"/>
                  <a:gd name="T14" fmla="*/ 2147483646 w 817"/>
                  <a:gd name="T15" fmla="*/ 0 h 505"/>
                  <a:gd name="T16" fmla="*/ 2147483646 w 817"/>
                  <a:gd name="T17" fmla="*/ 0 h 505"/>
                  <a:gd name="T18" fmla="*/ 2147483646 w 817"/>
                  <a:gd name="T19" fmla="*/ 0 h 505"/>
                  <a:gd name="T20" fmla="*/ 2147483646 w 817"/>
                  <a:gd name="T21" fmla="*/ 0 h 505"/>
                  <a:gd name="T22" fmla="*/ 2147483646 w 817"/>
                  <a:gd name="T23" fmla="*/ 0 h 505"/>
                  <a:gd name="T24" fmla="*/ 2147483646 w 817"/>
                  <a:gd name="T25" fmla="*/ 0 h 505"/>
                  <a:gd name="T26" fmla="*/ 2147483646 w 817"/>
                  <a:gd name="T27" fmla="*/ 0 h 505"/>
                  <a:gd name="T28" fmla="*/ 2147483646 w 817"/>
                  <a:gd name="T29" fmla="*/ 0 h 505"/>
                  <a:gd name="T30" fmla="*/ 2147483646 w 817"/>
                  <a:gd name="T31" fmla="*/ 0 h 505"/>
                  <a:gd name="T32" fmla="*/ 2147483646 w 817"/>
                  <a:gd name="T33" fmla="*/ 0 h 505"/>
                  <a:gd name="T34" fmla="*/ 2147483646 w 817"/>
                  <a:gd name="T35" fmla="*/ 0 h 505"/>
                  <a:gd name="T36" fmla="*/ 0 w 817"/>
                  <a:gd name="T37" fmla="*/ 0 h 505"/>
                  <a:gd name="T38" fmla="*/ 2147483646 w 817"/>
                  <a:gd name="T39" fmla="*/ 2147483646 h 505"/>
                  <a:gd name="T40" fmla="*/ 2147483646 w 817"/>
                  <a:gd name="T41" fmla="*/ 2147483646 h 505"/>
                  <a:gd name="T42" fmla="*/ 2147483646 w 817"/>
                  <a:gd name="T43" fmla="*/ 2147483646 h 505"/>
                  <a:gd name="T44" fmla="*/ 2147483646 w 817"/>
                  <a:gd name="T45" fmla="*/ 2147483646 h 505"/>
                  <a:gd name="T46" fmla="*/ 2147483646 w 817"/>
                  <a:gd name="T47" fmla="*/ 2147483646 h 505"/>
                  <a:gd name="T48" fmla="*/ 2147483646 w 817"/>
                  <a:gd name="T49" fmla="*/ 2147483646 h 505"/>
                  <a:gd name="T50" fmla="*/ 2147483646 w 817"/>
                  <a:gd name="T51" fmla="*/ 2147483646 h 505"/>
                  <a:gd name="T52" fmla="*/ 2147483646 w 817"/>
                  <a:gd name="T53" fmla="*/ 2147483646 h 505"/>
                  <a:gd name="T54" fmla="*/ 2147483646 w 817"/>
                  <a:gd name="T55" fmla="*/ 2147483646 h 505"/>
                  <a:gd name="T56" fmla="*/ 2147483646 w 817"/>
                  <a:gd name="T57" fmla="*/ 2147483646 h 505"/>
                  <a:gd name="T58" fmla="*/ 2147483646 w 817"/>
                  <a:gd name="T59" fmla="*/ 2147483646 h 505"/>
                  <a:gd name="T60" fmla="*/ 2147483646 w 817"/>
                  <a:gd name="T61" fmla="*/ 2147483646 h 505"/>
                  <a:gd name="T62" fmla="*/ 2147483646 w 817"/>
                  <a:gd name="T63" fmla="*/ 2147483646 h 505"/>
                  <a:gd name="T64" fmla="*/ 2147483646 w 817"/>
                  <a:gd name="T65" fmla="*/ 2147483646 h 505"/>
                  <a:gd name="T66" fmla="*/ 2147483646 w 817"/>
                  <a:gd name="T67" fmla="*/ 2147483646 h 505"/>
                  <a:gd name="T68" fmla="*/ 2147483646 w 817"/>
                  <a:gd name="T69" fmla="*/ 2147483646 h 505"/>
                  <a:gd name="T70" fmla="*/ 2147483646 w 817"/>
                  <a:gd name="T71" fmla="*/ 2147483646 h 505"/>
                  <a:gd name="T72" fmla="*/ 2147483646 w 817"/>
                  <a:gd name="T73" fmla="*/ 0 h 505"/>
                  <a:gd name="T74" fmla="*/ 2147483646 w 817"/>
                  <a:gd name="T75" fmla="*/ 0 h 5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7"/>
                  <a:gd name="T115" fmla="*/ 0 h 505"/>
                  <a:gd name="T116" fmla="*/ 817 w 817"/>
                  <a:gd name="T117" fmla="*/ 505 h 5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7" h="505">
                    <a:moveTo>
                      <a:pt x="802" y="218"/>
                    </a:moveTo>
                    <a:lnTo>
                      <a:pt x="790" y="198"/>
                    </a:lnTo>
                    <a:lnTo>
                      <a:pt x="776" y="179"/>
                    </a:lnTo>
                    <a:lnTo>
                      <a:pt x="758" y="159"/>
                    </a:lnTo>
                    <a:lnTo>
                      <a:pt x="741" y="139"/>
                    </a:lnTo>
                    <a:lnTo>
                      <a:pt x="720" y="121"/>
                    </a:lnTo>
                    <a:lnTo>
                      <a:pt x="698" y="103"/>
                    </a:lnTo>
                    <a:lnTo>
                      <a:pt x="675" y="85"/>
                    </a:lnTo>
                    <a:lnTo>
                      <a:pt x="651" y="69"/>
                    </a:lnTo>
                    <a:lnTo>
                      <a:pt x="625" y="54"/>
                    </a:lnTo>
                    <a:lnTo>
                      <a:pt x="597" y="42"/>
                    </a:lnTo>
                    <a:lnTo>
                      <a:pt x="568" y="30"/>
                    </a:lnTo>
                    <a:lnTo>
                      <a:pt x="538" y="20"/>
                    </a:lnTo>
                    <a:lnTo>
                      <a:pt x="508" y="12"/>
                    </a:lnTo>
                    <a:lnTo>
                      <a:pt x="476" y="5"/>
                    </a:lnTo>
                    <a:lnTo>
                      <a:pt x="443" y="1"/>
                    </a:lnTo>
                    <a:lnTo>
                      <a:pt x="409" y="0"/>
                    </a:lnTo>
                    <a:lnTo>
                      <a:pt x="376" y="1"/>
                    </a:lnTo>
                    <a:lnTo>
                      <a:pt x="342" y="5"/>
                    </a:lnTo>
                    <a:lnTo>
                      <a:pt x="310" y="12"/>
                    </a:lnTo>
                    <a:lnTo>
                      <a:pt x="279" y="20"/>
                    </a:lnTo>
                    <a:lnTo>
                      <a:pt x="249" y="30"/>
                    </a:lnTo>
                    <a:lnTo>
                      <a:pt x="220" y="42"/>
                    </a:lnTo>
                    <a:lnTo>
                      <a:pt x="192" y="54"/>
                    </a:lnTo>
                    <a:lnTo>
                      <a:pt x="166" y="69"/>
                    </a:lnTo>
                    <a:lnTo>
                      <a:pt x="142" y="85"/>
                    </a:lnTo>
                    <a:lnTo>
                      <a:pt x="117" y="103"/>
                    </a:lnTo>
                    <a:lnTo>
                      <a:pt x="96" y="121"/>
                    </a:lnTo>
                    <a:lnTo>
                      <a:pt x="76" y="139"/>
                    </a:lnTo>
                    <a:lnTo>
                      <a:pt x="58" y="159"/>
                    </a:lnTo>
                    <a:lnTo>
                      <a:pt x="41" y="179"/>
                    </a:lnTo>
                    <a:lnTo>
                      <a:pt x="26" y="198"/>
                    </a:lnTo>
                    <a:lnTo>
                      <a:pt x="14" y="218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2" y="239"/>
                    </a:lnTo>
                    <a:lnTo>
                      <a:pt x="1" y="244"/>
                    </a:lnTo>
                    <a:lnTo>
                      <a:pt x="0" y="247"/>
                    </a:lnTo>
                    <a:lnTo>
                      <a:pt x="14" y="273"/>
                    </a:lnTo>
                    <a:lnTo>
                      <a:pt x="26" y="294"/>
                    </a:lnTo>
                    <a:lnTo>
                      <a:pt x="41" y="315"/>
                    </a:lnTo>
                    <a:lnTo>
                      <a:pt x="59" y="335"/>
                    </a:lnTo>
                    <a:lnTo>
                      <a:pt x="77" y="356"/>
                    </a:lnTo>
                    <a:lnTo>
                      <a:pt x="98" y="376"/>
                    </a:lnTo>
                    <a:lnTo>
                      <a:pt x="120" y="395"/>
                    </a:lnTo>
                    <a:lnTo>
                      <a:pt x="144" y="414"/>
                    </a:lnTo>
                    <a:lnTo>
                      <a:pt x="168" y="430"/>
                    </a:lnTo>
                    <a:lnTo>
                      <a:pt x="195" y="446"/>
                    </a:lnTo>
                    <a:lnTo>
                      <a:pt x="222" y="461"/>
                    </a:lnTo>
                    <a:lnTo>
                      <a:pt x="251" y="474"/>
                    </a:lnTo>
                    <a:lnTo>
                      <a:pt x="281" y="484"/>
                    </a:lnTo>
                    <a:lnTo>
                      <a:pt x="312" y="493"/>
                    </a:lnTo>
                    <a:lnTo>
                      <a:pt x="343" y="499"/>
                    </a:lnTo>
                    <a:lnTo>
                      <a:pt x="376" y="504"/>
                    </a:lnTo>
                    <a:lnTo>
                      <a:pt x="409" y="505"/>
                    </a:lnTo>
                    <a:lnTo>
                      <a:pt x="443" y="504"/>
                    </a:lnTo>
                    <a:lnTo>
                      <a:pt x="475" y="499"/>
                    </a:lnTo>
                    <a:lnTo>
                      <a:pt x="506" y="493"/>
                    </a:lnTo>
                    <a:lnTo>
                      <a:pt x="536" y="484"/>
                    </a:lnTo>
                    <a:lnTo>
                      <a:pt x="566" y="474"/>
                    </a:lnTo>
                    <a:lnTo>
                      <a:pt x="595" y="461"/>
                    </a:lnTo>
                    <a:lnTo>
                      <a:pt x="622" y="446"/>
                    </a:lnTo>
                    <a:lnTo>
                      <a:pt x="648" y="430"/>
                    </a:lnTo>
                    <a:lnTo>
                      <a:pt x="673" y="414"/>
                    </a:lnTo>
                    <a:lnTo>
                      <a:pt x="696" y="395"/>
                    </a:lnTo>
                    <a:lnTo>
                      <a:pt x="718" y="376"/>
                    </a:lnTo>
                    <a:lnTo>
                      <a:pt x="739" y="356"/>
                    </a:lnTo>
                    <a:lnTo>
                      <a:pt x="757" y="335"/>
                    </a:lnTo>
                    <a:lnTo>
                      <a:pt x="775" y="315"/>
                    </a:lnTo>
                    <a:lnTo>
                      <a:pt x="790" y="294"/>
                    </a:lnTo>
                    <a:lnTo>
                      <a:pt x="802" y="273"/>
                    </a:lnTo>
                    <a:lnTo>
                      <a:pt x="810" y="259"/>
                    </a:lnTo>
                    <a:lnTo>
                      <a:pt x="815" y="251"/>
                    </a:lnTo>
                    <a:lnTo>
                      <a:pt x="816" y="248"/>
                    </a:lnTo>
                    <a:lnTo>
                      <a:pt x="816" y="247"/>
                    </a:lnTo>
                    <a:lnTo>
                      <a:pt x="817" y="244"/>
                    </a:lnTo>
                    <a:lnTo>
                      <a:pt x="802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60">
                <a:extLst>
                  <a:ext uri="{FF2B5EF4-FFF2-40B4-BE49-F238E27FC236}">
                    <a16:creationId xmlns:a16="http://schemas.microsoft.com/office/drawing/2014/main" id="{79AEF970-FE40-4E8F-95E4-AA79BA1D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319" y="4756663"/>
                <a:ext cx="274603" cy="154312"/>
              </a:xfrm>
              <a:custGeom>
                <a:avLst/>
                <a:gdLst>
                  <a:gd name="T0" fmla="*/ 2147483646 w 695"/>
                  <a:gd name="T1" fmla="*/ 2147483646 h 396"/>
                  <a:gd name="T2" fmla="*/ 2147483646 w 695"/>
                  <a:gd name="T3" fmla="*/ 2147483646 h 396"/>
                  <a:gd name="T4" fmla="*/ 0 w 695"/>
                  <a:gd name="T5" fmla="*/ 2147483646 h 396"/>
                  <a:gd name="T6" fmla="*/ 0 w 695"/>
                  <a:gd name="T7" fmla="*/ 2147483646 h 396"/>
                  <a:gd name="T8" fmla="*/ 0 w 695"/>
                  <a:gd name="T9" fmla="*/ 2147483646 h 396"/>
                  <a:gd name="T10" fmla="*/ 0 w 695"/>
                  <a:gd name="T11" fmla="*/ 2147483646 h 396"/>
                  <a:gd name="T12" fmla="*/ 0 w 695"/>
                  <a:gd name="T13" fmla="*/ 0 h 396"/>
                  <a:gd name="T14" fmla="*/ 0 w 695"/>
                  <a:gd name="T15" fmla="*/ 0 h 396"/>
                  <a:gd name="T16" fmla="*/ 0 w 695"/>
                  <a:gd name="T17" fmla="*/ 0 h 396"/>
                  <a:gd name="T18" fmla="*/ 0 w 695"/>
                  <a:gd name="T19" fmla="*/ 0 h 396"/>
                  <a:gd name="T20" fmla="*/ 0 w 695"/>
                  <a:gd name="T21" fmla="*/ 0 h 396"/>
                  <a:gd name="T22" fmla="*/ 0 w 695"/>
                  <a:gd name="T23" fmla="*/ 0 h 396"/>
                  <a:gd name="T24" fmla="*/ 0 w 695"/>
                  <a:gd name="T25" fmla="*/ 0 h 396"/>
                  <a:gd name="T26" fmla="*/ 0 w 695"/>
                  <a:gd name="T27" fmla="*/ 0 h 396"/>
                  <a:gd name="T28" fmla="*/ 2147483646 w 695"/>
                  <a:gd name="T29" fmla="*/ 0 h 396"/>
                  <a:gd name="T30" fmla="*/ 2147483646 w 695"/>
                  <a:gd name="T31" fmla="*/ 0 h 396"/>
                  <a:gd name="T32" fmla="*/ 2147483646 w 695"/>
                  <a:gd name="T33" fmla="*/ 0 h 396"/>
                  <a:gd name="T34" fmla="*/ 2147483646 w 695"/>
                  <a:gd name="T35" fmla="*/ 0 h 396"/>
                  <a:gd name="T36" fmla="*/ 2147483646 w 695"/>
                  <a:gd name="T37" fmla="*/ 0 h 396"/>
                  <a:gd name="T38" fmla="*/ 2147483646 w 695"/>
                  <a:gd name="T39" fmla="*/ 0 h 396"/>
                  <a:gd name="T40" fmla="*/ 2147483646 w 695"/>
                  <a:gd name="T41" fmla="*/ 0 h 396"/>
                  <a:gd name="T42" fmla="*/ 2147483646 w 695"/>
                  <a:gd name="T43" fmla="*/ 0 h 396"/>
                  <a:gd name="T44" fmla="*/ 2147483646 w 695"/>
                  <a:gd name="T45" fmla="*/ 0 h 396"/>
                  <a:gd name="T46" fmla="*/ 2147483646 w 695"/>
                  <a:gd name="T47" fmla="*/ 0 h 396"/>
                  <a:gd name="T48" fmla="*/ 2147483646 w 695"/>
                  <a:gd name="T49" fmla="*/ 0 h 396"/>
                  <a:gd name="T50" fmla="*/ 2147483646 w 695"/>
                  <a:gd name="T51" fmla="*/ 0 h 396"/>
                  <a:gd name="T52" fmla="*/ 2147483646 w 695"/>
                  <a:gd name="T53" fmla="*/ 2147483646 h 396"/>
                  <a:gd name="T54" fmla="*/ 2147483646 w 695"/>
                  <a:gd name="T55" fmla="*/ 2147483646 h 396"/>
                  <a:gd name="T56" fmla="*/ 2147483646 w 695"/>
                  <a:gd name="T57" fmla="*/ 2147483646 h 396"/>
                  <a:gd name="T58" fmla="*/ 2147483646 w 695"/>
                  <a:gd name="T59" fmla="*/ 2147483646 h 396"/>
                  <a:gd name="T60" fmla="*/ 2147483646 w 695"/>
                  <a:gd name="T61" fmla="*/ 2147483646 h 396"/>
                  <a:gd name="T62" fmla="*/ 2147483646 w 695"/>
                  <a:gd name="T63" fmla="*/ 2147483646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5"/>
                  <a:gd name="T97" fmla="*/ 0 h 396"/>
                  <a:gd name="T98" fmla="*/ 695 w 695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5" h="396">
                    <a:moveTo>
                      <a:pt x="348" y="396"/>
                    </a:moveTo>
                    <a:lnTo>
                      <a:pt x="320" y="395"/>
                    </a:lnTo>
                    <a:lnTo>
                      <a:pt x="293" y="391"/>
                    </a:lnTo>
                    <a:lnTo>
                      <a:pt x="265" y="385"/>
                    </a:lnTo>
                    <a:lnTo>
                      <a:pt x="239" y="378"/>
                    </a:lnTo>
                    <a:lnTo>
                      <a:pt x="212" y="368"/>
                    </a:lnTo>
                    <a:lnTo>
                      <a:pt x="187" y="358"/>
                    </a:lnTo>
                    <a:lnTo>
                      <a:pt x="163" y="345"/>
                    </a:lnTo>
                    <a:lnTo>
                      <a:pt x="139" y="331"/>
                    </a:lnTo>
                    <a:lnTo>
                      <a:pt x="118" y="316"/>
                    </a:lnTo>
                    <a:lnTo>
                      <a:pt x="96" y="300"/>
                    </a:lnTo>
                    <a:lnTo>
                      <a:pt x="76" y="283"/>
                    </a:lnTo>
                    <a:lnTo>
                      <a:pt x="58" y="265"/>
                    </a:lnTo>
                    <a:lnTo>
                      <a:pt x="42" y="247"/>
                    </a:lnTo>
                    <a:lnTo>
                      <a:pt x="25" y="229"/>
                    </a:lnTo>
                    <a:lnTo>
                      <a:pt x="12" y="210"/>
                    </a:lnTo>
                    <a:lnTo>
                      <a:pt x="0" y="191"/>
                    </a:lnTo>
                    <a:lnTo>
                      <a:pt x="12" y="172"/>
                    </a:lnTo>
                    <a:lnTo>
                      <a:pt x="24" y="155"/>
                    </a:lnTo>
                    <a:lnTo>
                      <a:pt x="39" y="138"/>
                    </a:lnTo>
                    <a:lnTo>
                      <a:pt x="56" y="120"/>
                    </a:lnTo>
                    <a:lnTo>
                      <a:pt x="74" y="104"/>
                    </a:lnTo>
                    <a:lnTo>
                      <a:pt x="93" y="88"/>
                    </a:lnTo>
                    <a:lnTo>
                      <a:pt x="114" y="73"/>
                    </a:lnTo>
                    <a:lnTo>
                      <a:pt x="136" y="59"/>
                    </a:lnTo>
                    <a:lnTo>
                      <a:pt x="159" y="46"/>
                    </a:lnTo>
                    <a:lnTo>
                      <a:pt x="183" y="35"/>
                    </a:lnTo>
                    <a:lnTo>
                      <a:pt x="209" y="25"/>
                    </a:lnTo>
                    <a:lnTo>
                      <a:pt x="235" y="16"/>
                    </a:lnTo>
                    <a:lnTo>
                      <a:pt x="262" y="10"/>
                    </a:lnTo>
                    <a:lnTo>
                      <a:pt x="290" y="5"/>
                    </a:lnTo>
                    <a:lnTo>
                      <a:pt x="319" y="1"/>
                    </a:lnTo>
                    <a:lnTo>
                      <a:pt x="348" y="0"/>
                    </a:lnTo>
                    <a:lnTo>
                      <a:pt x="377" y="1"/>
                    </a:lnTo>
                    <a:lnTo>
                      <a:pt x="406" y="5"/>
                    </a:lnTo>
                    <a:lnTo>
                      <a:pt x="433" y="10"/>
                    </a:lnTo>
                    <a:lnTo>
                      <a:pt x="460" y="16"/>
                    </a:lnTo>
                    <a:lnTo>
                      <a:pt x="486" y="25"/>
                    </a:lnTo>
                    <a:lnTo>
                      <a:pt x="512" y="35"/>
                    </a:lnTo>
                    <a:lnTo>
                      <a:pt x="536" y="46"/>
                    </a:lnTo>
                    <a:lnTo>
                      <a:pt x="559" y="59"/>
                    </a:lnTo>
                    <a:lnTo>
                      <a:pt x="581" y="73"/>
                    </a:lnTo>
                    <a:lnTo>
                      <a:pt x="602" y="88"/>
                    </a:lnTo>
                    <a:lnTo>
                      <a:pt x="621" y="104"/>
                    </a:lnTo>
                    <a:lnTo>
                      <a:pt x="639" y="120"/>
                    </a:lnTo>
                    <a:lnTo>
                      <a:pt x="656" y="138"/>
                    </a:lnTo>
                    <a:lnTo>
                      <a:pt x="671" y="155"/>
                    </a:lnTo>
                    <a:lnTo>
                      <a:pt x="684" y="172"/>
                    </a:lnTo>
                    <a:lnTo>
                      <a:pt x="695" y="191"/>
                    </a:lnTo>
                    <a:lnTo>
                      <a:pt x="684" y="210"/>
                    </a:lnTo>
                    <a:lnTo>
                      <a:pt x="670" y="229"/>
                    </a:lnTo>
                    <a:lnTo>
                      <a:pt x="654" y="247"/>
                    </a:lnTo>
                    <a:lnTo>
                      <a:pt x="637" y="265"/>
                    </a:lnTo>
                    <a:lnTo>
                      <a:pt x="619" y="283"/>
                    </a:lnTo>
                    <a:lnTo>
                      <a:pt x="599" y="300"/>
                    </a:lnTo>
                    <a:lnTo>
                      <a:pt x="578" y="316"/>
                    </a:lnTo>
                    <a:lnTo>
                      <a:pt x="556" y="331"/>
                    </a:lnTo>
                    <a:lnTo>
                      <a:pt x="533" y="345"/>
                    </a:lnTo>
                    <a:lnTo>
                      <a:pt x="508" y="358"/>
                    </a:lnTo>
                    <a:lnTo>
                      <a:pt x="483" y="368"/>
                    </a:lnTo>
                    <a:lnTo>
                      <a:pt x="458" y="378"/>
                    </a:lnTo>
                    <a:lnTo>
                      <a:pt x="431" y="385"/>
                    </a:lnTo>
                    <a:lnTo>
                      <a:pt x="403" y="391"/>
                    </a:lnTo>
                    <a:lnTo>
                      <a:pt x="376" y="395"/>
                    </a:lnTo>
                    <a:lnTo>
                      <a:pt x="348" y="3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61">
                <a:extLst>
                  <a:ext uri="{FF2B5EF4-FFF2-40B4-BE49-F238E27FC236}">
                    <a16:creationId xmlns:a16="http://schemas.microsoft.com/office/drawing/2014/main" id="{BBF08BC0-0BFC-4569-9CF5-E95C168BD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168" y="4768413"/>
                <a:ext cx="132157" cy="130813"/>
              </a:xfrm>
              <a:custGeom>
                <a:avLst/>
                <a:gdLst>
                  <a:gd name="T0" fmla="*/ 0 w 335"/>
                  <a:gd name="T1" fmla="*/ 2147483646 h 336"/>
                  <a:gd name="T2" fmla="*/ 0 w 335"/>
                  <a:gd name="T3" fmla="*/ 2147483646 h 336"/>
                  <a:gd name="T4" fmla="*/ 0 w 335"/>
                  <a:gd name="T5" fmla="*/ 2147483646 h 336"/>
                  <a:gd name="T6" fmla="*/ 2147483646 w 335"/>
                  <a:gd name="T7" fmla="*/ 2147483646 h 336"/>
                  <a:gd name="T8" fmla="*/ 2147483646 w 335"/>
                  <a:gd name="T9" fmla="*/ 2147483646 h 336"/>
                  <a:gd name="T10" fmla="*/ 2147483646 w 335"/>
                  <a:gd name="T11" fmla="*/ 2147483646 h 336"/>
                  <a:gd name="T12" fmla="*/ 2147483646 w 335"/>
                  <a:gd name="T13" fmla="*/ 0 h 336"/>
                  <a:gd name="T14" fmla="*/ 2147483646 w 335"/>
                  <a:gd name="T15" fmla="*/ 0 h 336"/>
                  <a:gd name="T16" fmla="*/ 2147483646 w 335"/>
                  <a:gd name="T17" fmla="*/ 0 h 336"/>
                  <a:gd name="T18" fmla="*/ 2147483646 w 335"/>
                  <a:gd name="T19" fmla="*/ 0 h 336"/>
                  <a:gd name="T20" fmla="*/ 2147483646 w 335"/>
                  <a:gd name="T21" fmla="*/ 0 h 336"/>
                  <a:gd name="T22" fmla="*/ 2147483646 w 335"/>
                  <a:gd name="T23" fmla="*/ 0 h 336"/>
                  <a:gd name="T24" fmla="*/ 2147483646 w 335"/>
                  <a:gd name="T25" fmla="*/ 0 h 336"/>
                  <a:gd name="T26" fmla="*/ 2147483646 w 335"/>
                  <a:gd name="T27" fmla="*/ 0 h 336"/>
                  <a:gd name="T28" fmla="*/ 0 w 335"/>
                  <a:gd name="T29" fmla="*/ 0 h 336"/>
                  <a:gd name="T30" fmla="*/ 0 w 335"/>
                  <a:gd name="T31" fmla="*/ 0 h 336"/>
                  <a:gd name="T32" fmla="*/ 0 w 335"/>
                  <a:gd name="T33" fmla="*/ 0 h 336"/>
                  <a:gd name="T34" fmla="*/ 0 w 335"/>
                  <a:gd name="T35" fmla="*/ 0 h 336"/>
                  <a:gd name="T36" fmla="*/ 0 w 335"/>
                  <a:gd name="T37" fmla="*/ 0 h 336"/>
                  <a:gd name="T38" fmla="*/ 0 w 335"/>
                  <a:gd name="T39" fmla="*/ 0 h 336"/>
                  <a:gd name="T40" fmla="*/ 0 w 335"/>
                  <a:gd name="T41" fmla="*/ 0 h 336"/>
                  <a:gd name="T42" fmla="*/ 0 w 335"/>
                  <a:gd name="T43" fmla="*/ 0 h 336"/>
                  <a:gd name="T44" fmla="*/ 0 w 335"/>
                  <a:gd name="T45" fmla="*/ 0 h 336"/>
                  <a:gd name="T46" fmla="*/ 0 w 335"/>
                  <a:gd name="T47" fmla="*/ 0 h 336"/>
                  <a:gd name="T48" fmla="*/ 0 w 335"/>
                  <a:gd name="T49" fmla="*/ 0 h 336"/>
                  <a:gd name="T50" fmla="*/ 0 w 335"/>
                  <a:gd name="T51" fmla="*/ 0 h 336"/>
                  <a:gd name="T52" fmla="*/ 0 w 335"/>
                  <a:gd name="T53" fmla="*/ 0 h 336"/>
                  <a:gd name="T54" fmla="*/ 0 w 335"/>
                  <a:gd name="T55" fmla="*/ 2147483646 h 336"/>
                  <a:gd name="T56" fmla="*/ 0 w 335"/>
                  <a:gd name="T57" fmla="*/ 2147483646 h 336"/>
                  <a:gd name="T58" fmla="*/ 0 w 335"/>
                  <a:gd name="T59" fmla="*/ 2147483646 h 336"/>
                  <a:gd name="T60" fmla="*/ 0 w 335"/>
                  <a:gd name="T61" fmla="*/ 2147483646 h 336"/>
                  <a:gd name="T62" fmla="*/ 0 w 335"/>
                  <a:gd name="T63" fmla="*/ 2147483646 h 336"/>
                  <a:gd name="T64" fmla="*/ 0 w 335"/>
                  <a:gd name="T65" fmla="*/ 2147483646 h 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5"/>
                  <a:gd name="T100" fmla="*/ 0 h 336"/>
                  <a:gd name="T101" fmla="*/ 335 w 335"/>
                  <a:gd name="T102" fmla="*/ 336 h 3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5" h="336">
                    <a:moveTo>
                      <a:pt x="168" y="336"/>
                    </a:moveTo>
                    <a:lnTo>
                      <a:pt x="202" y="332"/>
                    </a:lnTo>
                    <a:lnTo>
                      <a:pt x="233" y="323"/>
                    </a:lnTo>
                    <a:lnTo>
                      <a:pt x="262" y="307"/>
                    </a:lnTo>
                    <a:lnTo>
                      <a:pt x="286" y="286"/>
                    </a:lnTo>
                    <a:lnTo>
                      <a:pt x="307" y="262"/>
                    </a:lnTo>
                    <a:lnTo>
                      <a:pt x="322" y="233"/>
                    </a:lnTo>
                    <a:lnTo>
                      <a:pt x="332" y="202"/>
                    </a:lnTo>
                    <a:lnTo>
                      <a:pt x="335" y="169"/>
                    </a:lnTo>
                    <a:lnTo>
                      <a:pt x="332" y="134"/>
                    </a:lnTo>
                    <a:lnTo>
                      <a:pt x="322" y="103"/>
                    </a:lnTo>
                    <a:lnTo>
                      <a:pt x="307" y="74"/>
                    </a:lnTo>
                    <a:lnTo>
                      <a:pt x="286" y="50"/>
                    </a:lnTo>
                    <a:lnTo>
                      <a:pt x="262" y="29"/>
                    </a:lnTo>
                    <a:lnTo>
                      <a:pt x="233" y="13"/>
                    </a:lnTo>
                    <a:lnTo>
                      <a:pt x="202" y="4"/>
                    </a:lnTo>
                    <a:lnTo>
                      <a:pt x="168" y="0"/>
                    </a:lnTo>
                    <a:lnTo>
                      <a:pt x="134" y="4"/>
                    </a:lnTo>
                    <a:lnTo>
                      <a:pt x="103" y="13"/>
                    </a:lnTo>
                    <a:lnTo>
                      <a:pt x="74" y="29"/>
                    </a:lnTo>
                    <a:lnTo>
                      <a:pt x="50" y="50"/>
                    </a:lnTo>
                    <a:lnTo>
                      <a:pt x="29" y="74"/>
                    </a:lnTo>
                    <a:lnTo>
                      <a:pt x="13" y="103"/>
                    </a:lnTo>
                    <a:lnTo>
                      <a:pt x="4" y="134"/>
                    </a:lnTo>
                    <a:lnTo>
                      <a:pt x="0" y="169"/>
                    </a:lnTo>
                    <a:lnTo>
                      <a:pt x="4" y="202"/>
                    </a:lnTo>
                    <a:lnTo>
                      <a:pt x="13" y="233"/>
                    </a:lnTo>
                    <a:lnTo>
                      <a:pt x="29" y="262"/>
                    </a:lnTo>
                    <a:lnTo>
                      <a:pt x="50" y="286"/>
                    </a:lnTo>
                    <a:lnTo>
                      <a:pt x="74" y="307"/>
                    </a:lnTo>
                    <a:lnTo>
                      <a:pt x="103" y="323"/>
                    </a:lnTo>
                    <a:lnTo>
                      <a:pt x="134" y="332"/>
                    </a:lnTo>
                    <a:lnTo>
                      <a:pt x="168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Freeform 62">
                <a:extLst>
                  <a:ext uri="{FF2B5EF4-FFF2-40B4-BE49-F238E27FC236}">
                    <a16:creationId xmlns:a16="http://schemas.microsoft.com/office/drawing/2014/main" id="{791F2BE1-F2F0-47E3-B27C-221D88317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139" y="4807579"/>
                <a:ext cx="21367" cy="21933"/>
              </a:xfrm>
              <a:custGeom>
                <a:avLst/>
                <a:gdLst>
                  <a:gd name="T0" fmla="*/ 2147483646 w 54"/>
                  <a:gd name="T1" fmla="*/ 2147483646 h 55"/>
                  <a:gd name="T2" fmla="*/ 2147483646 w 54"/>
                  <a:gd name="T3" fmla="*/ 2147483646 h 55"/>
                  <a:gd name="T4" fmla="*/ 2147483646 w 54"/>
                  <a:gd name="T5" fmla="*/ 2147483646 h 55"/>
                  <a:gd name="T6" fmla="*/ 2147483646 w 54"/>
                  <a:gd name="T7" fmla="*/ 2147483646 h 55"/>
                  <a:gd name="T8" fmla="*/ 2147483646 w 54"/>
                  <a:gd name="T9" fmla="*/ 2147483646 h 55"/>
                  <a:gd name="T10" fmla="*/ 2147483646 w 54"/>
                  <a:gd name="T11" fmla="*/ 2147483646 h 55"/>
                  <a:gd name="T12" fmla="*/ 2147483646 w 54"/>
                  <a:gd name="T13" fmla="*/ 2147483646 h 55"/>
                  <a:gd name="T14" fmla="*/ 2147483646 w 54"/>
                  <a:gd name="T15" fmla="*/ 2147483646 h 55"/>
                  <a:gd name="T16" fmla="*/ 2147483646 w 54"/>
                  <a:gd name="T17" fmla="*/ 0 h 55"/>
                  <a:gd name="T18" fmla="*/ 2147483646 w 54"/>
                  <a:gd name="T19" fmla="*/ 2147483646 h 55"/>
                  <a:gd name="T20" fmla="*/ 2147483646 w 54"/>
                  <a:gd name="T21" fmla="*/ 2147483646 h 55"/>
                  <a:gd name="T22" fmla="*/ 2147483646 w 54"/>
                  <a:gd name="T23" fmla="*/ 2147483646 h 55"/>
                  <a:gd name="T24" fmla="*/ 0 w 54"/>
                  <a:gd name="T25" fmla="*/ 2147483646 h 55"/>
                  <a:gd name="T26" fmla="*/ 2147483646 w 54"/>
                  <a:gd name="T27" fmla="*/ 2147483646 h 55"/>
                  <a:gd name="T28" fmla="*/ 2147483646 w 54"/>
                  <a:gd name="T29" fmla="*/ 2147483646 h 55"/>
                  <a:gd name="T30" fmla="*/ 2147483646 w 54"/>
                  <a:gd name="T31" fmla="*/ 2147483646 h 55"/>
                  <a:gd name="T32" fmla="*/ 2147483646 w 54"/>
                  <a:gd name="T33" fmla="*/ 2147483646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5"/>
                  <a:gd name="T53" fmla="*/ 54 w 5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6" y="47"/>
                    </a:lnTo>
                    <a:lnTo>
                      <a:pt x="52" y="38"/>
                    </a:lnTo>
                    <a:lnTo>
                      <a:pt x="54" y="27"/>
                    </a:lnTo>
                    <a:lnTo>
                      <a:pt x="52" y="17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2" y="38"/>
                    </a:lnTo>
                    <a:lnTo>
                      <a:pt x="8" y="47"/>
                    </a:lnTo>
                    <a:lnTo>
                      <a:pt x="17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7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13">
            <a:extLst>
              <a:ext uri="{FF2B5EF4-FFF2-40B4-BE49-F238E27FC236}">
                <a16:creationId xmlns:a16="http://schemas.microsoft.com/office/drawing/2014/main" id="{A2FD08E4-8437-4725-81E7-58EB80EAC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48200"/>
            <a:ext cx="8686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In the 1980s, Feynman, Deutsch, and others noticed that a system of n qubits seems to take </a:t>
            </a:r>
            <a:r>
              <a:rPr lang="en-CA" altLang="en-US" sz="2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</a:t>
            </a:r>
            <a:r>
              <a:rPr lang="en-CA" altLang="en-US" sz="2600" b="1" baseline="30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 steps to simulate on a classical computer, because of the phenomenon of </a:t>
            </a:r>
            <a:r>
              <a:rPr lang="en-CA" altLang="en-US" sz="2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entanglement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 between the qubits.  They had the amazing idea of building a </a:t>
            </a:r>
            <a:r>
              <a:rPr lang="en-CA" altLang="en-US" sz="2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computer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 to overcome that problem</a:t>
            </a:r>
          </a:p>
        </p:txBody>
      </p:sp>
      <p:sp>
        <p:nvSpPr>
          <p:cNvPr id="9219" name="Text Box 13">
            <a:extLst>
              <a:ext uri="{FF2B5EF4-FFF2-40B4-BE49-F238E27FC236}">
                <a16:creationId xmlns:a16="http://schemas.microsoft.com/office/drawing/2014/main" id="{57AA9C91-81AA-4321-A6D5-430745EE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7175"/>
            <a:ext cx="8420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RULES: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 If a system can be in two distinguishable states, labeled |0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 and |1, it can also be in a </a:t>
            </a:r>
            <a:r>
              <a:rPr lang="en-CA" altLang="en-US" sz="2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superposition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written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3000" b="1" i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	</a:t>
            </a:r>
            <a:r>
              <a:rPr lang="en-CA" altLang="en-US" sz="40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CA" altLang="en-US" sz="40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|0</a:t>
            </a:r>
            <a:r>
              <a:rPr lang="en-CA" altLang="en-US" sz="4000" b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 + |1</a:t>
            </a:r>
            <a:endParaRPr lang="en-CA" altLang="en-US" sz="4000" b="1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id="{8C6306C3-1AF2-4405-AF41-AE55966D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38375"/>
            <a:ext cx="85344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Here 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 and  are complex numbers called </a:t>
            </a:r>
            <a:r>
              <a:rPr lang="en-CA" altLang="en-US" sz="2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amplitudes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which satisfy ||</a:t>
            </a:r>
            <a:r>
              <a:rPr lang="en-CA" altLang="en-US" sz="2600" baseline="300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+||</a:t>
            </a:r>
            <a:r>
              <a:rPr lang="en-CA" altLang="en-US" sz="2600" baseline="300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=1.  A 2-state superposition is called a </a:t>
            </a:r>
            <a:r>
              <a:rPr lang="en-CA" altLang="en-US" sz="26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qubit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If we observe, we see |0 with probability ||</a:t>
            </a:r>
            <a:r>
              <a:rPr lang="en-CA" altLang="en-US" sz="2600" baseline="300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and |1 with probability ||</a:t>
            </a:r>
            <a:r>
              <a:rPr lang="en-CA" altLang="en-US" sz="2600" baseline="300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  But if the qubit is isolated, it evolves by rules different from those of classical probability.</a:t>
            </a:r>
            <a:endParaRPr lang="en-CA" altLang="en-US" sz="3000" b="1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3BD4AE1B-991F-4D46-9733-3BEAF23B0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rPr>
              <a:t>Popularizers Beware:</a:t>
            </a:r>
            <a:br>
              <a:rPr lang="en-US" sz="4000" b="1" kern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4000" b="1" kern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rPr>
              <a:t>A quantum computer is </a:t>
            </a:r>
            <a:r>
              <a:rPr lang="en-US" sz="4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NOT</a:t>
            </a:r>
            <a:r>
              <a:rPr lang="en-US" sz="4000" b="1" kern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rPr>
              <a:t> like a massively-parallel classical computer!</a:t>
            </a:r>
            <a:endParaRPr lang="en-US" sz="4200" b="1" kern="0" dirty="0">
              <a:solidFill>
                <a:schemeClr val="accent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80111D98-1503-4ED0-85E4-1053AE0F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91063"/>
            <a:ext cx="3505200" cy="1814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>
                <a:latin typeface="Calibri" panose="020F0502020204030204" pitchFamily="34" charset="0"/>
                <a:cs typeface="Calibri" panose="020F0502020204030204" pitchFamily="34" charset="0"/>
              </a:rPr>
              <a:t>Exponentially many possible answers, but you only get to observe one of them</a:t>
            </a:r>
          </a:p>
        </p:txBody>
      </p:sp>
      <p:sp>
        <p:nvSpPr>
          <p:cNvPr id="51" name="Text Box 13">
            <a:extLst>
              <a:ext uri="{FF2B5EF4-FFF2-40B4-BE49-F238E27FC236}">
                <a16:creationId xmlns:a16="http://schemas.microsoft.com/office/drawing/2014/main" id="{CFD14E19-366B-4A45-87FA-13D04EBB5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91063"/>
            <a:ext cx="4876800" cy="1814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>
                <a:latin typeface="Calibri" panose="020F0502020204030204" pitchFamily="34" charset="0"/>
                <a:cs typeface="Calibri" panose="020F0502020204030204" pitchFamily="34" charset="0"/>
              </a:rPr>
              <a:t>Any hope for a speedup rides on choreographing an </a:t>
            </a:r>
            <a:r>
              <a:rPr lang="en-CA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interference pattern </a:t>
            </a:r>
            <a:r>
              <a:rPr lang="en-CA" altLang="en-US" sz="2800">
                <a:latin typeface="Calibri" panose="020F0502020204030204" pitchFamily="34" charset="0"/>
                <a:cs typeface="Calibri" panose="020F0502020204030204" pitchFamily="34" charset="0"/>
              </a:rPr>
              <a:t>that boosts the amplitude of the right answer</a:t>
            </a:r>
            <a:endParaRPr lang="en-CA" altLang="en-US" sz="28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6886B3-02E5-4673-8ADB-04D201DD803D}"/>
              </a:ext>
            </a:extLst>
          </p:cNvPr>
          <p:cNvCxnSpPr>
            <a:cxnSpLocks/>
          </p:cNvCxnSpPr>
          <p:nvPr/>
        </p:nvCxnSpPr>
        <p:spPr>
          <a:xfrm flipV="1">
            <a:off x="3276600" y="2189163"/>
            <a:ext cx="1143000" cy="782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B3D798-45A8-44A0-9B79-689816475454}"/>
              </a:ext>
            </a:extLst>
          </p:cNvPr>
          <p:cNvCxnSpPr>
            <a:cxnSpLocks/>
          </p:cNvCxnSpPr>
          <p:nvPr/>
        </p:nvCxnSpPr>
        <p:spPr>
          <a:xfrm flipH="1" flipV="1">
            <a:off x="4419600" y="2189163"/>
            <a:ext cx="1066800" cy="782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8DC34C-2EFB-4BCA-82A4-488087C26A8C}"/>
              </a:ext>
            </a:extLst>
          </p:cNvPr>
          <p:cNvCxnSpPr>
            <a:cxnSpLocks/>
          </p:cNvCxnSpPr>
          <p:nvPr/>
        </p:nvCxnSpPr>
        <p:spPr>
          <a:xfrm flipV="1">
            <a:off x="2590800" y="2960688"/>
            <a:ext cx="685800" cy="696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00B3A3-C9B3-41C4-8B0F-E4F94EB97195}"/>
              </a:ext>
            </a:extLst>
          </p:cNvPr>
          <p:cNvCxnSpPr>
            <a:cxnSpLocks/>
          </p:cNvCxnSpPr>
          <p:nvPr/>
        </p:nvCxnSpPr>
        <p:spPr>
          <a:xfrm flipH="1" flipV="1">
            <a:off x="3276600" y="2971800"/>
            <a:ext cx="4572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B18D8E-185C-440D-8C8C-0486F3698CC8}"/>
              </a:ext>
            </a:extLst>
          </p:cNvPr>
          <p:cNvCxnSpPr>
            <a:cxnSpLocks/>
          </p:cNvCxnSpPr>
          <p:nvPr/>
        </p:nvCxnSpPr>
        <p:spPr>
          <a:xfrm flipV="1">
            <a:off x="4778375" y="2960688"/>
            <a:ext cx="685800" cy="696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173A36-DCED-4600-8167-B1AB1A7DF879}"/>
              </a:ext>
            </a:extLst>
          </p:cNvPr>
          <p:cNvCxnSpPr>
            <a:cxnSpLocks/>
          </p:cNvCxnSpPr>
          <p:nvPr/>
        </p:nvCxnSpPr>
        <p:spPr>
          <a:xfrm flipH="1" flipV="1">
            <a:off x="5464175" y="2971800"/>
            <a:ext cx="4572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8E210C-2807-4AC5-9F43-71E860C4224A}"/>
              </a:ext>
            </a:extLst>
          </p:cNvPr>
          <p:cNvCxnSpPr>
            <a:cxnSpLocks/>
          </p:cNvCxnSpPr>
          <p:nvPr/>
        </p:nvCxnSpPr>
        <p:spPr>
          <a:xfrm flipV="1">
            <a:off x="2232025" y="3657600"/>
            <a:ext cx="358775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8538BA-C5CE-4EFB-A3DE-C2133112F723}"/>
              </a:ext>
            </a:extLst>
          </p:cNvPr>
          <p:cNvCxnSpPr>
            <a:cxnSpLocks/>
          </p:cNvCxnSpPr>
          <p:nvPr/>
        </p:nvCxnSpPr>
        <p:spPr>
          <a:xfrm flipH="1" flipV="1">
            <a:off x="2601913" y="3635375"/>
            <a:ext cx="255587" cy="79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A37692-32BD-483A-AAC5-901502489BD5}"/>
              </a:ext>
            </a:extLst>
          </p:cNvPr>
          <p:cNvCxnSpPr>
            <a:cxnSpLocks/>
          </p:cNvCxnSpPr>
          <p:nvPr/>
        </p:nvCxnSpPr>
        <p:spPr>
          <a:xfrm flipV="1">
            <a:off x="3363913" y="3657600"/>
            <a:ext cx="358775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86DD13-300A-409A-9735-7B295C96EB1B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3635375"/>
            <a:ext cx="255588" cy="79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71C8D4-3060-4C5F-9487-981AB33D0FE9}"/>
              </a:ext>
            </a:extLst>
          </p:cNvPr>
          <p:cNvCxnSpPr>
            <a:cxnSpLocks/>
          </p:cNvCxnSpPr>
          <p:nvPr/>
        </p:nvCxnSpPr>
        <p:spPr>
          <a:xfrm flipV="1">
            <a:off x="4441825" y="3657600"/>
            <a:ext cx="358775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354044-FCC5-496E-B13A-4E862F17970C}"/>
              </a:ext>
            </a:extLst>
          </p:cNvPr>
          <p:cNvCxnSpPr>
            <a:cxnSpLocks/>
          </p:cNvCxnSpPr>
          <p:nvPr/>
        </p:nvCxnSpPr>
        <p:spPr>
          <a:xfrm flipH="1" flipV="1">
            <a:off x="4811713" y="3635375"/>
            <a:ext cx="255587" cy="79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2625F9-C223-4B26-8954-D212F19CCF33}"/>
              </a:ext>
            </a:extLst>
          </p:cNvPr>
          <p:cNvCxnSpPr>
            <a:cxnSpLocks/>
          </p:cNvCxnSpPr>
          <p:nvPr/>
        </p:nvCxnSpPr>
        <p:spPr>
          <a:xfrm flipV="1">
            <a:off x="5573713" y="3657600"/>
            <a:ext cx="358775" cy="771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02E795-EFF3-44E7-A461-37FF29B4254D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3635375"/>
            <a:ext cx="255588" cy="793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spy">
            <a:extLst>
              <a:ext uri="{FF2B5EF4-FFF2-40B4-BE49-F238E27FC236}">
                <a16:creationId xmlns:a16="http://schemas.microsoft.com/office/drawing/2014/main" id="{F487F771-E2E9-4EC2-9BEE-383263A9A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25262" r="50870" b="20210"/>
          <a:stretch>
            <a:fillRect/>
          </a:stretch>
        </p:blipFill>
        <p:spPr bwMode="auto">
          <a:xfrm>
            <a:off x="1885950" y="3452813"/>
            <a:ext cx="13827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2">
            <a:extLst>
              <a:ext uri="{FF2B5EF4-FFF2-40B4-BE49-F238E27FC236}">
                <a16:creationId xmlns:a16="http://schemas.microsoft.com/office/drawing/2014/main" id="{BAF25C5A-6B47-45AA-8179-97472A11C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52400"/>
            <a:ext cx="83058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So What 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Are</a:t>
            </a: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 The Main Known Applications of QCs?</a:t>
            </a:r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C175ABED-B7C8-4585-AE9C-7FFE17F3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33563"/>
            <a:ext cx="2933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1. Breaking Current Public-Key Cryptography</a:t>
            </a:r>
            <a:endParaRPr lang="en-CA" altLang="en-US" sz="2800" b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4E7EAF45-292D-461F-AB2C-904917EF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27213"/>
            <a:ext cx="2933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2. Simulating Quantum Physics and Chemistry</a:t>
            </a:r>
            <a:endParaRPr lang="en-CA" altLang="en-US" sz="2800" b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Text Box 10">
            <a:extLst>
              <a:ext uri="{FF2B5EF4-FFF2-40B4-BE49-F238E27FC236}">
                <a16:creationId xmlns:a16="http://schemas.microsoft.com/office/drawing/2014/main" id="{1D1DCA87-9660-4F23-A379-C7AD8602D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1825625"/>
            <a:ext cx="21415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3. Everything Else…</a:t>
            </a:r>
            <a:endParaRPr lang="en-CA" altLang="en-US" sz="2800" b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2AE073-6700-458C-A88A-6F4D33010738}"/>
              </a:ext>
            </a:extLst>
          </p:cNvPr>
          <p:cNvCxnSpPr>
            <a:cxnSpLocks/>
          </p:cNvCxnSpPr>
          <p:nvPr/>
        </p:nvCxnSpPr>
        <p:spPr>
          <a:xfrm>
            <a:off x="3352800" y="1981200"/>
            <a:ext cx="0" cy="487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569758-82F2-47B7-903F-CB44924BF257}"/>
              </a:ext>
            </a:extLst>
          </p:cNvPr>
          <p:cNvCxnSpPr>
            <a:cxnSpLocks/>
          </p:cNvCxnSpPr>
          <p:nvPr/>
        </p:nvCxnSpPr>
        <p:spPr>
          <a:xfrm>
            <a:off x="6553200" y="1981200"/>
            <a:ext cx="0" cy="487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5" descr="shor">
            <a:extLst>
              <a:ext uri="{FF2B5EF4-FFF2-40B4-BE49-F238E27FC236}">
                <a16:creationId xmlns:a16="http://schemas.microsoft.com/office/drawing/2014/main" id="{B5A028FE-12C5-4760-B2FA-557851F73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601" r="2400" b="16000"/>
          <a:stretch>
            <a:fillRect/>
          </a:stretch>
        </p:blipFill>
        <p:spPr bwMode="auto">
          <a:xfrm>
            <a:off x="338138" y="3452813"/>
            <a:ext cx="12954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>
            <a:extLst>
              <a:ext uri="{FF2B5EF4-FFF2-40B4-BE49-F238E27FC236}">
                <a16:creationId xmlns:a16="http://schemas.microsoft.com/office/drawing/2014/main" id="{52C05F20-4867-44FD-8E6B-9A26A123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5446713"/>
            <a:ext cx="335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Requires fault-tolerance</a:t>
            </a:r>
            <a:endParaRPr lang="en-CA" altLang="en-US" sz="24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3323" name="Text Box 10">
            <a:extLst>
              <a:ext uri="{FF2B5EF4-FFF2-40B4-BE49-F238E27FC236}">
                <a16:creationId xmlns:a16="http://schemas.microsoft.com/office/drawing/2014/main" id="{569AC3F9-2A99-4B6C-B765-57CB35CA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5516563"/>
            <a:ext cx="3067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Still the best known “killer app.”  Some near-term hope?</a:t>
            </a:r>
            <a:endParaRPr lang="en-CA" altLang="en-US" sz="24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3324" name="Text Box 10">
            <a:extLst>
              <a:ext uri="{FF2B5EF4-FFF2-40B4-BE49-F238E27FC236}">
                <a16:creationId xmlns:a16="http://schemas.microsoft.com/office/drawing/2014/main" id="{284C3EDF-6545-4DE7-BB0E-5DA2A2CD7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5314950"/>
            <a:ext cx="26971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Looks like mostly modest speedups and </a:t>
            </a:r>
            <a:r>
              <a:rPr lang="en-CA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not</a:t>
            </a:r>
            <a:r>
              <a:rPr lang="en-CA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near-term, but who knows?</a:t>
            </a:r>
            <a:endParaRPr lang="en-CA" altLang="en-US" sz="24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3325" name="Text Box 10">
            <a:extLst>
              <a:ext uri="{FF2B5EF4-FFF2-40B4-BE49-F238E27FC236}">
                <a16:creationId xmlns:a16="http://schemas.microsoft.com/office/drawing/2014/main" id="{EED28BB2-B34C-4A0D-84C2-CF329775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15025"/>
            <a:ext cx="3352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Post-quantum crypto is a viable response</a:t>
            </a:r>
            <a:endParaRPr lang="en-CA" altLang="en-US" sz="24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3326" name="Picture 2" descr="http://www.washington.edu/news/files/2011/10/RichardFeynmanBBC.jpg">
            <a:extLst>
              <a:ext uri="{FF2B5EF4-FFF2-40B4-BE49-F238E27FC236}">
                <a16:creationId xmlns:a16="http://schemas.microsoft.com/office/drawing/2014/main" id="{E2430012-F5ED-4296-ABE6-894897A4E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3309938"/>
            <a:ext cx="11017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" descr="Physics - Waiting for the Quantum Simulation Revolution">
            <a:extLst>
              <a:ext uri="{FF2B5EF4-FFF2-40B4-BE49-F238E27FC236}">
                <a16:creationId xmlns:a16="http://schemas.microsoft.com/office/drawing/2014/main" id="{EA1B6366-1164-4124-80B6-6A18555A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4144963"/>
            <a:ext cx="23161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8" name="Group 1">
            <a:extLst>
              <a:ext uri="{FF2B5EF4-FFF2-40B4-BE49-F238E27FC236}">
                <a16:creationId xmlns:a16="http://schemas.microsoft.com/office/drawing/2014/main" id="{78620CBE-152A-44F5-AE13-55381D026A47}"/>
              </a:ext>
            </a:extLst>
          </p:cNvPr>
          <p:cNvGrpSpPr>
            <a:grpSpLocks/>
          </p:cNvGrpSpPr>
          <p:nvPr/>
        </p:nvGrpSpPr>
        <p:grpSpPr bwMode="auto">
          <a:xfrm>
            <a:off x="7170738" y="4257675"/>
            <a:ext cx="1535112" cy="1154113"/>
            <a:chOff x="381000" y="1141413"/>
            <a:chExt cx="2752725" cy="2070100"/>
          </a:xfrm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81A42F62-27BF-4C74-9322-1534F920DB6D}"/>
                </a:ext>
              </a:extLst>
            </p:cNvPr>
            <p:cNvSpPr/>
            <p:nvPr/>
          </p:nvSpPr>
          <p:spPr>
            <a:xfrm>
              <a:off x="381000" y="1141413"/>
              <a:ext cx="2752725" cy="2070100"/>
            </a:xfrm>
            <a:custGeom>
              <a:avLst/>
              <a:gdLst>
                <a:gd name="connsiteX0" fmla="*/ 0 w 2753248"/>
                <a:gd name="connsiteY0" fmla="*/ 321848 h 2070022"/>
                <a:gd name="connsiteX1" fmla="*/ 783771 w 2753248"/>
                <a:gd name="connsiteY1" fmla="*/ 1025233 h 2070022"/>
                <a:gd name="connsiteX2" fmla="*/ 1145512 w 2753248"/>
                <a:gd name="connsiteY2" fmla="*/ 301 h 2070022"/>
                <a:gd name="connsiteX3" fmla="*/ 1266092 w 2753248"/>
                <a:gd name="connsiteY3" fmla="*/ 1145813 h 2070022"/>
                <a:gd name="connsiteX4" fmla="*/ 2069960 w 2753248"/>
                <a:gd name="connsiteY4" fmla="*/ 2050165 h 2070022"/>
                <a:gd name="connsiteX5" fmla="*/ 2753248 w 2753248"/>
                <a:gd name="connsiteY5" fmla="*/ 261558 h 207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3248" h="2070022">
                  <a:moveTo>
                    <a:pt x="0" y="321848"/>
                  </a:moveTo>
                  <a:cubicBezTo>
                    <a:pt x="296426" y="700336"/>
                    <a:pt x="592852" y="1078824"/>
                    <a:pt x="783771" y="1025233"/>
                  </a:cubicBezTo>
                  <a:cubicBezTo>
                    <a:pt x="974690" y="971642"/>
                    <a:pt x="1065125" y="-19796"/>
                    <a:pt x="1145512" y="301"/>
                  </a:cubicBezTo>
                  <a:cubicBezTo>
                    <a:pt x="1225899" y="20398"/>
                    <a:pt x="1112017" y="804169"/>
                    <a:pt x="1266092" y="1145813"/>
                  </a:cubicBezTo>
                  <a:cubicBezTo>
                    <a:pt x="1420167" y="1487457"/>
                    <a:pt x="1822101" y="2197541"/>
                    <a:pt x="2069960" y="2050165"/>
                  </a:cubicBezTo>
                  <a:cubicBezTo>
                    <a:pt x="2317819" y="1902789"/>
                    <a:pt x="2535533" y="1082173"/>
                    <a:pt x="2753248" y="26155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8901F39-E61E-4F5A-8E53-AA6066B4FB1A}"/>
                </a:ext>
              </a:extLst>
            </p:cNvPr>
            <p:cNvSpPr/>
            <p:nvPr/>
          </p:nvSpPr>
          <p:spPr>
            <a:xfrm>
              <a:off x="443627" y="1372058"/>
              <a:ext cx="193573" cy="1936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3329" name="Picture 7" descr="http://www.dcs.warwick.ac.uk/~tim/quantumcomputing/img/when_grover.jpg">
            <a:extLst>
              <a:ext uri="{FF2B5EF4-FFF2-40B4-BE49-F238E27FC236}">
                <a16:creationId xmlns:a16="http://schemas.microsoft.com/office/drawing/2014/main" id="{72B24AC8-6A7D-42DB-AFBD-DCD3EBF0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905125"/>
            <a:ext cx="10334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 Box 10">
            <a:extLst>
              <a:ext uri="{FF2B5EF4-FFF2-40B4-BE49-F238E27FC236}">
                <a16:creationId xmlns:a16="http://schemas.microsoft.com/office/drawing/2014/main" id="{743E9CFC-E532-4CD8-9CAB-55BFA797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513" y="3494088"/>
            <a:ext cx="12334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HHL, QAOA</a:t>
            </a:r>
            <a:endParaRPr lang="en-CA" altLang="en-US" sz="24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AF8C2C7E-4239-4D34-9422-EB1CD12C7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3589338"/>
            <a:ext cx="8883650" cy="12461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shade val="50000"/>
              </a:schemeClr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CA" altLang="en-US" sz="3000" b="1" dirty="0">
                <a:solidFill>
                  <a:prstClr val="black"/>
                </a:solidFill>
              </a:rPr>
              <a:t>And the 0</a:t>
            </a:r>
            <a:r>
              <a:rPr lang="en-CA" altLang="en-US" sz="3000" b="1" baseline="30000" dirty="0">
                <a:solidFill>
                  <a:prstClr val="black"/>
                </a:solidFill>
              </a:rPr>
              <a:t>th</a:t>
            </a:r>
            <a:r>
              <a:rPr lang="en-CA" altLang="en-US" sz="3000" b="1" dirty="0">
                <a:solidFill>
                  <a:prstClr val="black"/>
                </a:solidFill>
              </a:rPr>
              <a:t> application, the one I care about most: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CA" altLang="en-US" sz="3000" b="1" dirty="0">
                <a:solidFill>
                  <a:prstClr val="black"/>
                </a:solidFill>
              </a:rPr>
              <a:t>Disproving all the people who said QC was impossible!</a:t>
            </a:r>
            <a:endParaRPr lang="en-CA" altLang="en-US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>
            <a:extLst>
              <a:ext uri="{FF2B5EF4-FFF2-40B4-BE49-F238E27FC236}">
                <a16:creationId xmlns:a16="http://schemas.microsoft.com/office/drawing/2014/main" id="{E6411673-B03D-48DE-BCA6-FAAF25EBA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782888"/>
            <a:ext cx="16875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</a:p>
        </p:txBody>
      </p:sp>
      <p:sp>
        <p:nvSpPr>
          <p:cNvPr id="14339" name="Text Box 10">
            <a:extLst>
              <a:ext uri="{FF2B5EF4-FFF2-40B4-BE49-F238E27FC236}">
                <a16:creationId xmlns:a16="http://schemas.microsoft.com/office/drawing/2014/main" id="{2FAA67E3-376A-4757-B4C8-7794F4337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1536700"/>
            <a:ext cx="2719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NP-complete</a:t>
            </a:r>
          </a:p>
        </p:txBody>
      </p:sp>
      <p:sp>
        <p:nvSpPr>
          <p:cNvPr id="14340" name="Freeform 6">
            <a:extLst>
              <a:ext uri="{FF2B5EF4-FFF2-40B4-BE49-F238E27FC236}">
                <a16:creationId xmlns:a16="http://schemas.microsoft.com/office/drawing/2014/main" id="{1F36F5C1-21D6-45FB-A08E-191AA11CCB82}"/>
              </a:ext>
            </a:extLst>
          </p:cNvPr>
          <p:cNvSpPr>
            <a:spLocks/>
          </p:cNvSpPr>
          <p:nvPr/>
        </p:nvSpPr>
        <p:spPr bwMode="auto">
          <a:xfrm flipV="1">
            <a:off x="3348038" y="1947863"/>
            <a:ext cx="2719387" cy="842962"/>
          </a:xfrm>
          <a:custGeom>
            <a:avLst/>
            <a:gdLst>
              <a:gd name="T0" fmla="*/ 0 w 1392"/>
              <a:gd name="T1" fmla="*/ 2147483646 h 536"/>
              <a:gd name="T2" fmla="*/ 2147483646 w 1392"/>
              <a:gd name="T3" fmla="*/ 2147483646 h 536"/>
              <a:gd name="T4" fmla="*/ 2147483646 w 1392"/>
              <a:gd name="T5" fmla="*/ 2147483646 h 536"/>
              <a:gd name="T6" fmla="*/ 0 60000 65536"/>
              <a:gd name="T7" fmla="*/ 0 60000 65536"/>
              <a:gd name="T8" fmla="*/ 0 60000 65536"/>
              <a:gd name="T9" fmla="*/ 0 w 1392"/>
              <a:gd name="T10" fmla="*/ 0 h 536"/>
              <a:gd name="T11" fmla="*/ 1392 w 1392"/>
              <a:gd name="T12" fmla="*/ 536 h 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536">
                <a:moveTo>
                  <a:pt x="0" y="536"/>
                </a:moveTo>
                <a:cubicBezTo>
                  <a:pt x="220" y="276"/>
                  <a:pt x="440" y="16"/>
                  <a:pt x="672" y="8"/>
                </a:cubicBezTo>
                <a:cubicBezTo>
                  <a:pt x="904" y="0"/>
                  <a:pt x="1148" y="244"/>
                  <a:pt x="1392" y="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CD84A0BB-8C2C-4E87-AB29-C2CA35B68953}"/>
              </a:ext>
            </a:extLst>
          </p:cNvPr>
          <p:cNvSpPr/>
          <p:nvPr/>
        </p:nvSpPr>
        <p:spPr bwMode="auto">
          <a:xfrm>
            <a:off x="1295400" y="3678238"/>
            <a:ext cx="7354888" cy="2811462"/>
          </a:xfrm>
          <a:custGeom>
            <a:avLst/>
            <a:gdLst>
              <a:gd name="connsiteX0" fmla="*/ 29113 w 4757867"/>
              <a:gd name="connsiteY0" fmla="*/ 1149532 h 2286211"/>
              <a:gd name="connsiteX1" fmla="*/ 68301 w 4757867"/>
              <a:gd name="connsiteY1" fmla="*/ 992777 h 2286211"/>
              <a:gd name="connsiteX2" fmla="*/ 159741 w 4757867"/>
              <a:gd name="connsiteY2" fmla="*/ 927463 h 2286211"/>
              <a:gd name="connsiteX3" fmla="*/ 238118 w 4757867"/>
              <a:gd name="connsiteY3" fmla="*/ 862149 h 2286211"/>
              <a:gd name="connsiteX4" fmla="*/ 251181 w 4757867"/>
              <a:gd name="connsiteY4" fmla="*/ 822960 h 2286211"/>
              <a:gd name="connsiteX5" fmla="*/ 290370 w 4757867"/>
              <a:gd name="connsiteY5" fmla="*/ 796835 h 2286211"/>
              <a:gd name="connsiteX6" fmla="*/ 329558 w 4757867"/>
              <a:gd name="connsiteY6" fmla="*/ 757646 h 2286211"/>
              <a:gd name="connsiteX7" fmla="*/ 434061 w 4757867"/>
              <a:gd name="connsiteY7" fmla="*/ 705395 h 2286211"/>
              <a:gd name="connsiteX8" fmla="*/ 590816 w 4757867"/>
              <a:gd name="connsiteY8" fmla="*/ 718457 h 2286211"/>
              <a:gd name="connsiteX9" fmla="*/ 630004 w 4757867"/>
              <a:gd name="connsiteY9" fmla="*/ 744583 h 2286211"/>
              <a:gd name="connsiteX10" fmla="*/ 773696 w 4757867"/>
              <a:gd name="connsiteY10" fmla="*/ 731520 h 2286211"/>
              <a:gd name="connsiteX11" fmla="*/ 812884 w 4757867"/>
              <a:gd name="connsiteY11" fmla="*/ 692332 h 2286211"/>
              <a:gd name="connsiteX12" fmla="*/ 852073 w 4757867"/>
              <a:gd name="connsiteY12" fmla="*/ 666206 h 2286211"/>
              <a:gd name="connsiteX13" fmla="*/ 865136 w 4757867"/>
              <a:gd name="connsiteY13" fmla="*/ 600892 h 2286211"/>
              <a:gd name="connsiteX14" fmla="*/ 878198 w 4757867"/>
              <a:gd name="connsiteY14" fmla="*/ 561703 h 2286211"/>
              <a:gd name="connsiteX15" fmla="*/ 891261 w 4757867"/>
              <a:gd name="connsiteY15" fmla="*/ 509452 h 2286211"/>
              <a:gd name="connsiteX16" fmla="*/ 917387 w 4757867"/>
              <a:gd name="connsiteY16" fmla="*/ 470263 h 2286211"/>
              <a:gd name="connsiteX17" fmla="*/ 930450 w 4757867"/>
              <a:gd name="connsiteY17" fmla="*/ 404949 h 2286211"/>
              <a:gd name="connsiteX18" fmla="*/ 969638 w 4757867"/>
              <a:gd name="connsiteY18" fmla="*/ 248195 h 2286211"/>
              <a:gd name="connsiteX19" fmla="*/ 1048016 w 4757867"/>
              <a:gd name="connsiteY19" fmla="*/ 169817 h 2286211"/>
              <a:gd name="connsiteX20" fmla="*/ 1087204 w 4757867"/>
              <a:gd name="connsiteY20" fmla="*/ 130629 h 2286211"/>
              <a:gd name="connsiteX21" fmla="*/ 1230896 w 4757867"/>
              <a:gd name="connsiteY21" fmla="*/ 143692 h 2286211"/>
              <a:gd name="connsiteX22" fmla="*/ 1309273 w 4757867"/>
              <a:gd name="connsiteY22" fmla="*/ 195943 h 2286211"/>
              <a:gd name="connsiteX23" fmla="*/ 1348461 w 4757867"/>
              <a:gd name="connsiteY23" fmla="*/ 209006 h 2286211"/>
              <a:gd name="connsiteX24" fmla="*/ 1426838 w 4757867"/>
              <a:gd name="connsiteY24" fmla="*/ 313509 h 2286211"/>
              <a:gd name="connsiteX25" fmla="*/ 1466027 w 4757867"/>
              <a:gd name="connsiteY25" fmla="*/ 339635 h 2286211"/>
              <a:gd name="connsiteX26" fmla="*/ 1544404 w 4757867"/>
              <a:gd name="connsiteY26" fmla="*/ 391886 h 2286211"/>
              <a:gd name="connsiteX27" fmla="*/ 1583593 w 4757867"/>
              <a:gd name="connsiteY27" fmla="*/ 431075 h 2286211"/>
              <a:gd name="connsiteX28" fmla="*/ 1818724 w 4757867"/>
              <a:gd name="connsiteY28" fmla="*/ 470263 h 2286211"/>
              <a:gd name="connsiteX29" fmla="*/ 1910164 w 4757867"/>
              <a:gd name="connsiteY29" fmla="*/ 496389 h 2286211"/>
              <a:gd name="connsiteX30" fmla="*/ 1988541 w 4757867"/>
              <a:gd name="connsiteY30" fmla="*/ 522515 h 2286211"/>
              <a:gd name="connsiteX31" fmla="*/ 2119170 w 4757867"/>
              <a:gd name="connsiteY31" fmla="*/ 509452 h 2286211"/>
              <a:gd name="connsiteX32" fmla="*/ 2158358 w 4757867"/>
              <a:gd name="connsiteY32" fmla="*/ 496389 h 2286211"/>
              <a:gd name="connsiteX33" fmla="*/ 2171421 w 4757867"/>
              <a:gd name="connsiteY33" fmla="*/ 457200 h 2286211"/>
              <a:gd name="connsiteX34" fmla="*/ 2236736 w 4757867"/>
              <a:gd name="connsiteY34" fmla="*/ 404949 h 2286211"/>
              <a:gd name="connsiteX35" fmla="*/ 2249798 w 4757867"/>
              <a:gd name="connsiteY35" fmla="*/ 352697 h 2286211"/>
              <a:gd name="connsiteX36" fmla="*/ 2315113 w 4757867"/>
              <a:gd name="connsiteY36" fmla="*/ 261257 h 2286211"/>
              <a:gd name="connsiteX37" fmla="*/ 2354301 w 4757867"/>
              <a:gd name="connsiteY37" fmla="*/ 248195 h 2286211"/>
              <a:gd name="connsiteX38" fmla="*/ 2458804 w 4757867"/>
              <a:gd name="connsiteY38" fmla="*/ 156755 h 2286211"/>
              <a:gd name="connsiteX39" fmla="*/ 2537181 w 4757867"/>
              <a:gd name="connsiteY39" fmla="*/ 130629 h 2286211"/>
              <a:gd name="connsiteX40" fmla="*/ 2641684 w 4757867"/>
              <a:gd name="connsiteY40" fmla="*/ 39189 h 2286211"/>
              <a:gd name="connsiteX41" fmla="*/ 2680873 w 4757867"/>
              <a:gd name="connsiteY41" fmla="*/ 13063 h 2286211"/>
              <a:gd name="connsiteX42" fmla="*/ 2759250 w 4757867"/>
              <a:gd name="connsiteY42" fmla="*/ 0 h 2286211"/>
              <a:gd name="connsiteX43" fmla="*/ 2994381 w 4757867"/>
              <a:gd name="connsiteY43" fmla="*/ 13063 h 2286211"/>
              <a:gd name="connsiteX44" fmla="*/ 3046633 w 4757867"/>
              <a:gd name="connsiteY44" fmla="*/ 26126 h 2286211"/>
              <a:gd name="connsiteX45" fmla="*/ 3098884 w 4757867"/>
              <a:gd name="connsiteY45" fmla="*/ 91440 h 2286211"/>
              <a:gd name="connsiteX46" fmla="*/ 3216450 w 4757867"/>
              <a:gd name="connsiteY46" fmla="*/ 143692 h 2286211"/>
              <a:gd name="connsiteX47" fmla="*/ 3281764 w 4757867"/>
              <a:gd name="connsiteY47" fmla="*/ 235132 h 2286211"/>
              <a:gd name="connsiteX48" fmla="*/ 3320953 w 4757867"/>
              <a:gd name="connsiteY48" fmla="*/ 261257 h 2286211"/>
              <a:gd name="connsiteX49" fmla="*/ 3516896 w 4757867"/>
              <a:gd name="connsiteY49" fmla="*/ 222069 h 2286211"/>
              <a:gd name="connsiteX50" fmla="*/ 3543021 w 4757867"/>
              <a:gd name="connsiteY50" fmla="*/ 169817 h 2286211"/>
              <a:gd name="connsiteX51" fmla="*/ 4013284 w 4757867"/>
              <a:gd name="connsiteY51" fmla="*/ 143692 h 2286211"/>
              <a:gd name="connsiteX52" fmla="*/ 4078598 w 4757867"/>
              <a:gd name="connsiteY52" fmla="*/ 169817 h 2286211"/>
              <a:gd name="connsiteX53" fmla="*/ 4117787 w 4757867"/>
              <a:gd name="connsiteY53" fmla="*/ 182880 h 2286211"/>
              <a:gd name="connsiteX54" fmla="*/ 4170038 w 4757867"/>
              <a:gd name="connsiteY54" fmla="*/ 209006 h 2286211"/>
              <a:gd name="connsiteX55" fmla="*/ 4222290 w 4757867"/>
              <a:gd name="connsiteY55" fmla="*/ 287383 h 2286211"/>
              <a:gd name="connsiteX56" fmla="*/ 4248416 w 4757867"/>
              <a:gd name="connsiteY56" fmla="*/ 365760 h 2286211"/>
              <a:gd name="connsiteX57" fmla="*/ 4261478 w 4757867"/>
              <a:gd name="connsiteY57" fmla="*/ 444137 h 2286211"/>
              <a:gd name="connsiteX58" fmla="*/ 4274541 w 4757867"/>
              <a:gd name="connsiteY58" fmla="*/ 483326 h 2286211"/>
              <a:gd name="connsiteX59" fmla="*/ 4248416 w 4757867"/>
              <a:gd name="connsiteY59" fmla="*/ 679269 h 2286211"/>
              <a:gd name="connsiteX60" fmla="*/ 4261478 w 4757867"/>
              <a:gd name="connsiteY60" fmla="*/ 940526 h 2286211"/>
              <a:gd name="connsiteX61" fmla="*/ 4274541 w 4757867"/>
              <a:gd name="connsiteY61" fmla="*/ 1018903 h 2286211"/>
              <a:gd name="connsiteX62" fmla="*/ 4326793 w 4757867"/>
              <a:gd name="connsiteY62" fmla="*/ 1071155 h 2286211"/>
              <a:gd name="connsiteX63" fmla="*/ 4418233 w 4757867"/>
              <a:gd name="connsiteY63" fmla="*/ 1136469 h 2286211"/>
              <a:gd name="connsiteX64" fmla="*/ 4483547 w 4757867"/>
              <a:gd name="connsiteY64" fmla="*/ 1149532 h 2286211"/>
              <a:gd name="connsiteX65" fmla="*/ 4588050 w 4757867"/>
              <a:gd name="connsiteY65" fmla="*/ 1240972 h 2286211"/>
              <a:gd name="connsiteX66" fmla="*/ 4627238 w 4757867"/>
              <a:gd name="connsiteY66" fmla="*/ 1254035 h 2286211"/>
              <a:gd name="connsiteX67" fmla="*/ 4718678 w 4757867"/>
              <a:gd name="connsiteY67" fmla="*/ 1358537 h 2286211"/>
              <a:gd name="connsiteX68" fmla="*/ 4731741 w 4757867"/>
              <a:gd name="connsiteY68" fmla="*/ 1397726 h 2286211"/>
              <a:gd name="connsiteX69" fmla="*/ 4757867 w 4757867"/>
              <a:gd name="connsiteY69" fmla="*/ 1436915 h 2286211"/>
              <a:gd name="connsiteX70" fmla="*/ 4744804 w 4757867"/>
              <a:gd name="connsiteY70" fmla="*/ 1489166 h 2286211"/>
              <a:gd name="connsiteX71" fmla="*/ 4731741 w 4757867"/>
              <a:gd name="connsiteY71" fmla="*/ 1528355 h 2286211"/>
              <a:gd name="connsiteX72" fmla="*/ 4705616 w 4757867"/>
              <a:gd name="connsiteY72" fmla="*/ 1685109 h 2286211"/>
              <a:gd name="connsiteX73" fmla="*/ 4679490 w 4757867"/>
              <a:gd name="connsiteY73" fmla="*/ 1724297 h 2286211"/>
              <a:gd name="connsiteX74" fmla="*/ 4614176 w 4757867"/>
              <a:gd name="connsiteY74" fmla="*/ 1789612 h 2286211"/>
              <a:gd name="connsiteX75" fmla="*/ 4522736 w 4757867"/>
              <a:gd name="connsiteY75" fmla="*/ 1881052 h 2286211"/>
              <a:gd name="connsiteX76" fmla="*/ 4444358 w 4757867"/>
              <a:gd name="connsiteY76" fmla="*/ 1985555 h 2286211"/>
              <a:gd name="connsiteX77" fmla="*/ 4326793 w 4757867"/>
              <a:gd name="connsiteY77" fmla="*/ 2024743 h 2286211"/>
              <a:gd name="connsiteX78" fmla="*/ 4274541 w 4757867"/>
              <a:gd name="connsiteY78" fmla="*/ 2050869 h 2286211"/>
              <a:gd name="connsiteX79" fmla="*/ 4222290 w 4757867"/>
              <a:gd name="connsiteY79" fmla="*/ 2063932 h 2286211"/>
              <a:gd name="connsiteX80" fmla="*/ 3752027 w 4757867"/>
              <a:gd name="connsiteY80" fmla="*/ 2090057 h 2286211"/>
              <a:gd name="connsiteX81" fmla="*/ 3464644 w 4757867"/>
              <a:gd name="connsiteY81" fmla="*/ 2103120 h 2286211"/>
              <a:gd name="connsiteX82" fmla="*/ 3281764 w 4757867"/>
              <a:gd name="connsiteY82" fmla="*/ 2129246 h 2286211"/>
              <a:gd name="connsiteX83" fmla="*/ 3229513 w 4757867"/>
              <a:gd name="connsiteY83" fmla="*/ 2142309 h 2286211"/>
              <a:gd name="connsiteX84" fmla="*/ 3151136 w 4757867"/>
              <a:gd name="connsiteY84" fmla="*/ 2155372 h 2286211"/>
              <a:gd name="connsiteX85" fmla="*/ 2994381 w 4757867"/>
              <a:gd name="connsiteY85" fmla="*/ 2233749 h 2286211"/>
              <a:gd name="connsiteX86" fmla="*/ 2955193 w 4757867"/>
              <a:gd name="connsiteY86" fmla="*/ 2246812 h 2286211"/>
              <a:gd name="connsiteX87" fmla="*/ 2798438 w 4757867"/>
              <a:gd name="connsiteY87" fmla="*/ 2233749 h 2286211"/>
              <a:gd name="connsiteX88" fmla="*/ 2615558 w 4757867"/>
              <a:gd name="connsiteY88" fmla="*/ 2246812 h 2286211"/>
              <a:gd name="connsiteX89" fmla="*/ 2563307 w 4757867"/>
              <a:gd name="connsiteY89" fmla="*/ 2220686 h 2286211"/>
              <a:gd name="connsiteX90" fmla="*/ 2524118 w 4757867"/>
              <a:gd name="connsiteY90" fmla="*/ 2207623 h 2286211"/>
              <a:gd name="connsiteX91" fmla="*/ 2471867 w 4757867"/>
              <a:gd name="connsiteY91" fmla="*/ 2233749 h 2286211"/>
              <a:gd name="connsiteX92" fmla="*/ 2079981 w 4757867"/>
              <a:gd name="connsiteY92" fmla="*/ 2220686 h 2286211"/>
              <a:gd name="connsiteX93" fmla="*/ 1988541 w 4757867"/>
              <a:gd name="connsiteY93" fmla="*/ 2233749 h 2286211"/>
              <a:gd name="connsiteX94" fmla="*/ 1884038 w 4757867"/>
              <a:gd name="connsiteY94" fmla="*/ 2220686 h 2286211"/>
              <a:gd name="connsiteX95" fmla="*/ 1844850 w 4757867"/>
              <a:gd name="connsiteY95" fmla="*/ 2207623 h 2286211"/>
              <a:gd name="connsiteX96" fmla="*/ 1792598 w 4757867"/>
              <a:gd name="connsiteY96" fmla="*/ 2194560 h 2286211"/>
              <a:gd name="connsiteX97" fmla="*/ 1753410 w 4757867"/>
              <a:gd name="connsiteY97" fmla="*/ 2168435 h 2286211"/>
              <a:gd name="connsiteX98" fmla="*/ 1714221 w 4757867"/>
              <a:gd name="connsiteY98" fmla="*/ 2181497 h 2286211"/>
              <a:gd name="connsiteX99" fmla="*/ 1661970 w 4757867"/>
              <a:gd name="connsiteY99" fmla="*/ 2194560 h 2286211"/>
              <a:gd name="connsiteX100" fmla="*/ 1492153 w 4757867"/>
              <a:gd name="connsiteY100" fmla="*/ 2220686 h 2286211"/>
              <a:gd name="connsiteX101" fmla="*/ 1452964 w 4757867"/>
              <a:gd name="connsiteY101" fmla="*/ 2207623 h 2286211"/>
              <a:gd name="connsiteX102" fmla="*/ 1361524 w 4757867"/>
              <a:gd name="connsiteY102" fmla="*/ 2194560 h 2286211"/>
              <a:gd name="connsiteX103" fmla="*/ 1322336 w 4757867"/>
              <a:gd name="connsiteY103" fmla="*/ 2168435 h 2286211"/>
              <a:gd name="connsiteX104" fmla="*/ 1217833 w 4757867"/>
              <a:gd name="connsiteY104" fmla="*/ 2155372 h 2286211"/>
              <a:gd name="connsiteX105" fmla="*/ 1165581 w 4757867"/>
              <a:gd name="connsiteY105" fmla="*/ 2116183 h 2286211"/>
              <a:gd name="connsiteX106" fmla="*/ 982701 w 4757867"/>
              <a:gd name="connsiteY106" fmla="*/ 2076995 h 2286211"/>
              <a:gd name="connsiteX107" fmla="*/ 760633 w 4757867"/>
              <a:gd name="connsiteY107" fmla="*/ 2103120 h 2286211"/>
              <a:gd name="connsiteX108" fmla="*/ 708381 w 4757867"/>
              <a:gd name="connsiteY108" fmla="*/ 2116183 h 2286211"/>
              <a:gd name="connsiteX109" fmla="*/ 407936 w 4757867"/>
              <a:gd name="connsiteY109" fmla="*/ 2090057 h 2286211"/>
              <a:gd name="connsiteX110" fmla="*/ 277307 w 4757867"/>
              <a:gd name="connsiteY110" fmla="*/ 2037806 h 2286211"/>
              <a:gd name="connsiteX111" fmla="*/ 264244 w 4757867"/>
              <a:gd name="connsiteY111" fmla="*/ 1998617 h 2286211"/>
              <a:gd name="connsiteX112" fmla="*/ 238118 w 4757867"/>
              <a:gd name="connsiteY112" fmla="*/ 1959429 h 2286211"/>
              <a:gd name="connsiteX113" fmla="*/ 225056 w 4757867"/>
              <a:gd name="connsiteY113" fmla="*/ 1907177 h 2286211"/>
              <a:gd name="connsiteX114" fmla="*/ 198930 w 4757867"/>
              <a:gd name="connsiteY114" fmla="*/ 1828800 h 2286211"/>
              <a:gd name="connsiteX115" fmla="*/ 172804 w 4757867"/>
              <a:gd name="connsiteY115" fmla="*/ 1672046 h 2286211"/>
              <a:gd name="connsiteX116" fmla="*/ 159741 w 4757867"/>
              <a:gd name="connsiteY116" fmla="*/ 1606732 h 2286211"/>
              <a:gd name="connsiteX117" fmla="*/ 133616 w 4757867"/>
              <a:gd name="connsiteY117" fmla="*/ 1449977 h 2286211"/>
              <a:gd name="connsiteX118" fmla="*/ 94427 w 4757867"/>
              <a:gd name="connsiteY118" fmla="*/ 1397726 h 2286211"/>
              <a:gd name="connsiteX119" fmla="*/ 68301 w 4757867"/>
              <a:gd name="connsiteY119" fmla="*/ 1358537 h 2286211"/>
              <a:gd name="connsiteX120" fmla="*/ 29113 w 4757867"/>
              <a:gd name="connsiteY120" fmla="*/ 1345475 h 2286211"/>
              <a:gd name="connsiteX121" fmla="*/ 16050 w 4757867"/>
              <a:gd name="connsiteY121" fmla="*/ 1306286 h 2286211"/>
              <a:gd name="connsiteX122" fmla="*/ 68301 w 4757867"/>
              <a:gd name="connsiteY122" fmla="*/ 1188720 h 2286211"/>
              <a:gd name="connsiteX123" fmla="*/ 42176 w 4757867"/>
              <a:gd name="connsiteY123" fmla="*/ 1149532 h 2286211"/>
              <a:gd name="connsiteX124" fmla="*/ 2987 w 4757867"/>
              <a:gd name="connsiteY124" fmla="*/ 1123406 h 2286211"/>
              <a:gd name="connsiteX125" fmla="*/ 29113 w 4757867"/>
              <a:gd name="connsiteY125" fmla="*/ 1097280 h 228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4757867" h="2286211">
                <a:moveTo>
                  <a:pt x="29113" y="1149532"/>
                </a:moveTo>
                <a:cubicBezTo>
                  <a:pt x="37107" y="1109563"/>
                  <a:pt x="52190" y="1024999"/>
                  <a:pt x="68301" y="992777"/>
                </a:cubicBezTo>
                <a:cubicBezTo>
                  <a:pt x="85953" y="957474"/>
                  <a:pt x="128183" y="943242"/>
                  <a:pt x="159741" y="927463"/>
                </a:cubicBezTo>
                <a:cubicBezTo>
                  <a:pt x="250122" y="791895"/>
                  <a:pt x="105524" y="994745"/>
                  <a:pt x="238118" y="862149"/>
                </a:cubicBezTo>
                <a:cubicBezTo>
                  <a:pt x="247855" y="852412"/>
                  <a:pt x="242579" y="833712"/>
                  <a:pt x="251181" y="822960"/>
                </a:cubicBezTo>
                <a:cubicBezTo>
                  <a:pt x="260989" y="810701"/>
                  <a:pt x="278309" y="806886"/>
                  <a:pt x="290370" y="796835"/>
                </a:cubicBezTo>
                <a:cubicBezTo>
                  <a:pt x="304562" y="785008"/>
                  <a:pt x="314779" y="768730"/>
                  <a:pt x="329558" y="757646"/>
                </a:cubicBezTo>
                <a:cubicBezTo>
                  <a:pt x="378916" y="720627"/>
                  <a:pt x="385842" y="721467"/>
                  <a:pt x="434061" y="705395"/>
                </a:cubicBezTo>
                <a:cubicBezTo>
                  <a:pt x="486313" y="709749"/>
                  <a:pt x="539401" y="708174"/>
                  <a:pt x="590816" y="718457"/>
                </a:cubicBezTo>
                <a:cubicBezTo>
                  <a:pt x="606211" y="721536"/>
                  <a:pt x="614344" y="743464"/>
                  <a:pt x="630004" y="744583"/>
                </a:cubicBezTo>
                <a:cubicBezTo>
                  <a:pt x="677977" y="748010"/>
                  <a:pt x="725799" y="735874"/>
                  <a:pt x="773696" y="731520"/>
                </a:cubicBezTo>
                <a:cubicBezTo>
                  <a:pt x="786759" y="718457"/>
                  <a:pt x="798692" y="704158"/>
                  <a:pt x="812884" y="692332"/>
                </a:cubicBezTo>
                <a:cubicBezTo>
                  <a:pt x="824945" y="682281"/>
                  <a:pt x="844284" y="679837"/>
                  <a:pt x="852073" y="666206"/>
                </a:cubicBezTo>
                <a:cubicBezTo>
                  <a:pt x="863089" y="646929"/>
                  <a:pt x="859751" y="622432"/>
                  <a:pt x="865136" y="600892"/>
                </a:cubicBezTo>
                <a:cubicBezTo>
                  <a:pt x="868476" y="587534"/>
                  <a:pt x="874415" y="574943"/>
                  <a:pt x="878198" y="561703"/>
                </a:cubicBezTo>
                <a:cubicBezTo>
                  <a:pt x="883130" y="544441"/>
                  <a:pt x="884189" y="525953"/>
                  <a:pt x="891261" y="509452"/>
                </a:cubicBezTo>
                <a:cubicBezTo>
                  <a:pt x="897446" y="495022"/>
                  <a:pt x="908678" y="483326"/>
                  <a:pt x="917387" y="470263"/>
                </a:cubicBezTo>
                <a:cubicBezTo>
                  <a:pt x="921741" y="448492"/>
                  <a:pt x="927310" y="426928"/>
                  <a:pt x="930450" y="404949"/>
                </a:cubicBezTo>
                <a:cubicBezTo>
                  <a:pt x="942589" y="319977"/>
                  <a:pt x="922700" y="301001"/>
                  <a:pt x="969638" y="248195"/>
                </a:cubicBezTo>
                <a:cubicBezTo>
                  <a:pt x="994185" y="220580"/>
                  <a:pt x="1021890" y="195943"/>
                  <a:pt x="1048016" y="169817"/>
                </a:cubicBezTo>
                <a:lnTo>
                  <a:pt x="1087204" y="130629"/>
                </a:lnTo>
                <a:cubicBezTo>
                  <a:pt x="1135101" y="134983"/>
                  <a:pt x="1184755" y="130121"/>
                  <a:pt x="1230896" y="143692"/>
                </a:cubicBezTo>
                <a:cubicBezTo>
                  <a:pt x="1261019" y="152552"/>
                  <a:pt x="1279485" y="186014"/>
                  <a:pt x="1309273" y="195943"/>
                </a:cubicBezTo>
                <a:lnTo>
                  <a:pt x="1348461" y="209006"/>
                </a:lnTo>
                <a:cubicBezTo>
                  <a:pt x="1381446" y="263980"/>
                  <a:pt x="1381127" y="275416"/>
                  <a:pt x="1426838" y="313509"/>
                </a:cubicBezTo>
                <a:cubicBezTo>
                  <a:pt x="1438899" y="323560"/>
                  <a:pt x="1453966" y="329584"/>
                  <a:pt x="1466027" y="339635"/>
                </a:cubicBezTo>
                <a:cubicBezTo>
                  <a:pt x="1531260" y="393995"/>
                  <a:pt x="1475535" y="368929"/>
                  <a:pt x="1544404" y="391886"/>
                </a:cubicBezTo>
                <a:cubicBezTo>
                  <a:pt x="1557467" y="404949"/>
                  <a:pt x="1567444" y="422103"/>
                  <a:pt x="1583593" y="431075"/>
                </a:cubicBezTo>
                <a:cubicBezTo>
                  <a:pt x="1651419" y="468756"/>
                  <a:pt x="1749321" y="464479"/>
                  <a:pt x="1818724" y="470263"/>
                </a:cubicBezTo>
                <a:cubicBezTo>
                  <a:pt x="1849204" y="478972"/>
                  <a:pt x="1879866" y="487066"/>
                  <a:pt x="1910164" y="496389"/>
                </a:cubicBezTo>
                <a:cubicBezTo>
                  <a:pt x="1936485" y="504488"/>
                  <a:pt x="1961056" y="520797"/>
                  <a:pt x="1988541" y="522515"/>
                </a:cubicBezTo>
                <a:cubicBezTo>
                  <a:pt x="2032216" y="525245"/>
                  <a:pt x="2075627" y="513806"/>
                  <a:pt x="2119170" y="509452"/>
                </a:cubicBezTo>
                <a:cubicBezTo>
                  <a:pt x="2132233" y="505098"/>
                  <a:pt x="2148622" y="506125"/>
                  <a:pt x="2158358" y="496389"/>
                </a:cubicBezTo>
                <a:cubicBezTo>
                  <a:pt x="2168094" y="486652"/>
                  <a:pt x="2165263" y="469516"/>
                  <a:pt x="2171421" y="457200"/>
                </a:cubicBezTo>
                <a:cubicBezTo>
                  <a:pt x="2195055" y="409932"/>
                  <a:pt x="2191538" y="420015"/>
                  <a:pt x="2236736" y="404949"/>
                </a:cubicBezTo>
                <a:cubicBezTo>
                  <a:pt x="2241090" y="387532"/>
                  <a:pt x="2242726" y="369199"/>
                  <a:pt x="2249798" y="352697"/>
                </a:cubicBezTo>
                <a:cubicBezTo>
                  <a:pt x="2255092" y="340344"/>
                  <a:pt x="2312141" y="263733"/>
                  <a:pt x="2315113" y="261257"/>
                </a:cubicBezTo>
                <a:cubicBezTo>
                  <a:pt x="2325691" y="252442"/>
                  <a:pt x="2341238" y="252549"/>
                  <a:pt x="2354301" y="248195"/>
                </a:cubicBezTo>
                <a:cubicBezTo>
                  <a:pt x="2384781" y="202475"/>
                  <a:pt x="2393489" y="178527"/>
                  <a:pt x="2458804" y="156755"/>
                </a:cubicBezTo>
                <a:lnTo>
                  <a:pt x="2537181" y="130629"/>
                </a:lnTo>
                <a:cubicBezTo>
                  <a:pt x="2594652" y="73158"/>
                  <a:pt x="2578722" y="84162"/>
                  <a:pt x="2641684" y="39189"/>
                </a:cubicBezTo>
                <a:cubicBezTo>
                  <a:pt x="2654459" y="30064"/>
                  <a:pt x="2665979" y="18028"/>
                  <a:pt x="2680873" y="13063"/>
                </a:cubicBezTo>
                <a:cubicBezTo>
                  <a:pt x="2706000" y="4687"/>
                  <a:pt x="2733124" y="4354"/>
                  <a:pt x="2759250" y="0"/>
                </a:cubicBezTo>
                <a:cubicBezTo>
                  <a:pt x="2837627" y="4354"/>
                  <a:pt x="2916206" y="5956"/>
                  <a:pt x="2994381" y="13063"/>
                </a:cubicBezTo>
                <a:cubicBezTo>
                  <a:pt x="3012261" y="14688"/>
                  <a:pt x="3032614" y="14911"/>
                  <a:pt x="3046633" y="26126"/>
                </a:cubicBezTo>
                <a:cubicBezTo>
                  <a:pt x="3148444" y="107575"/>
                  <a:pt x="2952714" y="26476"/>
                  <a:pt x="3098884" y="91440"/>
                </a:cubicBezTo>
                <a:cubicBezTo>
                  <a:pt x="3172117" y="123988"/>
                  <a:pt x="3165771" y="101459"/>
                  <a:pt x="3216450" y="143692"/>
                </a:cubicBezTo>
                <a:cubicBezTo>
                  <a:pt x="3316514" y="227079"/>
                  <a:pt x="3197721" y="134281"/>
                  <a:pt x="3281764" y="235132"/>
                </a:cubicBezTo>
                <a:cubicBezTo>
                  <a:pt x="3291815" y="247193"/>
                  <a:pt x="3307890" y="252549"/>
                  <a:pt x="3320953" y="261257"/>
                </a:cubicBezTo>
                <a:cubicBezTo>
                  <a:pt x="3354625" y="258196"/>
                  <a:pt x="3474025" y="264940"/>
                  <a:pt x="3516896" y="222069"/>
                </a:cubicBezTo>
                <a:cubicBezTo>
                  <a:pt x="3530665" y="208299"/>
                  <a:pt x="3523786" y="172854"/>
                  <a:pt x="3543021" y="169817"/>
                </a:cubicBezTo>
                <a:cubicBezTo>
                  <a:pt x="3698096" y="145332"/>
                  <a:pt x="3856530" y="152400"/>
                  <a:pt x="4013284" y="143692"/>
                </a:cubicBezTo>
                <a:cubicBezTo>
                  <a:pt x="4035055" y="152400"/>
                  <a:pt x="4056643" y="161584"/>
                  <a:pt x="4078598" y="169817"/>
                </a:cubicBezTo>
                <a:cubicBezTo>
                  <a:pt x="4091491" y="174652"/>
                  <a:pt x="4105131" y="177456"/>
                  <a:pt x="4117787" y="182880"/>
                </a:cubicBezTo>
                <a:cubicBezTo>
                  <a:pt x="4135685" y="190551"/>
                  <a:pt x="4152621" y="200297"/>
                  <a:pt x="4170038" y="209006"/>
                </a:cubicBezTo>
                <a:cubicBezTo>
                  <a:pt x="4213254" y="338653"/>
                  <a:pt x="4140748" y="140610"/>
                  <a:pt x="4222290" y="287383"/>
                </a:cubicBezTo>
                <a:cubicBezTo>
                  <a:pt x="4235664" y="311456"/>
                  <a:pt x="4248416" y="365760"/>
                  <a:pt x="4248416" y="365760"/>
                </a:cubicBezTo>
                <a:cubicBezTo>
                  <a:pt x="4252770" y="391886"/>
                  <a:pt x="4255733" y="418282"/>
                  <a:pt x="4261478" y="444137"/>
                </a:cubicBezTo>
                <a:cubicBezTo>
                  <a:pt x="4264465" y="457579"/>
                  <a:pt x="4274541" y="469556"/>
                  <a:pt x="4274541" y="483326"/>
                </a:cubicBezTo>
                <a:cubicBezTo>
                  <a:pt x="4274541" y="586138"/>
                  <a:pt x="4267659" y="602292"/>
                  <a:pt x="4248416" y="679269"/>
                </a:cubicBezTo>
                <a:cubicBezTo>
                  <a:pt x="4252770" y="766355"/>
                  <a:pt x="4254791" y="853588"/>
                  <a:pt x="4261478" y="940526"/>
                </a:cubicBezTo>
                <a:cubicBezTo>
                  <a:pt x="4263509" y="966934"/>
                  <a:pt x="4262696" y="995213"/>
                  <a:pt x="4274541" y="1018903"/>
                </a:cubicBezTo>
                <a:cubicBezTo>
                  <a:pt x="4285557" y="1040934"/>
                  <a:pt x="4308256" y="1054935"/>
                  <a:pt x="4326793" y="1071155"/>
                </a:cubicBezTo>
                <a:cubicBezTo>
                  <a:pt x="4329046" y="1073127"/>
                  <a:pt x="4406041" y="1131897"/>
                  <a:pt x="4418233" y="1136469"/>
                </a:cubicBezTo>
                <a:cubicBezTo>
                  <a:pt x="4439022" y="1144265"/>
                  <a:pt x="4461776" y="1145178"/>
                  <a:pt x="4483547" y="1149532"/>
                </a:cubicBezTo>
                <a:cubicBezTo>
                  <a:pt x="4517598" y="1183583"/>
                  <a:pt x="4544845" y="1219369"/>
                  <a:pt x="4588050" y="1240972"/>
                </a:cubicBezTo>
                <a:cubicBezTo>
                  <a:pt x="4600366" y="1247130"/>
                  <a:pt x="4614175" y="1249681"/>
                  <a:pt x="4627238" y="1254035"/>
                </a:cubicBezTo>
                <a:cubicBezTo>
                  <a:pt x="4661487" y="1288283"/>
                  <a:pt x="4692097" y="1316006"/>
                  <a:pt x="4718678" y="1358537"/>
                </a:cubicBezTo>
                <a:cubicBezTo>
                  <a:pt x="4725976" y="1370214"/>
                  <a:pt x="4725583" y="1385410"/>
                  <a:pt x="4731741" y="1397726"/>
                </a:cubicBezTo>
                <a:cubicBezTo>
                  <a:pt x="4738762" y="1411768"/>
                  <a:pt x="4749158" y="1423852"/>
                  <a:pt x="4757867" y="1436915"/>
                </a:cubicBezTo>
                <a:cubicBezTo>
                  <a:pt x="4753513" y="1454332"/>
                  <a:pt x="4749736" y="1471904"/>
                  <a:pt x="4744804" y="1489166"/>
                </a:cubicBezTo>
                <a:cubicBezTo>
                  <a:pt x="4741021" y="1502406"/>
                  <a:pt x="4734204" y="1514808"/>
                  <a:pt x="4731741" y="1528355"/>
                </a:cubicBezTo>
                <a:cubicBezTo>
                  <a:pt x="4726589" y="1556692"/>
                  <a:pt x="4722007" y="1646863"/>
                  <a:pt x="4705616" y="1685109"/>
                </a:cubicBezTo>
                <a:cubicBezTo>
                  <a:pt x="4699432" y="1699539"/>
                  <a:pt x="4688199" y="1711234"/>
                  <a:pt x="4679490" y="1724297"/>
                </a:cubicBezTo>
                <a:cubicBezTo>
                  <a:pt x="4652212" y="1806130"/>
                  <a:pt x="4690137" y="1723146"/>
                  <a:pt x="4614176" y="1789612"/>
                </a:cubicBezTo>
                <a:cubicBezTo>
                  <a:pt x="4440405" y="1941661"/>
                  <a:pt x="4648026" y="1797523"/>
                  <a:pt x="4522736" y="1881052"/>
                </a:cubicBezTo>
                <a:cubicBezTo>
                  <a:pt x="4507700" y="1906111"/>
                  <a:pt x="4477010" y="1969229"/>
                  <a:pt x="4444358" y="1985555"/>
                </a:cubicBezTo>
                <a:cubicBezTo>
                  <a:pt x="4407411" y="2004029"/>
                  <a:pt x="4365348" y="2009914"/>
                  <a:pt x="4326793" y="2024743"/>
                </a:cubicBezTo>
                <a:cubicBezTo>
                  <a:pt x="4308618" y="2031733"/>
                  <a:pt x="4292774" y="2044031"/>
                  <a:pt x="4274541" y="2050869"/>
                </a:cubicBezTo>
                <a:cubicBezTo>
                  <a:pt x="4257731" y="2057173"/>
                  <a:pt x="4239894" y="2060411"/>
                  <a:pt x="4222290" y="2063932"/>
                </a:cubicBezTo>
                <a:cubicBezTo>
                  <a:pt x="4055075" y="2097376"/>
                  <a:pt x="3972579" y="2081574"/>
                  <a:pt x="3752027" y="2090057"/>
                </a:cubicBezTo>
                <a:lnTo>
                  <a:pt x="3464644" y="2103120"/>
                </a:lnTo>
                <a:cubicBezTo>
                  <a:pt x="3403684" y="2111829"/>
                  <a:pt x="3342505" y="2119122"/>
                  <a:pt x="3281764" y="2129246"/>
                </a:cubicBezTo>
                <a:cubicBezTo>
                  <a:pt x="3264055" y="2132198"/>
                  <a:pt x="3247117" y="2138788"/>
                  <a:pt x="3229513" y="2142309"/>
                </a:cubicBezTo>
                <a:cubicBezTo>
                  <a:pt x="3203541" y="2147503"/>
                  <a:pt x="3177262" y="2151018"/>
                  <a:pt x="3151136" y="2155372"/>
                </a:cubicBezTo>
                <a:cubicBezTo>
                  <a:pt x="3082737" y="2223769"/>
                  <a:pt x="3129473" y="2188718"/>
                  <a:pt x="2994381" y="2233749"/>
                </a:cubicBezTo>
                <a:lnTo>
                  <a:pt x="2955193" y="2246812"/>
                </a:lnTo>
                <a:cubicBezTo>
                  <a:pt x="2902941" y="2242458"/>
                  <a:pt x="2850871" y="2233749"/>
                  <a:pt x="2798438" y="2233749"/>
                </a:cubicBezTo>
                <a:cubicBezTo>
                  <a:pt x="2737323" y="2233749"/>
                  <a:pt x="2676579" y="2250202"/>
                  <a:pt x="2615558" y="2246812"/>
                </a:cubicBezTo>
                <a:cubicBezTo>
                  <a:pt x="2596115" y="2245732"/>
                  <a:pt x="2581205" y="2228357"/>
                  <a:pt x="2563307" y="2220686"/>
                </a:cubicBezTo>
                <a:cubicBezTo>
                  <a:pt x="2550651" y="2215262"/>
                  <a:pt x="2537181" y="2211977"/>
                  <a:pt x="2524118" y="2207623"/>
                </a:cubicBezTo>
                <a:cubicBezTo>
                  <a:pt x="2506701" y="2216332"/>
                  <a:pt x="2489765" y="2226078"/>
                  <a:pt x="2471867" y="2233749"/>
                </a:cubicBezTo>
                <a:cubicBezTo>
                  <a:pt x="2349457" y="2286211"/>
                  <a:pt x="2201409" y="2229681"/>
                  <a:pt x="2079981" y="2220686"/>
                </a:cubicBezTo>
                <a:cubicBezTo>
                  <a:pt x="2049501" y="2225040"/>
                  <a:pt x="2019330" y="2233749"/>
                  <a:pt x="1988541" y="2233749"/>
                </a:cubicBezTo>
                <a:cubicBezTo>
                  <a:pt x="1953436" y="2233749"/>
                  <a:pt x="1918577" y="2226966"/>
                  <a:pt x="1884038" y="2220686"/>
                </a:cubicBezTo>
                <a:cubicBezTo>
                  <a:pt x="1870491" y="2218223"/>
                  <a:pt x="1858089" y="2211406"/>
                  <a:pt x="1844850" y="2207623"/>
                </a:cubicBezTo>
                <a:cubicBezTo>
                  <a:pt x="1827587" y="2202691"/>
                  <a:pt x="1810015" y="2198914"/>
                  <a:pt x="1792598" y="2194560"/>
                </a:cubicBezTo>
                <a:cubicBezTo>
                  <a:pt x="1779535" y="2185852"/>
                  <a:pt x="1768896" y="2171016"/>
                  <a:pt x="1753410" y="2168435"/>
                </a:cubicBezTo>
                <a:cubicBezTo>
                  <a:pt x="1739828" y="2166171"/>
                  <a:pt x="1727461" y="2177714"/>
                  <a:pt x="1714221" y="2181497"/>
                </a:cubicBezTo>
                <a:cubicBezTo>
                  <a:pt x="1696959" y="2186429"/>
                  <a:pt x="1679650" y="2191440"/>
                  <a:pt x="1661970" y="2194560"/>
                </a:cubicBezTo>
                <a:cubicBezTo>
                  <a:pt x="1605570" y="2204513"/>
                  <a:pt x="1548759" y="2211977"/>
                  <a:pt x="1492153" y="2220686"/>
                </a:cubicBezTo>
                <a:cubicBezTo>
                  <a:pt x="1479090" y="2216332"/>
                  <a:pt x="1466466" y="2210323"/>
                  <a:pt x="1452964" y="2207623"/>
                </a:cubicBezTo>
                <a:cubicBezTo>
                  <a:pt x="1422772" y="2201585"/>
                  <a:pt x="1391015" y="2203407"/>
                  <a:pt x="1361524" y="2194560"/>
                </a:cubicBezTo>
                <a:cubicBezTo>
                  <a:pt x="1346487" y="2190049"/>
                  <a:pt x="1337482" y="2172566"/>
                  <a:pt x="1322336" y="2168435"/>
                </a:cubicBezTo>
                <a:cubicBezTo>
                  <a:pt x="1288468" y="2159198"/>
                  <a:pt x="1252667" y="2159726"/>
                  <a:pt x="1217833" y="2155372"/>
                </a:cubicBezTo>
                <a:cubicBezTo>
                  <a:pt x="1200416" y="2142309"/>
                  <a:pt x="1186618" y="2121793"/>
                  <a:pt x="1165581" y="2116183"/>
                </a:cubicBezTo>
                <a:cubicBezTo>
                  <a:pt x="936242" y="2055025"/>
                  <a:pt x="1084762" y="2145033"/>
                  <a:pt x="982701" y="2076995"/>
                </a:cubicBezTo>
                <a:cubicBezTo>
                  <a:pt x="908678" y="2085703"/>
                  <a:pt x="834417" y="2092580"/>
                  <a:pt x="760633" y="2103120"/>
                </a:cubicBezTo>
                <a:cubicBezTo>
                  <a:pt x="742860" y="2105659"/>
                  <a:pt x="726322" y="2116847"/>
                  <a:pt x="708381" y="2116183"/>
                </a:cubicBezTo>
                <a:cubicBezTo>
                  <a:pt x="607924" y="2112462"/>
                  <a:pt x="508084" y="2098766"/>
                  <a:pt x="407936" y="2090057"/>
                </a:cubicBezTo>
                <a:cubicBezTo>
                  <a:pt x="354606" y="2079392"/>
                  <a:pt x="319484" y="2079984"/>
                  <a:pt x="277307" y="2037806"/>
                </a:cubicBezTo>
                <a:cubicBezTo>
                  <a:pt x="267570" y="2028069"/>
                  <a:pt x="270402" y="2010933"/>
                  <a:pt x="264244" y="1998617"/>
                </a:cubicBezTo>
                <a:cubicBezTo>
                  <a:pt x="257223" y="1984575"/>
                  <a:pt x="246827" y="1972492"/>
                  <a:pt x="238118" y="1959429"/>
                </a:cubicBezTo>
                <a:cubicBezTo>
                  <a:pt x="233764" y="1942012"/>
                  <a:pt x="230215" y="1924373"/>
                  <a:pt x="225056" y="1907177"/>
                </a:cubicBezTo>
                <a:cubicBezTo>
                  <a:pt x="217143" y="1880799"/>
                  <a:pt x="203457" y="1855964"/>
                  <a:pt x="198930" y="1828800"/>
                </a:cubicBezTo>
                <a:cubicBezTo>
                  <a:pt x="190221" y="1776549"/>
                  <a:pt x="182010" y="1724212"/>
                  <a:pt x="172804" y="1672046"/>
                </a:cubicBezTo>
                <a:cubicBezTo>
                  <a:pt x="168945" y="1650181"/>
                  <a:pt x="163117" y="1628676"/>
                  <a:pt x="159741" y="1606732"/>
                </a:cubicBezTo>
                <a:cubicBezTo>
                  <a:pt x="158108" y="1596118"/>
                  <a:pt x="148207" y="1479160"/>
                  <a:pt x="133616" y="1449977"/>
                </a:cubicBezTo>
                <a:cubicBezTo>
                  <a:pt x="123880" y="1430504"/>
                  <a:pt x="107081" y="1415442"/>
                  <a:pt x="94427" y="1397726"/>
                </a:cubicBezTo>
                <a:cubicBezTo>
                  <a:pt x="85302" y="1384951"/>
                  <a:pt x="80560" y="1368345"/>
                  <a:pt x="68301" y="1358537"/>
                </a:cubicBezTo>
                <a:cubicBezTo>
                  <a:pt x="57549" y="1349935"/>
                  <a:pt x="42176" y="1349829"/>
                  <a:pt x="29113" y="1345475"/>
                </a:cubicBezTo>
                <a:cubicBezTo>
                  <a:pt x="24759" y="1332412"/>
                  <a:pt x="14342" y="1319949"/>
                  <a:pt x="16050" y="1306286"/>
                </a:cubicBezTo>
                <a:cubicBezTo>
                  <a:pt x="18829" y="1284052"/>
                  <a:pt x="57084" y="1211154"/>
                  <a:pt x="68301" y="1188720"/>
                </a:cubicBezTo>
                <a:cubicBezTo>
                  <a:pt x="59593" y="1175657"/>
                  <a:pt x="53277" y="1160633"/>
                  <a:pt x="42176" y="1149532"/>
                </a:cubicBezTo>
                <a:cubicBezTo>
                  <a:pt x="31075" y="1138431"/>
                  <a:pt x="6795" y="1138637"/>
                  <a:pt x="2987" y="1123406"/>
                </a:cubicBezTo>
                <a:cubicBezTo>
                  <a:pt x="0" y="1111458"/>
                  <a:pt x="20404" y="1105989"/>
                  <a:pt x="29113" y="1097280"/>
                </a:cubicBezTo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2" name="Freeform 6">
            <a:extLst>
              <a:ext uri="{FF2B5EF4-FFF2-40B4-BE49-F238E27FC236}">
                <a16:creationId xmlns:a16="http://schemas.microsoft.com/office/drawing/2014/main" id="{48E4A950-3017-4DA4-8B25-D8D5593F70C3}"/>
              </a:ext>
            </a:extLst>
          </p:cNvPr>
          <p:cNvSpPr>
            <a:spLocks/>
          </p:cNvSpPr>
          <p:nvPr/>
        </p:nvSpPr>
        <p:spPr bwMode="auto">
          <a:xfrm>
            <a:off x="3444875" y="4852988"/>
            <a:ext cx="2513013" cy="844550"/>
          </a:xfrm>
          <a:custGeom>
            <a:avLst/>
            <a:gdLst>
              <a:gd name="T0" fmla="*/ 0 w 1392"/>
              <a:gd name="T1" fmla="*/ 2147483646 h 536"/>
              <a:gd name="T2" fmla="*/ 2147483646 w 1392"/>
              <a:gd name="T3" fmla="*/ 2147483646 h 536"/>
              <a:gd name="T4" fmla="*/ 2147483646 w 1392"/>
              <a:gd name="T5" fmla="*/ 2147483646 h 536"/>
              <a:gd name="T6" fmla="*/ 0 60000 65536"/>
              <a:gd name="T7" fmla="*/ 0 60000 65536"/>
              <a:gd name="T8" fmla="*/ 0 60000 65536"/>
              <a:gd name="T9" fmla="*/ 0 w 1392"/>
              <a:gd name="T10" fmla="*/ 0 h 536"/>
              <a:gd name="T11" fmla="*/ 1392 w 1392"/>
              <a:gd name="T12" fmla="*/ 536 h 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536">
                <a:moveTo>
                  <a:pt x="0" y="536"/>
                </a:moveTo>
                <a:cubicBezTo>
                  <a:pt x="220" y="276"/>
                  <a:pt x="440" y="16"/>
                  <a:pt x="672" y="8"/>
                </a:cubicBezTo>
                <a:cubicBezTo>
                  <a:pt x="904" y="0"/>
                  <a:pt x="1148" y="244"/>
                  <a:pt x="1392" y="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8">
            <a:extLst>
              <a:ext uri="{FF2B5EF4-FFF2-40B4-BE49-F238E27FC236}">
                <a16:creationId xmlns:a16="http://schemas.microsoft.com/office/drawing/2014/main" id="{C1D8BDE8-4686-4B14-AC39-3BD2FF46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5133975"/>
            <a:ext cx="10302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4344" name="Text Box 13">
            <a:extLst>
              <a:ext uri="{FF2B5EF4-FFF2-40B4-BE49-F238E27FC236}">
                <a16:creationId xmlns:a16="http://schemas.microsoft.com/office/drawing/2014/main" id="{5DC7B94C-75E9-47BA-9955-FE4DFFB2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4291013"/>
            <a:ext cx="20621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3000">
                <a:latin typeface="Calibri" panose="020F0502020204030204" pitchFamily="34" charset="0"/>
                <a:cs typeface="Calibri" panose="020F0502020204030204" pitchFamily="34" charset="0"/>
              </a:rPr>
              <a:t>Factoring</a:t>
            </a:r>
          </a:p>
        </p:txBody>
      </p:sp>
      <p:sp>
        <p:nvSpPr>
          <p:cNvPr id="14345" name="Oval 5">
            <a:extLst>
              <a:ext uri="{FF2B5EF4-FFF2-40B4-BE49-F238E27FC236}">
                <a16:creationId xmlns:a16="http://schemas.microsoft.com/office/drawing/2014/main" id="{DCE3719D-1B56-4CCE-AB72-6A247D1CE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3" y="1196975"/>
            <a:ext cx="3697287" cy="515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6" name="Text Box 9">
            <a:extLst>
              <a:ext uri="{FF2B5EF4-FFF2-40B4-BE49-F238E27FC236}">
                <a16:creationId xmlns:a16="http://schemas.microsoft.com/office/drawing/2014/main" id="{5F0B5132-5AFE-4EFC-B2F6-CE1BE7D3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00"/>
            <a:ext cx="1968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CC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</a:t>
            </a:r>
          </a:p>
        </p:txBody>
      </p:sp>
      <p:sp>
        <p:nvSpPr>
          <p:cNvPr id="14347" name="Text Box 13">
            <a:extLst>
              <a:ext uri="{FF2B5EF4-FFF2-40B4-BE49-F238E27FC236}">
                <a16:creationId xmlns:a16="http://schemas.microsoft.com/office/drawing/2014/main" id="{A25AE924-380B-484B-9DB1-CB756C51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2284413"/>
            <a:ext cx="2786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>
                <a:latin typeface="Calibri" panose="020F0502020204030204" pitchFamily="34" charset="0"/>
                <a:cs typeface="Calibri" panose="020F0502020204030204" pitchFamily="34" charset="0"/>
              </a:rPr>
              <a:t>Bounded-Error Quantum Polynomial-Time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0BF2F0-27B2-4B6E-88B5-6914DAA5CED8}"/>
              </a:ext>
            </a:extLst>
          </p:cNvPr>
          <p:cNvCxnSpPr/>
          <p:nvPr/>
        </p:nvCxnSpPr>
        <p:spPr>
          <a:xfrm>
            <a:off x="1741488" y="3668713"/>
            <a:ext cx="1082675" cy="104775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Text Box 13">
            <a:extLst>
              <a:ext uri="{FF2B5EF4-FFF2-40B4-BE49-F238E27FC236}">
                <a16:creationId xmlns:a16="http://schemas.microsoft.com/office/drawing/2014/main" id="{407DF4EA-FD18-4385-8260-49289F4C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4960938"/>
            <a:ext cx="2062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3000">
                <a:latin typeface="Calibri" panose="020F0502020204030204" pitchFamily="34" charset="0"/>
                <a:cs typeface="Calibri" panose="020F0502020204030204" pitchFamily="34" charset="0"/>
              </a:rPr>
              <a:t>Quantum simulation</a:t>
            </a:r>
          </a:p>
        </p:txBody>
      </p:sp>
      <p:sp>
        <p:nvSpPr>
          <p:cNvPr id="14350" name="Text Box 13">
            <a:extLst>
              <a:ext uri="{FF2B5EF4-FFF2-40B4-BE49-F238E27FC236}">
                <a16:creationId xmlns:a16="http://schemas.microsoft.com/office/drawing/2014/main" id="{EAE76FDB-B7FF-494B-965A-0381BA53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513" y="2782888"/>
            <a:ext cx="24177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Post-quantum crypto?</a:t>
            </a:r>
          </a:p>
        </p:txBody>
      </p:sp>
      <p:sp>
        <p:nvSpPr>
          <p:cNvPr id="14351" name="Text Box 13">
            <a:extLst>
              <a:ext uri="{FF2B5EF4-FFF2-40B4-BE49-F238E27FC236}">
                <a16:creationId xmlns:a16="http://schemas.microsoft.com/office/drawing/2014/main" id="{621B8023-66D3-4BDD-85AC-E56E481B9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1989138"/>
            <a:ext cx="24177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</a:p>
        </p:txBody>
      </p:sp>
      <p:sp>
        <p:nvSpPr>
          <p:cNvPr id="14352" name="Text Box 13">
            <a:extLst>
              <a:ext uri="{FF2B5EF4-FFF2-40B4-BE49-F238E27FC236}">
                <a16:creationId xmlns:a16="http://schemas.microsoft.com/office/drawing/2014/main" id="{FEC9BFC6-18A3-47EC-B3FD-272C123C5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5661025"/>
            <a:ext cx="24177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Multiplying…</a:t>
            </a:r>
          </a:p>
        </p:txBody>
      </p:sp>
      <p:sp>
        <p:nvSpPr>
          <p:cNvPr id="14353" name="Text Box 32">
            <a:extLst>
              <a:ext uri="{FF2B5EF4-FFF2-40B4-BE49-F238E27FC236}">
                <a16:creationId xmlns:a16="http://schemas.microsoft.com/office/drawing/2014/main" id="{B017BF61-30C5-4F1F-9306-18B1A75A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74625"/>
            <a:ext cx="8305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The Computational Universe</a:t>
            </a:r>
          </a:p>
        </p:txBody>
      </p:sp>
      <p:pic>
        <p:nvPicPr>
          <p:cNvPr id="14354" name="Picture 14" descr="Chasing the Holy Grail. Strategies For Distributing Your… | by Marcelo  Somers | Slalom Build | Medium">
            <a:extLst>
              <a:ext uri="{FF2B5EF4-FFF2-40B4-BE49-F238E27FC236}">
                <a16:creationId xmlns:a16="http://schemas.microsoft.com/office/drawing/2014/main" id="{9B655629-4B33-4D8E-B6F9-AD4DE151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499" r="17001" b="5833"/>
          <a:stretch>
            <a:fillRect/>
          </a:stretch>
        </p:blipFill>
        <p:spPr bwMode="auto">
          <a:xfrm>
            <a:off x="5799138" y="1458913"/>
            <a:ext cx="11144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4" descr="Chasing the Holy Grail. Strategies For Distributing Your… | by Marcelo  Somers | Slalom Build | Medium">
            <a:extLst>
              <a:ext uri="{FF2B5EF4-FFF2-40B4-BE49-F238E27FC236}">
                <a16:creationId xmlns:a16="http://schemas.microsoft.com/office/drawing/2014/main" id="{91B5FAF6-B289-4041-B344-3A095372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499" r="17001" b="5833"/>
          <a:stretch>
            <a:fillRect/>
          </a:stretch>
        </p:blipFill>
        <p:spPr bwMode="auto">
          <a:xfrm>
            <a:off x="2530475" y="1476375"/>
            <a:ext cx="1114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2">
            <a:extLst>
              <a:ext uri="{FF2B5EF4-FFF2-40B4-BE49-F238E27FC236}">
                <a16:creationId xmlns:a16="http://schemas.microsoft.com/office/drawing/2014/main" id="{194DF637-43D5-4462-BB01-D3BA812F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52400"/>
            <a:ext cx="83058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Near-Term Applications of QC to AI and Optimization: </a:t>
            </a: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&gt;85% Hype?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8C9FD9CD-80BE-4B42-9DBA-8B835B6BF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8305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question often left unasked: </a:t>
            </a: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“Does this beat the best known classical solution in a truly fair comparison?”</a:t>
            </a:r>
            <a:endParaRPr lang="en-CA" altLang="en-US" sz="24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8" name="Picture 2" descr="adiabatic.gif">
            <a:extLst>
              <a:ext uri="{FF2B5EF4-FFF2-40B4-BE49-F238E27FC236}">
                <a16:creationId xmlns:a16="http://schemas.microsoft.com/office/drawing/2014/main" id="{9D4F4A51-E2FE-4545-8059-73EAE0B43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2943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Quantum Supremacy: Quantum Hybrid HHL Algorithm for Solving a System of  Linear Equation">
            <a:extLst>
              <a:ext uri="{FF2B5EF4-FFF2-40B4-BE49-F238E27FC236}">
                <a16:creationId xmlns:a16="http://schemas.microsoft.com/office/drawing/2014/main" id="{64A0E9F4-5F35-44DF-9B54-43403D835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3413"/>
            <a:ext cx="30988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3">
            <a:extLst>
              <a:ext uri="{FF2B5EF4-FFF2-40B4-BE49-F238E27FC236}">
                <a16:creationId xmlns:a16="http://schemas.microsoft.com/office/drawing/2014/main" id="{BD133475-9BDF-43D0-88B9-851D2070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4284663"/>
            <a:ext cx="4953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Adiabatic optimization / annealing: What’s the spectral gap?</a:t>
            </a:r>
            <a:endParaRPr lang="en-CA" altLang="en-US" sz="24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1" name="Text Box 13">
            <a:extLst>
              <a:ext uri="{FF2B5EF4-FFF2-40B4-BE49-F238E27FC236}">
                <a16:creationId xmlns:a16="http://schemas.microsoft.com/office/drawing/2014/main" id="{4C40D158-D803-49A6-B0E3-9DF815A7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94188"/>
            <a:ext cx="3810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600">
                <a:latin typeface="Calibri" panose="020F0502020204030204" pitchFamily="34" charset="0"/>
                <a:cs typeface="Calibri" panose="020F0502020204030204" pitchFamily="34" charset="0"/>
              </a:rPr>
              <a:t>HHL / quantum machine learning: how to measure final result?</a:t>
            </a:r>
            <a:endParaRPr lang="en-CA" altLang="en-US" sz="24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2" name="Text Box 32">
            <a:extLst>
              <a:ext uri="{FF2B5EF4-FFF2-40B4-BE49-F238E27FC236}">
                <a16:creationId xmlns:a16="http://schemas.microsoft.com/office/drawing/2014/main" id="{DDFDD1A2-4B37-4F0E-80C7-906951F28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84163"/>
            <a:ext cx="830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70C0"/>
                </a:solidFill>
                <a:latin typeface="+mj-lt"/>
                <a:cs typeface="Arial" charset="0"/>
              </a:rPr>
              <a:t>Ewin Tang’s Breakthrough (2018)</a:t>
            </a:r>
          </a:p>
        </p:txBody>
      </p:sp>
      <p:sp>
        <p:nvSpPr>
          <p:cNvPr id="17411" name="Text Box 10">
            <a:extLst>
              <a:ext uri="{FF2B5EF4-FFF2-40B4-BE49-F238E27FC236}">
                <a16:creationId xmlns:a16="http://schemas.microsoft.com/office/drawing/2014/main" id="{FFDBB5DA-E175-420D-9662-64983668D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054100"/>
            <a:ext cx="6838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/>
              <a:t>Ewin was an 18-year-old in my Intro to Quantum Information Science course at UT</a:t>
            </a:r>
            <a:endParaRPr lang="en-CA" altLang="en-US" sz="2400">
              <a:solidFill>
                <a:srgbClr val="00B050"/>
              </a:solidFill>
            </a:endParaRPr>
          </a:p>
        </p:txBody>
      </p:sp>
      <p:sp>
        <p:nvSpPr>
          <p:cNvPr id="17412" name="Text Box 10">
            <a:extLst>
              <a:ext uri="{FF2B5EF4-FFF2-40B4-BE49-F238E27FC236}">
                <a16:creationId xmlns:a16="http://schemas.microsoft.com/office/drawing/2014/main" id="{DF628DB5-C2FE-4A52-BFBA-A96EE86C9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2120900"/>
            <a:ext cx="83962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/>
              <a:t>For her senior thesis, she “de-quantized” the main example we’d had of a quantum algorithm thought to get exponential speedup for a real-world machine learning problem: the “Kerenidis-Prakash algorithm” for recommending products in Netflix-like systems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CA" altLang="en-US" sz="2400" b="1">
                <a:solidFill>
                  <a:srgbClr val="00B050"/>
                </a:solidFill>
              </a:rPr>
              <a:t>I.e., gave a classical randomized algorithm that was only modestly slower</a:t>
            </a:r>
          </a:p>
        </p:txBody>
      </p:sp>
      <p:sp>
        <p:nvSpPr>
          <p:cNvPr id="17413" name="Text Box 10">
            <a:extLst>
              <a:ext uri="{FF2B5EF4-FFF2-40B4-BE49-F238E27FC236}">
                <a16:creationId xmlns:a16="http://schemas.microsoft.com/office/drawing/2014/main" id="{D92A136D-662B-47C9-AF7A-2B7B62671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5319713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/>
              <a:t>This was the opposite of what I and others expected and led to lots of followup work, underscoring the need for careful theoretical study of quantum speedups</a:t>
            </a:r>
            <a:endParaRPr lang="en-CA" altLang="en-US" sz="2400">
              <a:solidFill>
                <a:srgbClr val="00B050"/>
              </a:solidFill>
            </a:endParaRPr>
          </a:p>
        </p:txBody>
      </p:sp>
      <p:pic>
        <p:nvPicPr>
          <p:cNvPr id="17414" name="Picture 7" descr="Image result for ewin tang">
            <a:extLst>
              <a:ext uri="{FF2B5EF4-FFF2-40B4-BE49-F238E27FC236}">
                <a16:creationId xmlns:a16="http://schemas.microsoft.com/office/drawing/2014/main" id="{E83A909A-99F1-4601-9345-65D4F511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08063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105023</TotalTime>
  <Words>1014</Words>
  <Application>Microsoft Office PowerPoint</Application>
  <PresentationFormat>On-screen Show (4:3)</PresentationFormat>
  <Paragraphs>107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Office Theme</vt:lpstr>
      <vt:lpstr>Default Design</vt:lpstr>
      <vt:lpstr>1_Default Design</vt:lpstr>
      <vt:lpstr>The TRUTH About Quantum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“Quantum Supremacy” Demonstrations Over the Past 5 Years </vt:lpstr>
      <vt:lpstr>What Kind of Near-Term Speedup Do We Want?</vt:lpstr>
      <vt:lpstr>PowerPoint Presentation</vt:lpstr>
      <vt:lpstr>PowerPoint Presentation</vt:lpstr>
      <vt:lpstr>PowerPoint Presentation</vt:lpstr>
      <vt:lpstr>PowerPoint Presentation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Computer Science</dc:title>
  <dc:creator>Scott Aaronson</dc:creator>
  <cp:lastModifiedBy>Scott Aaronson</cp:lastModifiedBy>
  <cp:revision>333</cp:revision>
  <dcterms:created xsi:type="dcterms:W3CDTF">2010-04-09T19:35:08Z</dcterms:created>
  <dcterms:modified xsi:type="dcterms:W3CDTF">2026-05-13T20:18:36Z</dcterms:modified>
</cp:coreProperties>
</file>