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5"/>
  </p:notesMasterIdLst>
  <p:sldIdLst>
    <p:sldId id="278" r:id="rId3"/>
    <p:sldId id="490" r:id="rId4"/>
    <p:sldId id="488" r:id="rId5"/>
    <p:sldId id="398" r:id="rId6"/>
    <p:sldId id="486" r:id="rId7"/>
    <p:sldId id="492" r:id="rId8"/>
    <p:sldId id="493" r:id="rId9"/>
    <p:sldId id="494" r:id="rId10"/>
    <p:sldId id="495" r:id="rId11"/>
    <p:sldId id="487" r:id="rId12"/>
    <p:sldId id="538" r:id="rId13"/>
    <p:sldId id="53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79"/>
    <a:srgbClr val="FFFF8F"/>
    <a:srgbClr val="FFCC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194" autoAdjust="0"/>
  </p:normalViewPr>
  <p:slideViewPr>
    <p:cSldViewPr>
      <p:cViewPr>
        <p:scale>
          <a:sx n="81" d="100"/>
          <a:sy n="81" d="100"/>
        </p:scale>
        <p:origin x="9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8447CC-3F54-4ECD-A751-7E8679C64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74ADA-E246-425F-A9EA-098A5B320A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0AB11-76C7-4CC3-AD3F-3F7BF9A01C97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10624C-1854-4DDB-817F-D64087D838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E29673-526F-43FC-9715-26EA1879D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D757B-1667-4BD3-B2C8-40FE1DE00A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8182-F1EF-4D0A-964B-84578050D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DA809F-EA97-4E5A-B246-70D26A3B9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CFE467C-0814-42BB-9680-21AA0A005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145B9D-0846-4BC8-B965-0179ACB8EE6B}" type="slidenum">
              <a:rPr lang="en-CA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B398DFB-61EA-437F-B9BF-391ED72C3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6AC8C9F-612B-4787-9A62-275016D9E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89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90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80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B0E2-6E07-0F30-0B2E-8FE600F5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64AE7CA-A77B-EB3D-2E4A-A9E5B0D3F9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8AC9B06-7D0A-FF52-40F7-2C5113C20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FDE6B39-2A0D-D5B8-4479-A2C267A3F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92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4488F53-85EE-4A99-95E2-0E0F59CC5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41E055E-7E3D-4874-8D37-4F85D62FC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F9146F9-F7D1-404A-AF86-F19F38107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57924-85E1-49C6-B130-85E60E5B41C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6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85D3-E02D-58AA-E306-3BC574EEC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5220DEE-8C8C-60EA-0B22-22A5E38CA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7F35E50-BEBE-6587-EE94-ACB82F9EB7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6005B95-7662-2B07-9668-18A17A411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1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D0904-BC5E-8DE6-111D-6B6F3D84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B69045F-2772-D0F2-7CF2-5297625206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D9B516F-BC49-F752-A844-A94B43B3A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95979C3-645F-2ADD-C8FB-F04EDA807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3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6B982-599A-9228-2CB4-A0238F506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B784AC9-434F-A671-216A-C3AABEF0A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90107FC-E9F7-0A90-5A52-373D69F93D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550D267-762E-9A0A-4172-138CDBFD1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52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AB9A-1107-49B5-C1C6-71A6E260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E9D9C09-AB87-7E24-1FFF-CD4897203B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D6627B-48DC-457A-302F-44B571E149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7E8AE40-5D65-538D-776F-6951FA70A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5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2671-F63C-45F8-963F-490942D5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3256-7110-4777-ABAA-622BB40A8FCE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530C0-369A-43AB-817A-70A5CA21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E786-8B34-4B14-AEE9-B6611585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5945-7B5B-4292-BC31-96C55DD61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62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E0238-035D-4055-9CFB-3FA66C04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9893-7559-4348-986D-F77152F8A4BA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B74B-F7F6-4F79-A26F-D6D98D1D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D936-EB27-4D16-9A96-D667BBE2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DAFD-1ACA-445D-BC1A-332EC0216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9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7D14-8F77-4D0E-9E52-2BE61660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A0E5-CD96-4BDC-807A-0708F250179F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F16D-0A85-46E8-8D1E-3FC3D44A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E4F6-F04F-4CD4-B58B-B9375AD6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827B-7DAB-4D81-B970-557C85BAD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34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8994E7-660E-4720-8F83-8D25EC508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26B11-63A8-4340-9806-DFA9EBC3F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C7EAE-F7B1-4CCF-98D1-CD7F618CD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3163-D64D-404F-B88D-1DFD6D240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45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45BDD-DC90-40F7-823E-ABCA5C66D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584CA7-B2C5-4C5B-9383-F8C33964D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09863E-CADA-4B47-8652-26DF0E8E8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A542-27E0-4911-AA72-115F7FBC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14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879A5-37BD-4C85-A13C-A1BFB970E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538BA-CDC7-44AD-ABB1-D99410F53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D970EF-736C-411D-8F05-4004A7C0C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6D20-17D2-401D-AC51-49B069BDA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1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D3141-650E-4778-8496-DEBA9314C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83311-FE69-4676-B205-6D26C3813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8415F-4049-4BBE-9453-15A0DF83A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24B8-C7DE-4752-931A-565D63A81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2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99FC0D-C8DB-4D67-B3CB-9A4E50D93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22269E-8381-4A6C-B52A-C017EBC68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A04551-ABF4-47C9-8BE3-948E0DAA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FC42-2BE7-43E2-BC71-C9395629D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9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C3FC4E-E0E5-4126-9472-421EDF2F4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06571D-F3F2-4CE8-B217-F3E7ACA50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D911E7-6536-4B12-B011-00D4F3B07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0DFC-1779-4BA6-8ACD-841B006EA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44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E9DC75-F22E-48F4-91C5-B7C765BC3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236F1A-7457-4932-A5F8-8D2E32F76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700FC0-0D18-4F9B-9EDB-F6C21886B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9945-FF02-4682-90A5-0A21575A7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0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334EB-03CA-4FA5-A095-7EA1234F2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D7CF7-BD66-4CA4-85E8-5F69028D6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52A79-AEC8-46DE-8A23-CE9D876F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3571-8B63-4EE6-AA45-5BE4C3DDC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44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4973-0A68-46A1-8DAA-E6881CAD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21E1-FE89-4B02-AE6D-9A0FE6901791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64BFC-5E14-4A4C-B6FA-B99AC512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DCFA8-1D5E-4503-B635-D670937C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6575-E771-4CF9-81CF-28D237597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27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C91A1-3791-49EC-A398-43183A5B0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3E72A-5BBA-46A2-9DD3-F7E920361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DE5CB-B789-4549-A22A-0F141A6B2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9289-D961-4B03-BE6A-B63C5D45D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9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F7156-A059-410C-AF38-0B8713D15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1297A-5132-4AE5-B8F7-F6F529AC0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78C181-C37B-4484-9995-D3D283D5A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9D78-F54F-433B-B6CC-B3C06F80C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41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7E5ED-A222-41E6-BEFD-A4332E9B2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17BC88-833D-471A-B419-AB42D9638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5019C-59AD-48E8-93AC-5F72D4028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C2C7-ED96-471A-99EC-4C6F535BB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58E55-067F-43C5-BFCC-319DEE02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F29C-2D17-4DE3-B345-3C25114E5FAA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30E6F-CCC8-4D13-92AE-DAD1D227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F321-8128-45FB-A6DD-D6F20E7D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B845-5A77-4CC3-B423-7EA7E932F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0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510032-8989-4AA9-984E-1DD7F2E1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F676-637F-49A3-BDE7-5D4EAB40AD12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DF7A2E-6F24-4AD3-82AA-07141A39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9D126A-7F02-496C-8E55-11CC1B0C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7E8C-FC17-4EB8-8779-E9B02E1F2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47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4929E4-1E76-4DF6-9242-C930736B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BFAE-E63E-4B2E-921C-FCBB847677D4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3689DD-4059-47B1-B4A6-E953CACC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39D767-1F6D-4321-8093-E46A1612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6D9C-BCF3-4242-85F1-63D75B8DB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6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815E07-58AA-4098-9431-9AF7343B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878E-92B1-41BA-97B7-12435473D652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319438-9782-4301-A207-64ECC451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6AD3CF-E063-4802-90C2-261BDF68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3C38-80CF-4280-A699-5676F3D80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2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1D8F87-BA0A-477F-B858-33A3661B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744-F42E-42E3-96E5-D2D13C941B89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217CA0-13DB-492C-872D-A4545067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49DDDA-BFA4-490B-AF96-818695E8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D547-F89A-43C0-B22C-FA9588B08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49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64892-234D-4FCC-A65F-F996E4B2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3D7F-25CE-4F90-A763-00552C33FCD3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09151-8205-45C4-8E1E-6316948C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E4859C-6B15-49FF-87EF-FC047E2C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7896-19A4-4037-ABF7-22D0527C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7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2465F-8EE8-4BAF-BBBB-57AB6BB2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8DB1-051B-499B-8464-EB4056380EC2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6A3932-D3EC-4999-A9AF-D776071E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65AA58-9838-4438-87AA-9BDF04D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CE94-499A-4655-8BBB-B3888EC56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6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38F332-D6F6-4444-9A9D-A61E1D1422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AA56BF-19EF-4088-9AEB-572CD1738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C2EB1-6278-493B-BC4D-57E36036F72F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1BA1C0-2365-4AA5-9945-67B7CB441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D1F9B4-D9E4-4C79-9C3A-FD6618127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A3CC3BB-B496-4C5C-AE6A-AB077141E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ED13DE-5A37-4168-BDFB-90E3330FD3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20CD3D-013B-4F44-8B28-43D8B5D845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08E4E5-274C-4197-ACE8-5AA511A1F6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B65C94-DB64-47BD-AEC9-3665AE3FA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685E42-9C73-4B68-A7F4-951B3B93AF16}"/>
              </a:ext>
            </a:extLst>
          </p:cNvPr>
          <p:cNvSpPr/>
          <p:nvPr/>
        </p:nvSpPr>
        <p:spPr>
          <a:xfrm>
            <a:off x="0" y="0"/>
            <a:ext cx="9144000" cy="6904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9" name="Rectangle 16">
            <a:extLst>
              <a:ext uri="{FF2B5EF4-FFF2-40B4-BE49-F238E27FC236}">
                <a16:creationId xmlns:a16="http://schemas.microsoft.com/office/drawing/2014/main" id="{72B72C76-3068-49D3-919D-058D3390E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234950"/>
            <a:ext cx="8763000" cy="990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Verifiable Quantum Advantage in 2026</a:t>
            </a:r>
          </a:p>
        </p:txBody>
      </p:sp>
      <p:sp>
        <p:nvSpPr>
          <p:cNvPr id="4100" name="Rectangle 17">
            <a:extLst>
              <a:ext uri="{FF2B5EF4-FFF2-40B4-BE49-F238E27FC236}">
                <a16:creationId xmlns:a16="http://schemas.microsoft.com/office/drawing/2014/main" id="{0BF7FBB8-ADB0-4744-964A-B981534A06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7688" y="5632450"/>
            <a:ext cx="8048625" cy="129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 Aaronson (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University of Texas at Austin)</a:t>
            </a:r>
            <a:b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Quantinuum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Boulder, CO, 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May 11, 2026</a:t>
            </a:r>
          </a:p>
        </p:txBody>
      </p:sp>
      <p:pic>
        <p:nvPicPr>
          <p:cNvPr id="4098" name="Picture 2" descr="Quantum Computation and Quantum Information : 10th Anniversary Edition by  Michael A. Nielsen and Isaac L. Chuang (2010, Hardcover) for sale online |  eBay">
            <a:extLst>
              <a:ext uri="{FF2B5EF4-FFF2-40B4-BE49-F238E27FC236}">
                <a16:creationId xmlns:a16="http://schemas.microsoft.com/office/drawing/2014/main" id="{23204E0D-A1C2-E2E4-EAFE-F4214A2D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3307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person with his hands up&#10;&#10;AI-generated content may be incorrect.">
            <a:extLst>
              <a:ext uri="{FF2B5EF4-FFF2-40B4-BE49-F238E27FC236}">
                <a16:creationId xmlns:a16="http://schemas.microsoft.com/office/drawing/2014/main" id="{B6869A6D-2D11-0BF9-9A11-6B8150FC0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1820333"/>
            <a:ext cx="3056467" cy="30564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7F5730-2580-5544-B0DE-BC7AE40DA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2" b="-1332"/>
          <a:stretch>
            <a:fillRect/>
          </a:stretch>
        </p:blipFill>
        <p:spPr>
          <a:xfrm>
            <a:off x="76199" y="914400"/>
            <a:ext cx="8229600" cy="57593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476D2F-6217-455A-7E64-276FE57A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451644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What I’m Excited About:</a:t>
            </a:r>
            <a:br>
              <a:rPr lang="en-US" altLang="en-US" sz="3600" b="1" dirty="0">
                <a:solidFill>
                  <a:srgbClr val="0070C0"/>
                </a:solidFill>
              </a:rPr>
            </a:br>
            <a:r>
              <a:rPr lang="en-US" altLang="en-US" sz="3600" b="1" dirty="0" err="1">
                <a:solidFill>
                  <a:srgbClr val="0070C0"/>
                </a:solidFill>
              </a:rPr>
              <a:t>BlueQubit’s</a:t>
            </a:r>
            <a:r>
              <a:rPr lang="en-US" altLang="en-US" sz="3600" b="1" dirty="0">
                <a:solidFill>
                  <a:srgbClr val="0070C0"/>
                </a:solidFill>
              </a:rPr>
              <a:t> Obfuscated Peaked Circuit Demo</a:t>
            </a:r>
          </a:p>
        </p:txBody>
      </p:sp>
      <p:pic>
        <p:nvPicPr>
          <p:cNvPr id="10" name="Picture 9" descr="A colorful pattern with letters&#10;&#10;AI-generated content may be incorrect.">
            <a:extLst>
              <a:ext uri="{FF2B5EF4-FFF2-40B4-BE49-F238E27FC236}">
                <a16:creationId xmlns:a16="http://schemas.microsoft.com/office/drawing/2014/main" id="{5E7DA2CD-5B5F-27FC-71CF-693012F6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124200"/>
            <a:ext cx="2667000" cy="2197958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A9F107AD-C5D5-457E-835A-5EB9EFA92FEF}"/>
              </a:ext>
            </a:extLst>
          </p:cNvPr>
          <p:cNvSpPr txBox="1">
            <a:spLocks/>
          </p:cNvSpPr>
          <p:nvPr/>
        </p:nvSpPr>
        <p:spPr bwMode="auto">
          <a:xfrm>
            <a:off x="914400" y="3777643"/>
            <a:ext cx="6972302" cy="1518444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Kremer-Dupuis, arXiv:2604.21908:</a:t>
            </a:r>
            <a:r>
              <a:rPr lang="en-US" altLang="en-US" sz="2800" dirty="0">
                <a:cs typeface="Calibri" panose="020F0502020204030204" pitchFamily="34" charset="0"/>
              </a:rPr>
              <a:t> Bespoke classical break of some of </a:t>
            </a:r>
            <a:r>
              <a:rPr lang="en-US" altLang="en-US" sz="2800" dirty="0" err="1">
                <a:cs typeface="Calibri" panose="020F0502020204030204" pitchFamily="34" charset="0"/>
              </a:rPr>
              <a:t>BlueQubit’s</a:t>
            </a:r>
            <a:r>
              <a:rPr lang="en-US" altLang="en-US" sz="2800" dirty="0">
                <a:cs typeface="Calibri" panose="020F0502020204030204" pitchFamily="34" charset="0"/>
              </a:rPr>
              <a:t> circuits!  But others are still standing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476D2F-6217-455A-7E64-276FE57A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451644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More Generally, Peaked Circuits!</a:t>
            </a:r>
            <a:br>
              <a:rPr lang="en-US" altLang="en-US" b="1" dirty="0">
                <a:solidFill>
                  <a:srgbClr val="0070C0"/>
                </a:solidFill>
              </a:rPr>
            </a:br>
            <a:r>
              <a:rPr lang="en-US" altLang="en-US" sz="3200" dirty="0">
                <a:cs typeface="Calibri" panose="020F0502020204030204" pitchFamily="34" charset="0"/>
              </a:rPr>
              <a:t>A.-Zhang, arXiv:2404.14493v2</a:t>
            </a:r>
            <a:br>
              <a:rPr lang="en-US" altLang="en-US" sz="3200" b="1" dirty="0">
                <a:solidFill>
                  <a:srgbClr val="00B050"/>
                </a:solidFill>
                <a:cs typeface="Calibri" panose="020F0502020204030204" pitchFamily="34" charset="0"/>
              </a:rPr>
            </a:b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5DC47F38-0627-4C58-9405-DA41EE811251}"/>
              </a:ext>
            </a:extLst>
          </p:cNvPr>
          <p:cNvSpPr txBox="1">
            <a:spLocks/>
          </p:cNvSpPr>
          <p:nvPr/>
        </p:nvSpPr>
        <p:spPr bwMode="auto">
          <a:xfrm>
            <a:off x="563644" y="1529556"/>
            <a:ext cx="49989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Via gradient descent, we were able to find quantum circuits that contain a highly peaked output, yet otherwise look totally random. 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7B3BE7D4-E027-4AB3-A031-B4F1049A5752}"/>
              </a:ext>
            </a:extLst>
          </p:cNvPr>
          <p:cNvSpPr txBox="1">
            <a:spLocks/>
          </p:cNvSpPr>
          <p:nvPr/>
        </p:nvSpPr>
        <p:spPr bwMode="auto">
          <a:xfrm>
            <a:off x="576213" y="4038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We still don’t understand what’s going on here!</a:t>
            </a:r>
          </a:p>
          <a:p>
            <a:pPr marL="457200" indent="-457200">
              <a:buFontTx/>
              <a:buChar char="-"/>
            </a:pPr>
            <a:r>
              <a:rPr lang="en-US" altLang="en-US" sz="2800" b="1" dirty="0">
                <a:solidFill>
                  <a:srgbClr val="00B050"/>
                </a:solidFill>
                <a:cs typeface="Calibri" panose="020F0502020204030204" pitchFamily="34" charset="0"/>
              </a:rPr>
              <a:t>Are these circuits really indistinguishable from random?</a:t>
            </a:r>
          </a:p>
          <a:p>
            <a:pPr marL="457200" indent="-457200">
              <a:buFontTx/>
              <a:buChar char="-"/>
            </a:pPr>
            <a:r>
              <a:rPr lang="en-US" altLang="en-US" sz="2800" b="1" dirty="0">
                <a:solidFill>
                  <a:srgbClr val="00B050"/>
                </a:solidFill>
                <a:cs typeface="Calibri" panose="020F0502020204030204" pitchFamily="34" charset="0"/>
              </a:rPr>
              <a:t>Why should they exist?</a:t>
            </a:r>
          </a:p>
          <a:p>
            <a:pPr marL="457200" indent="-457200">
              <a:buFontTx/>
              <a:buChar char="-"/>
            </a:pPr>
            <a:r>
              <a:rPr lang="en-US" altLang="en-US" sz="2800" b="1" dirty="0">
                <a:solidFill>
                  <a:srgbClr val="00B050"/>
                </a:solidFill>
                <a:cs typeface="Calibri" panose="020F0502020204030204" pitchFamily="34" charset="0"/>
              </a:rPr>
              <a:t>Can such circuits be found efficiently?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79AF6-392D-45E1-82FF-80AB2BFD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97796"/>
            <a:ext cx="2971800" cy="17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476D2F-6217-455A-7E64-276FE57A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451644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B21C85C5-2CB2-4349-BBF2-C49752292D21}"/>
              </a:ext>
            </a:extLst>
          </p:cNvPr>
          <p:cNvSpPr txBox="1">
            <a:spLocks/>
          </p:cNvSpPr>
          <p:nvPr/>
        </p:nvSpPr>
        <p:spPr bwMode="auto">
          <a:xfrm>
            <a:off x="571498" y="1529556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The next few years are “crunch time” for verifiable NISQ quantum advantage demos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7B97D8-D42C-4B44-934A-D3682B847F4E}"/>
              </a:ext>
            </a:extLst>
          </p:cNvPr>
          <p:cNvSpPr txBox="1">
            <a:spLocks/>
          </p:cNvSpPr>
          <p:nvPr/>
        </p:nvSpPr>
        <p:spPr bwMode="auto">
          <a:xfrm>
            <a:off x="571498" y="2743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“By default,” we’ll just continue doing OTOC measurements, condensed matter simulations, obfuscated peaked circuits, etc. until scalable fault-tolerant devices exist that can run Shor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10132B5-1871-4F75-BD9E-E50262B1FD5A}"/>
              </a:ext>
            </a:extLst>
          </p:cNvPr>
          <p:cNvSpPr txBox="1">
            <a:spLocks/>
          </p:cNvSpPr>
          <p:nvPr/>
        </p:nvSpPr>
        <p:spPr bwMode="auto">
          <a:xfrm>
            <a:off x="571498" y="4871244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Is something better possible?  If so, could change the trajectory substantially.  Basic theory questions still unresolved!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BF921-F9BD-D63D-262D-DAA2A53A9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55B3235-EB12-02D7-13A7-CFC69FEF3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379113"/>
            <a:ext cx="8467725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Exciting times for QC…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6382969-C50D-72C0-CC72-03F3AA3F0BC4}"/>
              </a:ext>
            </a:extLst>
          </p:cNvPr>
          <p:cNvSpPr txBox="1">
            <a:spLocks/>
          </p:cNvSpPr>
          <p:nvPr/>
        </p:nvSpPr>
        <p:spPr bwMode="auto">
          <a:xfrm>
            <a:off x="600517" y="4648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Yet many QC skeptics (Gil </a:t>
            </a:r>
            <a:r>
              <a:rPr lang="en-US" altLang="en-US" sz="2800" dirty="0" err="1">
                <a:cs typeface="Calibri" panose="020F0502020204030204" pitchFamily="34" charset="0"/>
              </a:rPr>
              <a:t>Kalai</a:t>
            </a:r>
            <a:r>
              <a:rPr lang="en-US" altLang="en-US" sz="2800" dirty="0">
                <a:cs typeface="Calibri" panose="020F0502020204030204" pitchFamily="34" charset="0"/>
              </a:rPr>
              <a:t>, Leonid Levin, parts of the blockchain community) have doubled and tripled down with no updates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C800C28-2F9C-46AF-882A-EFFDE2C1B3C2}"/>
              </a:ext>
            </a:extLst>
          </p:cNvPr>
          <p:cNvSpPr txBox="1">
            <a:spLocks/>
          </p:cNvSpPr>
          <p:nvPr/>
        </p:nvSpPr>
        <p:spPr bwMode="auto">
          <a:xfrm>
            <a:off x="600517" y="160874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Race to fault-tolerant QC, with </a:t>
            </a:r>
            <a:r>
              <a:rPr lang="en-US" altLang="en-US" sz="2800" dirty="0" err="1">
                <a:cs typeface="Calibri" panose="020F0502020204030204" pitchFamily="34" charset="0"/>
              </a:rPr>
              <a:t>Quantinuum</a:t>
            </a:r>
            <a:r>
              <a:rPr lang="en-US" altLang="en-US" sz="2800" dirty="0">
                <a:cs typeface="Calibri" panose="020F0502020204030204" pitchFamily="34" charset="0"/>
              </a:rPr>
              <a:t> one of the leading contenders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C6B6590D-8636-4758-85AC-F3B4CE87FF85}"/>
              </a:ext>
            </a:extLst>
          </p:cNvPr>
          <p:cNvSpPr txBox="1">
            <a:spLocks/>
          </p:cNvSpPr>
          <p:nvPr/>
        </p:nvSpPr>
        <p:spPr bwMode="auto">
          <a:xfrm>
            <a:off x="600517" y="2862112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Hardware people now come to me with ethical conundrums (“</a:t>
            </a:r>
            <a:r>
              <a:rPr lang="en-US" altLang="en-US" sz="2800" i="1" dirty="0">
                <a:cs typeface="Calibri" panose="020F0502020204030204" pitchFamily="34" charset="0"/>
              </a:rPr>
              <a:t>should</a:t>
            </a:r>
            <a:r>
              <a:rPr lang="en-US" altLang="en-US" sz="2800" dirty="0">
                <a:cs typeface="Calibri" panose="020F0502020204030204" pitchFamily="34" charset="0"/>
              </a:rPr>
              <a:t> we be building something that breaks the current Internet?”)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shot of a road&#10;&#10;AI-generated content may be incorrect.">
            <a:extLst>
              <a:ext uri="{FF2B5EF4-FFF2-40B4-BE49-F238E27FC236}">
                <a16:creationId xmlns:a16="http://schemas.microsoft.com/office/drawing/2014/main" id="{EAB7E50A-AB33-3F82-8428-7A3850795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75FB8A89-EB2E-454C-AF08-AD2AE7518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304800"/>
            <a:ext cx="8467725" cy="73818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Outlook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359B9CD-8CBB-D4F8-F658-4DFBF6863B88}"/>
              </a:ext>
            </a:extLst>
          </p:cNvPr>
          <p:cNvSpPr txBox="1">
            <a:spLocks/>
          </p:cNvSpPr>
          <p:nvPr/>
        </p:nvSpPr>
        <p:spPr bwMode="auto">
          <a:xfrm>
            <a:off x="245268" y="2514600"/>
            <a:ext cx="8653462" cy="457200"/>
          </a:xfrm>
          <a:prstGeom prst="rect">
            <a:avLst/>
          </a:prstGeom>
          <a:noFill/>
          <a:ln>
            <a:noFill/>
          </a:ln>
          <a:scene3d>
            <a:camera prst="perspectiveRelaxedModerately" fov="3600000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SCALABLE FAULT-TOLERANCE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COMMERCIALLY USEFUL QUANTUM ADVANTAGE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CC"/>
                </a:solidFill>
                <a:cs typeface="Calibri" panose="020F0502020204030204" pitchFamily="34" charset="0"/>
              </a:rPr>
              <a:t>SCIENTIFICALLY INTERESTING ADVANTAGE (2026?)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8F"/>
                </a:solidFill>
                <a:cs typeface="Calibri" panose="020F0502020204030204" pitchFamily="34" charset="0"/>
              </a:rPr>
              <a:t>ACTUALLY VERIFIED QUANTUM ADVANTAGE (2026?)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79"/>
                </a:solidFill>
                <a:cs typeface="Calibri" panose="020F0502020204030204" pitchFamily="34" charset="0"/>
              </a:rPr>
              <a:t>VERIFIABLE QUANTUM ADVANTAGE (2025?)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00"/>
                </a:solidFill>
                <a:cs typeface="Calibri" panose="020F0502020204030204" pitchFamily="34" charset="0"/>
              </a:rPr>
              <a:t>SAMPLING-BASED QUANTUM SUPREMACY (2019-2024)</a:t>
            </a:r>
            <a:endParaRPr lang="en-US" altLang="en-US" sz="2400" b="1" dirty="0">
              <a:solidFill>
                <a:srgbClr val="FFFF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D6EB219-91BA-4EEE-8660-40E7415976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355600"/>
            <a:ext cx="8763000" cy="8493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Favorite Slide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524000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570038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286125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6" name="TextBox 3">
            <a:extLst>
              <a:ext uri="{FF2B5EF4-FFF2-40B4-BE49-F238E27FC236}">
                <a16:creationId xmlns:a16="http://schemas.microsoft.com/office/drawing/2014/main" id="{C2E91509-47F7-4B3D-860D-F059E4C6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236788"/>
            <a:ext cx="2795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Near-Term</a:t>
            </a:r>
          </a:p>
        </p:txBody>
      </p:sp>
      <p:sp>
        <p:nvSpPr>
          <p:cNvPr id="20487" name="TextBox 22">
            <a:extLst>
              <a:ext uri="{FF2B5EF4-FFF2-40B4-BE49-F238E27FC236}">
                <a16:creationId xmlns:a16="http://schemas.microsoft.com/office/drawing/2014/main" id="{626DCC28-6FF4-49B4-98BF-8408B198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2155825"/>
            <a:ext cx="201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0488" name="TextBox 24">
            <a:extLst>
              <a:ext uri="{FF2B5EF4-FFF2-40B4-BE49-F238E27FC236}">
                <a16:creationId xmlns:a16="http://schemas.microsoft.com/office/drawing/2014/main" id="{98C50079-BDD9-4EA5-8494-41C24D52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5572125"/>
            <a:ext cx="570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0489" name="TextBox 25">
            <a:extLst>
              <a:ext uri="{FF2B5EF4-FFF2-40B4-BE49-F238E27FC236}">
                <a16:creationId xmlns:a16="http://schemas.microsoft.com/office/drawing/2014/main" id="{393E6817-B52C-4461-85EA-A82A48B9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4044950"/>
            <a:ext cx="183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Interactive protocols</a:t>
            </a:r>
          </a:p>
        </p:txBody>
      </p:sp>
      <p:sp>
        <p:nvSpPr>
          <p:cNvPr id="20490" name="TextBox 26">
            <a:extLst>
              <a:ext uri="{FF2B5EF4-FFF2-40B4-BE49-F238E27FC236}">
                <a16:creationId xmlns:a16="http://schemas.microsoft.com/office/drawing/2014/main" id="{67FFD18B-C114-4766-A233-E4211C99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3573463"/>
            <a:ext cx="183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0491" name="TextBox 27">
            <a:extLst>
              <a:ext uri="{FF2B5EF4-FFF2-40B4-BE49-F238E27FC236}">
                <a16:creationId xmlns:a16="http://schemas.microsoft.com/office/drawing/2014/main" id="{2A905AE0-3EAC-469A-9A82-3576CE63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824413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0492" name="TextBox 28">
            <a:extLst>
              <a:ext uri="{FF2B5EF4-FFF2-40B4-BE49-F238E27FC236}">
                <a16:creationId xmlns:a16="http://schemas.microsoft.com/office/drawing/2014/main" id="{29AB42ED-F3B3-49EE-9BEA-2116A2A9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000250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Adiabatic,</a:t>
            </a:r>
          </a:p>
        </p:txBody>
      </p:sp>
      <p:sp>
        <p:nvSpPr>
          <p:cNvPr id="20493" name="TextBox 29">
            <a:extLst>
              <a:ext uri="{FF2B5EF4-FFF2-40B4-BE49-F238E27FC236}">
                <a16:creationId xmlns:a16="http://schemas.microsoft.com/office/drawing/2014/main" id="{55CD3A05-2826-43A2-A786-13D067EE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392363"/>
            <a:ext cx="310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learning…</a:t>
            </a:r>
          </a:p>
        </p:txBody>
      </p:sp>
      <p:sp>
        <p:nvSpPr>
          <p:cNvPr id="20494" name="TextBox 30">
            <a:extLst>
              <a:ext uri="{FF2B5EF4-FFF2-40B4-BE49-F238E27FC236}">
                <a16:creationId xmlns:a16="http://schemas.microsoft.com/office/drawing/2014/main" id="{F9AB93B2-E2A0-4244-A448-BE807409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206875"/>
            <a:ext cx="2554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5" name="TextBox 32">
            <a:extLst>
              <a:ext uri="{FF2B5EF4-FFF2-40B4-BE49-F238E27FC236}">
                <a16:creationId xmlns:a16="http://schemas.microsoft.com/office/drawing/2014/main" id="{C141A87C-AFBF-42B4-B2FC-C87EB224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4659313"/>
            <a:ext cx="255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EE6AD705-F8CD-C4D9-E0E3-42DE00BB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970" y="3363049"/>
            <a:ext cx="25542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ARE WE FINALLY HERE?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cument&#10;&#10;AI-generated content may be incorrect.">
            <a:extLst>
              <a:ext uri="{FF2B5EF4-FFF2-40B4-BE49-F238E27FC236}">
                <a16:creationId xmlns:a16="http://schemas.microsoft.com/office/drawing/2014/main" id="{070A0AC3-1707-6B1E-E0BB-C1C1E5D4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02" y="861195"/>
            <a:ext cx="8572898" cy="5996805"/>
          </a:xfrm>
          <a:prstGeom prst="rect">
            <a:avLst/>
          </a:prstGeom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75FB8A89-EB2E-454C-AF08-AD2AE7518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99232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What I’m Excited About:</a:t>
            </a:r>
            <a:br>
              <a:rPr lang="en-US" altLang="en-US" sz="3600" b="1" dirty="0">
                <a:solidFill>
                  <a:srgbClr val="0070C0"/>
                </a:solidFill>
              </a:rPr>
            </a:br>
            <a:r>
              <a:rPr lang="en-US" altLang="en-US" sz="3600" b="1" dirty="0" err="1">
                <a:solidFill>
                  <a:srgbClr val="0070C0"/>
                </a:solidFill>
              </a:rPr>
              <a:t>Quantinuum’s</a:t>
            </a:r>
            <a:r>
              <a:rPr lang="en-US" altLang="en-US" sz="3600" b="1" dirty="0">
                <a:solidFill>
                  <a:srgbClr val="0070C0"/>
                </a:solidFill>
              </a:rPr>
              <a:t> Fermi-Hubbard Demo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2A8609EF-8D21-D47A-D673-5EEE4882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114800"/>
            <a:ext cx="3276600" cy="2473639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E7E4DC4A-F6B1-4D79-929A-4EED681BDBE5}"/>
              </a:ext>
            </a:extLst>
          </p:cNvPr>
          <p:cNvSpPr txBox="1">
            <a:spLocks/>
          </p:cNvSpPr>
          <p:nvPr/>
        </p:nvSpPr>
        <p:spPr bwMode="auto">
          <a:xfrm>
            <a:off x="1066800" y="2581672"/>
            <a:ext cx="6743702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Is there quantum supremacy here or not?  Maybe you can tell me! </a:t>
            </a:r>
            <a:r>
              <a:rPr lang="en-US" altLang="en-US" sz="2800" dirty="0"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150C-E5F3-33F5-ACB0-02F8BE2A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D3E8EF7-0D4D-2279-3D62-0EF20ECFA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70" y="76200"/>
            <a:ext cx="9144000" cy="107791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What I’m Excited About: Google’s OTOC Demo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F93A3AF-C228-C219-DFA0-00F72598FA34}"/>
              </a:ext>
            </a:extLst>
          </p:cNvPr>
          <p:cNvSpPr txBox="1">
            <a:spLocks/>
          </p:cNvSpPr>
          <p:nvPr/>
        </p:nvSpPr>
        <p:spPr bwMode="auto">
          <a:xfrm>
            <a:off x="533400" y="6839309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If we want humans and not AI to discover remaining quantum algorithms, we’d better get cracking!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CB86033-9BE2-B19C-BF9B-4002DBB88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" y="914400"/>
            <a:ext cx="9144000" cy="65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0CCE-F609-9411-ED54-D54188DF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ocument&#10;&#10;AI-generated content may be incorrect.">
            <a:extLst>
              <a:ext uri="{FF2B5EF4-FFF2-40B4-BE49-F238E27FC236}">
                <a16:creationId xmlns:a16="http://schemas.microsoft.com/office/drawing/2014/main" id="{6C4FAD80-DB99-FD38-C04C-180ED911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0" cy="6324662"/>
          </a:xfrm>
          <a:prstGeom prst="rect">
            <a:avLst/>
          </a:prstGeom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351B37BA-6AA2-FA00-1C74-3E8436750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99232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What I’m Excited About:</a:t>
            </a:r>
            <a:br>
              <a:rPr lang="en-US" altLang="en-US" sz="3600" b="1" dirty="0">
                <a:solidFill>
                  <a:srgbClr val="0070C0"/>
                </a:solidFill>
              </a:rPr>
            </a:br>
            <a:r>
              <a:rPr lang="en-US" altLang="en-US" sz="3600" b="1" dirty="0">
                <a:solidFill>
                  <a:srgbClr val="0070C0"/>
                </a:solidFill>
              </a:rPr>
              <a:t>“Quantum Information Supremacy”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5511D5C7-F9AC-4C04-97AE-13F394FBDBA6}"/>
              </a:ext>
            </a:extLst>
          </p:cNvPr>
          <p:cNvSpPr txBox="1">
            <a:spLocks/>
          </p:cNvSpPr>
          <p:nvPr/>
        </p:nvSpPr>
        <p:spPr bwMode="auto">
          <a:xfrm>
            <a:off x="990600" y="3352800"/>
            <a:ext cx="6972302" cy="2394558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Zhao et al., arXiv:2604.07639 last month:</a:t>
            </a:r>
            <a:r>
              <a:rPr lang="en-US" altLang="en-US" sz="2800" dirty="0">
                <a:cs typeface="Calibri" panose="020F0502020204030204" pitchFamily="34" charset="0"/>
              </a:rPr>
              <a:t> Quantum information supremacy with potential applications to solving sparse linear systems, support vector machines, principal component analysis in the streaming setting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8877-6630-6C88-BEEA-DFC85589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A46461D-56EC-EF32-DEF8-EE079B44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99232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What I’m Excited About:</a:t>
            </a:r>
            <a:br>
              <a:rPr lang="en-US" altLang="en-US" sz="3600" b="1" dirty="0">
                <a:solidFill>
                  <a:srgbClr val="0070C0"/>
                </a:solidFill>
              </a:rPr>
            </a:br>
            <a:r>
              <a:rPr lang="en-US" altLang="en-US" sz="3600" b="1" dirty="0">
                <a:solidFill>
                  <a:srgbClr val="0070C0"/>
                </a:solidFill>
              </a:rPr>
              <a:t>Experimental Certified Randomness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AE6C3-4FF0-C906-BD64-A76A94431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4750371" cy="4820991"/>
          </a:xfrm>
          <a:prstGeom prst="rect">
            <a:avLst/>
          </a:prstGeom>
        </p:spPr>
      </p:pic>
      <p:pic>
        <p:nvPicPr>
          <p:cNvPr id="5" name="Picture 4" descr="A group of orange lines&#10;&#10;AI-generated content may be incorrect.">
            <a:extLst>
              <a:ext uri="{FF2B5EF4-FFF2-40B4-BE49-F238E27FC236}">
                <a16:creationId xmlns:a16="http://schemas.microsoft.com/office/drawing/2014/main" id="{2DE02094-FBCF-6427-F398-48B032055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244660"/>
            <a:ext cx="7543800" cy="24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AD314-1F7B-249C-6CBA-31570AECA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CB68B60-00EB-015B-12A9-97226B39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4"/>
            <a:ext cx="9144000" cy="65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5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224850</TotalTime>
  <Words>429</Words>
  <Application>Microsoft Office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1_Default Design</vt:lpstr>
      <vt:lpstr>Verifiable Quantum Advantage in 2026</vt:lpstr>
      <vt:lpstr>Exciting times for QC…</vt:lpstr>
      <vt:lpstr>Outlook</vt:lpstr>
      <vt:lpstr>My Favorite Slide</vt:lpstr>
      <vt:lpstr>What I’m Excited About: Quantinuum’s Fermi-Hubbard Demo</vt:lpstr>
      <vt:lpstr>What I’m Excited About: Google’s OTOC Demo</vt:lpstr>
      <vt:lpstr>What I’m Excited About: “Quantum Information Supremacy”</vt:lpstr>
      <vt:lpstr>What I’m Excited About: Experimental Certified Randomness</vt:lpstr>
      <vt:lpstr>PowerPoint Presentation</vt:lpstr>
      <vt:lpstr>What I’m Excited About: BlueQubit’s Obfuscated Peaked Circuit Demo</vt:lpstr>
      <vt:lpstr>More Generally, Peaked Circuits! A.-Zhang, arXiv:2404.14493v2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Computer Science</dc:title>
  <dc:creator>Scott Aaronson</dc:creator>
  <cp:lastModifiedBy>Scott Aaronson</cp:lastModifiedBy>
  <cp:revision>471</cp:revision>
  <dcterms:created xsi:type="dcterms:W3CDTF">2010-04-09T19:35:08Z</dcterms:created>
  <dcterms:modified xsi:type="dcterms:W3CDTF">2026-05-11T14:32:18Z</dcterms:modified>
</cp:coreProperties>
</file>