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4" r:id="rId9"/>
    <p:sldId id="265" r:id="rId10"/>
    <p:sldId id="266" r:id="rId11"/>
    <p:sldId id="270" r:id="rId12"/>
    <p:sldId id="268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9" autoAdjust="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278E-7E8D-4F8A-8C5A-4D90124D4475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CF55B-4799-490B-8BDD-03CC10055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181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278E-7E8D-4F8A-8C5A-4D90124D4475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CF55B-4799-490B-8BDD-03CC10055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79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278E-7E8D-4F8A-8C5A-4D90124D4475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CF55B-4799-490B-8BDD-03CC10055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536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278E-7E8D-4F8A-8C5A-4D90124D4475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CF55B-4799-490B-8BDD-03CC10055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49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278E-7E8D-4F8A-8C5A-4D90124D4475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CF55B-4799-490B-8BDD-03CC10055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020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278E-7E8D-4F8A-8C5A-4D90124D4475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CF55B-4799-490B-8BDD-03CC10055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44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278E-7E8D-4F8A-8C5A-4D90124D4475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CF55B-4799-490B-8BDD-03CC10055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51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278E-7E8D-4F8A-8C5A-4D90124D4475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CF55B-4799-490B-8BDD-03CC10055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33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278E-7E8D-4F8A-8C5A-4D90124D4475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CF55B-4799-490B-8BDD-03CC10055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862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278E-7E8D-4F8A-8C5A-4D90124D4475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CF55B-4799-490B-8BDD-03CC10055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521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278E-7E8D-4F8A-8C5A-4D90124D4475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CF55B-4799-490B-8BDD-03CC10055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177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2278E-7E8D-4F8A-8C5A-4D90124D4475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CF55B-4799-490B-8BDD-03CC10055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520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7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Some Limits on Non-Local Randomness Expansion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Matt </a:t>
            </a:r>
            <a:r>
              <a:rPr lang="en-US" dirty="0" err="1" smtClean="0"/>
              <a:t>Coudron</a:t>
            </a:r>
            <a:r>
              <a:rPr lang="en-US" dirty="0" smtClean="0"/>
              <a:t> and Henry Yuen</a:t>
            </a:r>
          </a:p>
          <a:p>
            <a:r>
              <a:rPr lang="en-US" dirty="0" smtClean="0"/>
              <a:t>6.845</a:t>
            </a:r>
          </a:p>
          <a:p>
            <a:r>
              <a:rPr lang="en-US" dirty="0" smtClean="0"/>
              <a:t>12/12/12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119196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God does not play dice. </a:t>
            </a:r>
          </a:p>
          <a:p>
            <a:r>
              <a:rPr lang="en-US" dirty="0"/>
              <a:t>	</a:t>
            </a:r>
            <a:r>
              <a:rPr lang="en-US" dirty="0" smtClean="0"/>
              <a:t>--</a:t>
            </a:r>
            <a:r>
              <a:rPr lang="en-US" i="1" dirty="0" smtClean="0"/>
              <a:t>Albert Einstein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953000" y="5867400"/>
            <a:ext cx="3931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Einstein, stop telling God what to do. </a:t>
            </a:r>
          </a:p>
          <a:p>
            <a:r>
              <a:rPr lang="en-US" dirty="0"/>
              <a:t>	</a:t>
            </a:r>
            <a:r>
              <a:rPr lang="en-US" dirty="0" smtClean="0"/>
              <a:t>--</a:t>
            </a:r>
            <a:r>
              <a:rPr lang="en-US" i="1" dirty="0" err="1" smtClean="0"/>
              <a:t>Niels</a:t>
            </a:r>
            <a:r>
              <a:rPr lang="en-US" i="1" dirty="0" smtClean="0"/>
              <a:t> Bohr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91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Upper bounds</a:t>
            </a:r>
          </a:p>
          <a:p>
            <a:pPr lvl="1"/>
            <a:r>
              <a:rPr lang="en-US" sz="2400" dirty="0" err="1" smtClean="0"/>
              <a:t>Nonadaptive</a:t>
            </a:r>
            <a:r>
              <a:rPr lang="en-US" sz="2400" dirty="0"/>
              <a:t> </a:t>
            </a:r>
            <a:r>
              <a:rPr lang="en-US" sz="2400" dirty="0" smtClean="0"/>
              <a:t>protocols performing “AND” tests, with perfect games: doubly exponential upper bound.</a:t>
            </a:r>
          </a:p>
          <a:p>
            <a:pPr lvl="1"/>
            <a:r>
              <a:rPr lang="en-US" sz="2400" dirty="0" err="1" smtClean="0"/>
              <a:t>Nonadaptive</a:t>
            </a:r>
            <a:r>
              <a:rPr lang="en-US" sz="2400" dirty="0" smtClean="0"/>
              <a:t> (</a:t>
            </a:r>
            <a:r>
              <a:rPr lang="en-US" sz="1800" i="1" dirty="0" smtClean="0"/>
              <a:t>no </a:t>
            </a:r>
            <a:r>
              <a:rPr lang="en-US" sz="1800" i="1" dirty="0" err="1" smtClean="0"/>
              <a:t>signalling</a:t>
            </a:r>
            <a:r>
              <a:rPr lang="en-US" sz="2400" dirty="0" smtClean="0"/>
              <a:t>) protocols performing CHSH tests: exponential upper bound</a:t>
            </a:r>
          </a:p>
          <a:p>
            <a:pPr lvl="2"/>
            <a:r>
              <a:rPr lang="en-US" sz="2000" dirty="0" smtClean="0"/>
              <a:t>Shows VV-like protocols and analysis are essentially optimal!</a:t>
            </a:r>
          </a:p>
          <a:p>
            <a:r>
              <a:rPr lang="en-US" sz="2800" dirty="0" smtClean="0"/>
              <a:t>Lower bounds</a:t>
            </a:r>
          </a:p>
          <a:p>
            <a:pPr lvl="1"/>
            <a:r>
              <a:rPr lang="en-US" sz="2400" dirty="0" smtClean="0"/>
              <a:t>A simplified VV protocol that achieves better </a:t>
            </a:r>
            <a:r>
              <a:rPr lang="en-US" sz="2400" i="1" dirty="0" smtClean="0"/>
              <a:t>randomness rate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7087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Non-Adaptive</a:t>
            </a:r>
          </a:p>
          <a:p>
            <a:r>
              <a:rPr lang="en-US" dirty="0" smtClean="0"/>
              <a:t>“</a:t>
            </a:r>
            <a:r>
              <a:rPr lang="en-US" dirty="0"/>
              <a:t>AND” </a:t>
            </a:r>
            <a:r>
              <a:rPr lang="en-US" dirty="0" smtClean="0"/>
              <a:t>Test</a:t>
            </a:r>
          </a:p>
          <a:p>
            <a:r>
              <a:rPr lang="en-US" dirty="0" smtClean="0"/>
              <a:t>Perfect Games</a:t>
            </a:r>
            <a:endParaRPr lang="en-US" dirty="0"/>
          </a:p>
          <a:p>
            <a:r>
              <a:rPr lang="en-US" dirty="0" smtClean="0"/>
              <a:t>CHSH Tests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146" name="Group 145"/>
          <p:cNvGrpSpPr/>
          <p:nvPr/>
        </p:nvGrpSpPr>
        <p:grpSpPr>
          <a:xfrm>
            <a:off x="4066697" y="1220566"/>
            <a:ext cx="4684806" cy="5362096"/>
            <a:chOff x="3602690" y="1186934"/>
            <a:chExt cx="4684806" cy="5362096"/>
          </a:xfrm>
        </p:grpSpPr>
        <p:pic>
          <p:nvPicPr>
            <p:cNvPr id="124" name="Picture 2" descr="http://www.secoqc.net/downloads/pictures/autocomp_alicebob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72973" y="3521512"/>
              <a:ext cx="1452598" cy="7602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5" name="Picture 2" descr="http://www.secoqc.net/downloads/pictures/autocomp_alicebob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76160" y="3483247"/>
              <a:ext cx="1483501" cy="7481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26" name="Straight Connector 125"/>
            <p:cNvCxnSpPr/>
            <p:nvPr/>
          </p:nvCxnSpPr>
          <p:spPr>
            <a:xfrm>
              <a:off x="5867400" y="2590800"/>
              <a:ext cx="0" cy="2350589"/>
            </a:xfrm>
            <a:prstGeom prst="line">
              <a:avLst/>
            </a:prstGeom>
            <a:ln w="28575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7" name="Picture 2" descr="http://www.huttwaterpolo.org.nz/photo_galleries/200702_gallery1/medium_small/referee_cartoon_black_white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00971" y="1504949"/>
              <a:ext cx="604838" cy="8572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8" name="TextBox 127"/>
            <p:cNvSpPr txBox="1"/>
            <p:nvPr/>
          </p:nvSpPr>
          <p:spPr>
            <a:xfrm>
              <a:off x="5283263" y="1186934"/>
              <a:ext cx="1084642" cy="276999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1000101001</a:t>
              </a:r>
              <a:endParaRPr lang="en-US" sz="1200" dirty="0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3602690" y="2155037"/>
              <a:ext cx="215948" cy="3323987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0</a:t>
              </a:r>
            </a:p>
            <a:p>
              <a:r>
                <a:rPr lang="en-US" sz="1050" dirty="0" smtClean="0"/>
                <a:t>1</a:t>
              </a:r>
            </a:p>
            <a:p>
              <a:r>
                <a:rPr lang="en-US" sz="1050" dirty="0" smtClean="0"/>
                <a:t>1</a:t>
              </a:r>
              <a:endParaRPr lang="en-US" sz="1050" dirty="0" smtClean="0"/>
            </a:p>
            <a:p>
              <a:r>
                <a:rPr lang="en-US" sz="1050" dirty="0" smtClean="0"/>
                <a:t>0</a:t>
              </a:r>
            </a:p>
            <a:p>
              <a:r>
                <a:rPr lang="en-US" sz="1050" dirty="0" smtClean="0"/>
                <a:t>1</a:t>
              </a:r>
              <a:endParaRPr lang="en-US" sz="1050" dirty="0" smtClean="0"/>
            </a:p>
            <a:p>
              <a:r>
                <a:rPr lang="en-US" sz="1050" dirty="0" smtClean="0"/>
                <a:t>0</a:t>
              </a:r>
            </a:p>
            <a:p>
              <a:r>
                <a:rPr lang="en-US" sz="1050" dirty="0"/>
                <a:t>0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/>
                <a:t>0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/>
                <a:t>0</a:t>
              </a:r>
            </a:p>
            <a:p>
              <a:r>
                <a:rPr lang="en-US" sz="1050" dirty="0"/>
                <a:t>0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/>
                <a:t>0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/>
                <a:t>0</a:t>
              </a:r>
            </a:p>
            <a:p>
              <a:r>
                <a:rPr lang="en-US" sz="1050" dirty="0"/>
                <a:t>0</a:t>
              </a:r>
            </a:p>
            <a:p>
              <a:r>
                <a:rPr lang="en-US" sz="1050" dirty="0" smtClean="0"/>
                <a:t>1</a:t>
              </a:r>
              <a:endParaRPr lang="en-US" sz="1050" dirty="0"/>
            </a:p>
          </p:txBody>
        </p:sp>
        <p:pic>
          <p:nvPicPr>
            <p:cNvPr id="130" name="Picture 2" descr="http://www.huttwaterpolo.org.nz/photo_galleries/200702_gallery1/medium_small/referee_cartoon_black_white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6128" y="5691779"/>
              <a:ext cx="604838" cy="8572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1" name="TextBox 130"/>
            <p:cNvSpPr txBox="1"/>
            <p:nvPr/>
          </p:nvSpPr>
          <p:spPr>
            <a:xfrm>
              <a:off x="5591469" y="5700436"/>
              <a:ext cx="6476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Test</a:t>
              </a:r>
              <a:endParaRPr lang="en-US" b="1" dirty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3602690" y="5568775"/>
              <a:ext cx="21594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.</a:t>
              </a:r>
            </a:p>
            <a:p>
              <a:r>
                <a:rPr lang="en-US" sz="1050" dirty="0" smtClean="0"/>
                <a:t>.</a:t>
              </a:r>
            </a:p>
            <a:p>
              <a:r>
                <a:rPr lang="en-US" sz="1050" dirty="0" smtClean="0"/>
                <a:t>.</a:t>
              </a:r>
            </a:p>
            <a:p>
              <a:r>
                <a:rPr lang="en-US" sz="1050" dirty="0"/>
                <a:t>.</a:t>
              </a:r>
              <a:endParaRPr lang="en-US" sz="1050" dirty="0" smtClean="0"/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8071548" y="5602806"/>
              <a:ext cx="21594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.</a:t>
              </a:r>
            </a:p>
            <a:p>
              <a:r>
                <a:rPr lang="en-US" sz="1050" dirty="0" smtClean="0"/>
                <a:t>.</a:t>
              </a:r>
            </a:p>
            <a:p>
              <a:r>
                <a:rPr lang="en-US" sz="1050" dirty="0" smtClean="0"/>
                <a:t>.</a:t>
              </a:r>
            </a:p>
            <a:p>
              <a:r>
                <a:rPr lang="en-US" sz="1050" dirty="0"/>
                <a:t>.</a:t>
              </a:r>
              <a:endParaRPr lang="en-US" sz="1050" dirty="0" smtClean="0"/>
            </a:p>
          </p:txBody>
        </p:sp>
        <p:sp>
          <p:nvSpPr>
            <p:cNvPr id="134" name="Right Arrow 133"/>
            <p:cNvSpPr/>
            <p:nvPr/>
          </p:nvSpPr>
          <p:spPr>
            <a:xfrm rot="9629385">
              <a:off x="4160567" y="2144070"/>
              <a:ext cx="1285773" cy="14676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ight Arrow 134"/>
            <p:cNvSpPr/>
            <p:nvPr/>
          </p:nvSpPr>
          <p:spPr>
            <a:xfrm rot="1143289">
              <a:off x="6275024" y="2111223"/>
              <a:ext cx="1285773" cy="14676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6" name="Straight Connector 135"/>
            <p:cNvCxnSpPr/>
            <p:nvPr/>
          </p:nvCxnSpPr>
          <p:spPr>
            <a:xfrm>
              <a:off x="3886200" y="2217450"/>
              <a:ext cx="1013072" cy="1265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>
              <a:endCxn id="124" idx="2"/>
            </p:cNvCxnSpPr>
            <p:nvPr/>
          </p:nvCxnSpPr>
          <p:spPr>
            <a:xfrm flipV="1">
              <a:off x="3966910" y="4281717"/>
              <a:ext cx="932362" cy="12167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 flipV="1">
              <a:off x="6858000" y="2280763"/>
              <a:ext cx="1044352" cy="12180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 flipH="1" flipV="1">
              <a:off x="6781800" y="4231393"/>
              <a:ext cx="1074340" cy="105709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0" name="Right Arrow 139"/>
            <p:cNvSpPr/>
            <p:nvPr/>
          </p:nvSpPr>
          <p:spPr>
            <a:xfrm rot="5400000">
              <a:off x="4865170" y="4472008"/>
              <a:ext cx="642885" cy="2456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ight Arrow 140"/>
            <p:cNvSpPr/>
            <p:nvPr/>
          </p:nvSpPr>
          <p:spPr>
            <a:xfrm rot="5400000">
              <a:off x="6087658" y="4497138"/>
              <a:ext cx="642885" cy="2456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6169841" y="5026621"/>
              <a:ext cx="1128944" cy="253916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/>
                <a:t>11111010101….</a:t>
              </a:r>
              <a:endParaRPr lang="en-US" sz="1050" dirty="0"/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4617832" y="5026621"/>
              <a:ext cx="1128944" cy="253916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/>
                <a:t>01000010100….</a:t>
              </a:r>
              <a:endParaRPr lang="en-US" sz="1050" dirty="0"/>
            </a:p>
          </p:txBody>
        </p:sp>
        <p:sp>
          <p:nvSpPr>
            <p:cNvPr id="144" name="Right Arrow 143"/>
            <p:cNvSpPr/>
            <p:nvPr/>
          </p:nvSpPr>
          <p:spPr>
            <a:xfrm rot="5400000">
              <a:off x="5762909" y="5325437"/>
              <a:ext cx="304800" cy="3810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8071548" y="2217450"/>
              <a:ext cx="215948" cy="3323987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0</a:t>
              </a:r>
            </a:p>
            <a:p>
              <a:r>
                <a:rPr lang="en-US" sz="1050" dirty="0" smtClean="0"/>
                <a:t>1</a:t>
              </a:r>
            </a:p>
            <a:p>
              <a:r>
                <a:rPr lang="en-US" sz="1050" dirty="0" smtClean="0"/>
                <a:t>1</a:t>
              </a:r>
              <a:endParaRPr lang="en-US" sz="1050" dirty="0" smtClean="0"/>
            </a:p>
            <a:p>
              <a:r>
                <a:rPr lang="en-US" sz="1050" dirty="0" smtClean="0"/>
                <a:t>0</a:t>
              </a:r>
            </a:p>
            <a:p>
              <a:r>
                <a:rPr lang="en-US" sz="1050" dirty="0" smtClean="0"/>
                <a:t>1</a:t>
              </a:r>
              <a:endParaRPr lang="en-US" sz="1050" dirty="0" smtClean="0"/>
            </a:p>
            <a:p>
              <a:r>
                <a:rPr lang="en-US" sz="1050" dirty="0" smtClean="0"/>
                <a:t>0</a:t>
              </a:r>
            </a:p>
            <a:p>
              <a:r>
                <a:rPr lang="en-US" sz="1050" dirty="0"/>
                <a:t>0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/>
                <a:t>0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/>
                <a:t>0</a:t>
              </a:r>
            </a:p>
            <a:p>
              <a:r>
                <a:rPr lang="en-US" sz="1050" dirty="0"/>
                <a:t>0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/>
                <a:t>0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/>
                <a:t>0</a:t>
              </a:r>
            </a:p>
            <a:p>
              <a:r>
                <a:rPr lang="en-US" sz="1050" dirty="0"/>
                <a:t>0</a:t>
              </a:r>
            </a:p>
            <a:p>
              <a:r>
                <a:rPr lang="en-US" sz="1050" dirty="0" smtClean="0"/>
                <a:t>1</a:t>
              </a:r>
              <a:endParaRPr lang="en-US" sz="1050" dirty="0"/>
            </a:p>
          </p:txBody>
        </p:sp>
      </p:grpSp>
    </p:spTree>
    <p:extLst>
      <p:ext uri="{BB962C8B-B14F-4D97-AF65-F5344CB8AC3E}">
        <p14:creationId xmlns:p14="http://schemas.microsoft.com/office/powerpoint/2010/main" val="150369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Doubly Exponential Bound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Must exhibit a “cheating strategy” for Alice and Bob</a:t>
            </a:r>
          </a:p>
          <a:p>
            <a:r>
              <a:rPr lang="en-US" dirty="0" smtClean="0"/>
              <a:t>Assume an “AND” test with perfect games</a:t>
            </a:r>
          </a:p>
          <a:p>
            <a:r>
              <a:rPr lang="en-US" dirty="0" smtClean="0"/>
              <a:t>Outputs must be low entropy</a:t>
            </a:r>
          </a:p>
          <a:p>
            <a:r>
              <a:rPr lang="en-US" dirty="0" smtClean="0"/>
              <a:t>Idea:  Replay previous outputs when inputs repeat.</a:t>
            </a:r>
          </a:p>
          <a:p>
            <a:r>
              <a:rPr lang="en-US" dirty="0" smtClean="0"/>
              <a:t>But, how can we be sure when inputs repeat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71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Doubly Exponential Bound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Idea: Alice and Bob both compute input matrix M</a:t>
            </a:r>
          </a:p>
          <a:p>
            <a:r>
              <a:rPr lang="en-US" dirty="0" smtClean="0"/>
              <a:t>Where rows of M repeat, inputs must repeat</a:t>
            </a:r>
          </a:p>
          <a:p>
            <a:r>
              <a:rPr lang="en-US" dirty="0" smtClean="0"/>
              <a:t>Replay outputs on repeated rows 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860896" y="4267016"/>
            <a:ext cx="533400" cy="219290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(0, 1)</a:t>
            </a:r>
          </a:p>
          <a:p>
            <a:r>
              <a:rPr lang="en-US" sz="1050" dirty="0" smtClean="0"/>
              <a:t>(1, 1)  </a:t>
            </a:r>
          </a:p>
          <a:p>
            <a:r>
              <a:rPr lang="en-US" sz="1050" dirty="0" smtClean="0"/>
              <a:t>(1, 0)</a:t>
            </a:r>
            <a:endParaRPr lang="en-US" sz="1050" dirty="0" smtClean="0"/>
          </a:p>
          <a:p>
            <a:r>
              <a:rPr lang="en-US" sz="1050" dirty="0" smtClean="0"/>
              <a:t>(0, 1)</a:t>
            </a:r>
          </a:p>
          <a:p>
            <a:r>
              <a:rPr lang="en-US" sz="1050" dirty="0" smtClean="0"/>
              <a:t>(1, 0)</a:t>
            </a:r>
            <a:endParaRPr lang="en-US" sz="1050" dirty="0" smtClean="0"/>
          </a:p>
          <a:p>
            <a:r>
              <a:rPr lang="en-US" sz="1050" dirty="0" smtClean="0"/>
              <a:t>(0, 0)</a:t>
            </a:r>
          </a:p>
          <a:p>
            <a:r>
              <a:rPr lang="en-US" sz="1050" dirty="0" smtClean="0"/>
              <a:t>(0, 1)</a:t>
            </a:r>
            <a:endParaRPr lang="en-US" sz="1050" dirty="0"/>
          </a:p>
          <a:p>
            <a:r>
              <a:rPr lang="en-US" sz="1050" dirty="0" smtClean="0"/>
              <a:t>(1, 1)</a:t>
            </a:r>
          </a:p>
          <a:p>
            <a:endParaRPr lang="en-US" sz="1050" dirty="0"/>
          </a:p>
          <a:p>
            <a:endParaRPr lang="en-US" sz="1050" dirty="0" smtClean="0"/>
          </a:p>
          <a:p>
            <a:endParaRPr lang="en-US" sz="1050" dirty="0"/>
          </a:p>
          <a:p>
            <a:endParaRPr lang="en-US" sz="1050" dirty="0" smtClean="0"/>
          </a:p>
          <a:p>
            <a:endParaRPr lang="en-US" sz="1050" dirty="0"/>
          </a:p>
        </p:txBody>
      </p:sp>
      <p:sp>
        <p:nvSpPr>
          <p:cNvPr id="30" name="TextBox 29"/>
          <p:cNvSpPr txBox="1"/>
          <p:nvPr/>
        </p:nvSpPr>
        <p:spPr>
          <a:xfrm>
            <a:off x="5378390" y="4267020"/>
            <a:ext cx="533400" cy="219290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(1, 1)</a:t>
            </a:r>
          </a:p>
          <a:p>
            <a:r>
              <a:rPr lang="en-US" sz="1050" dirty="0" smtClean="0"/>
              <a:t>(0, 0)  </a:t>
            </a:r>
          </a:p>
          <a:p>
            <a:r>
              <a:rPr lang="en-US" sz="1050" dirty="0" smtClean="0"/>
              <a:t>(1, 0)</a:t>
            </a:r>
            <a:endParaRPr lang="en-US" sz="1050" dirty="0" smtClean="0"/>
          </a:p>
          <a:p>
            <a:r>
              <a:rPr lang="en-US" sz="1050" dirty="0" smtClean="0"/>
              <a:t>(0, 1)</a:t>
            </a:r>
          </a:p>
          <a:p>
            <a:r>
              <a:rPr lang="en-US" sz="1050" dirty="0" smtClean="0"/>
              <a:t>(0, 1)</a:t>
            </a:r>
            <a:endParaRPr lang="en-US" sz="1050" dirty="0" smtClean="0"/>
          </a:p>
          <a:p>
            <a:r>
              <a:rPr lang="en-US" sz="1050" dirty="0" smtClean="0"/>
              <a:t>(0, 0)</a:t>
            </a:r>
          </a:p>
          <a:p>
            <a:r>
              <a:rPr lang="en-US" sz="1050" dirty="0" smtClean="0"/>
              <a:t>(1, 1)</a:t>
            </a:r>
            <a:endParaRPr lang="en-US" sz="1050" dirty="0"/>
          </a:p>
          <a:p>
            <a:r>
              <a:rPr lang="en-US" sz="1050" dirty="0" smtClean="0"/>
              <a:t>(1, 0)</a:t>
            </a:r>
          </a:p>
          <a:p>
            <a:endParaRPr lang="en-US" sz="1050" dirty="0"/>
          </a:p>
          <a:p>
            <a:endParaRPr lang="en-US" sz="1050" dirty="0" smtClean="0"/>
          </a:p>
          <a:p>
            <a:endParaRPr lang="en-US" sz="1050" dirty="0"/>
          </a:p>
          <a:p>
            <a:endParaRPr lang="en-US" sz="1050" dirty="0" smtClean="0"/>
          </a:p>
          <a:p>
            <a:endParaRPr lang="en-US" sz="1050" dirty="0"/>
          </a:p>
        </p:txBody>
      </p:sp>
      <p:sp>
        <p:nvSpPr>
          <p:cNvPr id="34" name="TextBox 33"/>
          <p:cNvSpPr txBox="1"/>
          <p:nvPr/>
        </p:nvSpPr>
        <p:spPr>
          <a:xfrm>
            <a:off x="7460944" y="4267020"/>
            <a:ext cx="533400" cy="219290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(0, 1)</a:t>
            </a:r>
          </a:p>
          <a:p>
            <a:r>
              <a:rPr lang="en-US" sz="1050" dirty="0" smtClean="0"/>
              <a:t>(1, 0)  </a:t>
            </a:r>
          </a:p>
          <a:p>
            <a:r>
              <a:rPr lang="en-US" sz="1050" dirty="0" smtClean="0"/>
              <a:t>(0, 0)</a:t>
            </a:r>
            <a:endParaRPr lang="en-US" sz="1050" dirty="0" smtClean="0"/>
          </a:p>
          <a:p>
            <a:r>
              <a:rPr lang="en-US" sz="1050" dirty="0" smtClean="0"/>
              <a:t>(1, 1)</a:t>
            </a:r>
          </a:p>
          <a:p>
            <a:r>
              <a:rPr lang="en-US" sz="1050" dirty="0" smtClean="0"/>
              <a:t>(1, 1)</a:t>
            </a:r>
            <a:endParaRPr lang="en-US" sz="1050" dirty="0" smtClean="0"/>
          </a:p>
          <a:p>
            <a:r>
              <a:rPr lang="en-US" sz="1050" dirty="0" smtClean="0"/>
              <a:t>(1, 0)</a:t>
            </a:r>
          </a:p>
          <a:p>
            <a:r>
              <a:rPr lang="en-US" sz="1050" dirty="0" smtClean="0"/>
              <a:t>(0, 0)</a:t>
            </a:r>
            <a:endParaRPr lang="en-US" sz="1050" dirty="0"/>
          </a:p>
          <a:p>
            <a:r>
              <a:rPr lang="en-US" sz="1050" dirty="0" smtClean="0"/>
              <a:t>(0, 1)</a:t>
            </a:r>
          </a:p>
          <a:p>
            <a:endParaRPr lang="en-US" sz="1050" dirty="0"/>
          </a:p>
          <a:p>
            <a:endParaRPr lang="en-US" sz="1050" dirty="0" smtClean="0"/>
          </a:p>
          <a:p>
            <a:endParaRPr lang="en-US" sz="1050" dirty="0"/>
          </a:p>
          <a:p>
            <a:endParaRPr lang="en-US" sz="1050" dirty="0" smtClean="0"/>
          </a:p>
          <a:p>
            <a:endParaRPr lang="en-US" sz="1050" dirty="0"/>
          </a:p>
        </p:txBody>
      </p:sp>
      <p:sp>
        <p:nvSpPr>
          <p:cNvPr id="35" name="TextBox 34"/>
          <p:cNvSpPr txBox="1"/>
          <p:nvPr/>
        </p:nvSpPr>
        <p:spPr>
          <a:xfrm>
            <a:off x="7994344" y="4267017"/>
            <a:ext cx="533400" cy="219290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(1, 0)</a:t>
            </a:r>
          </a:p>
          <a:p>
            <a:r>
              <a:rPr lang="en-US" sz="1050" dirty="0" smtClean="0"/>
              <a:t>(1, 1)  </a:t>
            </a:r>
          </a:p>
          <a:p>
            <a:r>
              <a:rPr lang="en-US" sz="1050" dirty="0" smtClean="0"/>
              <a:t>(0, 0)</a:t>
            </a:r>
            <a:endParaRPr lang="en-US" sz="1050" dirty="0" smtClean="0"/>
          </a:p>
          <a:p>
            <a:r>
              <a:rPr lang="en-US" sz="1050" dirty="0" smtClean="0"/>
              <a:t>(0, 1)</a:t>
            </a:r>
          </a:p>
          <a:p>
            <a:r>
              <a:rPr lang="en-US" sz="1050" dirty="0" smtClean="0"/>
              <a:t>(1, 1)</a:t>
            </a:r>
            <a:endParaRPr lang="en-US" sz="1050" dirty="0" smtClean="0"/>
          </a:p>
          <a:p>
            <a:r>
              <a:rPr lang="en-US" sz="1050" dirty="0" smtClean="0"/>
              <a:t>(0, 0)</a:t>
            </a:r>
          </a:p>
          <a:p>
            <a:r>
              <a:rPr lang="en-US" sz="1050" dirty="0" smtClean="0"/>
              <a:t>(1, 0)</a:t>
            </a:r>
            <a:endParaRPr lang="en-US" sz="1050" dirty="0"/>
          </a:p>
          <a:p>
            <a:r>
              <a:rPr lang="en-US" sz="1050" dirty="0" smtClean="0"/>
              <a:t>(1, 1)</a:t>
            </a:r>
          </a:p>
          <a:p>
            <a:endParaRPr lang="en-US" sz="1050" dirty="0"/>
          </a:p>
          <a:p>
            <a:endParaRPr lang="en-US" sz="1050" dirty="0" smtClean="0"/>
          </a:p>
          <a:p>
            <a:endParaRPr lang="en-US" sz="1050" dirty="0"/>
          </a:p>
          <a:p>
            <a:endParaRPr lang="en-US" sz="1050" dirty="0" smtClean="0"/>
          </a:p>
          <a:p>
            <a:endParaRPr lang="en-US" sz="1050" dirty="0"/>
          </a:p>
        </p:txBody>
      </p:sp>
      <p:sp>
        <p:nvSpPr>
          <p:cNvPr id="38" name="TextBox 37"/>
          <p:cNvSpPr txBox="1"/>
          <p:nvPr/>
        </p:nvSpPr>
        <p:spPr>
          <a:xfrm>
            <a:off x="5001497" y="5652012"/>
            <a:ext cx="2159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.</a:t>
            </a:r>
          </a:p>
          <a:p>
            <a:r>
              <a:rPr lang="en-US" sz="1050" dirty="0" smtClean="0"/>
              <a:t>.</a:t>
            </a:r>
          </a:p>
          <a:p>
            <a:r>
              <a:rPr lang="en-US" sz="1050" dirty="0" smtClean="0"/>
              <a:t>.</a:t>
            </a:r>
          </a:p>
          <a:p>
            <a:r>
              <a:rPr lang="en-US" sz="1050" dirty="0"/>
              <a:t>.</a:t>
            </a:r>
            <a:endParaRPr lang="en-US" sz="1050" dirty="0" smtClean="0"/>
          </a:p>
        </p:txBody>
      </p:sp>
      <p:sp>
        <p:nvSpPr>
          <p:cNvPr id="39" name="TextBox 38"/>
          <p:cNvSpPr txBox="1"/>
          <p:nvPr/>
        </p:nvSpPr>
        <p:spPr>
          <a:xfrm>
            <a:off x="5537116" y="5652015"/>
            <a:ext cx="2159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.</a:t>
            </a:r>
          </a:p>
          <a:p>
            <a:r>
              <a:rPr lang="en-US" sz="1050" dirty="0" smtClean="0"/>
              <a:t>.</a:t>
            </a:r>
          </a:p>
          <a:p>
            <a:r>
              <a:rPr lang="en-US" sz="1050" dirty="0" smtClean="0"/>
              <a:t>.</a:t>
            </a:r>
          </a:p>
          <a:p>
            <a:r>
              <a:rPr lang="en-US" sz="1050" dirty="0"/>
              <a:t>.</a:t>
            </a:r>
            <a:endParaRPr lang="en-US" sz="1050" dirty="0" smtClean="0"/>
          </a:p>
        </p:txBody>
      </p:sp>
      <p:sp>
        <p:nvSpPr>
          <p:cNvPr id="40" name="TextBox 39"/>
          <p:cNvSpPr txBox="1"/>
          <p:nvPr/>
        </p:nvSpPr>
        <p:spPr>
          <a:xfrm>
            <a:off x="6156296" y="5652015"/>
            <a:ext cx="2159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.</a:t>
            </a:r>
          </a:p>
          <a:p>
            <a:r>
              <a:rPr lang="en-US" sz="1050" dirty="0" smtClean="0"/>
              <a:t>.</a:t>
            </a:r>
          </a:p>
          <a:p>
            <a:r>
              <a:rPr lang="en-US" sz="1050" dirty="0" smtClean="0"/>
              <a:t>.</a:t>
            </a:r>
          </a:p>
          <a:p>
            <a:r>
              <a:rPr lang="en-US" sz="1050" dirty="0"/>
              <a:t>.</a:t>
            </a:r>
            <a:endParaRPr lang="en-US" sz="1050" dirty="0" smtClean="0"/>
          </a:p>
        </p:txBody>
      </p:sp>
      <p:sp>
        <p:nvSpPr>
          <p:cNvPr id="41" name="TextBox 40"/>
          <p:cNvSpPr txBox="1"/>
          <p:nvPr/>
        </p:nvSpPr>
        <p:spPr>
          <a:xfrm>
            <a:off x="6537296" y="5663109"/>
            <a:ext cx="2159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.</a:t>
            </a:r>
          </a:p>
          <a:p>
            <a:r>
              <a:rPr lang="en-US" sz="1050" dirty="0" smtClean="0"/>
              <a:t>.</a:t>
            </a:r>
          </a:p>
          <a:p>
            <a:r>
              <a:rPr lang="en-US" sz="1050" dirty="0" smtClean="0"/>
              <a:t>.</a:t>
            </a:r>
          </a:p>
          <a:p>
            <a:r>
              <a:rPr lang="en-US" sz="1050" dirty="0"/>
              <a:t>.</a:t>
            </a:r>
            <a:endParaRPr lang="en-US" sz="1050" dirty="0" smtClean="0"/>
          </a:p>
        </p:txBody>
      </p:sp>
      <p:sp>
        <p:nvSpPr>
          <p:cNvPr id="42" name="TextBox 41"/>
          <p:cNvSpPr txBox="1"/>
          <p:nvPr/>
        </p:nvSpPr>
        <p:spPr>
          <a:xfrm>
            <a:off x="6876038" y="5652012"/>
            <a:ext cx="2159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.</a:t>
            </a:r>
          </a:p>
          <a:p>
            <a:r>
              <a:rPr lang="en-US" sz="1050" dirty="0" smtClean="0"/>
              <a:t>.</a:t>
            </a:r>
          </a:p>
          <a:p>
            <a:r>
              <a:rPr lang="en-US" sz="1050" dirty="0" smtClean="0"/>
              <a:t>.</a:t>
            </a:r>
          </a:p>
          <a:p>
            <a:r>
              <a:rPr lang="en-US" sz="1050" dirty="0"/>
              <a:t>.</a:t>
            </a:r>
            <a:endParaRPr lang="en-US" sz="1050" dirty="0" smtClean="0"/>
          </a:p>
        </p:txBody>
      </p:sp>
      <p:sp>
        <p:nvSpPr>
          <p:cNvPr id="43" name="TextBox 42"/>
          <p:cNvSpPr txBox="1"/>
          <p:nvPr/>
        </p:nvSpPr>
        <p:spPr>
          <a:xfrm>
            <a:off x="8153070" y="5652012"/>
            <a:ext cx="2159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.</a:t>
            </a:r>
          </a:p>
          <a:p>
            <a:r>
              <a:rPr lang="en-US" sz="1050" dirty="0" smtClean="0"/>
              <a:t>.</a:t>
            </a:r>
          </a:p>
          <a:p>
            <a:r>
              <a:rPr lang="en-US" sz="1050" dirty="0" smtClean="0"/>
              <a:t>.</a:t>
            </a:r>
          </a:p>
          <a:p>
            <a:r>
              <a:rPr lang="en-US" sz="1050" dirty="0"/>
              <a:t>.</a:t>
            </a:r>
            <a:endParaRPr lang="en-US" sz="1050" dirty="0" smtClean="0"/>
          </a:p>
        </p:txBody>
      </p:sp>
      <p:sp>
        <p:nvSpPr>
          <p:cNvPr id="44" name="TextBox 43"/>
          <p:cNvSpPr txBox="1"/>
          <p:nvPr/>
        </p:nvSpPr>
        <p:spPr>
          <a:xfrm>
            <a:off x="7619670" y="5663109"/>
            <a:ext cx="2159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.</a:t>
            </a:r>
          </a:p>
          <a:p>
            <a:r>
              <a:rPr lang="en-US" sz="1050" dirty="0" smtClean="0"/>
              <a:t>.</a:t>
            </a:r>
          </a:p>
          <a:p>
            <a:r>
              <a:rPr lang="en-US" sz="1050" dirty="0" smtClean="0"/>
              <a:t>.</a:t>
            </a:r>
          </a:p>
          <a:p>
            <a:r>
              <a:rPr lang="en-US" sz="1050" dirty="0"/>
              <a:t>.</a:t>
            </a:r>
            <a:endParaRPr lang="en-US" sz="1050" dirty="0" smtClean="0"/>
          </a:p>
        </p:txBody>
      </p:sp>
      <p:sp>
        <p:nvSpPr>
          <p:cNvPr id="45" name="TextBox 44"/>
          <p:cNvSpPr txBox="1"/>
          <p:nvPr/>
        </p:nvSpPr>
        <p:spPr>
          <a:xfrm>
            <a:off x="6120909" y="4373841"/>
            <a:ext cx="101389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. </a:t>
            </a:r>
            <a:r>
              <a:rPr lang="en-US" sz="1050" dirty="0" smtClean="0"/>
              <a:t>           .         .   </a:t>
            </a:r>
            <a:endParaRPr lang="en-US" sz="1050" dirty="0" smtClean="0"/>
          </a:p>
        </p:txBody>
      </p:sp>
      <p:sp>
        <p:nvSpPr>
          <p:cNvPr id="48" name="TextBox 47"/>
          <p:cNvSpPr txBox="1"/>
          <p:nvPr/>
        </p:nvSpPr>
        <p:spPr>
          <a:xfrm>
            <a:off x="6138321" y="4780157"/>
            <a:ext cx="101389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. </a:t>
            </a:r>
            <a:r>
              <a:rPr lang="en-US" sz="1050" dirty="0" smtClean="0"/>
              <a:t>           .         .   </a:t>
            </a:r>
            <a:endParaRPr lang="en-US" sz="1050" dirty="0" smtClean="0"/>
          </a:p>
        </p:txBody>
      </p:sp>
      <p:sp>
        <p:nvSpPr>
          <p:cNvPr id="49" name="TextBox 48"/>
          <p:cNvSpPr txBox="1"/>
          <p:nvPr/>
        </p:nvSpPr>
        <p:spPr>
          <a:xfrm>
            <a:off x="6156295" y="5140341"/>
            <a:ext cx="101389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. </a:t>
            </a:r>
            <a:r>
              <a:rPr lang="en-US" sz="1050" dirty="0" smtClean="0"/>
              <a:t>           .         .   </a:t>
            </a:r>
            <a:endParaRPr lang="en-US" sz="1050" dirty="0" smtClean="0"/>
          </a:p>
        </p:txBody>
      </p:sp>
      <p:sp>
        <p:nvSpPr>
          <p:cNvPr id="51" name="TextBox 50"/>
          <p:cNvSpPr txBox="1"/>
          <p:nvPr/>
        </p:nvSpPr>
        <p:spPr>
          <a:xfrm>
            <a:off x="6486089" y="3733800"/>
            <a:ext cx="427099" cy="46166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M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86748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Doubly Exponential Bound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2400" dirty="0" smtClean="0"/>
                  <a:t>Suppose that the Referee’s seed is n bits</a:t>
                </a:r>
              </a:p>
              <a:p>
                <a:r>
                  <a:rPr lang="en-US" sz="2400" dirty="0" smtClean="0"/>
                  <a:t>Rows of M are 2</a:t>
                </a:r>
                <a:r>
                  <a:rPr lang="en-US" sz="2400" baseline="30000" dirty="0" smtClean="0"/>
                  <a:t>n+1</a:t>
                </a:r>
                <a:r>
                  <a:rPr lang="en-US" sz="2400" dirty="0" smtClean="0"/>
                  <a:t> bits long</a:t>
                </a:r>
              </a:p>
              <a:p>
                <a:r>
                  <a:rPr lang="en-US" sz="2400" dirty="0" smtClean="0"/>
                  <a:t>There are at most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sSup>
                          <m:sSupPr>
                            <m:ctrlPr>
                              <a:rPr lang="en-US" sz="24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en-US" sz="2400" b="0" i="1" smtClean="0">
                                <a:latin typeface="Cambria Math"/>
                              </a:rPr>
                              <m:t>+1</m:t>
                            </m:r>
                          </m:sup>
                        </m:sSup>
                      </m:sup>
                    </m:sSup>
                  </m:oMath>
                </a14:m>
                <a:r>
                  <a:rPr lang="en-US" sz="2400" dirty="0" smtClean="0"/>
                  <a:t> distinct rows of M</a:t>
                </a:r>
              </a:p>
              <a:p>
                <a:r>
                  <a:rPr lang="en-US" sz="2400" dirty="0" smtClean="0"/>
                  <a:t>So only need to play that many fair games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860896" y="4267016"/>
            <a:ext cx="533400" cy="219290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(0, 1)</a:t>
            </a:r>
          </a:p>
          <a:p>
            <a:r>
              <a:rPr lang="en-US" sz="1050" dirty="0" smtClean="0"/>
              <a:t>(1, 1)  </a:t>
            </a:r>
          </a:p>
          <a:p>
            <a:r>
              <a:rPr lang="en-US" sz="1050" dirty="0" smtClean="0"/>
              <a:t>(1, 0)</a:t>
            </a:r>
            <a:endParaRPr lang="en-US" sz="1050" dirty="0" smtClean="0"/>
          </a:p>
          <a:p>
            <a:r>
              <a:rPr lang="en-US" sz="1050" dirty="0" smtClean="0"/>
              <a:t>(0, 1)</a:t>
            </a:r>
          </a:p>
          <a:p>
            <a:r>
              <a:rPr lang="en-US" sz="1050" dirty="0" smtClean="0"/>
              <a:t>(1, 0)</a:t>
            </a:r>
            <a:endParaRPr lang="en-US" sz="1050" dirty="0" smtClean="0"/>
          </a:p>
          <a:p>
            <a:r>
              <a:rPr lang="en-US" sz="1050" dirty="0" smtClean="0"/>
              <a:t>(0, 0)</a:t>
            </a:r>
          </a:p>
          <a:p>
            <a:r>
              <a:rPr lang="en-US" sz="1050" dirty="0" smtClean="0"/>
              <a:t>(0, 1)</a:t>
            </a:r>
            <a:endParaRPr lang="en-US" sz="1050" dirty="0"/>
          </a:p>
          <a:p>
            <a:r>
              <a:rPr lang="en-US" sz="1050" dirty="0" smtClean="0"/>
              <a:t>(1, 1)</a:t>
            </a:r>
          </a:p>
          <a:p>
            <a:endParaRPr lang="en-US" sz="1050" dirty="0"/>
          </a:p>
          <a:p>
            <a:endParaRPr lang="en-US" sz="1050" dirty="0" smtClean="0"/>
          </a:p>
          <a:p>
            <a:endParaRPr lang="en-US" sz="1050" dirty="0"/>
          </a:p>
          <a:p>
            <a:endParaRPr lang="en-US" sz="1050" dirty="0" smtClean="0"/>
          </a:p>
          <a:p>
            <a:endParaRPr lang="en-US" sz="1050" dirty="0"/>
          </a:p>
        </p:txBody>
      </p:sp>
      <p:sp>
        <p:nvSpPr>
          <p:cNvPr id="5" name="TextBox 4"/>
          <p:cNvSpPr txBox="1"/>
          <p:nvPr/>
        </p:nvSpPr>
        <p:spPr>
          <a:xfrm>
            <a:off x="5378390" y="4267020"/>
            <a:ext cx="533400" cy="219290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(1, 1)</a:t>
            </a:r>
          </a:p>
          <a:p>
            <a:r>
              <a:rPr lang="en-US" sz="1050" dirty="0" smtClean="0"/>
              <a:t>(0, 0)  </a:t>
            </a:r>
          </a:p>
          <a:p>
            <a:r>
              <a:rPr lang="en-US" sz="1050" dirty="0" smtClean="0"/>
              <a:t>(1, 0)</a:t>
            </a:r>
            <a:endParaRPr lang="en-US" sz="1050" dirty="0" smtClean="0"/>
          </a:p>
          <a:p>
            <a:r>
              <a:rPr lang="en-US" sz="1050" dirty="0" smtClean="0"/>
              <a:t>(0, 1)</a:t>
            </a:r>
          </a:p>
          <a:p>
            <a:r>
              <a:rPr lang="en-US" sz="1050" dirty="0" smtClean="0"/>
              <a:t>(0, 1)</a:t>
            </a:r>
            <a:endParaRPr lang="en-US" sz="1050" dirty="0" smtClean="0"/>
          </a:p>
          <a:p>
            <a:r>
              <a:rPr lang="en-US" sz="1050" dirty="0" smtClean="0"/>
              <a:t>(0, 0)</a:t>
            </a:r>
          </a:p>
          <a:p>
            <a:r>
              <a:rPr lang="en-US" sz="1050" dirty="0" smtClean="0"/>
              <a:t>(1, 1)</a:t>
            </a:r>
            <a:endParaRPr lang="en-US" sz="1050" dirty="0"/>
          </a:p>
          <a:p>
            <a:r>
              <a:rPr lang="en-US" sz="1050" dirty="0" smtClean="0"/>
              <a:t>(1, 0)</a:t>
            </a:r>
          </a:p>
          <a:p>
            <a:endParaRPr lang="en-US" sz="1050" dirty="0"/>
          </a:p>
          <a:p>
            <a:endParaRPr lang="en-US" sz="1050" dirty="0" smtClean="0"/>
          </a:p>
          <a:p>
            <a:endParaRPr lang="en-US" sz="1050" dirty="0"/>
          </a:p>
          <a:p>
            <a:endParaRPr lang="en-US" sz="1050" dirty="0" smtClean="0"/>
          </a:p>
          <a:p>
            <a:endParaRPr lang="en-US" sz="1050" dirty="0"/>
          </a:p>
        </p:txBody>
      </p:sp>
      <p:sp>
        <p:nvSpPr>
          <p:cNvPr id="6" name="TextBox 5"/>
          <p:cNvSpPr txBox="1"/>
          <p:nvPr/>
        </p:nvSpPr>
        <p:spPr>
          <a:xfrm>
            <a:off x="7460944" y="4267020"/>
            <a:ext cx="533400" cy="219290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(0, 1)</a:t>
            </a:r>
          </a:p>
          <a:p>
            <a:r>
              <a:rPr lang="en-US" sz="1050" dirty="0" smtClean="0"/>
              <a:t>(1, 0)  </a:t>
            </a:r>
          </a:p>
          <a:p>
            <a:r>
              <a:rPr lang="en-US" sz="1050" dirty="0" smtClean="0"/>
              <a:t>(0, 0)</a:t>
            </a:r>
            <a:endParaRPr lang="en-US" sz="1050" dirty="0" smtClean="0"/>
          </a:p>
          <a:p>
            <a:r>
              <a:rPr lang="en-US" sz="1050" dirty="0" smtClean="0"/>
              <a:t>(1, 1)</a:t>
            </a:r>
          </a:p>
          <a:p>
            <a:r>
              <a:rPr lang="en-US" sz="1050" dirty="0" smtClean="0"/>
              <a:t>(1, 1)</a:t>
            </a:r>
            <a:endParaRPr lang="en-US" sz="1050" dirty="0" smtClean="0"/>
          </a:p>
          <a:p>
            <a:r>
              <a:rPr lang="en-US" sz="1050" dirty="0" smtClean="0"/>
              <a:t>(1, 0)</a:t>
            </a:r>
          </a:p>
          <a:p>
            <a:r>
              <a:rPr lang="en-US" sz="1050" dirty="0" smtClean="0"/>
              <a:t>(0, 0)</a:t>
            </a:r>
            <a:endParaRPr lang="en-US" sz="1050" dirty="0"/>
          </a:p>
          <a:p>
            <a:r>
              <a:rPr lang="en-US" sz="1050" dirty="0" smtClean="0"/>
              <a:t>(0, 1)</a:t>
            </a:r>
          </a:p>
          <a:p>
            <a:endParaRPr lang="en-US" sz="1050" dirty="0"/>
          </a:p>
          <a:p>
            <a:endParaRPr lang="en-US" sz="1050" dirty="0" smtClean="0"/>
          </a:p>
          <a:p>
            <a:endParaRPr lang="en-US" sz="1050" dirty="0"/>
          </a:p>
          <a:p>
            <a:endParaRPr lang="en-US" sz="1050" dirty="0" smtClean="0"/>
          </a:p>
          <a:p>
            <a:endParaRPr lang="en-US" sz="1050" dirty="0"/>
          </a:p>
        </p:txBody>
      </p:sp>
      <p:sp>
        <p:nvSpPr>
          <p:cNvPr id="7" name="TextBox 6"/>
          <p:cNvSpPr txBox="1"/>
          <p:nvPr/>
        </p:nvSpPr>
        <p:spPr>
          <a:xfrm>
            <a:off x="7994344" y="4267017"/>
            <a:ext cx="533400" cy="219290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(1, 0)</a:t>
            </a:r>
          </a:p>
          <a:p>
            <a:r>
              <a:rPr lang="en-US" sz="1050" dirty="0" smtClean="0"/>
              <a:t>(1, 1)  </a:t>
            </a:r>
          </a:p>
          <a:p>
            <a:r>
              <a:rPr lang="en-US" sz="1050" dirty="0" smtClean="0"/>
              <a:t>(0, 0)</a:t>
            </a:r>
            <a:endParaRPr lang="en-US" sz="1050" dirty="0" smtClean="0"/>
          </a:p>
          <a:p>
            <a:r>
              <a:rPr lang="en-US" sz="1050" dirty="0" smtClean="0"/>
              <a:t>(0, 1)</a:t>
            </a:r>
          </a:p>
          <a:p>
            <a:r>
              <a:rPr lang="en-US" sz="1050" dirty="0" smtClean="0"/>
              <a:t>(1, 1)</a:t>
            </a:r>
            <a:endParaRPr lang="en-US" sz="1050" dirty="0" smtClean="0"/>
          </a:p>
          <a:p>
            <a:r>
              <a:rPr lang="en-US" sz="1050" dirty="0" smtClean="0"/>
              <a:t>(0, 0)</a:t>
            </a:r>
          </a:p>
          <a:p>
            <a:r>
              <a:rPr lang="en-US" sz="1050" dirty="0" smtClean="0"/>
              <a:t>(1, 0)</a:t>
            </a:r>
            <a:endParaRPr lang="en-US" sz="1050" dirty="0"/>
          </a:p>
          <a:p>
            <a:r>
              <a:rPr lang="en-US" sz="1050" dirty="0" smtClean="0"/>
              <a:t>(1, 1)</a:t>
            </a:r>
          </a:p>
          <a:p>
            <a:endParaRPr lang="en-US" sz="1050" dirty="0"/>
          </a:p>
          <a:p>
            <a:endParaRPr lang="en-US" sz="1050" dirty="0" smtClean="0"/>
          </a:p>
          <a:p>
            <a:endParaRPr lang="en-US" sz="1050" dirty="0"/>
          </a:p>
          <a:p>
            <a:endParaRPr lang="en-US" sz="1050" dirty="0" smtClean="0"/>
          </a:p>
          <a:p>
            <a:endParaRPr lang="en-US" sz="1050" dirty="0"/>
          </a:p>
        </p:txBody>
      </p:sp>
      <p:sp>
        <p:nvSpPr>
          <p:cNvPr id="8" name="TextBox 7"/>
          <p:cNvSpPr txBox="1"/>
          <p:nvPr/>
        </p:nvSpPr>
        <p:spPr>
          <a:xfrm>
            <a:off x="5001497" y="5652012"/>
            <a:ext cx="2159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.</a:t>
            </a:r>
          </a:p>
          <a:p>
            <a:r>
              <a:rPr lang="en-US" sz="1050" dirty="0" smtClean="0"/>
              <a:t>.</a:t>
            </a:r>
          </a:p>
          <a:p>
            <a:r>
              <a:rPr lang="en-US" sz="1050" dirty="0" smtClean="0"/>
              <a:t>.</a:t>
            </a:r>
          </a:p>
          <a:p>
            <a:r>
              <a:rPr lang="en-US" sz="1050" dirty="0"/>
              <a:t>.</a:t>
            </a:r>
            <a:endParaRPr lang="en-US" sz="105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5537116" y="5652015"/>
            <a:ext cx="2159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.</a:t>
            </a:r>
          </a:p>
          <a:p>
            <a:r>
              <a:rPr lang="en-US" sz="1050" dirty="0" smtClean="0"/>
              <a:t>.</a:t>
            </a:r>
          </a:p>
          <a:p>
            <a:r>
              <a:rPr lang="en-US" sz="1050" dirty="0" smtClean="0"/>
              <a:t>.</a:t>
            </a:r>
          </a:p>
          <a:p>
            <a:r>
              <a:rPr lang="en-US" sz="1050" dirty="0"/>
              <a:t>.</a:t>
            </a:r>
            <a:endParaRPr lang="en-US" sz="105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6156296" y="5652015"/>
            <a:ext cx="2159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.</a:t>
            </a:r>
          </a:p>
          <a:p>
            <a:r>
              <a:rPr lang="en-US" sz="1050" dirty="0" smtClean="0"/>
              <a:t>.</a:t>
            </a:r>
          </a:p>
          <a:p>
            <a:r>
              <a:rPr lang="en-US" sz="1050" dirty="0" smtClean="0"/>
              <a:t>.</a:t>
            </a:r>
          </a:p>
          <a:p>
            <a:r>
              <a:rPr lang="en-US" sz="1050" dirty="0"/>
              <a:t>.</a:t>
            </a:r>
            <a:endParaRPr lang="en-US" sz="105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6537296" y="5663109"/>
            <a:ext cx="2159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.</a:t>
            </a:r>
          </a:p>
          <a:p>
            <a:r>
              <a:rPr lang="en-US" sz="1050" dirty="0" smtClean="0"/>
              <a:t>.</a:t>
            </a:r>
          </a:p>
          <a:p>
            <a:r>
              <a:rPr lang="en-US" sz="1050" dirty="0" smtClean="0"/>
              <a:t>.</a:t>
            </a:r>
          </a:p>
          <a:p>
            <a:r>
              <a:rPr lang="en-US" sz="1050" dirty="0"/>
              <a:t>.</a:t>
            </a:r>
            <a:endParaRPr lang="en-US" sz="105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6876038" y="5652012"/>
            <a:ext cx="2159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.</a:t>
            </a:r>
          </a:p>
          <a:p>
            <a:r>
              <a:rPr lang="en-US" sz="1050" dirty="0" smtClean="0"/>
              <a:t>.</a:t>
            </a:r>
          </a:p>
          <a:p>
            <a:r>
              <a:rPr lang="en-US" sz="1050" dirty="0" smtClean="0"/>
              <a:t>.</a:t>
            </a:r>
          </a:p>
          <a:p>
            <a:r>
              <a:rPr lang="en-US" sz="1050" dirty="0"/>
              <a:t>.</a:t>
            </a:r>
            <a:endParaRPr lang="en-US" sz="105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8153070" y="5652012"/>
            <a:ext cx="2159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.</a:t>
            </a:r>
          </a:p>
          <a:p>
            <a:r>
              <a:rPr lang="en-US" sz="1050" dirty="0" smtClean="0"/>
              <a:t>.</a:t>
            </a:r>
          </a:p>
          <a:p>
            <a:r>
              <a:rPr lang="en-US" sz="1050" dirty="0" smtClean="0"/>
              <a:t>.</a:t>
            </a:r>
          </a:p>
          <a:p>
            <a:r>
              <a:rPr lang="en-US" sz="1050" dirty="0"/>
              <a:t>.</a:t>
            </a:r>
            <a:endParaRPr lang="en-US" sz="105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7619670" y="5663109"/>
            <a:ext cx="2159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.</a:t>
            </a:r>
          </a:p>
          <a:p>
            <a:r>
              <a:rPr lang="en-US" sz="1050" dirty="0" smtClean="0"/>
              <a:t>.</a:t>
            </a:r>
          </a:p>
          <a:p>
            <a:r>
              <a:rPr lang="en-US" sz="1050" dirty="0" smtClean="0"/>
              <a:t>.</a:t>
            </a:r>
          </a:p>
          <a:p>
            <a:r>
              <a:rPr lang="en-US" sz="1050" dirty="0"/>
              <a:t>.</a:t>
            </a:r>
            <a:endParaRPr lang="en-US" sz="1050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6120909" y="4373841"/>
            <a:ext cx="101389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. </a:t>
            </a:r>
            <a:r>
              <a:rPr lang="en-US" sz="1050" dirty="0" smtClean="0"/>
              <a:t>           .         .   </a:t>
            </a:r>
            <a:endParaRPr lang="en-US" sz="105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6138321" y="4780157"/>
            <a:ext cx="101389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. </a:t>
            </a:r>
            <a:r>
              <a:rPr lang="en-US" sz="1050" dirty="0" smtClean="0"/>
              <a:t>           .         .   </a:t>
            </a:r>
            <a:endParaRPr lang="en-US" sz="1050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6156295" y="5140341"/>
            <a:ext cx="101389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. </a:t>
            </a:r>
            <a:r>
              <a:rPr lang="en-US" sz="1050" dirty="0" smtClean="0"/>
              <a:t>           .         .   </a:t>
            </a:r>
            <a:endParaRPr lang="en-US" sz="1050" dirty="0" smtClean="0"/>
          </a:p>
        </p:txBody>
      </p:sp>
      <p:sp>
        <p:nvSpPr>
          <p:cNvPr id="18" name="Right Brace 17"/>
          <p:cNvSpPr/>
          <p:nvPr/>
        </p:nvSpPr>
        <p:spPr>
          <a:xfrm rot="5400000" flipH="1">
            <a:off x="6416669" y="2174592"/>
            <a:ext cx="457200" cy="3391671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403599" y="3272495"/>
            <a:ext cx="554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n+1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16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Exponential Bound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6034"/>
            <a:ext cx="4114800" cy="374629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Consider CHSH tests</a:t>
            </a:r>
          </a:p>
          <a:p>
            <a:r>
              <a:rPr lang="en-US" sz="2400" dirty="0" smtClean="0"/>
              <a:t>Many existing protocols use these</a:t>
            </a:r>
          </a:p>
          <a:p>
            <a:r>
              <a:rPr lang="en-US" sz="2400" dirty="0" smtClean="0"/>
              <a:t>Goal: exhibit a “cheating strategy” for Alice and Bob</a:t>
            </a:r>
          </a:p>
          <a:p>
            <a:r>
              <a:rPr lang="en-US" sz="2400" dirty="0" smtClean="0"/>
              <a:t>Require that they only play an exponential number of games honestly</a:t>
            </a:r>
            <a:endParaRPr lang="en-US" sz="2400" dirty="0"/>
          </a:p>
        </p:txBody>
      </p:sp>
      <p:grpSp>
        <p:nvGrpSpPr>
          <p:cNvPr id="27" name="Group 26"/>
          <p:cNvGrpSpPr/>
          <p:nvPr/>
        </p:nvGrpSpPr>
        <p:grpSpPr>
          <a:xfrm>
            <a:off x="4759624" y="1447800"/>
            <a:ext cx="3864910" cy="4513502"/>
            <a:chOff x="3602690" y="1186934"/>
            <a:chExt cx="4684806" cy="5362096"/>
          </a:xfrm>
        </p:grpSpPr>
        <p:pic>
          <p:nvPicPr>
            <p:cNvPr id="28" name="Picture 2" descr="http://www.secoqc.net/downloads/pictures/autocomp_alicebob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72973" y="3521512"/>
              <a:ext cx="1452598" cy="7602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2" descr="http://www.secoqc.net/downloads/pictures/autocomp_alicebob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76160" y="3483247"/>
              <a:ext cx="1483501" cy="7481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30" name="Straight Connector 29"/>
            <p:cNvCxnSpPr/>
            <p:nvPr/>
          </p:nvCxnSpPr>
          <p:spPr>
            <a:xfrm>
              <a:off x="5867400" y="2590800"/>
              <a:ext cx="0" cy="2350589"/>
            </a:xfrm>
            <a:prstGeom prst="line">
              <a:avLst/>
            </a:prstGeom>
            <a:ln w="28575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1" name="Picture 2" descr="http://www.huttwaterpolo.org.nz/photo_galleries/200702_gallery1/medium_small/referee_cartoon_black_white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00971" y="1504949"/>
              <a:ext cx="604838" cy="8572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TextBox 31"/>
            <p:cNvSpPr txBox="1"/>
            <p:nvPr/>
          </p:nvSpPr>
          <p:spPr>
            <a:xfrm>
              <a:off x="5283263" y="1186934"/>
              <a:ext cx="1084642" cy="329078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100010100</a:t>
              </a:r>
              <a:endParaRPr lang="en-US" sz="12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602690" y="2155037"/>
              <a:ext cx="215949" cy="3565012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0</a:t>
              </a:r>
            </a:p>
            <a:p>
              <a:r>
                <a:rPr lang="en-US" sz="1050" dirty="0" smtClean="0"/>
                <a:t>1</a:t>
              </a:r>
            </a:p>
            <a:p>
              <a:r>
                <a:rPr lang="en-US" sz="1050" dirty="0" smtClean="0"/>
                <a:t>1</a:t>
              </a:r>
              <a:endParaRPr lang="en-US" sz="1050" dirty="0" smtClean="0"/>
            </a:p>
            <a:p>
              <a:r>
                <a:rPr lang="en-US" sz="1050" dirty="0" smtClean="0"/>
                <a:t>0</a:t>
              </a:r>
            </a:p>
            <a:p>
              <a:r>
                <a:rPr lang="en-US" sz="1050" dirty="0" smtClean="0"/>
                <a:t>1</a:t>
              </a:r>
              <a:endParaRPr lang="en-US" sz="1050" dirty="0" smtClean="0"/>
            </a:p>
            <a:p>
              <a:r>
                <a:rPr lang="en-US" sz="1050" dirty="0" smtClean="0"/>
                <a:t>0</a:t>
              </a:r>
            </a:p>
            <a:p>
              <a:r>
                <a:rPr lang="en-US" sz="1050" dirty="0"/>
                <a:t>0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/>
                <a:t>0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/>
                <a:t>0</a:t>
              </a:r>
            </a:p>
            <a:p>
              <a:r>
                <a:rPr lang="en-US" sz="1050" dirty="0"/>
                <a:t>0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/>
                <a:t>0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 smtClean="0"/>
                <a:t>0</a:t>
              </a:r>
              <a:endParaRPr lang="en-US" sz="1050" dirty="0"/>
            </a:p>
          </p:txBody>
        </p:sp>
        <p:pic>
          <p:nvPicPr>
            <p:cNvPr id="34" name="Picture 2" descr="http://www.huttwaterpolo.org.nz/photo_galleries/200702_gallery1/medium_small/referee_cartoon_black_white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6128" y="5691779"/>
              <a:ext cx="604838" cy="8572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5" name="TextBox 34"/>
            <p:cNvSpPr txBox="1"/>
            <p:nvPr/>
          </p:nvSpPr>
          <p:spPr>
            <a:xfrm>
              <a:off x="5591467" y="5700436"/>
              <a:ext cx="776436" cy="4387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Test</a:t>
              </a:r>
              <a:endParaRPr lang="en-US" b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602690" y="5568775"/>
              <a:ext cx="21594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.</a:t>
              </a:r>
            </a:p>
            <a:p>
              <a:r>
                <a:rPr lang="en-US" sz="1050" dirty="0" smtClean="0"/>
                <a:t>.</a:t>
              </a:r>
            </a:p>
            <a:p>
              <a:r>
                <a:rPr lang="en-US" sz="1050" dirty="0" smtClean="0"/>
                <a:t>.</a:t>
              </a:r>
            </a:p>
            <a:p>
              <a:r>
                <a:rPr lang="en-US" sz="1050" dirty="0"/>
                <a:t>.</a:t>
              </a:r>
              <a:endParaRPr lang="en-US" sz="1050" dirty="0" smtClean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071548" y="5602806"/>
              <a:ext cx="21594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.</a:t>
              </a:r>
            </a:p>
            <a:p>
              <a:r>
                <a:rPr lang="en-US" sz="1050" dirty="0" smtClean="0"/>
                <a:t>.</a:t>
              </a:r>
            </a:p>
            <a:p>
              <a:r>
                <a:rPr lang="en-US" sz="1050" dirty="0" smtClean="0"/>
                <a:t>.</a:t>
              </a:r>
            </a:p>
            <a:p>
              <a:r>
                <a:rPr lang="en-US" sz="1050" dirty="0"/>
                <a:t>.</a:t>
              </a:r>
              <a:endParaRPr lang="en-US" sz="1050" dirty="0" smtClean="0"/>
            </a:p>
          </p:txBody>
        </p:sp>
        <p:sp>
          <p:nvSpPr>
            <p:cNvPr id="38" name="Right Arrow 37"/>
            <p:cNvSpPr/>
            <p:nvPr/>
          </p:nvSpPr>
          <p:spPr>
            <a:xfrm rot="9629385">
              <a:off x="4160567" y="2144070"/>
              <a:ext cx="1285773" cy="14676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ight Arrow 38"/>
            <p:cNvSpPr/>
            <p:nvPr/>
          </p:nvSpPr>
          <p:spPr>
            <a:xfrm rot="1143289">
              <a:off x="6275024" y="2111223"/>
              <a:ext cx="1285773" cy="14676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" name="Straight Connector 39"/>
            <p:cNvCxnSpPr/>
            <p:nvPr/>
          </p:nvCxnSpPr>
          <p:spPr>
            <a:xfrm>
              <a:off x="3886200" y="2217450"/>
              <a:ext cx="1013072" cy="1265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endCxn id="28" idx="2"/>
            </p:cNvCxnSpPr>
            <p:nvPr/>
          </p:nvCxnSpPr>
          <p:spPr>
            <a:xfrm flipV="1">
              <a:off x="3966910" y="4281717"/>
              <a:ext cx="932362" cy="12167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V="1">
              <a:off x="6858000" y="2280763"/>
              <a:ext cx="1044352" cy="12180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 flipV="1">
              <a:off x="6781800" y="4231393"/>
              <a:ext cx="1074340" cy="105709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ight Arrow 43"/>
            <p:cNvSpPr/>
            <p:nvPr/>
          </p:nvSpPr>
          <p:spPr>
            <a:xfrm rot="5400000">
              <a:off x="4865170" y="4472008"/>
              <a:ext cx="642885" cy="2456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ight Arrow 44"/>
            <p:cNvSpPr/>
            <p:nvPr/>
          </p:nvSpPr>
          <p:spPr>
            <a:xfrm rot="5400000">
              <a:off x="6087658" y="4497138"/>
              <a:ext cx="642885" cy="2456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169840" y="5026621"/>
              <a:ext cx="1128945" cy="301655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/>
                <a:t>1111101010</a:t>
              </a:r>
              <a:endParaRPr lang="en-US" sz="105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617832" y="5026621"/>
              <a:ext cx="1128945" cy="301655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/>
                <a:t>0100001010</a:t>
              </a:r>
              <a:endParaRPr lang="en-US" sz="1050" dirty="0"/>
            </a:p>
          </p:txBody>
        </p:sp>
        <p:sp>
          <p:nvSpPr>
            <p:cNvPr id="48" name="Right Arrow 47"/>
            <p:cNvSpPr/>
            <p:nvPr/>
          </p:nvSpPr>
          <p:spPr>
            <a:xfrm rot="5400000">
              <a:off x="5762909" y="5325437"/>
              <a:ext cx="304800" cy="3810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8071547" y="2217450"/>
              <a:ext cx="215949" cy="3565012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0</a:t>
              </a:r>
            </a:p>
            <a:p>
              <a:r>
                <a:rPr lang="en-US" sz="1050" dirty="0" smtClean="0"/>
                <a:t>1</a:t>
              </a:r>
            </a:p>
            <a:p>
              <a:r>
                <a:rPr lang="en-US" sz="1050" dirty="0" smtClean="0"/>
                <a:t>1</a:t>
              </a:r>
              <a:endParaRPr lang="en-US" sz="1050" dirty="0" smtClean="0"/>
            </a:p>
            <a:p>
              <a:r>
                <a:rPr lang="en-US" sz="1050" dirty="0" smtClean="0"/>
                <a:t>0</a:t>
              </a:r>
            </a:p>
            <a:p>
              <a:r>
                <a:rPr lang="en-US" sz="1050" dirty="0" smtClean="0"/>
                <a:t>1</a:t>
              </a:r>
              <a:endParaRPr lang="en-US" sz="1050" dirty="0" smtClean="0"/>
            </a:p>
            <a:p>
              <a:r>
                <a:rPr lang="en-US" sz="1050" dirty="0" smtClean="0"/>
                <a:t>0</a:t>
              </a:r>
            </a:p>
            <a:p>
              <a:r>
                <a:rPr lang="en-US" sz="1050" dirty="0"/>
                <a:t>0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/>
                <a:t>0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/>
                <a:t>0</a:t>
              </a:r>
            </a:p>
            <a:p>
              <a:r>
                <a:rPr lang="en-US" sz="1050" dirty="0"/>
                <a:t>0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/>
                <a:t>0</a:t>
              </a:r>
            </a:p>
            <a:p>
              <a:r>
                <a:rPr lang="en-US" sz="1050" dirty="0" smtClean="0"/>
                <a:t>1</a:t>
              </a:r>
            </a:p>
            <a:p>
              <a:r>
                <a:rPr lang="en-US" sz="1050" dirty="0" smtClean="0"/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7126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Exponential Bound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5562600" cy="3124199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Idea:  Imagine rows as vectors</a:t>
            </a:r>
          </a:p>
          <a:p>
            <a:r>
              <a:rPr lang="en-US" dirty="0" smtClean="0"/>
              <a:t>The dimension of the vector space is only exponential (not doubly)</a:t>
            </a:r>
          </a:p>
          <a:p>
            <a:r>
              <a:rPr lang="en-US" dirty="0" smtClean="0"/>
              <a:t>How can we use this?</a:t>
            </a:r>
          </a:p>
          <a:p>
            <a:r>
              <a:rPr lang="en-US" dirty="0" smtClean="0"/>
              <a:t>Only play honestly on rows of M that are linearly independent of previous rows</a:t>
            </a:r>
          </a:p>
        </p:txBody>
      </p:sp>
      <p:grpSp>
        <p:nvGrpSpPr>
          <p:cNvPr id="67" name="Group 66"/>
          <p:cNvGrpSpPr/>
          <p:nvPr/>
        </p:nvGrpSpPr>
        <p:grpSpPr>
          <a:xfrm>
            <a:off x="5217445" y="3733800"/>
            <a:ext cx="3666848" cy="2726128"/>
            <a:chOff x="4860896" y="3733800"/>
            <a:chExt cx="3666848" cy="2726128"/>
          </a:xfrm>
        </p:grpSpPr>
        <p:sp>
          <p:nvSpPr>
            <p:cNvPr id="52" name="TextBox 51"/>
            <p:cNvSpPr txBox="1"/>
            <p:nvPr/>
          </p:nvSpPr>
          <p:spPr>
            <a:xfrm>
              <a:off x="4860896" y="4267016"/>
              <a:ext cx="533400" cy="2192908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(0, 1)</a:t>
              </a:r>
            </a:p>
            <a:p>
              <a:r>
                <a:rPr lang="en-US" sz="1050" dirty="0" smtClean="0"/>
                <a:t>(1, 1)  </a:t>
              </a:r>
            </a:p>
            <a:p>
              <a:r>
                <a:rPr lang="en-US" sz="1050" dirty="0" smtClean="0"/>
                <a:t>(1, 0)</a:t>
              </a:r>
              <a:endParaRPr lang="en-US" sz="1050" dirty="0" smtClean="0"/>
            </a:p>
            <a:p>
              <a:r>
                <a:rPr lang="en-US" sz="1050" dirty="0" smtClean="0"/>
                <a:t>(0, 1)</a:t>
              </a:r>
            </a:p>
            <a:p>
              <a:r>
                <a:rPr lang="en-US" sz="1050" dirty="0" smtClean="0"/>
                <a:t>(1, 0)</a:t>
              </a:r>
              <a:endParaRPr lang="en-US" sz="1050" dirty="0" smtClean="0"/>
            </a:p>
            <a:p>
              <a:r>
                <a:rPr lang="en-US" sz="1050" dirty="0" smtClean="0"/>
                <a:t>(0, 0)</a:t>
              </a:r>
            </a:p>
            <a:p>
              <a:r>
                <a:rPr lang="en-US" sz="1050" dirty="0" smtClean="0"/>
                <a:t>(0, 1)</a:t>
              </a:r>
              <a:endParaRPr lang="en-US" sz="1050" dirty="0"/>
            </a:p>
            <a:p>
              <a:r>
                <a:rPr lang="en-US" sz="1050" dirty="0" smtClean="0"/>
                <a:t>(1, 1)</a:t>
              </a:r>
            </a:p>
            <a:p>
              <a:endParaRPr lang="en-US" sz="1050" dirty="0"/>
            </a:p>
            <a:p>
              <a:endParaRPr lang="en-US" sz="1050" dirty="0" smtClean="0"/>
            </a:p>
            <a:p>
              <a:endParaRPr lang="en-US" sz="1050" dirty="0"/>
            </a:p>
            <a:p>
              <a:endParaRPr lang="en-US" sz="1050" dirty="0" smtClean="0"/>
            </a:p>
            <a:p>
              <a:endParaRPr lang="en-US" sz="105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378390" y="4267020"/>
              <a:ext cx="533400" cy="219290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(1, 1)</a:t>
              </a:r>
            </a:p>
            <a:p>
              <a:r>
                <a:rPr lang="en-US" sz="1050" dirty="0" smtClean="0"/>
                <a:t>(0, 0)  </a:t>
              </a:r>
            </a:p>
            <a:p>
              <a:r>
                <a:rPr lang="en-US" sz="1050" dirty="0" smtClean="0"/>
                <a:t>(1, 0)</a:t>
              </a:r>
              <a:endParaRPr lang="en-US" sz="1050" dirty="0" smtClean="0"/>
            </a:p>
            <a:p>
              <a:r>
                <a:rPr lang="en-US" sz="1050" dirty="0" smtClean="0"/>
                <a:t>(0, 1)</a:t>
              </a:r>
            </a:p>
            <a:p>
              <a:r>
                <a:rPr lang="en-US" sz="1050" dirty="0" smtClean="0"/>
                <a:t>(0, 1)</a:t>
              </a:r>
              <a:endParaRPr lang="en-US" sz="1050" dirty="0" smtClean="0"/>
            </a:p>
            <a:p>
              <a:r>
                <a:rPr lang="en-US" sz="1050" dirty="0" smtClean="0"/>
                <a:t>(0, 0)</a:t>
              </a:r>
            </a:p>
            <a:p>
              <a:r>
                <a:rPr lang="en-US" sz="1050" dirty="0" smtClean="0"/>
                <a:t>(1, 1)</a:t>
              </a:r>
              <a:endParaRPr lang="en-US" sz="1050" dirty="0"/>
            </a:p>
            <a:p>
              <a:r>
                <a:rPr lang="en-US" sz="1050" dirty="0" smtClean="0"/>
                <a:t>(1, 0)</a:t>
              </a:r>
            </a:p>
            <a:p>
              <a:endParaRPr lang="en-US" sz="1050" dirty="0"/>
            </a:p>
            <a:p>
              <a:endParaRPr lang="en-US" sz="1050" dirty="0" smtClean="0"/>
            </a:p>
            <a:p>
              <a:endParaRPr lang="en-US" sz="1050" dirty="0"/>
            </a:p>
            <a:p>
              <a:endParaRPr lang="en-US" sz="1050" dirty="0" smtClean="0"/>
            </a:p>
            <a:p>
              <a:endParaRPr lang="en-US" sz="105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7460944" y="4267020"/>
              <a:ext cx="533400" cy="2192908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(0, 1)</a:t>
              </a:r>
            </a:p>
            <a:p>
              <a:r>
                <a:rPr lang="en-US" sz="1050" dirty="0" smtClean="0"/>
                <a:t>(1, 0)  </a:t>
              </a:r>
            </a:p>
            <a:p>
              <a:r>
                <a:rPr lang="en-US" sz="1050" dirty="0" smtClean="0"/>
                <a:t>(0, 0)</a:t>
              </a:r>
              <a:endParaRPr lang="en-US" sz="1050" dirty="0" smtClean="0"/>
            </a:p>
            <a:p>
              <a:r>
                <a:rPr lang="en-US" sz="1050" dirty="0" smtClean="0"/>
                <a:t>(1, 1)</a:t>
              </a:r>
            </a:p>
            <a:p>
              <a:r>
                <a:rPr lang="en-US" sz="1050" dirty="0" smtClean="0"/>
                <a:t>(1, 1)</a:t>
              </a:r>
              <a:endParaRPr lang="en-US" sz="1050" dirty="0" smtClean="0"/>
            </a:p>
            <a:p>
              <a:r>
                <a:rPr lang="en-US" sz="1050" dirty="0" smtClean="0"/>
                <a:t>(1, 0)</a:t>
              </a:r>
            </a:p>
            <a:p>
              <a:r>
                <a:rPr lang="en-US" sz="1050" dirty="0" smtClean="0"/>
                <a:t>(0, 0)</a:t>
              </a:r>
              <a:endParaRPr lang="en-US" sz="1050" dirty="0"/>
            </a:p>
            <a:p>
              <a:r>
                <a:rPr lang="en-US" sz="1050" dirty="0" smtClean="0"/>
                <a:t>(0, 1)</a:t>
              </a:r>
            </a:p>
            <a:p>
              <a:endParaRPr lang="en-US" sz="1050" dirty="0"/>
            </a:p>
            <a:p>
              <a:endParaRPr lang="en-US" sz="1050" dirty="0" smtClean="0"/>
            </a:p>
            <a:p>
              <a:endParaRPr lang="en-US" sz="1050" dirty="0"/>
            </a:p>
            <a:p>
              <a:endParaRPr lang="en-US" sz="1050" dirty="0" smtClean="0"/>
            </a:p>
            <a:p>
              <a:endParaRPr lang="en-US" sz="105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7994344" y="4267017"/>
              <a:ext cx="533400" cy="219290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(1, 0)</a:t>
              </a:r>
            </a:p>
            <a:p>
              <a:r>
                <a:rPr lang="en-US" sz="1050" dirty="0" smtClean="0"/>
                <a:t>(1, 1)  </a:t>
              </a:r>
            </a:p>
            <a:p>
              <a:r>
                <a:rPr lang="en-US" sz="1050" dirty="0" smtClean="0"/>
                <a:t>(0, 0)</a:t>
              </a:r>
              <a:endParaRPr lang="en-US" sz="1050" dirty="0" smtClean="0"/>
            </a:p>
            <a:p>
              <a:r>
                <a:rPr lang="en-US" sz="1050" dirty="0" smtClean="0"/>
                <a:t>(0, 1)</a:t>
              </a:r>
            </a:p>
            <a:p>
              <a:r>
                <a:rPr lang="en-US" sz="1050" dirty="0" smtClean="0"/>
                <a:t>(1, 1)</a:t>
              </a:r>
              <a:endParaRPr lang="en-US" sz="1050" dirty="0" smtClean="0"/>
            </a:p>
            <a:p>
              <a:r>
                <a:rPr lang="en-US" sz="1050" dirty="0" smtClean="0"/>
                <a:t>(0, 0)</a:t>
              </a:r>
            </a:p>
            <a:p>
              <a:r>
                <a:rPr lang="en-US" sz="1050" dirty="0" smtClean="0"/>
                <a:t>(1, 0)</a:t>
              </a:r>
              <a:endParaRPr lang="en-US" sz="1050" dirty="0"/>
            </a:p>
            <a:p>
              <a:r>
                <a:rPr lang="en-US" sz="1050" dirty="0" smtClean="0"/>
                <a:t>(1, 1)</a:t>
              </a:r>
            </a:p>
            <a:p>
              <a:endParaRPr lang="en-US" sz="1050" dirty="0"/>
            </a:p>
            <a:p>
              <a:endParaRPr lang="en-US" sz="1050" dirty="0" smtClean="0"/>
            </a:p>
            <a:p>
              <a:endParaRPr lang="en-US" sz="1050" dirty="0"/>
            </a:p>
            <a:p>
              <a:endParaRPr lang="en-US" sz="1050" dirty="0" smtClean="0"/>
            </a:p>
            <a:p>
              <a:endParaRPr lang="en-US" sz="105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001497" y="5652012"/>
              <a:ext cx="21594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.</a:t>
              </a:r>
            </a:p>
            <a:p>
              <a:r>
                <a:rPr lang="en-US" sz="1050" dirty="0" smtClean="0"/>
                <a:t>.</a:t>
              </a:r>
            </a:p>
            <a:p>
              <a:r>
                <a:rPr lang="en-US" sz="1050" dirty="0" smtClean="0"/>
                <a:t>.</a:t>
              </a:r>
            </a:p>
            <a:p>
              <a:r>
                <a:rPr lang="en-US" sz="1050" dirty="0"/>
                <a:t>.</a:t>
              </a:r>
              <a:endParaRPr lang="en-US" sz="1050" dirty="0" smtClean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537116" y="5652015"/>
              <a:ext cx="21594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.</a:t>
              </a:r>
            </a:p>
            <a:p>
              <a:r>
                <a:rPr lang="en-US" sz="1050" dirty="0" smtClean="0"/>
                <a:t>.</a:t>
              </a:r>
            </a:p>
            <a:p>
              <a:r>
                <a:rPr lang="en-US" sz="1050" dirty="0" smtClean="0"/>
                <a:t>.</a:t>
              </a:r>
            </a:p>
            <a:p>
              <a:r>
                <a:rPr lang="en-US" sz="1050" dirty="0"/>
                <a:t>.</a:t>
              </a:r>
              <a:endParaRPr lang="en-US" sz="1050" dirty="0" smtClean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156296" y="5652015"/>
              <a:ext cx="21594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.</a:t>
              </a:r>
            </a:p>
            <a:p>
              <a:r>
                <a:rPr lang="en-US" sz="1050" dirty="0" smtClean="0"/>
                <a:t>.</a:t>
              </a:r>
            </a:p>
            <a:p>
              <a:r>
                <a:rPr lang="en-US" sz="1050" dirty="0" smtClean="0"/>
                <a:t>.</a:t>
              </a:r>
            </a:p>
            <a:p>
              <a:r>
                <a:rPr lang="en-US" sz="1050" dirty="0"/>
                <a:t>.</a:t>
              </a:r>
              <a:endParaRPr lang="en-US" sz="1050" dirty="0" smtClean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537296" y="5663109"/>
              <a:ext cx="21594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.</a:t>
              </a:r>
            </a:p>
            <a:p>
              <a:r>
                <a:rPr lang="en-US" sz="1050" dirty="0" smtClean="0"/>
                <a:t>.</a:t>
              </a:r>
            </a:p>
            <a:p>
              <a:r>
                <a:rPr lang="en-US" sz="1050" dirty="0" smtClean="0"/>
                <a:t>.</a:t>
              </a:r>
            </a:p>
            <a:p>
              <a:r>
                <a:rPr lang="en-US" sz="1050" dirty="0"/>
                <a:t>.</a:t>
              </a:r>
              <a:endParaRPr lang="en-US" sz="1050" dirty="0" smtClean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876038" y="5652012"/>
              <a:ext cx="21594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.</a:t>
              </a:r>
            </a:p>
            <a:p>
              <a:r>
                <a:rPr lang="en-US" sz="1050" dirty="0" smtClean="0"/>
                <a:t>.</a:t>
              </a:r>
            </a:p>
            <a:p>
              <a:r>
                <a:rPr lang="en-US" sz="1050" dirty="0" smtClean="0"/>
                <a:t>.</a:t>
              </a:r>
            </a:p>
            <a:p>
              <a:r>
                <a:rPr lang="en-US" sz="1050" dirty="0"/>
                <a:t>.</a:t>
              </a:r>
              <a:endParaRPr lang="en-US" sz="1050" dirty="0" smtClean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8153070" y="5652012"/>
              <a:ext cx="21594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.</a:t>
              </a:r>
            </a:p>
            <a:p>
              <a:r>
                <a:rPr lang="en-US" sz="1050" dirty="0" smtClean="0"/>
                <a:t>.</a:t>
              </a:r>
            </a:p>
            <a:p>
              <a:r>
                <a:rPr lang="en-US" sz="1050" dirty="0" smtClean="0"/>
                <a:t>.</a:t>
              </a:r>
            </a:p>
            <a:p>
              <a:r>
                <a:rPr lang="en-US" sz="1050" dirty="0"/>
                <a:t>.</a:t>
              </a:r>
              <a:endParaRPr lang="en-US" sz="1050" dirty="0" smtClean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7619670" y="5663109"/>
              <a:ext cx="21594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.</a:t>
              </a:r>
            </a:p>
            <a:p>
              <a:r>
                <a:rPr lang="en-US" sz="1050" dirty="0" smtClean="0"/>
                <a:t>.</a:t>
              </a:r>
            </a:p>
            <a:p>
              <a:r>
                <a:rPr lang="en-US" sz="1050" dirty="0" smtClean="0"/>
                <a:t>.</a:t>
              </a:r>
            </a:p>
            <a:p>
              <a:r>
                <a:rPr lang="en-US" sz="1050" dirty="0"/>
                <a:t>.</a:t>
              </a:r>
              <a:endParaRPr lang="en-US" sz="1050" dirty="0" smtClean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6120909" y="4373841"/>
              <a:ext cx="101389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. </a:t>
              </a:r>
              <a:r>
                <a:rPr lang="en-US" sz="1050" dirty="0" smtClean="0"/>
                <a:t>           .         .   </a:t>
              </a:r>
              <a:endParaRPr lang="en-US" sz="1050" dirty="0" smtClean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138321" y="4780157"/>
              <a:ext cx="101389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. </a:t>
              </a:r>
              <a:r>
                <a:rPr lang="en-US" sz="1050" dirty="0" smtClean="0"/>
                <a:t>           .         .   </a:t>
              </a:r>
              <a:endParaRPr lang="en-US" sz="1050" dirty="0" smtClean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156295" y="5140341"/>
              <a:ext cx="101389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. </a:t>
              </a:r>
              <a:r>
                <a:rPr lang="en-US" sz="1050" dirty="0" smtClean="0"/>
                <a:t>           .         .   </a:t>
              </a:r>
              <a:endParaRPr lang="en-US" sz="1050" dirty="0" smtClean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486089" y="3733800"/>
              <a:ext cx="427099" cy="46166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M</a:t>
              </a:r>
              <a:endParaRPr lang="en-US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13791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Exponential Bound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What about linearly dependent rows?</a:t>
                </a:r>
              </a:p>
              <a:p>
                <a:r>
                  <a:rPr lang="en-US" dirty="0" smtClean="0"/>
                  <a:t>Their inputs are linear combinations of previous inputs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  X 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naryPr>
                      <m:sub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∈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𝐼</m:t>
                            </m:r>
                          </m:e>
                        </m:d>
                      </m:sub>
                      <m:sup/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dirty="0" smtClean="0"/>
                  <a:t>  and Y </a:t>
                </a:r>
                <a:r>
                  <a:rPr lang="en-US" dirty="0"/>
                  <a:t>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d>
                          <m:dPr>
                            <m:begChr m:val="{"/>
                            <m:endChr m:val="}"/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  <m:r>
                              <a:rPr lang="en-US" i="1">
                                <a:latin typeface="Cambria Math"/>
                              </a:rPr>
                              <m:t>∈</m:t>
                            </m:r>
                            <m:r>
                              <a:rPr lang="en-US" i="1">
                                <a:latin typeface="Cambria Math"/>
                              </a:rPr>
                              <m:t>𝐼</m:t>
                            </m:r>
                          </m:e>
                        </m:d>
                      </m:sub>
                      <m:sup/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𝑌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dirty="0" smtClean="0"/>
                  <a:t> Want A,B </a:t>
                </a:r>
                <a:r>
                  <a:rPr lang="en-US" dirty="0" err="1" smtClean="0"/>
                  <a:t>s.t.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           A+B = X</a:t>
                </a:r>
                <a:r>
                  <a:rPr lang="el-GR" dirty="0"/>
                  <a:t> </a:t>
                </a:r>
                <a:r>
                  <a:rPr lang="el-GR" dirty="0" smtClean="0"/>
                  <a:t>Λ</a:t>
                </a:r>
                <a:r>
                  <a:rPr lang="en-US" dirty="0" smtClean="0"/>
                  <a:t> Y </a:t>
                </a:r>
                <a:r>
                  <a:rPr lang="en-US" dirty="0"/>
                  <a:t>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d>
                          <m:dPr>
                            <m:begChr m:val="{"/>
                            <m:endChr m:val="}"/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𝑗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)∈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𝐼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sub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l-GR" dirty="0"/>
                  <a:t> </a:t>
                </a:r>
                <a:r>
                  <a:rPr lang="el-GR" dirty="0" smtClean="0"/>
                  <a:t>Λ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792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Exponential Bound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1"/>
                <a:ext cx="4495800" cy="4190999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Idea:  Can pre-compute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  <m:r>
                          <a:rPr lang="en-US" i="1"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  <m:r>
                          <a:rPr lang="en-US" i="1"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 smtClean="0"/>
                  <a:t> such that 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     </a:t>
                </a:r>
              </a:p>
              <a:p>
                <a:pPr marL="0" indent="0">
                  <a:buNone/>
                </a:pP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  <m:r>
                          <a:rPr lang="en-US" i="1"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n-US" b="0" i="0" smtClean="0">
                        <a:latin typeface="Cambria Math"/>
                      </a:rPr>
                      <m:t>+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  <m:r>
                          <a:rPr lang="en-US" i="1"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 smtClean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el-GR" dirty="0"/>
                  <a:t>Λ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Alice and Bob can do this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∀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𝑗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∈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 by playing 2</a:t>
                </a:r>
                <a:r>
                  <a:rPr lang="en-US" baseline="30000" dirty="0" smtClean="0"/>
                  <a:t>O(n)</a:t>
                </a:r>
                <a:r>
                  <a:rPr lang="en-US" dirty="0" smtClean="0"/>
                  <a:t> games in secret 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4495800" cy="4190999"/>
              </a:xfrm>
              <a:blipFill rotWithShape="1">
                <a:blip r:embed="rId2"/>
                <a:stretch>
                  <a:fillRect l="-2710" t="-2911" r="-27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roup 18"/>
          <p:cNvGrpSpPr/>
          <p:nvPr/>
        </p:nvGrpSpPr>
        <p:grpSpPr>
          <a:xfrm>
            <a:off x="4937779" y="1362037"/>
            <a:ext cx="3864910" cy="4513502"/>
            <a:chOff x="3602690" y="1186934"/>
            <a:chExt cx="4684806" cy="5362096"/>
          </a:xfrm>
        </p:grpSpPr>
        <p:pic>
          <p:nvPicPr>
            <p:cNvPr id="20" name="Picture 2" descr="http://www.secoqc.net/downloads/pictures/autocomp_alicebob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72973" y="3521512"/>
              <a:ext cx="1452598" cy="7602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2" descr="http://www.secoqc.net/downloads/pictures/autocomp_alicebob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76160" y="3483247"/>
              <a:ext cx="1483501" cy="7481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2" name="Straight Connector 21"/>
            <p:cNvCxnSpPr/>
            <p:nvPr/>
          </p:nvCxnSpPr>
          <p:spPr>
            <a:xfrm>
              <a:off x="5867400" y="2590800"/>
              <a:ext cx="0" cy="2350589"/>
            </a:xfrm>
            <a:prstGeom prst="line">
              <a:avLst/>
            </a:prstGeom>
            <a:ln w="28575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3" name="Picture 2" descr="http://www.huttwaterpolo.org.nz/photo_galleries/200702_gallery1/medium_small/referee_cartoon_black_white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00971" y="1504949"/>
              <a:ext cx="604838" cy="8572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TextBox 23"/>
            <p:cNvSpPr txBox="1"/>
            <p:nvPr/>
          </p:nvSpPr>
          <p:spPr>
            <a:xfrm>
              <a:off x="5283263" y="1186934"/>
              <a:ext cx="1084642" cy="329078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100010100</a:t>
              </a:r>
              <a:endParaRPr lang="en-US" sz="12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602690" y="2155037"/>
              <a:ext cx="215949" cy="3565012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0</a:t>
              </a:r>
            </a:p>
            <a:p>
              <a:r>
                <a:rPr lang="en-US" sz="1050" dirty="0" smtClean="0"/>
                <a:t>1</a:t>
              </a:r>
            </a:p>
            <a:p>
              <a:r>
                <a:rPr lang="en-US" sz="1050" dirty="0" smtClean="0"/>
                <a:t>1</a:t>
              </a:r>
              <a:endParaRPr lang="en-US" sz="1050" dirty="0" smtClean="0"/>
            </a:p>
            <a:p>
              <a:r>
                <a:rPr lang="en-US" sz="1050" dirty="0" smtClean="0"/>
                <a:t>0</a:t>
              </a:r>
            </a:p>
            <a:p>
              <a:r>
                <a:rPr lang="en-US" sz="1050" dirty="0" smtClean="0"/>
                <a:t>1</a:t>
              </a:r>
              <a:endParaRPr lang="en-US" sz="1050" dirty="0" smtClean="0"/>
            </a:p>
            <a:p>
              <a:r>
                <a:rPr lang="en-US" sz="1050" dirty="0" smtClean="0"/>
                <a:t>0</a:t>
              </a:r>
            </a:p>
            <a:p>
              <a:r>
                <a:rPr lang="en-US" sz="1050" dirty="0"/>
                <a:t>0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/>
                <a:t>0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/>
                <a:t>0</a:t>
              </a:r>
            </a:p>
            <a:p>
              <a:r>
                <a:rPr lang="en-US" sz="1050" dirty="0"/>
                <a:t>0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/>
                <a:t>0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 smtClean="0"/>
                <a:t>0</a:t>
              </a:r>
              <a:endParaRPr lang="en-US" sz="1050" dirty="0"/>
            </a:p>
          </p:txBody>
        </p:sp>
        <p:pic>
          <p:nvPicPr>
            <p:cNvPr id="26" name="Picture 2" descr="http://www.huttwaterpolo.org.nz/photo_galleries/200702_gallery1/medium_small/referee_cartoon_black_white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6128" y="5691779"/>
              <a:ext cx="604838" cy="8572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TextBox 26"/>
            <p:cNvSpPr txBox="1"/>
            <p:nvPr/>
          </p:nvSpPr>
          <p:spPr>
            <a:xfrm>
              <a:off x="5591467" y="5700436"/>
              <a:ext cx="776436" cy="4387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Test</a:t>
              </a:r>
              <a:endParaRPr lang="en-US" b="1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602690" y="5568775"/>
              <a:ext cx="21594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.</a:t>
              </a:r>
            </a:p>
            <a:p>
              <a:r>
                <a:rPr lang="en-US" sz="1050" dirty="0" smtClean="0"/>
                <a:t>.</a:t>
              </a:r>
            </a:p>
            <a:p>
              <a:r>
                <a:rPr lang="en-US" sz="1050" dirty="0" smtClean="0"/>
                <a:t>.</a:t>
              </a:r>
            </a:p>
            <a:p>
              <a:r>
                <a:rPr lang="en-US" sz="1050" dirty="0"/>
                <a:t>.</a:t>
              </a:r>
              <a:endParaRPr lang="en-US" sz="1050" dirty="0" smtClean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071548" y="5602806"/>
              <a:ext cx="21594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.</a:t>
              </a:r>
            </a:p>
            <a:p>
              <a:r>
                <a:rPr lang="en-US" sz="1050" dirty="0" smtClean="0"/>
                <a:t>.</a:t>
              </a:r>
            </a:p>
            <a:p>
              <a:r>
                <a:rPr lang="en-US" sz="1050" dirty="0" smtClean="0"/>
                <a:t>.</a:t>
              </a:r>
            </a:p>
            <a:p>
              <a:r>
                <a:rPr lang="en-US" sz="1050" dirty="0"/>
                <a:t>.</a:t>
              </a:r>
              <a:endParaRPr lang="en-US" sz="1050" dirty="0" smtClean="0"/>
            </a:p>
          </p:txBody>
        </p:sp>
        <p:sp>
          <p:nvSpPr>
            <p:cNvPr id="30" name="Right Arrow 29"/>
            <p:cNvSpPr/>
            <p:nvPr/>
          </p:nvSpPr>
          <p:spPr>
            <a:xfrm rot="9629385">
              <a:off x="4160567" y="2144070"/>
              <a:ext cx="1285773" cy="14676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ight Arrow 30"/>
            <p:cNvSpPr/>
            <p:nvPr/>
          </p:nvSpPr>
          <p:spPr>
            <a:xfrm rot="1143289">
              <a:off x="6275024" y="2111223"/>
              <a:ext cx="1285773" cy="14676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3886200" y="2217450"/>
              <a:ext cx="1013072" cy="1265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endCxn id="20" idx="2"/>
            </p:cNvCxnSpPr>
            <p:nvPr/>
          </p:nvCxnSpPr>
          <p:spPr>
            <a:xfrm flipV="1">
              <a:off x="3966910" y="4281717"/>
              <a:ext cx="932362" cy="12167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V="1">
              <a:off x="6858000" y="2280763"/>
              <a:ext cx="1044352" cy="12180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 flipV="1">
              <a:off x="6781800" y="4231393"/>
              <a:ext cx="1074340" cy="105709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ight Arrow 35"/>
            <p:cNvSpPr/>
            <p:nvPr/>
          </p:nvSpPr>
          <p:spPr>
            <a:xfrm rot="5400000">
              <a:off x="4865170" y="4472008"/>
              <a:ext cx="642885" cy="2456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ight Arrow 36"/>
            <p:cNvSpPr/>
            <p:nvPr/>
          </p:nvSpPr>
          <p:spPr>
            <a:xfrm rot="5400000">
              <a:off x="6087658" y="4497138"/>
              <a:ext cx="642885" cy="2456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169840" y="5026621"/>
              <a:ext cx="1128945" cy="301655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/>
                <a:t>1111101010</a:t>
              </a:r>
              <a:endParaRPr lang="en-US" sz="105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617832" y="5026621"/>
              <a:ext cx="1128945" cy="301655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/>
                <a:t>0100001010</a:t>
              </a:r>
              <a:endParaRPr lang="en-US" sz="1050" dirty="0"/>
            </a:p>
          </p:txBody>
        </p:sp>
        <p:sp>
          <p:nvSpPr>
            <p:cNvPr id="40" name="Right Arrow 39"/>
            <p:cNvSpPr/>
            <p:nvPr/>
          </p:nvSpPr>
          <p:spPr>
            <a:xfrm rot="5400000">
              <a:off x="5762909" y="5325437"/>
              <a:ext cx="304800" cy="3810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8071547" y="2217450"/>
              <a:ext cx="215949" cy="3565012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0</a:t>
              </a:r>
            </a:p>
            <a:p>
              <a:r>
                <a:rPr lang="en-US" sz="1050" dirty="0" smtClean="0"/>
                <a:t>1</a:t>
              </a:r>
            </a:p>
            <a:p>
              <a:r>
                <a:rPr lang="en-US" sz="1050" dirty="0" smtClean="0"/>
                <a:t>1</a:t>
              </a:r>
              <a:endParaRPr lang="en-US" sz="1050" dirty="0" smtClean="0"/>
            </a:p>
            <a:p>
              <a:r>
                <a:rPr lang="en-US" sz="1050" dirty="0" smtClean="0"/>
                <a:t>0</a:t>
              </a:r>
            </a:p>
            <a:p>
              <a:r>
                <a:rPr lang="en-US" sz="1050" dirty="0" smtClean="0"/>
                <a:t>1</a:t>
              </a:r>
              <a:endParaRPr lang="en-US" sz="1050" dirty="0" smtClean="0"/>
            </a:p>
            <a:p>
              <a:r>
                <a:rPr lang="en-US" sz="1050" dirty="0" smtClean="0"/>
                <a:t>0</a:t>
              </a:r>
            </a:p>
            <a:p>
              <a:r>
                <a:rPr lang="en-US" sz="1050" dirty="0"/>
                <a:t>0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/>
                <a:t>0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/>
                <a:t>0</a:t>
              </a:r>
            </a:p>
            <a:p>
              <a:r>
                <a:rPr lang="en-US" sz="1050" dirty="0"/>
                <a:t>0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/>
                <a:t>0</a:t>
              </a:r>
            </a:p>
            <a:p>
              <a:r>
                <a:rPr lang="en-US" sz="1050" dirty="0" smtClean="0"/>
                <a:t>1</a:t>
              </a:r>
            </a:p>
            <a:p>
              <a:r>
                <a:rPr lang="en-US" sz="1050" dirty="0" smtClean="0"/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4126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Exponential Bound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We have: X 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naryPr>
                      <m:sub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∈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𝐼</m:t>
                            </m:r>
                          </m:e>
                        </m:d>
                      </m:sub>
                      <m:sup/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dirty="0" smtClean="0"/>
                  <a:t>  and Y </a:t>
                </a:r>
                <a:r>
                  <a:rPr lang="en-US" dirty="0"/>
                  <a:t>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d>
                          <m:dPr>
                            <m:begChr m:val="{"/>
                            <m:endChr m:val="}"/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  <m:r>
                              <a:rPr lang="en-US" i="1">
                                <a:latin typeface="Cambria Math"/>
                              </a:rPr>
                              <m:t>∈</m:t>
                            </m:r>
                            <m:r>
                              <a:rPr lang="en-US" i="1">
                                <a:latin typeface="Cambria Math"/>
                              </a:rPr>
                              <m:t>𝐼</m:t>
                            </m:r>
                          </m:e>
                        </m:d>
                      </m:sub>
                      <m:sup/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𝑌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dirty="0" smtClean="0"/>
                  <a:t> .</a:t>
                </a:r>
              </a:p>
              <a:p>
                <a:pPr marL="0" indent="0">
                  <a:buNone/>
                </a:pPr>
                <a:r>
                  <a:rPr lang="en-US" dirty="0" smtClean="0"/>
                  <a:t>So, </a:t>
                </a:r>
                <a:r>
                  <a:rPr lang="en-US" dirty="0"/>
                  <a:t>i</a:t>
                </a:r>
                <a:r>
                  <a:rPr lang="en-US" dirty="0" smtClean="0"/>
                  <a:t>f</a:t>
                </a:r>
              </a:p>
              <a:p>
                <a:pPr marL="0" indent="0" algn="ctr">
                  <a:buNone/>
                </a:pPr>
                <a:r>
                  <a:rPr lang="en-US" dirty="0" smtClean="0"/>
                  <a:t>A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d>
                          <m:dPr>
                            <m:begChr m:val="{"/>
                            <m:endChr m:val="}"/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(</m:t>
                            </m:r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  <m:r>
                              <a:rPr lang="en-US" i="1">
                                <a:latin typeface="Cambria Math"/>
                              </a:rPr>
                              <m:t>,</m:t>
                            </m:r>
                            <m:r>
                              <a:rPr lang="en-US" i="1">
                                <a:latin typeface="Cambria Math"/>
                              </a:rPr>
                              <m:t>𝑗</m:t>
                            </m:r>
                            <m:r>
                              <a:rPr lang="en-US" i="1">
                                <a:latin typeface="Cambria Math"/>
                              </a:rPr>
                              <m:t>)∈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𝐼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sub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dirty="0" smtClean="0"/>
                  <a:t>  and B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d>
                          <m:dPr>
                            <m:begChr m:val="{"/>
                            <m:endChr m:val="}"/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(</m:t>
                            </m:r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  <m:r>
                              <a:rPr lang="en-US" i="1">
                                <a:latin typeface="Cambria Math"/>
                              </a:rPr>
                              <m:t>,</m:t>
                            </m:r>
                            <m:r>
                              <a:rPr lang="en-US" i="1">
                                <a:latin typeface="Cambria Math"/>
                              </a:rPr>
                              <m:t>𝑗</m:t>
                            </m:r>
                            <m:r>
                              <a:rPr lang="en-US" i="1">
                                <a:latin typeface="Cambria Math"/>
                              </a:rPr>
                              <m:t>)∈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𝐼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sub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𝐵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  <m:r>
                              <a:rPr lang="en-US" i="1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dirty="0"/>
                  <a:t> 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Then,</a:t>
                </a:r>
              </a:p>
              <a:p>
                <a:pPr marL="0" indent="0" algn="ctr">
                  <a:buNone/>
                </a:pPr>
                <a:r>
                  <a:rPr lang="en-US" dirty="0" smtClean="0"/>
                  <a:t>A+B = X</a:t>
                </a:r>
                <a:r>
                  <a:rPr lang="el-GR" dirty="0"/>
                  <a:t> </a:t>
                </a:r>
                <a:r>
                  <a:rPr lang="el-GR" dirty="0" smtClean="0"/>
                  <a:t>Λ</a:t>
                </a:r>
                <a:r>
                  <a:rPr lang="en-US" dirty="0" smtClean="0"/>
                  <a:t> Y </a:t>
                </a:r>
                <a:r>
                  <a:rPr lang="en-US" dirty="0"/>
                  <a:t>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d>
                          <m:dPr>
                            <m:begChr m:val="{"/>
                            <m:endChr m:val="}"/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𝑗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)∈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𝐼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sub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l-GR" dirty="0"/>
                  <a:t> </a:t>
                </a:r>
                <a:r>
                  <a:rPr lang="el-GR" dirty="0" smtClean="0"/>
                  <a:t>Λ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298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Motivating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81200"/>
            <a:ext cx="6400800" cy="2971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smtClean="0"/>
              <a:t>Is it possible to test randomness?</a:t>
            </a:r>
          </a:p>
        </p:txBody>
      </p:sp>
      <p:pic>
        <p:nvPicPr>
          <p:cNvPr id="1026" name="Picture 2" descr="http://www.secoqc.net/downloads/pictures/autocomp_alicebo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355" y="3993948"/>
            <a:ext cx="4038600" cy="2113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059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Adaptive protocols</a:t>
            </a:r>
          </a:p>
          <a:p>
            <a:r>
              <a:rPr lang="en-US" dirty="0" smtClean="0"/>
              <a:t>More General Tests</a:t>
            </a:r>
          </a:p>
          <a:p>
            <a:r>
              <a:rPr lang="en-US" dirty="0" smtClean="0"/>
              <a:t>Other Games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4774170" y="1500536"/>
            <a:ext cx="3864910" cy="4513502"/>
            <a:chOff x="3602690" y="1186934"/>
            <a:chExt cx="4684806" cy="5362096"/>
          </a:xfrm>
        </p:grpSpPr>
        <p:pic>
          <p:nvPicPr>
            <p:cNvPr id="5" name="Picture 2" descr="http://www.secoqc.net/downloads/pictures/autocomp_alicebob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72973" y="3521512"/>
              <a:ext cx="1452598" cy="7602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2" descr="http://www.secoqc.net/downloads/pictures/autocomp_alicebob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76160" y="3483247"/>
              <a:ext cx="1483501" cy="7481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7" name="Straight Connector 6"/>
            <p:cNvCxnSpPr/>
            <p:nvPr/>
          </p:nvCxnSpPr>
          <p:spPr>
            <a:xfrm>
              <a:off x="5867400" y="2590800"/>
              <a:ext cx="0" cy="2350589"/>
            </a:xfrm>
            <a:prstGeom prst="line">
              <a:avLst/>
            </a:prstGeom>
            <a:ln w="28575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" name="Picture 2" descr="http://www.huttwaterpolo.org.nz/photo_galleries/200702_gallery1/medium_small/referee_cartoon_black_white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00971" y="1504949"/>
              <a:ext cx="604838" cy="8572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5283263" y="1186934"/>
              <a:ext cx="1084642" cy="329078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100010100</a:t>
              </a:r>
              <a:endParaRPr lang="en-US" sz="12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602690" y="2155037"/>
              <a:ext cx="215949" cy="3565012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0</a:t>
              </a:r>
            </a:p>
            <a:p>
              <a:r>
                <a:rPr lang="en-US" sz="1050" dirty="0" smtClean="0"/>
                <a:t>1</a:t>
              </a:r>
            </a:p>
            <a:p>
              <a:r>
                <a:rPr lang="en-US" sz="1050" dirty="0" smtClean="0"/>
                <a:t>1</a:t>
              </a:r>
              <a:endParaRPr lang="en-US" sz="1050" dirty="0" smtClean="0"/>
            </a:p>
            <a:p>
              <a:r>
                <a:rPr lang="en-US" sz="1050" dirty="0" smtClean="0"/>
                <a:t>0</a:t>
              </a:r>
            </a:p>
            <a:p>
              <a:r>
                <a:rPr lang="en-US" sz="1050" dirty="0" smtClean="0"/>
                <a:t>1</a:t>
              </a:r>
              <a:endParaRPr lang="en-US" sz="1050" dirty="0" smtClean="0"/>
            </a:p>
            <a:p>
              <a:r>
                <a:rPr lang="en-US" sz="1050" dirty="0" smtClean="0"/>
                <a:t>0</a:t>
              </a:r>
            </a:p>
            <a:p>
              <a:r>
                <a:rPr lang="en-US" sz="1050" dirty="0"/>
                <a:t>0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/>
                <a:t>0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/>
                <a:t>0</a:t>
              </a:r>
            </a:p>
            <a:p>
              <a:r>
                <a:rPr lang="en-US" sz="1050" dirty="0"/>
                <a:t>0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/>
                <a:t>0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 smtClean="0"/>
                <a:t>0</a:t>
              </a:r>
              <a:endParaRPr lang="en-US" sz="1050" dirty="0"/>
            </a:p>
          </p:txBody>
        </p:sp>
        <p:pic>
          <p:nvPicPr>
            <p:cNvPr id="11" name="Picture 2" descr="http://www.huttwaterpolo.org.nz/photo_galleries/200702_gallery1/medium_small/referee_cartoon_black_white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6128" y="5691779"/>
              <a:ext cx="604838" cy="8572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5591467" y="5700436"/>
              <a:ext cx="776436" cy="4387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Test</a:t>
              </a:r>
              <a:endParaRPr lang="en-US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602690" y="5568775"/>
              <a:ext cx="21594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.</a:t>
              </a:r>
            </a:p>
            <a:p>
              <a:r>
                <a:rPr lang="en-US" sz="1050" dirty="0" smtClean="0"/>
                <a:t>.</a:t>
              </a:r>
            </a:p>
            <a:p>
              <a:r>
                <a:rPr lang="en-US" sz="1050" dirty="0" smtClean="0"/>
                <a:t>.</a:t>
              </a:r>
            </a:p>
            <a:p>
              <a:r>
                <a:rPr lang="en-US" sz="1050" dirty="0"/>
                <a:t>.</a:t>
              </a:r>
              <a:endParaRPr lang="en-US" sz="1050" dirty="0" smtClean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071548" y="5602806"/>
              <a:ext cx="21594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.</a:t>
              </a:r>
            </a:p>
            <a:p>
              <a:r>
                <a:rPr lang="en-US" sz="1050" dirty="0" smtClean="0"/>
                <a:t>.</a:t>
              </a:r>
            </a:p>
            <a:p>
              <a:r>
                <a:rPr lang="en-US" sz="1050" dirty="0" smtClean="0"/>
                <a:t>.</a:t>
              </a:r>
            </a:p>
            <a:p>
              <a:r>
                <a:rPr lang="en-US" sz="1050" dirty="0"/>
                <a:t>.</a:t>
              </a:r>
              <a:endParaRPr lang="en-US" sz="1050" dirty="0" smtClean="0"/>
            </a:p>
          </p:txBody>
        </p:sp>
        <p:sp>
          <p:nvSpPr>
            <p:cNvPr id="15" name="Right Arrow 14"/>
            <p:cNvSpPr/>
            <p:nvPr/>
          </p:nvSpPr>
          <p:spPr>
            <a:xfrm rot="9629385">
              <a:off x="4160567" y="2144070"/>
              <a:ext cx="1285773" cy="14676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ight Arrow 15"/>
            <p:cNvSpPr/>
            <p:nvPr/>
          </p:nvSpPr>
          <p:spPr>
            <a:xfrm rot="1143289">
              <a:off x="6275024" y="2111223"/>
              <a:ext cx="1285773" cy="14676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3886200" y="2217450"/>
              <a:ext cx="1013072" cy="1265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endCxn id="5" idx="2"/>
            </p:cNvCxnSpPr>
            <p:nvPr/>
          </p:nvCxnSpPr>
          <p:spPr>
            <a:xfrm flipV="1">
              <a:off x="3966910" y="4281717"/>
              <a:ext cx="932362" cy="12167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6858000" y="2280763"/>
              <a:ext cx="1044352" cy="12180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 flipV="1">
              <a:off x="6781800" y="4231393"/>
              <a:ext cx="1074340" cy="105709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ight Arrow 20"/>
            <p:cNvSpPr/>
            <p:nvPr/>
          </p:nvSpPr>
          <p:spPr>
            <a:xfrm rot="5400000">
              <a:off x="4865170" y="4472008"/>
              <a:ext cx="642885" cy="2456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ight Arrow 21"/>
            <p:cNvSpPr/>
            <p:nvPr/>
          </p:nvSpPr>
          <p:spPr>
            <a:xfrm rot="5400000">
              <a:off x="6087658" y="4497138"/>
              <a:ext cx="642885" cy="2456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169840" y="5026621"/>
              <a:ext cx="1128945" cy="301655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/>
                <a:t>1111101010</a:t>
              </a:r>
              <a:endParaRPr lang="en-US" sz="105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617832" y="5026621"/>
              <a:ext cx="1128945" cy="301655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/>
                <a:t>0100001010</a:t>
              </a:r>
              <a:endParaRPr lang="en-US" sz="1050" dirty="0"/>
            </a:p>
          </p:txBody>
        </p:sp>
        <p:sp>
          <p:nvSpPr>
            <p:cNvPr id="25" name="Right Arrow 24"/>
            <p:cNvSpPr/>
            <p:nvPr/>
          </p:nvSpPr>
          <p:spPr>
            <a:xfrm rot="5400000">
              <a:off x="5762909" y="5325437"/>
              <a:ext cx="304800" cy="3810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071547" y="2217450"/>
              <a:ext cx="215949" cy="3565012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0</a:t>
              </a:r>
            </a:p>
            <a:p>
              <a:r>
                <a:rPr lang="en-US" sz="1050" dirty="0" smtClean="0"/>
                <a:t>1</a:t>
              </a:r>
            </a:p>
            <a:p>
              <a:r>
                <a:rPr lang="en-US" sz="1050" dirty="0" smtClean="0"/>
                <a:t>1</a:t>
              </a:r>
              <a:endParaRPr lang="en-US" sz="1050" dirty="0" smtClean="0"/>
            </a:p>
            <a:p>
              <a:r>
                <a:rPr lang="en-US" sz="1050" dirty="0" smtClean="0"/>
                <a:t>0</a:t>
              </a:r>
            </a:p>
            <a:p>
              <a:r>
                <a:rPr lang="en-US" sz="1050" dirty="0" smtClean="0"/>
                <a:t>1</a:t>
              </a:r>
              <a:endParaRPr lang="en-US" sz="1050" dirty="0" smtClean="0"/>
            </a:p>
            <a:p>
              <a:r>
                <a:rPr lang="en-US" sz="1050" dirty="0" smtClean="0"/>
                <a:t>0</a:t>
              </a:r>
            </a:p>
            <a:p>
              <a:r>
                <a:rPr lang="en-US" sz="1050" dirty="0"/>
                <a:t>0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/>
                <a:t>0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/>
                <a:t>0</a:t>
              </a:r>
            </a:p>
            <a:p>
              <a:r>
                <a:rPr lang="en-US" sz="1050" dirty="0"/>
                <a:t>0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/>
                <a:t>1</a:t>
              </a:r>
            </a:p>
            <a:p>
              <a:r>
                <a:rPr lang="en-US" sz="1050" dirty="0"/>
                <a:t>0</a:t>
              </a:r>
            </a:p>
            <a:p>
              <a:r>
                <a:rPr lang="en-US" sz="1050" dirty="0" smtClean="0"/>
                <a:t>1</a:t>
              </a:r>
            </a:p>
            <a:p>
              <a:r>
                <a:rPr lang="en-US" sz="1050" dirty="0" smtClean="0"/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926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Motivating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81200"/>
            <a:ext cx="6400800" cy="2971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smtClean="0"/>
              <a:t>Is it possible to test randomness?</a:t>
            </a:r>
          </a:p>
        </p:txBody>
      </p:sp>
      <p:pic>
        <p:nvPicPr>
          <p:cNvPr id="1026" name="Picture 2" descr="http://www.secoqc.net/downloads/pictures/autocomp_alicebo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355" y="3993948"/>
            <a:ext cx="4038600" cy="2113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800600" y="4758344"/>
            <a:ext cx="3886200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100010100111100…..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6679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Motivating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81200"/>
            <a:ext cx="6400800" cy="2971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smtClean="0"/>
              <a:t>Is it possible to test randomness?</a:t>
            </a:r>
          </a:p>
        </p:txBody>
      </p:sp>
      <p:pic>
        <p:nvPicPr>
          <p:cNvPr id="1026" name="Picture 2" descr="http://www.secoqc.net/downloads/pictures/autocomp_alicebo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355" y="3993948"/>
            <a:ext cx="4038600" cy="2113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800600" y="4758344"/>
            <a:ext cx="3886200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111111111111111…..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3867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Non-local games </a:t>
            </a:r>
            <a:r>
              <a:rPr lang="en-US" dirty="0" smtClean="0"/>
              <a:t>offers a way…</a:t>
            </a:r>
            <a:endParaRPr lang="en-US" dirty="0"/>
          </a:p>
        </p:txBody>
      </p:sp>
      <p:pic>
        <p:nvPicPr>
          <p:cNvPr id="1026" name="Picture 2" descr="http://www.secoqc.net/downloads/pictures/autocomp_alicebo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30431"/>
            <a:ext cx="2819400" cy="1475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secoqc.net/downloads/pictures/autocomp_alicebo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872198" y="2309649"/>
            <a:ext cx="2967002" cy="1496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ight Arrow 2"/>
          <p:cNvSpPr/>
          <p:nvPr/>
        </p:nvSpPr>
        <p:spPr>
          <a:xfrm rot="7282311">
            <a:off x="2345674" y="1889856"/>
            <a:ext cx="3048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 rot="2983380">
            <a:off x="6414188" y="1889857"/>
            <a:ext cx="3048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7282311">
            <a:off x="6373914" y="3764376"/>
            <a:ext cx="3048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2983380">
            <a:off x="2397804" y="3754242"/>
            <a:ext cx="3048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73791" y="1440821"/>
            <a:ext cx="10967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x </a:t>
            </a:r>
            <a:r>
              <a:rPr lang="el-GR" sz="2000" dirty="0" smtClean="0"/>
              <a:t>ϵ</a:t>
            </a:r>
            <a:r>
              <a:rPr lang="en-US" sz="2000" dirty="0" smtClean="0"/>
              <a:t> {0,1}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872198" y="1440821"/>
            <a:ext cx="10967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y </a:t>
            </a:r>
            <a:r>
              <a:rPr lang="el-GR" sz="2000" dirty="0" smtClean="0"/>
              <a:t>ϵ</a:t>
            </a:r>
            <a:r>
              <a:rPr lang="en-US" sz="2000" dirty="0" smtClean="0"/>
              <a:t> {0,1}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2273791" y="4184168"/>
            <a:ext cx="10967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</a:t>
            </a:r>
            <a:r>
              <a:rPr lang="en-US" sz="2000" dirty="0" smtClean="0"/>
              <a:t> </a:t>
            </a:r>
            <a:r>
              <a:rPr lang="el-GR" sz="2000" dirty="0" smtClean="0"/>
              <a:t>ϵ</a:t>
            </a:r>
            <a:r>
              <a:rPr lang="en-US" sz="2000" dirty="0" smtClean="0"/>
              <a:t> {0,1}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5872198" y="4184168"/>
            <a:ext cx="10967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 </a:t>
            </a:r>
            <a:r>
              <a:rPr lang="el-GR" sz="2000" dirty="0" smtClean="0"/>
              <a:t>ϵ</a:t>
            </a:r>
            <a:r>
              <a:rPr lang="en-US" sz="2000" dirty="0" smtClean="0"/>
              <a:t> {0,1}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2273791" y="4876799"/>
            <a:ext cx="46038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CHSH game</a:t>
            </a:r>
            <a:r>
              <a:rPr lang="en-US" sz="3200" dirty="0" smtClean="0"/>
              <a:t>: </a:t>
            </a:r>
            <a:r>
              <a:rPr lang="en-US" sz="3200" dirty="0" err="1" smtClean="0"/>
              <a:t>a+b</a:t>
            </a:r>
            <a:r>
              <a:rPr lang="en-US" sz="3200" dirty="0" smtClean="0"/>
              <a:t> = x </a:t>
            </a:r>
            <a:r>
              <a:rPr lang="el-GR" sz="3200" dirty="0" smtClean="0"/>
              <a:t>Λ</a:t>
            </a:r>
            <a:r>
              <a:rPr lang="en-US" sz="3200" dirty="0" smtClean="0"/>
              <a:t> y</a:t>
            </a:r>
            <a:endParaRPr lang="en-US" sz="32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4561507" y="1362970"/>
            <a:ext cx="0" cy="3124200"/>
          </a:xfrm>
          <a:prstGeom prst="line">
            <a:avLst/>
          </a:prstGeom>
          <a:ln w="1270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52400" y="59436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Classical win probability: 75%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4724400" y="5943600"/>
            <a:ext cx="4263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Quantum win probability: </a:t>
            </a:r>
            <a:r>
              <a:rPr lang="en-US" sz="2400" b="1" dirty="0" smtClean="0"/>
              <a:t>~85%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27614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Non-locality offers a way…</a:t>
            </a:r>
            <a:endParaRPr lang="en-US" dirty="0"/>
          </a:p>
        </p:txBody>
      </p:sp>
      <p:pic>
        <p:nvPicPr>
          <p:cNvPr id="1026" name="Picture 2" descr="http://www.secoqc.net/downloads/pictures/autocomp_alicebo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30431"/>
            <a:ext cx="2819400" cy="1475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secoqc.net/downloads/pictures/autocomp_alicebo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872198" y="2309649"/>
            <a:ext cx="2967002" cy="1496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ight Arrow 2"/>
          <p:cNvSpPr/>
          <p:nvPr/>
        </p:nvSpPr>
        <p:spPr>
          <a:xfrm rot="7282311">
            <a:off x="2345674" y="1889856"/>
            <a:ext cx="3048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 rot="2983380">
            <a:off x="6414188" y="1889857"/>
            <a:ext cx="3048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7282311">
            <a:off x="6373914" y="3764376"/>
            <a:ext cx="3048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2983380">
            <a:off x="2397804" y="3754242"/>
            <a:ext cx="3048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73791" y="1440821"/>
            <a:ext cx="10967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x </a:t>
            </a:r>
            <a:r>
              <a:rPr lang="el-GR" sz="2000" dirty="0" smtClean="0"/>
              <a:t>ϵ</a:t>
            </a:r>
            <a:r>
              <a:rPr lang="en-US" sz="2000" dirty="0" smtClean="0"/>
              <a:t> {0,1}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872198" y="1440821"/>
            <a:ext cx="10967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y </a:t>
            </a:r>
            <a:r>
              <a:rPr lang="el-GR" sz="2000" dirty="0" smtClean="0"/>
              <a:t>ϵ</a:t>
            </a:r>
            <a:r>
              <a:rPr lang="en-US" sz="2000" dirty="0" smtClean="0"/>
              <a:t> {0,1}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2273791" y="4184168"/>
            <a:ext cx="10967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</a:t>
            </a:r>
            <a:r>
              <a:rPr lang="en-US" sz="2000" dirty="0" smtClean="0"/>
              <a:t> </a:t>
            </a:r>
            <a:r>
              <a:rPr lang="el-GR" sz="2000" dirty="0" smtClean="0"/>
              <a:t>ϵ</a:t>
            </a:r>
            <a:r>
              <a:rPr lang="en-US" sz="2000" dirty="0" smtClean="0"/>
              <a:t> {0,1}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5872198" y="4184168"/>
            <a:ext cx="10967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 </a:t>
            </a:r>
            <a:r>
              <a:rPr lang="el-GR" sz="2000" dirty="0" smtClean="0"/>
              <a:t>ϵ</a:t>
            </a:r>
            <a:r>
              <a:rPr lang="en-US" sz="2000" dirty="0" smtClean="0"/>
              <a:t> {0,1}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2273791" y="4876799"/>
            <a:ext cx="46038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CHSH game</a:t>
            </a:r>
            <a:r>
              <a:rPr lang="en-US" sz="3200" dirty="0" smtClean="0"/>
              <a:t>: </a:t>
            </a:r>
            <a:r>
              <a:rPr lang="en-US" sz="3200" dirty="0" err="1" smtClean="0"/>
              <a:t>a+b</a:t>
            </a:r>
            <a:r>
              <a:rPr lang="en-US" sz="3200" dirty="0" smtClean="0"/>
              <a:t> = x </a:t>
            </a:r>
            <a:r>
              <a:rPr lang="el-GR" sz="3200" dirty="0" smtClean="0"/>
              <a:t>Λ</a:t>
            </a:r>
            <a:r>
              <a:rPr lang="en-US" sz="3200" dirty="0" smtClean="0"/>
              <a:t> y</a:t>
            </a:r>
            <a:endParaRPr lang="en-US" sz="32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4561507" y="1362970"/>
            <a:ext cx="0" cy="3124200"/>
          </a:xfrm>
          <a:prstGeom prst="line">
            <a:avLst/>
          </a:prstGeom>
          <a:ln w="1270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52400" y="59436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Classical win probability: 75%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4724400" y="5943600"/>
            <a:ext cx="4263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Quantum win probability: </a:t>
            </a:r>
            <a:r>
              <a:rPr lang="en-US" sz="2400" b="1" dirty="0" smtClean="0"/>
              <a:t>~85%</a:t>
            </a:r>
            <a:endParaRPr lang="en-US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70418" y="2743200"/>
            <a:ext cx="8610600" cy="1384995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Key insight: </a:t>
            </a:r>
            <a:r>
              <a:rPr lang="en-US" sz="2800" i="1" dirty="0" smtClean="0"/>
              <a:t>if</a:t>
            </a:r>
            <a:r>
              <a:rPr lang="en-US" sz="2800" dirty="0" smtClean="0"/>
              <a:t> the devices win the CHSH game </a:t>
            </a:r>
          </a:p>
          <a:p>
            <a:pPr algn="ctr"/>
            <a:r>
              <a:rPr lang="en-US" sz="2800" dirty="0" smtClean="0"/>
              <a:t>with &gt; 75% success probability, </a:t>
            </a:r>
            <a:r>
              <a:rPr lang="en-US" sz="2800" i="1" dirty="0" smtClean="0"/>
              <a:t>then</a:t>
            </a:r>
            <a:r>
              <a:rPr lang="en-US" sz="2800" dirty="0" smtClean="0"/>
              <a:t> their outputs </a:t>
            </a:r>
          </a:p>
          <a:p>
            <a:pPr algn="ctr"/>
            <a:r>
              <a:rPr lang="en-US" sz="2800" i="1" dirty="0" smtClean="0"/>
              <a:t>must be randomized!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5992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Non-locality offers a way…</a:t>
            </a:r>
            <a:endParaRPr lang="en-US" dirty="0"/>
          </a:p>
        </p:txBody>
      </p:sp>
      <p:pic>
        <p:nvPicPr>
          <p:cNvPr id="1026" name="Picture 2" descr="http://www.secoqc.net/downloads/pictures/autocomp_alicebo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2973" y="3521512"/>
            <a:ext cx="1452598" cy="760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secoqc.net/downloads/pictures/autocomp_alicebo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76160" y="3483247"/>
            <a:ext cx="1483501" cy="748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4510" y="1273951"/>
            <a:ext cx="29199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[</a:t>
            </a:r>
            <a:r>
              <a:rPr lang="en-US" sz="1600" dirty="0" err="1"/>
              <a:t>Colbeck</a:t>
            </a:r>
            <a:r>
              <a:rPr lang="en-US" sz="1600" dirty="0"/>
              <a:t> ‘10][PAM+ ‘10][VV </a:t>
            </a:r>
            <a:r>
              <a:rPr lang="en-US" sz="1600" dirty="0" smtClean="0"/>
              <a:t>’11] devised </a:t>
            </a:r>
            <a:r>
              <a:rPr lang="en-US" sz="1600" dirty="0"/>
              <a:t>protocols that not only </a:t>
            </a:r>
            <a:r>
              <a:rPr lang="en-US" sz="1600" i="1" dirty="0"/>
              <a:t>certify </a:t>
            </a:r>
            <a:r>
              <a:rPr lang="en-US" sz="1600" dirty="0"/>
              <a:t>randomness, but also </a:t>
            </a:r>
            <a:r>
              <a:rPr lang="en-US" sz="1600" i="1" dirty="0"/>
              <a:t>expand </a:t>
            </a:r>
            <a:r>
              <a:rPr lang="en-US" sz="1600" dirty="0"/>
              <a:t>it!</a:t>
            </a:r>
            <a:endParaRPr lang="en-US" sz="1600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5867400" y="2590800"/>
            <a:ext cx="0" cy="2350589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" descr="http://www.huttwaterpolo.org.nz/photo_galleries/200702_gallery1/medium_small/referee_cartoon_black_whit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971" y="1504949"/>
            <a:ext cx="604838" cy="857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5283263" y="1186934"/>
            <a:ext cx="1084642" cy="27699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1000101001</a:t>
            </a:r>
            <a:endParaRPr lang="en-US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3244727" y="1140767"/>
            <a:ext cx="2003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short random seed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602690" y="2155037"/>
            <a:ext cx="215948" cy="332398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0</a:t>
            </a:r>
          </a:p>
          <a:p>
            <a:r>
              <a:rPr lang="en-US" sz="1050" dirty="0" smtClean="0"/>
              <a:t>1</a:t>
            </a:r>
          </a:p>
          <a:p>
            <a:r>
              <a:rPr lang="en-US" sz="1050" dirty="0" smtClean="0"/>
              <a:t>1</a:t>
            </a:r>
            <a:endParaRPr lang="en-US" sz="1050" dirty="0" smtClean="0"/>
          </a:p>
          <a:p>
            <a:r>
              <a:rPr lang="en-US" sz="1050" dirty="0" smtClean="0"/>
              <a:t>0</a:t>
            </a:r>
          </a:p>
          <a:p>
            <a:r>
              <a:rPr lang="en-US" sz="1050" dirty="0" smtClean="0"/>
              <a:t>1</a:t>
            </a:r>
            <a:endParaRPr lang="en-US" sz="1050" dirty="0" smtClean="0"/>
          </a:p>
          <a:p>
            <a:r>
              <a:rPr lang="en-US" sz="1050" dirty="0" smtClean="0"/>
              <a:t>0</a:t>
            </a:r>
          </a:p>
          <a:p>
            <a:r>
              <a:rPr lang="en-US" sz="1050" dirty="0"/>
              <a:t>0</a:t>
            </a:r>
          </a:p>
          <a:p>
            <a:r>
              <a:rPr lang="en-US" sz="1050" dirty="0"/>
              <a:t>1</a:t>
            </a:r>
          </a:p>
          <a:p>
            <a:r>
              <a:rPr lang="en-US" sz="1050" dirty="0"/>
              <a:t>1</a:t>
            </a:r>
          </a:p>
          <a:p>
            <a:r>
              <a:rPr lang="en-US" sz="1050" dirty="0"/>
              <a:t>0</a:t>
            </a:r>
          </a:p>
          <a:p>
            <a:r>
              <a:rPr lang="en-US" sz="1050" dirty="0"/>
              <a:t>1</a:t>
            </a:r>
          </a:p>
          <a:p>
            <a:r>
              <a:rPr lang="en-US" sz="1050" dirty="0"/>
              <a:t>0</a:t>
            </a:r>
          </a:p>
          <a:p>
            <a:r>
              <a:rPr lang="en-US" sz="1050" dirty="0"/>
              <a:t>0</a:t>
            </a:r>
          </a:p>
          <a:p>
            <a:r>
              <a:rPr lang="en-US" sz="1050" dirty="0"/>
              <a:t>1</a:t>
            </a:r>
          </a:p>
          <a:p>
            <a:r>
              <a:rPr lang="en-US" sz="1050" dirty="0"/>
              <a:t>1</a:t>
            </a:r>
          </a:p>
          <a:p>
            <a:r>
              <a:rPr lang="en-US" sz="1050" dirty="0"/>
              <a:t>0</a:t>
            </a:r>
          </a:p>
          <a:p>
            <a:r>
              <a:rPr lang="en-US" sz="1050" dirty="0"/>
              <a:t>1</a:t>
            </a:r>
          </a:p>
          <a:p>
            <a:r>
              <a:rPr lang="en-US" sz="1050" dirty="0"/>
              <a:t>0</a:t>
            </a:r>
          </a:p>
          <a:p>
            <a:r>
              <a:rPr lang="en-US" sz="1050" dirty="0"/>
              <a:t>0</a:t>
            </a:r>
          </a:p>
          <a:p>
            <a:r>
              <a:rPr lang="en-US" sz="1050" dirty="0" smtClean="0"/>
              <a:t>1</a:t>
            </a:r>
            <a:endParaRPr lang="en-US" sz="1050" dirty="0"/>
          </a:p>
        </p:txBody>
      </p:sp>
      <p:pic>
        <p:nvPicPr>
          <p:cNvPr id="40" name="Picture 2" descr="http://www.huttwaterpolo.org.nz/photo_galleries/200702_gallery1/medium_small/referee_cartoon_black_whit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6128" y="5691779"/>
            <a:ext cx="604838" cy="857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TextBox 40"/>
          <p:cNvSpPr txBox="1"/>
          <p:nvPr/>
        </p:nvSpPr>
        <p:spPr>
          <a:xfrm>
            <a:off x="5236550" y="5632838"/>
            <a:ext cx="34422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Referee tests outputs, and if test passes, </a:t>
            </a:r>
            <a:r>
              <a:rPr lang="en-US" b="1" dirty="0"/>
              <a:t>outputs are random!</a:t>
            </a:r>
            <a:endParaRPr lang="en-US" b="1" dirty="0"/>
          </a:p>
        </p:txBody>
      </p:sp>
      <p:sp>
        <p:nvSpPr>
          <p:cNvPr id="48" name="Right Brace 47"/>
          <p:cNvSpPr/>
          <p:nvPr/>
        </p:nvSpPr>
        <p:spPr>
          <a:xfrm flipH="1">
            <a:off x="2879666" y="2155037"/>
            <a:ext cx="457200" cy="3391671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3602690" y="5568775"/>
            <a:ext cx="2159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.</a:t>
            </a:r>
          </a:p>
          <a:p>
            <a:r>
              <a:rPr lang="en-US" sz="1050" dirty="0" smtClean="0"/>
              <a:t>.</a:t>
            </a:r>
          </a:p>
          <a:p>
            <a:r>
              <a:rPr lang="en-US" sz="1050" dirty="0" smtClean="0"/>
              <a:t>.</a:t>
            </a:r>
          </a:p>
          <a:p>
            <a:r>
              <a:rPr lang="en-US" sz="1050" dirty="0"/>
              <a:t>.</a:t>
            </a:r>
            <a:endParaRPr lang="en-US" sz="1050" dirty="0" smtClean="0"/>
          </a:p>
        </p:txBody>
      </p:sp>
      <p:sp>
        <p:nvSpPr>
          <p:cNvPr id="51" name="TextBox 50"/>
          <p:cNvSpPr txBox="1"/>
          <p:nvPr/>
        </p:nvSpPr>
        <p:spPr>
          <a:xfrm>
            <a:off x="7964982" y="5612573"/>
            <a:ext cx="2159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.</a:t>
            </a:r>
          </a:p>
          <a:p>
            <a:r>
              <a:rPr lang="en-US" sz="1050" dirty="0" smtClean="0"/>
              <a:t>.</a:t>
            </a:r>
          </a:p>
          <a:p>
            <a:r>
              <a:rPr lang="en-US" sz="1050" dirty="0" smtClean="0"/>
              <a:t>.</a:t>
            </a:r>
          </a:p>
          <a:p>
            <a:r>
              <a:rPr lang="en-US" sz="1050" dirty="0"/>
              <a:t>.</a:t>
            </a:r>
            <a:endParaRPr lang="en-US" sz="1050" dirty="0" smtClean="0"/>
          </a:p>
        </p:txBody>
      </p:sp>
      <p:sp>
        <p:nvSpPr>
          <p:cNvPr id="52" name="Right Arrow 51"/>
          <p:cNvSpPr/>
          <p:nvPr/>
        </p:nvSpPr>
        <p:spPr>
          <a:xfrm rot="9629385">
            <a:off x="4160567" y="2144070"/>
            <a:ext cx="1285773" cy="1467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ight Arrow 52"/>
          <p:cNvSpPr/>
          <p:nvPr/>
        </p:nvSpPr>
        <p:spPr>
          <a:xfrm rot="1143289">
            <a:off x="6275024" y="2111223"/>
            <a:ext cx="1285773" cy="1467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3886200" y="2217450"/>
            <a:ext cx="1013072" cy="126579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endCxn id="1026" idx="2"/>
          </p:cNvCxnSpPr>
          <p:nvPr/>
        </p:nvCxnSpPr>
        <p:spPr>
          <a:xfrm flipV="1">
            <a:off x="3966910" y="4281717"/>
            <a:ext cx="932362" cy="12167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6858000" y="2280763"/>
            <a:ext cx="1044352" cy="12180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 flipV="1">
            <a:off x="6781800" y="4231393"/>
            <a:ext cx="1074340" cy="10570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ight Arrow 59"/>
          <p:cNvSpPr/>
          <p:nvPr/>
        </p:nvSpPr>
        <p:spPr>
          <a:xfrm rot="5400000">
            <a:off x="4865170" y="4472008"/>
            <a:ext cx="642885" cy="2456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ight Arrow 60"/>
          <p:cNvSpPr/>
          <p:nvPr/>
        </p:nvSpPr>
        <p:spPr>
          <a:xfrm rot="5400000">
            <a:off x="6087658" y="4497138"/>
            <a:ext cx="642885" cy="2456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6169841" y="5026621"/>
            <a:ext cx="1128944" cy="25391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11111010101….</a:t>
            </a:r>
            <a:endParaRPr lang="en-US" sz="1050" dirty="0"/>
          </a:p>
        </p:txBody>
      </p:sp>
      <p:sp>
        <p:nvSpPr>
          <p:cNvPr id="63" name="TextBox 62"/>
          <p:cNvSpPr txBox="1"/>
          <p:nvPr/>
        </p:nvSpPr>
        <p:spPr>
          <a:xfrm>
            <a:off x="4617832" y="5026621"/>
            <a:ext cx="1128944" cy="25391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01000010100….</a:t>
            </a:r>
            <a:endParaRPr lang="en-US" sz="1050" dirty="0"/>
          </a:p>
        </p:txBody>
      </p:sp>
      <p:sp>
        <p:nvSpPr>
          <p:cNvPr id="65" name="Right Arrow 64"/>
          <p:cNvSpPr/>
          <p:nvPr/>
        </p:nvSpPr>
        <p:spPr>
          <a:xfrm rot="5400000">
            <a:off x="5762909" y="5325437"/>
            <a:ext cx="3048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768483" y="3609226"/>
            <a:ext cx="1912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long pseudorandom input sequence</a:t>
            </a:r>
            <a:endParaRPr lang="en-US" sz="1600" dirty="0"/>
          </a:p>
        </p:txBody>
      </p:sp>
      <p:sp>
        <p:nvSpPr>
          <p:cNvPr id="69" name="TextBox 68"/>
          <p:cNvSpPr txBox="1"/>
          <p:nvPr/>
        </p:nvSpPr>
        <p:spPr>
          <a:xfrm>
            <a:off x="8071548" y="2217450"/>
            <a:ext cx="215948" cy="332398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0</a:t>
            </a:r>
          </a:p>
          <a:p>
            <a:r>
              <a:rPr lang="en-US" sz="1050" dirty="0" smtClean="0"/>
              <a:t>1</a:t>
            </a:r>
          </a:p>
          <a:p>
            <a:r>
              <a:rPr lang="en-US" sz="1050" dirty="0" smtClean="0"/>
              <a:t>1</a:t>
            </a:r>
            <a:endParaRPr lang="en-US" sz="1050" dirty="0" smtClean="0"/>
          </a:p>
          <a:p>
            <a:r>
              <a:rPr lang="en-US" sz="1050" dirty="0" smtClean="0"/>
              <a:t>0</a:t>
            </a:r>
          </a:p>
          <a:p>
            <a:r>
              <a:rPr lang="en-US" sz="1050" dirty="0" smtClean="0"/>
              <a:t>1</a:t>
            </a:r>
            <a:endParaRPr lang="en-US" sz="1050" dirty="0" smtClean="0"/>
          </a:p>
          <a:p>
            <a:r>
              <a:rPr lang="en-US" sz="1050" dirty="0" smtClean="0"/>
              <a:t>0</a:t>
            </a:r>
          </a:p>
          <a:p>
            <a:r>
              <a:rPr lang="en-US" sz="1050" dirty="0"/>
              <a:t>0</a:t>
            </a:r>
          </a:p>
          <a:p>
            <a:r>
              <a:rPr lang="en-US" sz="1050" dirty="0"/>
              <a:t>1</a:t>
            </a:r>
          </a:p>
          <a:p>
            <a:r>
              <a:rPr lang="en-US" sz="1050" dirty="0"/>
              <a:t>1</a:t>
            </a:r>
          </a:p>
          <a:p>
            <a:r>
              <a:rPr lang="en-US" sz="1050" dirty="0"/>
              <a:t>0</a:t>
            </a:r>
          </a:p>
          <a:p>
            <a:r>
              <a:rPr lang="en-US" sz="1050" dirty="0"/>
              <a:t>1</a:t>
            </a:r>
          </a:p>
          <a:p>
            <a:r>
              <a:rPr lang="en-US" sz="1050" dirty="0"/>
              <a:t>0</a:t>
            </a:r>
          </a:p>
          <a:p>
            <a:r>
              <a:rPr lang="en-US" sz="1050" dirty="0"/>
              <a:t>0</a:t>
            </a:r>
          </a:p>
          <a:p>
            <a:r>
              <a:rPr lang="en-US" sz="1050" dirty="0"/>
              <a:t>1</a:t>
            </a:r>
          </a:p>
          <a:p>
            <a:r>
              <a:rPr lang="en-US" sz="1050" dirty="0"/>
              <a:t>1</a:t>
            </a:r>
          </a:p>
          <a:p>
            <a:r>
              <a:rPr lang="en-US" sz="1050" dirty="0"/>
              <a:t>0</a:t>
            </a:r>
          </a:p>
          <a:p>
            <a:r>
              <a:rPr lang="en-US" sz="1050" dirty="0"/>
              <a:t>1</a:t>
            </a:r>
          </a:p>
          <a:p>
            <a:r>
              <a:rPr lang="en-US" sz="1050" dirty="0"/>
              <a:t>0</a:t>
            </a:r>
          </a:p>
          <a:p>
            <a:r>
              <a:rPr lang="en-US" sz="1050" dirty="0"/>
              <a:t>0</a:t>
            </a:r>
          </a:p>
          <a:p>
            <a:r>
              <a:rPr lang="en-US" sz="1050" dirty="0" smtClean="0"/>
              <a:t>1</a:t>
            </a:r>
            <a:endParaRPr lang="en-US" sz="1050" dirty="0"/>
          </a:p>
        </p:txBody>
      </p:sp>
      <p:sp>
        <p:nvSpPr>
          <p:cNvPr id="70" name="TextBox 69"/>
          <p:cNvSpPr txBox="1"/>
          <p:nvPr/>
        </p:nvSpPr>
        <p:spPr>
          <a:xfrm>
            <a:off x="324950" y="5153579"/>
            <a:ext cx="23555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Referee feeds devices inputs and collects outputs in a streaming fashion.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0249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Exponential certifiable randomness</a:t>
            </a:r>
            <a:endParaRPr lang="en-US" dirty="0"/>
          </a:p>
        </p:txBody>
      </p:sp>
      <p:pic>
        <p:nvPicPr>
          <p:cNvPr id="1026" name="Picture 2" descr="http://www.secoqc.net/downloads/pictures/autocomp_alicebo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2973" y="3521512"/>
            <a:ext cx="1452598" cy="760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secoqc.net/downloads/pictures/autocomp_alicebo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76160" y="3483247"/>
            <a:ext cx="1483501" cy="748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24774" y="1273951"/>
            <a:ext cx="27994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Vazirani-Vidick</a:t>
            </a:r>
            <a:r>
              <a:rPr lang="en-US" dirty="0" smtClean="0"/>
              <a:t> Protocol achieves </a:t>
            </a:r>
            <a:r>
              <a:rPr lang="en-US" i="1" dirty="0" smtClean="0"/>
              <a:t>exponential</a:t>
            </a:r>
            <a:r>
              <a:rPr lang="en-US" dirty="0" smtClean="0"/>
              <a:t> certifiable randomness expansion!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5867400" y="2590800"/>
            <a:ext cx="0" cy="2350589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" descr="http://www.huttwaterpolo.org.nz/photo_galleries/200702_gallery1/medium_small/referee_cartoon_black_whit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971" y="1504949"/>
            <a:ext cx="604838" cy="857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5283263" y="1186934"/>
            <a:ext cx="1084642" cy="27699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1000101001</a:t>
            </a:r>
            <a:endParaRPr lang="en-US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4143216" y="1175383"/>
            <a:ext cx="1289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n-</a:t>
            </a:r>
            <a:r>
              <a:rPr lang="en-US" dirty="0" smtClean="0"/>
              <a:t>bit seed</a:t>
            </a:r>
            <a:endParaRPr lang="en-US" i="1" dirty="0"/>
          </a:p>
        </p:txBody>
      </p:sp>
      <p:sp>
        <p:nvSpPr>
          <p:cNvPr id="37" name="TextBox 36"/>
          <p:cNvSpPr txBox="1"/>
          <p:nvPr/>
        </p:nvSpPr>
        <p:spPr>
          <a:xfrm>
            <a:off x="3602690" y="2155037"/>
            <a:ext cx="215948" cy="106182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0</a:t>
            </a:r>
          </a:p>
          <a:p>
            <a:r>
              <a:rPr lang="en-US" sz="1050" dirty="0"/>
              <a:t>0</a:t>
            </a:r>
            <a:endParaRPr lang="en-US" sz="1050" dirty="0" smtClean="0"/>
          </a:p>
          <a:p>
            <a:r>
              <a:rPr lang="en-US" sz="1050" dirty="0"/>
              <a:t>0</a:t>
            </a:r>
            <a:endParaRPr lang="en-US" sz="1050" dirty="0" smtClean="0"/>
          </a:p>
          <a:p>
            <a:r>
              <a:rPr lang="en-US" sz="1050" dirty="0" smtClean="0"/>
              <a:t>0</a:t>
            </a:r>
          </a:p>
          <a:p>
            <a:r>
              <a:rPr lang="en-US" sz="1050" dirty="0"/>
              <a:t>0</a:t>
            </a:r>
            <a:endParaRPr lang="en-US" sz="1050" dirty="0" smtClean="0"/>
          </a:p>
          <a:p>
            <a:r>
              <a:rPr lang="en-US" sz="1050" dirty="0" smtClean="0"/>
              <a:t>0</a:t>
            </a:r>
          </a:p>
        </p:txBody>
      </p:sp>
      <p:pic>
        <p:nvPicPr>
          <p:cNvPr id="40" name="Picture 2" descr="http://www.huttwaterpolo.org.nz/photo_galleries/200702_gallery1/medium_small/referee_cartoon_black_whit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6128" y="5691779"/>
            <a:ext cx="604838" cy="857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TextBox 40"/>
          <p:cNvSpPr txBox="1"/>
          <p:nvPr/>
        </p:nvSpPr>
        <p:spPr>
          <a:xfrm>
            <a:off x="5236550" y="5632838"/>
            <a:ext cx="34422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Referee tests that the </a:t>
            </a:r>
            <a:br>
              <a:rPr lang="en-US" dirty="0" smtClean="0"/>
            </a:br>
            <a:r>
              <a:rPr lang="en-US" dirty="0" smtClean="0"/>
              <a:t>devices win the CHSH </a:t>
            </a:r>
            <a:br>
              <a:rPr lang="en-US" dirty="0" smtClean="0"/>
            </a:br>
            <a:r>
              <a:rPr lang="en-US" dirty="0" smtClean="0"/>
              <a:t>game ~85% of time </a:t>
            </a:r>
            <a:br>
              <a:rPr lang="en-US" dirty="0" smtClean="0"/>
            </a:br>
            <a:r>
              <a:rPr lang="en-US" dirty="0" smtClean="0"/>
              <a:t>per block.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3602690" y="3273341"/>
            <a:ext cx="215948" cy="10618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0</a:t>
            </a:r>
          </a:p>
          <a:p>
            <a:r>
              <a:rPr lang="en-US" sz="1050" dirty="0" smtClean="0"/>
              <a:t>1</a:t>
            </a:r>
          </a:p>
          <a:p>
            <a:r>
              <a:rPr lang="en-US" sz="1050" dirty="0" smtClean="0"/>
              <a:t>1</a:t>
            </a:r>
          </a:p>
          <a:p>
            <a:r>
              <a:rPr lang="en-US" sz="1050" dirty="0" smtClean="0"/>
              <a:t>0</a:t>
            </a:r>
          </a:p>
          <a:p>
            <a:r>
              <a:rPr lang="en-US" sz="1050" dirty="0" smtClean="0"/>
              <a:t>1</a:t>
            </a:r>
          </a:p>
          <a:p>
            <a:r>
              <a:rPr lang="en-US" sz="1050" dirty="0" smtClean="0"/>
              <a:t>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602690" y="4385344"/>
            <a:ext cx="215948" cy="106182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0</a:t>
            </a:r>
          </a:p>
          <a:p>
            <a:r>
              <a:rPr lang="en-US" sz="1050" dirty="0"/>
              <a:t>0</a:t>
            </a:r>
            <a:endParaRPr lang="en-US" sz="1050" dirty="0" smtClean="0"/>
          </a:p>
          <a:p>
            <a:r>
              <a:rPr lang="en-US" sz="1050" dirty="0"/>
              <a:t>0</a:t>
            </a:r>
            <a:endParaRPr lang="en-US" sz="1050" dirty="0" smtClean="0"/>
          </a:p>
          <a:p>
            <a:r>
              <a:rPr lang="en-US" sz="1050" dirty="0" smtClean="0"/>
              <a:t>0</a:t>
            </a:r>
          </a:p>
          <a:p>
            <a:r>
              <a:rPr lang="en-US" sz="1050" dirty="0"/>
              <a:t>0</a:t>
            </a:r>
            <a:endParaRPr lang="en-US" sz="1050" dirty="0" smtClean="0"/>
          </a:p>
          <a:p>
            <a:r>
              <a:rPr lang="en-US" sz="1050" dirty="0" smtClean="0"/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962262" y="2183150"/>
            <a:ext cx="215948" cy="106182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0</a:t>
            </a:r>
          </a:p>
          <a:p>
            <a:r>
              <a:rPr lang="en-US" sz="1050" dirty="0"/>
              <a:t>0</a:t>
            </a:r>
            <a:endParaRPr lang="en-US" sz="1050" dirty="0" smtClean="0"/>
          </a:p>
          <a:p>
            <a:r>
              <a:rPr lang="en-US" sz="1050" dirty="0"/>
              <a:t>0</a:t>
            </a:r>
            <a:endParaRPr lang="en-US" sz="1050" dirty="0" smtClean="0"/>
          </a:p>
          <a:p>
            <a:r>
              <a:rPr lang="en-US" sz="1050" dirty="0" smtClean="0"/>
              <a:t>0</a:t>
            </a:r>
          </a:p>
          <a:p>
            <a:r>
              <a:rPr lang="en-US" sz="1050" dirty="0"/>
              <a:t>0</a:t>
            </a:r>
            <a:endParaRPr lang="en-US" sz="1050" dirty="0" smtClean="0"/>
          </a:p>
          <a:p>
            <a:r>
              <a:rPr lang="en-US" sz="1050" dirty="0" smtClean="0"/>
              <a:t>0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962262" y="3301454"/>
            <a:ext cx="215948" cy="10618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50" dirty="0"/>
              <a:t>0</a:t>
            </a:r>
          </a:p>
          <a:p>
            <a:r>
              <a:rPr lang="en-US" sz="1050" dirty="0"/>
              <a:t>1</a:t>
            </a:r>
          </a:p>
          <a:p>
            <a:r>
              <a:rPr lang="en-US" sz="1050" dirty="0"/>
              <a:t>1</a:t>
            </a:r>
          </a:p>
          <a:p>
            <a:r>
              <a:rPr lang="en-US" sz="1050" dirty="0"/>
              <a:t>0</a:t>
            </a:r>
          </a:p>
          <a:p>
            <a:r>
              <a:rPr lang="en-US" sz="1050" dirty="0"/>
              <a:t>1</a:t>
            </a:r>
          </a:p>
          <a:p>
            <a:r>
              <a:rPr lang="en-US" sz="1050" dirty="0"/>
              <a:t>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962262" y="4413457"/>
            <a:ext cx="215948" cy="106182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0</a:t>
            </a:r>
          </a:p>
          <a:p>
            <a:r>
              <a:rPr lang="en-US" sz="1050" dirty="0"/>
              <a:t>0</a:t>
            </a:r>
            <a:endParaRPr lang="en-US" sz="1050" dirty="0" smtClean="0"/>
          </a:p>
          <a:p>
            <a:r>
              <a:rPr lang="en-US" sz="1050" dirty="0"/>
              <a:t>0</a:t>
            </a:r>
            <a:endParaRPr lang="en-US" sz="1050" dirty="0" smtClean="0"/>
          </a:p>
          <a:p>
            <a:r>
              <a:rPr lang="en-US" sz="1050" dirty="0" smtClean="0"/>
              <a:t>0</a:t>
            </a:r>
          </a:p>
          <a:p>
            <a:r>
              <a:rPr lang="en-US" sz="1050" dirty="0"/>
              <a:t>0</a:t>
            </a:r>
            <a:endParaRPr lang="en-US" sz="1050" dirty="0" smtClean="0"/>
          </a:p>
          <a:p>
            <a:r>
              <a:rPr lang="en-US" sz="1050" dirty="0" smtClean="0"/>
              <a:t>0</a:t>
            </a:r>
          </a:p>
        </p:txBody>
      </p:sp>
      <p:sp>
        <p:nvSpPr>
          <p:cNvPr id="48" name="Right Brace 47"/>
          <p:cNvSpPr/>
          <p:nvPr/>
        </p:nvSpPr>
        <p:spPr>
          <a:xfrm flipH="1">
            <a:off x="2108445" y="2161484"/>
            <a:ext cx="457200" cy="3391671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3602690" y="5568775"/>
            <a:ext cx="2159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.</a:t>
            </a:r>
          </a:p>
          <a:p>
            <a:r>
              <a:rPr lang="en-US" sz="1050" dirty="0" smtClean="0"/>
              <a:t>.</a:t>
            </a:r>
          </a:p>
          <a:p>
            <a:r>
              <a:rPr lang="en-US" sz="1050" dirty="0" smtClean="0"/>
              <a:t>.</a:t>
            </a:r>
          </a:p>
          <a:p>
            <a:r>
              <a:rPr lang="en-US" sz="1050" dirty="0"/>
              <a:t>.</a:t>
            </a:r>
            <a:endParaRPr lang="en-US" sz="1050" dirty="0" smtClean="0"/>
          </a:p>
        </p:txBody>
      </p:sp>
      <p:sp>
        <p:nvSpPr>
          <p:cNvPr id="51" name="TextBox 50"/>
          <p:cNvSpPr txBox="1"/>
          <p:nvPr/>
        </p:nvSpPr>
        <p:spPr>
          <a:xfrm>
            <a:off x="7964982" y="5612573"/>
            <a:ext cx="2159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.</a:t>
            </a:r>
          </a:p>
          <a:p>
            <a:r>
              <a:rPr lang="en-US" sz="1050" dirty="0" smtClean="0"/>
              <a:t>.</a:t>
            </a:r>
          </a:p>
          <a:p>
            <a:r>
              <a:rPr lang="en-US" sz="1050" dirty="0" smtClean="0"/>
              <a:t>.</a:t>
            </a:r>
          </a:p>
          <a:p>
            <a:r>
              <a:rPr lang="en-US" sz="1050" dirty="0"/>
              <a:t>.</a:t>
            </a:r>
            <a:endParaRPr lang="en-US" sz="1050" dirty="0" smtClean="0"/>
          </a:p>
        </p:txBody>
      </p:sp>
      <p:sp>
        <p:nvSpPr>
          <p:cNvPr id="52" name="Right Arrow 51"/>
          <p:cNvSpPr/>
          <p:nvPr/>
        </p:nvSpPr>
        <p:spPr>
          <a:xfrm rot="9629385">
            <a:off x="4160567" y="2144070"/>
            <a:ext cx="1285773" cy="1467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ight Arrow 52"/>
          <p:cNvSpPr/>
          <p:nvPr/>
        </p:nvSpPr>
        <p:spPr>
          <a:xfrm rot="1143289">
            <a:off x="6275024" y="2111223"/>
            <a:ext cx="1285773" cy="1467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3886200" y="2217450"/>
            <a:ext cx="1013072" cy="126579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endCxn id="1026" idx="2"/>
          </p:cNvCxnSpPr>
          <p:nvPr/>
        </p:nvCxnSpPr>
        <p:spPr>
          <a:xfrm flipV="1">
            <a:off x="3966910" y="4281717"/>
            <a:ext cx="932362" cy="12167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6858000" y="2280763"/>
            <a:ext cx="1044352" cy="12180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 flipV="1">
            <a:off x="6781800" y="4231393"/>
            <a:ext cx="1074340" cy="10570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ight Arrow 59"/>
          <p:cNvSpPr/>
          <p:nvPr/>
        </p:nvSpPr>
        <p:spPr>
          <a:xfrm rot="5400000">
            <a:off x="4865170" y="4472008"/>
            <a:ext cx="642885" cy="2456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ight Arrow 60"/>
          <p:cNvSpPr/>
          <p:nvPr/>
        </p:nvSpPr>
        <p:spPr>
          <a:xfrm rot="5400000">
            <a:off x="6087658" y="4497138"/>
            <a:ext cx="642885" cy="2456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6169841" y="5026621"/>
            <a:ext cx="1128944" cy="25391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11111010101….</a:t>
            </a:r>
            <a:endParaRPr lang="en-US" sz="1050" dirty="0"/>
          </a:p>
        </p:txBody>
      </p:sp>
      <p:sp>
        <p:nvSpPr>
          <p:cNvPr id="63" name="TextBox 62"/>
          <p:cNvSpPr txBox="1"/>
          <p:nvPr/>
        </p:nvSpPr>
        <p:spPr>
          <a:xfrm>
            <a:off x="4617832" y="5026621"/>
            <a:ext cx="1128944" cy="25391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01000010100….</a:t>
            </a:r>
            <a:endParaRPr lang="en-US" sz="1050" dirty="0"/>
          </a:p>
        </p:txBody>
      </p:sp>
      <p:sp>
        <p:nvSpPr>
          <p:cNvPr id="65" name="Right Arrow 64"/>
          <p:cNvSpPr/>
          <p:nvPr/>
        </p:nvSpPr>
        <p:spPr>
          <a:xfrm rot="5400000">
            <a:off x="5762909" y="5325437"/>
            <a:ext cx="3048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685799" y="3647702"/>
            <a:ext cx="1289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2</a:t>
            </a:r>
            <a:r>
              <a:rPr lang="en-US" i="1" baseline="30000" dirty="0" smtClean="0"/>
              <a:t>O</a:t>
            </a:r>
            <a:r>
              <a:rPr lang="en-US" baseline="30000" dirty="0" smtClean="0"/>
              <a:t>(</a:t>
            </a:r>
            <a:r>
              <a:rPr lang="en-US" i="1" baseline="30000" dirty="0" smtClean="0"/>
              <a:t>n</a:t>
            </a:r>
            <a:r>
              <a:rPr lang="en-US" baseline="30000" dirty="0" smtClean="0"/>
              <a:t>)</a:t>
            </a:r>
            <a:r>
              <a:rPr lang="en-US" dirty="0" smtClean="0"/>
              <a:t> rounds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2459854" y="3481089"/>
            <a:ext cx="105979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Bell block: </a:t>
            </a:r>
            <a:r>
              <a:rPr lang="en-US" sz="1100" dirty="0" smtClean="0"/>
              <a:t>inputs are randomized</a:t>
            </a:r>
            <a:endParaRPr lang="en-US" sz="1100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228600" y="5381740"/>
            <a:ext cx="23555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the outputs pass the test, then they’re certified to have </a:t>
            </a:r>
            <a:r>
              <a:rPr lang="en-US" i="1" dirty="0"/>
              <a:t>2</a:t>
            </a:r>
            <a:r>
              <a:rPr lang="en-US" i="1" baseline="30000" dirty="0"/>
              <a:t>O</a:t>
            </a:r>
            <a:r>
              <a:rPr lang="en-US" baseline="30000" dirty="0"/>
              <a:t>(</a:t>
            </a:r>
            <a:r>
              <a:rPr lang="en-US" i="1" baseline="30000" dirty="0"/>
              <a:t>n</a:t>
            </a:r>
            <a:r>
              <a:rPr lang="en-US" baseline="30000" dirty="0" smtClean="0"/>
              <a:t>)</a:t>
            </a:r>
            <a:r>
              <a:rPr lang="en-US" dirty="0" smtClean="0"/>
              <a:t> bits of entropy!</a:t>
            </a:r>
            <a:endParaRPr lang="en-US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2459854" y="2390898"/>
            <a:ext cx="105979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Regular block: </a:t>
            </a:r>
            <a:r>
              <a:rPr lang="en-US" sz="1100" dirty="0" smtClean="0"/>
              <a:t>inputs are</a:t>
            </a:r>
            <a:br>
              <a:rPr lang="en-US" sz="1100" dirty="0" smtClean="0"/>
            </a:br>
            <a:r>
              <a:rPr lang="en-US" sz="1100" dirty="0" smtClean="0"/>
              <a:t>deterministic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459854" y="4553415"/>
            <a:ext cx="105979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Regular block: </a:t>
            </a:r>
            <a:r>
              <a:rPr lang="en-US" sz="1100" dirty="0"/>
              <a:t>inputs are</a:t>
            </a:r>
            <a:br>
              <a:rPr lang="en-US" sz="1100" dirty="0"/>
            </a:br>
            <a:r>
              <a:rPr lang="en-US" sz="1100" dirty="0"/>
              <a:t>deterministic</a:t>
            </a:r>
          </a:p>
        </p:txBody>
      </p:sp>
    </p:spTree>
    <p:extLst>
      <p:ext uri="{BB962C8B-B14F-4D97-AF65-F5344CB8AC3E}">
        <p14:creationId xmlns:p14="http://schemas.microsoft.com/office/powerpoint/2010/main" val="211827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the obvious question is...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Can we do better?</a:t>
            </a:r>
          </a:p>
          <a:p>
            <a:endParaRPr lang="en-US" sz="4400" dirty="0" smtClean="0"/>
          </a:p>
          <a:p>
            <a:r>
              <a:rPr lang="en-US" sz="4400" dirty="0" smtClean="0"/>
              <a:t>Doubly exponential?</a:t>
            </a:r>
          </a:p>
          <a:p>
            <a:endParaRPr lang="en-US" sz="4400" dirty="0" smtClean="0"/>
          </a:p>
          <a:p>
            <a:r>
              <a:rPr lang="en-US" sz="4400" dirty="0" smtClean="0"/>
              <a:t>…</a:t>
            </a:r>
            <a:r>
              <a:rPr lang="en-US" sz="4400" i="1" dirty="0" smtClean="0"/>
              <a:t>infinite</a:t>
            </a:r>
            <a:r>
              <a:rPr lang="en-US" sz="4400" dirty="0" smtClean="0"/>
              <a:t> expansion?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68975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1704</Words>
  <Application>Microsoft Office PowerPoint</Application>
  <PresentationFormat>On-screen Show (4:3)</PresentationFormat>
  <Paragraphs>640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Some Limits on Non-Local Randomness Expansion</vt:lpstr>
      <vt:lpstr>The Motivating Question</vt:lpstr>
      <vt:lpstr>The Motivating Question</vt:lpstr>
      <vt:lpstr>The Motivating Question</vt:lpstr>
      <vt:lpstr>Non-local games offers a way…</vt:lpstr>
      <vt:lpstr>Non-locality offers a way…</vt:lpstr>
      <vt:lpstr>Non-locality offers a way…</vt:lpstr>
      <vt:lpstr>Exponential certifiable randomness</vt:lpstr>
      <vt:lpstr>And the obvious question is...</vt:lpstr>
      <vt:lpstr>Our results</vt:lpstr>
      <vt:lpstr>Definitions</vt:lpstr>
      <vt:lpstr>Doubly Exponential Bound</vt:lpstr>
      <vt:lpstr>Doubly Exponential Bound</vt:lpstr>
      <vt:lpstr>Doubly Exponential Bound</vt:lpstr>
      <vt:lpstr>Exponential Bound</vt:lpstr>
      <vt:lpstr>Exponential Bound</vt:lpstr>
      <vt:lpstr>Exponential Bound</vt:lpstr>
      <vt:lpstr>Exponential Bound</vt:lpstr>
      <vt:lpstr>Exponential Bound</vt:lpstr>
      <vt:lpstr>Open Problems</vt:lpstr>
    </vt:vector>
  </TitlesOfParts>
  <Company>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Limits on Non-Local Randomness Expansion</dc:title>
  <dc:creator>Henry</dc:creator>
  <cp:lastModifiedBy>Henry Yuen</cp:lastModifiedBy>
  <cp:revision>292</cp:revision>
  <dcterms:created xsi:type="dcterms:W3CDTF">2012-12-11T17:27:43Z</dcterms:created>
  <dcterms:modified xsi:type="dcterms:W3CDTF">2012-12-12T04:13:52Z</dcterms:modified>
</cp:coreProperties>
</file>