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9" r:id="rId4"/>
    <p:sldId id="270" r:id="rId5"/>
    <p:sldId id="260" r:id="rId6"/>
    <p:sldId id="263" r:id="rId7"/>
    <p:sldId id="264" r:id="rId8"/>
    <p:sldId id="265" r:id="rId9"/>
    <p:sldId id="266" r:id="rId10"/>
    <p:sldId id="268" r:id="rId11"/>
    <p:sldId id="271" r:id="rId12"/>
    <p:sldId id="274" r:id="rId13"/>
    <p:sldId id="272" r:id="rId14"/>
    <p:sldId id="275" r:id="rId15"/>
    <p:sldId id="273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.w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QMA</a:t>
            </a:r>
            <a:r>
              <a:rPr lang="en-US" dirty="0" smtClean="0"/>
              <a:t>-complete Problems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Bookatz</a:t>
            </a:r>
            <a:endParaRPr lang="en-US" dirty="0" smtClean="0"/>
          </a:p>
          <a:p>
            <a:r>
              <a:rPr lang="en-US" dirty="0" smtClean="0"/>
              <a:t>December 12, 2012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072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Local Consistency of Density Matrices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8839200" cy="3276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QMA</a:t>
            </a:r>
            <a:r>
              <a:rPr lang="en-US" dirty="0" smtClean="0"/>
              <a:t>-complete for </a:t>
            </a:r>
            <a:r>
              <a:rPr lang="en-US" i="1" dirty="0" smtClean="0">
                <a:solidFill>
                  <a:srgbClr val="0070C0"/>
                </a:solidFill>
              </a:rPr>
              <a:t>k </a:t>
            </a:r>
            <a:r>
              <a:rPr lang="en-US" dirty="0" smtClean="0">
                <a:solidFill>
                  <a:srgbClr val="0070C0"/>
                </a:solidFill>
              </a:rPr>
              <a:t>≥ 2    </a:t>
            </a:r>
            <a:r>
              <a:rPr lang="en-US" sz="2000" dirty="0" smtClean="0"/>
              <a:t>(</a:t>
            </a:r>
            <a:r>
              <a:rPr lang="en-US" sz="2000" dirty="0"/>
              <a:t>Reduction </a:t>
            </a:r>
            <a:r>
              <a:rPr lang="en-US" sz="2000" dirty="0" smtClean="0"/>
              <a:t>from </a:t>
            </a:r>
            <a:r>
              <a:rPr lang="en-US" sz="2000" i="1" dirty="0" smtClean="0"/>
              <a:t>k</a:t>
            </a:r>
            <a:r>
              <a:rPr lang="en-US" sz="2000" dirty="0" smtClean="0"/>
              <a:t>-</a:t>
            </a:r>
            <a:r>
              <a:rPr lang="en-US" sz="2000" cap="small" dirty="0" smtClean="0"/>
              <a:t>local </a:t>
            </a:r>
            <a:r>
              <a:rPr lang="en-US" sz="2000" cap="small" dirty="0"/>
              <a:t>Hamiltonian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dirty="0" smtClean="0"/>
              <a:t>True </a:t>
            </a:r>
            <a:r>
              <a:rPr lang="en-US" dirty="0" smtClean="0"/>
              <a:t>also for </a:t>
            </a:r>
            <a:r>
              <a:rPr lang="en-US" dirty="0" err="1" smtClean="0"/>
              <a:t>bosonic</a:t>
            </a:r>
            <a:r>
              <a:rPr lang="en-US" dirty="0" smtClean="0"/>
              <a:t> and </a:t>
            </a:r>
            <a:r>
              <a:rPr lang="en-US" dirty="0" err="1" smtClean="0"/>
              <a:t>fermionic</a:t>
            </a:r>
            <a:r>
              <a:rPr lang="en-US" dirty="0" smtClean="0"/>
              <a:t> systems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990600"/>
                <a:ext cx="8077200" cy="23219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Problem: Given poly(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) many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-local mixed states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000" dirty="0" smtClean="0"/>
                  <a:t> </a:t>
                </a:r>
              </a:p>
              <a:p>
                <a:r>
                  <a:rPr lang="en-US" sz="2000" dirty="0" smtClean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𝜌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 smtClean="0"/>
                  <a:t> lives only on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qubits</a:t>
                </a:r>
                <a:r>
                  <a:rPr lang="en-US" sz="2000" dirty="0" smtClean="0"/>
                  <a:t> of an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qubit</a:t>
                </a:r>
                <a:r>
                  <a:rPr lang="en-US" sz="2000" dirty="0" smtClean="0"/>
                  <a:t> space</a:t>
                </a:r>
              </a:p>
              <a:p>
                <a:r>
                  <a:rPr lang="en-US" sz="2000" dirty="0" smtClean="0"/>
                  <a:t>determine whether: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(yes case)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∃</m:t>
                    </m:r>
                    <m:r>
                      <a:rPr lang="en-US" sz="2000" b="0" i="1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000" b="0" i="0" dirty="0" smtClean="0"/>
                      <m:t>qubit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b="0" i="1" smtClean="0">
                        <a:latin typeface="Cambria Math"/>
                      </a:rPr>
                      <m:t>𝜎</m:t>
                    </m:r>
                  </m:oMath>
                </a14:m>
                <a:r>
                  <a:rPr lang="en-US" sz="2000" dirty="0" smtClean="0"/>
                  <a:t> 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  <m:r>
                      <a:rPr lang="en-US" sz="2000" b="0" i="1" smtClean="0">
                        <a:latin typeface="Cambria Math"/>
                      </a:rPr>
                      <m:t>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/>
                                  </a:rPr>
                                  <m:t>Tr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CA" sz="2000"/>
                                  <m:t>¬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b="0" i="1" smtClean="0">
                            <a:latin typeface="Cambria Math"/>
                          </a:rPr>
                          <m:t>tr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=0</m:t>
                    </m:r>
                  </m:oMath>
                </a14:m>
                <a:endParaRPr lang="en-US" sz="2000" i="1" dirty="0" smtClean="0"/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(no case)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∀ </m:t>
                    </m:r>
                    <m:r>
                      <a:rPr lang="en-US" sz="2000" i="1">
                        <a:latin typeface="Cambria Math"/>
                      </a:rPr>
                      <m:t>𝑛</m:t>
                    </m:r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−</m:t>
                    </m:r>
                    <m:r>
                      <m:rPr>
                        <m:nor/>
                      </m:rPr>
                      <a:rPr lang="en-US" sz="2000" dirty="0"/>
                      <m:t>qubit</m:t>
                    </m:r>
                    <m:r>
                      <a:rPr lang="en-US" sz="2000" b="0" i="1" dirty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𝜎</m:t>
                    </m:r>
                    <m:r>
                      <a:rPr lang="en-US" sz="2000" b="0" i="1" smtClean="0">
                        <a:latin typeface="Cambria Math"/>
                      </a:rPr>
                      <m:t>,  ∃ </m:t>
                    </m:r>
                    <m:r>
                      <a:rPr lang="en-US" sz="2000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Tr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CA" sz="2000"/>
                                  <m:t>¬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𝜎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sz="2000" i="1">
                            <a:latin typeface="Cambria Math"/>
                          </a:rPr>
                          <m:t>tr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i="1" dirty="0" smtClean="0"/>
                  <a:t> b</a:t>
                </a:r>
              </a:p>
              <a:p>
                <a:r>
                  <a:rPr lang="en-US" sz="2000" dirty="0" smtClean="0"/>
                  <a:t>promised one of these to be the case</a:t>
                </a:r>
              </a:p>
              <a:p>
                <a:r>
                  <a:rPr lang="en-US" sz="2000" dirty="0" smtClean="0"/>
                  <a:t>where </a:t>
                </a:r>
                <a:r>
                  <a:rPr lang="en-US" sz="2000" i="1" dirty="0" smtClean="0"/>
                  <a:t>b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 smtClean="0"/>
                  <a:t> 1</a:t>
                </a:r>
                <a:r>
                  <a:rPr lang="en-US" sz="2000" i="1" dirty="0" smtClean="0"/>
                  <a:t>/</a:t>
                </a:r>
                <a:r>
                  <a:rPr lang="en-US" sz="2000" dirty="0" smtClean="0"/>
                  <a:t>poly</a:t>
                </a:r>
                <a:r>
                  <a:rPr lang="en-US" sz="2000" i="1" dirty="0" smtClean="0"/>
                  <a:t>(n</a:t>
                </a:r>
                <a:r>
                  <a:rPr lang="en-US" sz="2000" dirty="0" smtClean="0"/>
                  <a:t>)</a:t>
                </a:r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990600"/>
                <a:ext cx="8077200" cy="2321918"/>
              </a:xfrm>
              <a:prstGeom prst="rect">
                <a:avLst/>
              </a:prstGeom>
              <a:blipFill rotWithShape="1">
                <a:blip r:embed="rId2"/>
                <a:stretch>
                  <a:fillRect l="-754" t="-1047" b="-26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2754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Oval 8"/>
          <p:cNvSpPr/>
          <p:nvPr/>
        </p:nvSpPr>
        <p:spPr>
          <a:xfrm>
            <a:off x="18850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25708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Oval 10"/>
          <p:cNvSpPr/>
          <p:nvPr/>
        </p:nvSpPr>
        <p:spPr>
          <a:xfrm>
            <a:off x="31804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Oval 11"/>
          <p:cNvSpPr/>
          <p:nvPr/>
        </p:nvSpPr>
        <p:spPr>
          <a:xfrm>
            <a:off x="38662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/>
          <p:cNvSpPr/>
          <p:nvPr/>
        </p:nvSpPr>
        <p:spPr>
          <a:xfrm>
            <a:off x="44758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Oval 13"/>
          <p:cNvSpPr/>
          <p:nvPr/>
        </p:nvSpPr>
        <p:spPr>
          <a:xfrm>
            <a:off x="51616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Oval 16"/>
          <p:cNvSpPr/>
          <p:nvPr/>
        </p:nvSpPr>
        <p:spPr>
          <a:xfrm>
            <a:off x="38662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Oval 17"/>
          <p:cNvSpPr/>
          <p:nvPr/>
        </p:nvSpPr>
        <p:spPr>
          <a:xfrm>
            <a:off x="44758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Oval 18"/>
          <p:cNvSpPr/>
          <p:nvPr/>
        </p:nvSpPr>
        <p:spPr>
          <a:xfrm>
            <a:off x="51616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Oval 19"/>
          <p:cNvSpPr/>
          <p:nvPr/>
        </p:nvSpPr>
        <p:spPr>
          <a:xfrm>
            <a:off x="57712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64570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Oval 21"/>
          <p:cNvSpPr/>
          <p:nvPr/>
        </p:nvSpPr>
        <p:spPr>
          <a:xfrm>
            <a:off x="70666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Oval 22"/>
          <p:cNvSpPr/>
          <p:nvPr/>
        </p:nvSpPr>
        <p:spPr>
          <a:xfrm>
            <a:off x="7752443" y="4343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Left Brace 23"/>
          <p:cNvSpPr/>
          <p:nvPr/>
        </p:nvSpPr>
        <p:spPr>
          <a:xfrm rot="16200000">
            <a:off x="4379913" y="1350056"/>
            <a:ext cx="551543" cy="6843033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Left Brace 33"/>
          <p:cNvSpPr/>
          <p:nvPr/>
        </p:nvSpPr>
        <p:spPr>
          <a:xfrm rot="5400000">
            <a:off x="5492555" y="2578811"/>
            <a:ext cx="691634" cy="2989944"/>
          </a:xfrm>
          <a:prstGeom prst="leftBrace">
            <a:avLst>
              <a:gd name="adj1" fmla="val 8333"/>
              <a:gd name="adj2" fmla="val 15049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2986768" y="3689866"/>
            <a:ext cx="457200" cy="44489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Left Brace 36"/>
          <p:cNvSpPr/>
          <p:nvPr/>
        </p:nvSpPr>
        <p:spPr>
          <a:xfrm rot="5400000">
            <a:off x="1780040" y="3265941"/>
            <a:ext cx="551543" cy="1831976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Left Bracket 38"/>
          <p:cNvSpPr/>
          <p:nvPr/>
        </p:nvSpPr>
        <p:spPr>
          <a:xfrm rot="5400000">
            <a:off x="5128984" y="3852636"/>
            <a:ext cx="217717" cy="876300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0" name="Left Bracket 39"/>
          <p:cNvSpPr/>
          <p:nvPr/>
        </p:nvSpPr>
        <p:spPr>
          <a:xfrm rot="5400000">
            <a:off x="7752442" y="3829051"/>
            <a:ext cx="304801" cy="876300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1" name="Left Bracket 40"/>
          <p:cNvSpPr/>
          <p:nvPr/>
        </p:nvSpPr>
        <p:spPr>
          <a:xfrm rot="5400000">
            <a:off x="2844345" y="3738790"/>
            <a:ext cx="284845" cy="1036864"/>
          </a:xfrm>
          <a:prstGeom prst="leftBracket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43" name="Straight Connector 42"/>
          <p:cNvCxnSpPr>
            <a:endCxn id="39" idx="1"/>
          </p:cNvCxnSpPr>
          <p:nvPr/>
        </p:nvCxnSpPr>
        <p:spPr>
          <a:xfrm>
            <a:off x="3443968" y="3681850"/>
            <a:ext cx="1793875" cy="500078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40" idx="1"/>
          </p:cNvCxnSpPr>
          <p:nvPr/>
        </p:nvCxnSpPr>
        <p:spPr>
          <a:xfrm>
            <a:off x="3443968" y="3689866"/>
            <a:ext cx="4460875" cy="42493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1828800" y="3505200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05200"/>
                <a:ext cx="49077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6645613" y="3312518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613" y="3312518"/>
                <a:ext cx="490775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/>
              <p:cNvSpPr/>
              <p:nvPr/>
            </p:nvSpPr>
            <p:spPr>
              <a:xfrm>
                <a:off x="3253014" y="3307192"/>
                <a:ext cx="4907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𝝆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CA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014" y="3307192"/>
                <a:ext cx="49077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4443737" y="4964668"/>
                <a:ext cx="3834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𝝈</m:t>
                      </m:r>
                    </m:oMath>
                  </m:oMathPara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3737" y="4964668"/>
                <a:ext cx="38343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50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Not so many </a:t>
            </a:r>
            <a:r>
              <a:rPr lang="en-US" dirty="0" err="1" smtClean="0"/>
              <a:t>QMA</a:t>
            </a:r>
            <a:r>
              <a:rPr lang="en-US" dirty="0" smtClean="0"/>
              <a:t>-complete problems</a:t>
            </a:r>
          </a:p>
          <a:p>
            <a:r>
              <a:rPr lang="en-US" dirty="0" smtClean="0"/>
              <a:t>Contrast: thousands </a:t>
            </a:r>
            <a:r>
              <a:rPr lang="en-US" dirty="0"/>
              <a:t>of NP-complete </a:t>
            </a:r>
            <a:r>
              <a:rPr lang="en-US" dirty="0" smtClean="0"/>
              <a:t>problems</a:t>
            </a:r>
          </a:p>
          <a:p>
            <a:endParaRPr lang="en-US" dirty="0" smtClean="0"/>
          </a:p>
          <a:p>
            <a:r>
              <a:rPr lang="en-US" dirty="0" smtClean="0"/>
              <a:t>Most important problem is 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cap="small" dirty="0" smtClean="0">
                <a:solidFill>
                  <a:srgbClr val="FF0000"/>
                </a:solidFill>
              </a:rPr>
              <a:t>-local </a:t>
            </a:r>
            <a:r>
              <a:rPr lang="en-US" b="1" cap="small" dirty="0">
                <a:solidFill>
                  <a:srgbClr val="FF0000"/>
                </a:solidFill>
              </a:rPr>
              <a:t>Hamiltonian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Most research has focused on it and its variants</a:t>
            </a:r>
          </a:p>
          <a:p>
            <a:r>
              <a:rPr lang="en-US" dirty="0" smtClean="0"/>
              <a:t>There are a handful of other problems too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Verifying properties of quantum circuits/channels</a:t>
            </a:r>
            <a:endParaRPr lang="en-US" b="1" dirty="0" smtClean="0">
              <a:solidFill>
                <a:srgbClr val="7030A0"/>
              </a:solidFill>
            </a:endParaRPr>
          </a:p>
          <a:p>
            <a:pPr lvl="1"/>
            <a:r>
              <a:rPr lang="en-US" cap="small" dirty="0" smtClean="0">
                <a:solidFill>
                  <a:srgbClr val="0070C0"/>
                </a:solidFill>
              </a:rPr>
              <a:t>local consistency </a:t>
            </a:r>
            <a:r>
              <a:rPr lang="en-US" cap="small" dirty="0">
                <a:solidFill>
                  <a:srgbClr val="0070C0"/>
                </a:solidFill>
              </a:rPr>
              <a:t>of </a:t>
            </a:r>
            <a:r>
              <a:rPr lang="en-US" cap="small" dirty="0" smtClean="0">
                <a:solidFill>
                  <a:srgbClr val="0070C0"/>
                </a:solidFill>
              </a:rPr>
              <a:t>density matrices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00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4085" y="814387"/>
            <a:ext cx="3748315" cy="246221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200" cap="small" dirty="0" smtClean="0"/>
              <a:t>Channel Property Verification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 smtClean="0">
                <a:solidFill>
                  <a:srgbClr val="FF0000"/>
                </a:solidFill>
              </a:rPr>
              <a:t>non-identity </a:t>
            </a:r>
            <a:r>
              <a:rPr lang="en-US" sz="2200" b="1" cap="small" dirty="0">
                <a:solidFill>
                  <a:srgbClr val="FF0000"/>
                </a:solidFill>
              </a:rPr>
              <a:t>check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 smtClean="0">
                <a:solidFill>
                  <a:srgbClr val="FF0000"/>
                </a:solidFill>
              </a:rPr>
              <a:t>non-equivalence check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>
                <a:solidFill>
                  <a:srgbClr val="FF0000"/>
                </a:solidFill>
              </a:rPr>
              <a:t>quantum </a:t>
            </a:r>
            <a:r>
              <a:rPr lang="en-US" sz="2200" b="1" cap="small" dirty="0" smtClean="0">
                <a:solidFill>
                  <a:srgbClr val="FF0000"/>
                </a:solidFill>
              </a:rPr>
              <a:t>clique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>
                <a:solidFill>
                  <a:srgbClr val="FF0000"/>
                </a:solidFill>
              </a:rPr>
              <a:t>non-</a:t>
            </a:r>
            <a:r>
              <a:rPr lang="en-US" sz="2200" b="1" cap="small" dirty="0" err="1">
                <a:solidFill>
                  <a:srgbClr val="FF0000"/>
                </a:solidFill>
              </a:rPr>
              <a:t>isometry</a:t>
            </a:r>
            <a:r>
              <a:rPr lang="en-US" sz="2200" b="1" cap="small" dirty="0">
                <a:solidFill>
                  <a:srgbClr val="FF0000"/>
                </a:solidFill>
              </a:rPr>
              <a:t> </a:t>
            </a:r>
            <a:r>
              <a:rPr lang="en-US" sz="2200" b="1" cap="small" dirty="0" smtClean="0">
                <a:solidFill>
                  <a:srgbClr val="FF0000"/>
                </a:solidFill>
              </a:rPr>
              <a:t>test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 smtClean="0">
                <a:solidFill>
                  <a:srgbClr val="FF0000"/>
                </a:solidFill>
              </a:rPr>
              <a:t>detect </a:t>
            </a:r>
            <a:r>
              <a:rPr lang="en-US" sz="2200" b="1" cap="small" dirty="0">
                <a:solidFill>
                  <a:srgbClr val="FF0000"/>
                </a:solidFill>
              </a:rPr>
              <a:t>insecure </a:t>
            </a:r>
            <a:r>
              <a:rPr lang="en-US" sz="2200" b="1" cap="small" dirty="0" smtClean="0">
                <a:solidFill>
                  <a:srgbClr val="FF0000"/>
                </a:solidFill>
              </a:rPr>
              <a:t>q. encryption</a:t>
            </a:r>
            <a:endParaRPr lang="en-US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b="1" cap="small" dirty="0">
                <a:solidFill>
                  <a:srgbClr val="FF0000"/>
                </a:solidFill>
              </a:rPr>
              <a:t>quantum non-expander </a:t>
            </a:r>
            <a:r>
              <a:rPr lang="en-US" sz="2200" b="1" cap="small" dirty="0" smtClean="0">
                <a:solidFill>
                  <a:srgbClr val="FF0000"/>
                </a:solidFill>
              </a:rPr>
              <a:t>test</a:t>
            </a:r>
            <a:endParaRPr lang="en-US" sz="22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4419600" y="809506"/>
                <a:ext cx="4572000" cy="437334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txBody>
              <a:bodyPr vert="horz" lIns="91440" tIns="45720" rIns="91440" bIns="0" rtlCol="0">
                <a:normAutofit fontScale="700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b="1" cap="small" dirty="0">
                    <a:solidFill>
                      <a:srgbClr val="FF0000"/>
                    </a:solidFill>
                  </a:rPr>
                  <a:t>-local Hamiltonian </a:t>
                </a:r>
                <a:r>
                  <a:rPr lang="en-US" cap="small" dirty="0" smtClean="0">
                    <a:solidFill>
                      <a:srgbClr val="FF0000"/>
                    </a:solidFill>
                  </a:rPr>
                  <a:t>[2 </a:t>
                </a:r>
                <a:r>
                  <a:rPr lang="en-US" cap="small" dirty="0">
                    <a:solidFill>
                      <a:srgbClr val="FF0000"/>
                    </a:solidFill>
                  </a:rPr>
                  <a:t>≤ </a:t>
                </a:r>
                <a:r>
                  <a:rPr lang="en-US" i="1" dirty="0">
                    <a:solidFill>
                      <a:srgbClr val="FF0000"/>
                    </a:solidFill>
                  </a:rPr>
                  <a:t>k</a:t>
                </a:r>
                <a:r>
                  <a:rPr lang="en-US" cap="small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cap="small" dirty="0">
                    <a:solidFill>
                      <a:srgbClr val="FF0000"/>
                    </a:solidFill>
                  </a:rPr>
                  <a:t>≤ O(log n</a:t>
                </a:r>
                <a:r>
                  <a:rPr lang="en-US" cap="small" dirty="0" smtClean="0">
                    <a:solidFill>
                      <a:srgbClr val="FF0000"/>
                    </a:solidFill>
                  </a:rPr>
                  <a:t>)]</a:t>
                </a:r>
                <a:endParaRPr lang="en-US" dirty="0" smtClean="0"/>
              </a:p>
              <a:p>
                <a:r>
                  <a:rPr lang="en-US" dirty="0" smtClean="0"/>
                  <a:t>constant strength Hamiltonians*</a:t>
                </a:r>
              </a:p>
              <a:p>
                <a:r>
                  <a:rPr lang="en-US" dirty="0" smtClean="0"/>
                  <a:t>line </a:t>
                </a:r>
                <a:r>
                  <a:rPr lang="en-US" dirty="0"/>
                  <a:t>with </a:t>
                </a:r>
                <a:r>
                  <a:rPr lang="en-US" dirty="0" smtClean="0"/>
                  <a:t>11-state </a:t>
                </a:r>
                <a:r>
                  <a:rPr lang="en-US" dirty="0" err="1"/>
                  <a:t>qudits</a:t>
                </a:r>
                <a:endParaRPr lang="en-US" dirty="0"/>
              </a:p>
              <a:p>
                <a:r>
                  <a:rPr lang="en-US" dirty="0"/>
                  <a:t>2-local on </a:t>
                </a:r>
                <a:r>
                  <a:rPr lang="en-US" dirty="0" smtClean="0"/>
                  <a:t>2-D lattice</a:t>
                </a:r>
                <a:endParaRPr lang="en-US" dirty="0"/>
              </a:p>
              <a:p>
                <a:r>
                  <a:rPr lang="en-US" dirty="0" smtClean="0"/>
                  <a:t>interacting bosons, fermions</a:t>
                </a:r>
              </a:p>
              <a:p>
                <a:r>
                  <a:rPr lang="en-US" dirty="0" smtClean="0"/>
                  <a:t>real Hamiltonians</a:t>
                </a:r>
              </a:p>
              <a:p>
                <a:r>
                  <a:rPr lang="en-US" dirty="0"/>
                  <a:t>stochastic </a:t>
                </a:r>
                <a:r>
                  <a:rPr lang="en-US" dirty="0" smtClean="0"/>
                  <a:t>Hamiltonians*</a:t>
                </a:r>
                <a:endParaRPr lang="en-US" dirty="0"/>
              </a:p>
              <a:p>
                <a:r>
                  <a:rPr lang="en-US" dirty="0" smtClean="0"/>
                  <a:t>physically-relevant Hamiltonians</a:t>
                </a:r>
              </a:p>
              <a:p>
                <a:r>
                  <a:rPr lang="en-US" dirty="0" err="1" smtClean="0"/>
                  <a:t>translationally</a:t>
                </a:r>
                <a:r>
                  <a:rPr lang="en-US" dirty="0" smtClean="0"/>
                  <a:t>-invariant Ham.</a:t>
                </a:r>
                <a:endParaRPr lang="en-US" dirty="0" smtClean="0"/>
              </a:p>
              <a:p>
                <a:r>
                  <a:rPr lang="en-US" dirty="0" smtClean="0"/>
                  <a:t>excited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𝑂</m:t>
                        </m:r>
                        <m:r>
                          <a:rPr lang="en-US" i="1">
                            <a:latin typeface="Cambria Math"/>
                          </a:rPr>
                          <m:t>(1)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th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energy level*</a:t>
                </a:r>
              </a:p>
              <a:p>
                <a:r>
                  <a:rPr lang="en-US" dirty="0" smtClean="0"/>
                  <a:t>highest </a:t>
                </a:r>
                <a:r>
                  <a:rPr lang="en-US" dirty="0"/>
                  <a:t>energy of </a:t>
                </a:r>
                <a:r>
                  <a:rPr lang="en-US" dirty="0" err="1" smtClean="0"/>
                  <a:t>stoquastic</a:t>
                </a:r>
                <a:r>
                  <a:rPr lang="en-US" dirty="0" smtClean="0"/>
                  <a:t> Ham.*</a:t>
                </a:r>
              </a:p>
              <a:p>
                <a:r>
                  <a:rPr lang="en-US" dirty="0" smtClean="0"/>
                  <a:t>separable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-local Hamiltonian</a:t>
                </a:r>
              </a:p>
              <a:p>
                <a:r>
                  <a:rPr lang="en-US" dirty="0" smtClean="0"/>
                  <a:t>universal functional of </a:t>
                </a:r>
                <a:r>
                  <a:rPr lang="en-US" dirty="0" err="1" smtClean="0"/>
                  <a:t>DFT</a:t>
                </a:r>
                <a:endParaRPr lang="en-US" dirty="0" smtClean="0"/>
              </a:p>
            </p:txBody>
          </p:sp>
        </mc:Choice>
        <mc:Fallback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809506"/>
                <a:ext cx="4572000" cy="4373344"/>
              </a:xfrm>
              <a:prstGeom prst="rect">
                <a:avLst/>
              </a:prstGeom>
              <a:blipFill rotWithShape="1">
                <a:blip r:embed="rId2"/>
                <a:stretch>
                  <a:fillRect l="-1463" t="-2086" r="-399" b="-333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28600" y="4724400"/>
            <a:ext cx="3733800" cy="769441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FF0000"/>
                </a:solidFill>
              </a:rPr>
              <a:t>k-</a:t>
            </a:r>
            <a:r>
              <a:rPr lang="en-US" sz="2200" b="1" cap="small" dirty="0" smtClean="0">
                <a:solidFill>
                  <a:srgbClr val="FF0000"/>
                </a:solidFill>
              </a:rPr>
              <a:t>local consistency </a:t>
            </a:r>
            <a:r>
              <a:rPr lang="en-US" sz="2200" cap="small" dirty="0">
                <a:solidFill>
                  <a:srgbClr val="FF0000"/>
                </a:solidFill>
              </a:rPr>
              <a:t>[</a:t>
            </a:r>
            <a:r>
              <a:rPr lang="en-US" sz="2200" i="1" dirty="0" smtClean="0">
                <a:solidFill>
                  <a:srgbClr val="FF0000"/>
                </a:solidFill>
              </a:rPr>
              <a:t>k </a:t>
            </a:r>
            <a:r>
              <a:rPr lang="en-US" sz="2200" dirty="0" smtClean="0">
                <a:solidFill>
                  <a:srgbClr val="FF0000"/>
                </a:solidFill>
              </a:rPr>
              <a:t>≥ 2] 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err="1" smtClean="0"/>
              <a:t>bosonic</a:t>
            </a:r>
            <a:r>
              <a:rPr lang="en-US" sz="2200" dirty="0" smtClean="0"/>
              <a:t>, </a:t>
            </a:r>
            <a:r>
              <a:rPr lang="en-US" sz="2200" dirty="0" err="1" smtClean="0"/>
              <a:t>fermionic</a:t>
            </a:r>
            <a:endParaRPr lang="en-US" sz="2200" dirty="0"/>
          </a:p>
        </p:txBody>
      </p:sp>
      <p:sp>
        <p:nvSpPr>
          <p:cNvPr id="8" name="Rectangle 7"/>
          <p:cNvSpPr/>
          <p:nvPr/>
        </p:nvSpPr>
        <p:spPr>
          <a:xfrm>
            <a:off x="4174519" y="174171"/>
            <a:ext cx="1016047" cy="461665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2400" b="1" cap="small" dirty="0" err="1" smtClean="0">
                <a:solidFill>
                  <a:srgbClr val="FF0000"/>
                </a:solidFill>
              </a:rPr>
              <a:t>QCSAT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19601" y="5182850"/>
                <a:ext cx="4571999" cy="1446550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200" b="1" cap="small" dirty="0" smtClean="0">
                    <a:solidFill>
                      <a:srgbClr val="FF0000"/>
                    </a:solidFill>
                  </a:rPr>
                  <a:t>quantum-</a:t>
                </a:r>
                <a:r>
                  <a:rPr lang="en-US" sz="2200" b="1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200" b="1" cap="small" dirty="0" smtClean="0">
                    <a:solidFill>
                      <a:srgbClr val="FF0000"/>
                    </a:solidFill>
                  </a:rPr>
                  <a:t>-SAT </a:t>
                </a:r>
                <a:r>
                  <a:rPr lang="en-US" sz="2200" cap="small" dirty="0" smtClean="0">
                    <a:solidFill>
                      <a:srgbClr val="FF0000"/>
                    </a:solidFill>
                  </a:rPr>
                  <a:t>[</a:t>
                </a:r>
                <a:r>
                  <a:rPr lang="en-US" sz="2200" i="1" dirty="0" smtClean="0">
                    <a:solidFill>
                      <a:srgbClr val="FF0000"/>
                    </a:solidFill>
                  </a:rPr>
                  <a:t>k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</a:rPr>
                  <a:t>≥ </a:t>
                </a:r>
                <a:r>
                  <a:rPr lang="en-US" sz="2200" dirty="0" smtClean="0">
                    <a:solidFill>
                      <a:srgbClr val="FF0000"/>
                    </a:solidFill>
                  </a:rPr>
                  <a:t>4] </a:t>
                </a:r>
                <a:endParaRPr lang="en-US" sz="2200" b="1" cap="small" dirty="0" smtClean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cap="small" dirty="0" smtClean="0">
                    <a:solidFill>
                      <a:schemeClr val="tx1"/>
                    </a:solidFill>
                  </a:rPr>
                  <a:t>quantum</a:t>
                </a:r>
                <a:r>
                  <a:rPr lang="en-CA" sz="2200" dirty="0">
                    <a:solidFill>
                      <a:schemeClr val="tx1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sz="2200" b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5,3</m:t>
                    </m:r>
                    <m:r>
                      <a:rPr lang="en-US" sz="2200" b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sz="2200" dirty="0">
                    <a:solidFill>
                      <a:schemeClr val="tx1"/>
                    </a:solidFill>
                  </a:rPr>
                  <a:t>–SAT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cap="small" dirty="0" smtClean="0">
                    <a:solidFill>
                      <a:schemeClr val="tx1"/>
                    </a:solidFill>
                  </a:rPr>
                  <a:t>quantum</a:t>
                </a:r>
                <a:r>
                  <a:rPr lang="en-CA" sz="2200" dirty="0">
                    <a:solidFill>
                      <a:schemeClr val="tx1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sz="2200" b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200" b="0" i="1">
                        <a:solidFill>
                          <a:schemeClr val="tx1"/>
                        </a:solidFill>
                        <a:latin typeface="Cambria Math"/>
                      </a:rPr>
                      <m:t>3,2,2</m:t>
                    </m:r>
                    <m:r>
                      <a:rPr lang="en-US" sz="2200" b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sz="2200" dirty="0">
                    <a:solidFill>
                      <a:schemeClr val="tx1"/>
                    </a:solidFill>
                  </a:rPr>
                  <a:t>–</a:t>
                </a:r>
                <a:r>
                  <a:rPr lang="en-CA" sz="2200" dirty="0" smtClean="0">
                    <a:solidFill>
                      <a:schemeClr val="tx1"/>
                    </a:solidFill>
                  </a:rPr>
                  <a:t>SAT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200" cap="small" dirty="0" smtClean="0"/>
                  <a:t>stochastic-</a:t>
                </a:r>
                <a:r>
                  <a:rPr lang="en-US" sz="2200" dirty="0" smtClean="0"/>
                  <a:t>6-SAT</a:t>
                </a:r>
                <a:endParaRPr lang="en-CA" sz="22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1" y="5182850"/>
                <a:ext cx="4571999" cy="1446550"/>
              </a:xfrm>
              <a:prstGeom prst="rect">
                <a:avLst/>
              </a:prstGeom>
              <a:blipFill rotWithShape="1">
                <a:blip r:embed="rId3"/>
                <a:stretch>
                  <a:fillRect l="-1330" t="-2083" b="-6667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8" idx="2"/>
            <a:endCxn id="4" idx="0"/>
          </p:cNvCxnSpPr>
          <p:nvPr/>
        </p:nvCxnSpPr>
        <p:spPr>
          <a:xfrm flipH="1">
            <a:off x="2088243" y="635836"/>
            <a:ext cx="2594300" cy="1785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2"/>
            <a:endCxn id="6" idx="0"/>
          </p:cNvCxnSpPr>
          <p:nvPr/>
        </p:nvCxnSpPr>
        <p:spPr>
          <a:xfrm>
            <a:off x="4682543" y="635836"/>
            <a:ext cx="2023057" cy="17367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0"/>
          </p:cNvCxnSpPr>
          <p:nvPr/>
        </p:nvCxnSpPr>
        <p:spPr>
          <a:xfrm flipH="1">
            <a:off x="2095500" y="3200400"/>
            <a:ext cx="2324101" cy="1524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933872" y="6564868"/>
            <a:ext cx="1133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for </a:t>
            </a:r>
            <a:r>
              <a:rPr lang="en-US" i="1" dirty="0"/>
              <a:t>k</a:t>
            </a:r>
            <a:r>
              <a:rPr lang="en-US" dirty="0"/>
              <a:t> ≥ </a:t>
            </a:r>
            <a:r>
              <a:rPr lang="en-US" dirty="0" smtClean="0"/>
              <a:t>3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6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080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715000"/>
          </a:xfrm>
        </p:spPr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63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Quantum-</a:t>
            </a:r>
            <a:r>
              <a:rPr lang="en-US" i="1" dirty="0" smtClean="0"/>
              <a:t>k</a:t>
            </a:r>
            <a:r>
              <a:rPr lang="en-US" cap="small" dirty="0" smtClean="0"/>
              <a:t>-SAT</a:t>
            </a:r>
            <a:endParaRPr lang="en-CA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5486400"/>
                <a:ext cx="8839200" cy="12192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Classical analogue: Classical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-SAT  is NP-complete for </a:t>
                </a:r>
                <a:r>
                  <a:rPr lang="en-US" i="1" dirty="0" smtClean="0"/>
                  <a:t>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0" smtClean="0">
                        <a:latin typeface="Cambria Math"/>
                      </a:rPr>
                      <m:t>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-local terms are like clauses involving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variables</a:t>
                </a:r>
              </a:p>
              <a:p>
                <a:pPr lvl="1"/>
                <a:r>
                  <a:rPr lang="en-US" dirty="0" smtClean="0"/>
                  <a:t>How many </a:t>
                </a:r>
                <a:r>
                  <a:rPr lang="en-US" dirty="0"/>
                  <a:t>(in expectation value) </a:t>
                </a:r>
                <a:r>
                  <a:rPr lang="en-US" dirty="0" smtClean="0"/>
                  <a:t>of these constraints can be satisfied?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5486400"/>
                <a:ext cx="8839200" cy="1219200"/>
              </a:xfrm>
              <a:blipFill rotWithShape="1">
                <a:blip r:embed="rId2"/>
                <a:stretch>
                  <a:fillRect l="-759" t="-8000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09600" y="842923"/>
                <a:ext cx="8001000" cy="22469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Problem: Given poly(</a:t>
                </a:r>
                <a:r>
                  <a:rPr lang="en-US" sz="2000" i="1" dirty="0" smtClean="0"/>
                  <a:t>n</a:t>
                </a:r>
                <a:r>
                  <a:rPr lang="en-US" sz="2000" dirty="0"/>
                  <a:t>) many </a:t>
                </a:r>
                <a:r>
                  <a:rPr lang="en-US" sz="2000" i="1" dirty="0"/>
                  <a:t>k</a:t>
                </a:r>
                <a:r>
                  <a:rPr lang="en-US" sz="2000" dirty="0"/>
                  <a:t>-local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projection operators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 </m:t>
                    </m:r>
                  </m:oMath>
                </a14:m>
                <a:r>
                  <a:rPr lang="en-US" sz="2000" dirty="0"/>
                  <a:t>on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qubits</a:t>
                </a:r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/>
                      </a:rPr>
                      <m:t>let</m:t>
                    </m:r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𝐻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CA" sz="2000" dirty="0"/>
              </a:p>
              <a:p>
                <a:r>
                  <a:rPr lang="en-US" sz="2000" dirty="0"/>
                  <a:t>determine whether:</a:t>
                </a:r>
              </a:p>
              <a:p>
                <a:r>
                  <a:rPr lang="en-US" sz="2000" dirty="0"/>
                  <a:t>	(yes case)  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𝐻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has an eigenvalue  of 0    </a:t>
                </a:r>
                <a:r>
                  <a:rPr lang="en-US" sz="2000" dirty="0" smtClean="0"/>
                  <a:t>    [</a:t>
                </a:r>
                <a:r>
                  <a:rPr lang="en-US" sz="2000" dirty="0" err="1" smtClean="0"/>
                  <a:t>cf</a:t>
                </a:r>
                <a:r>
                  <a:rPr lang="en-US" sz="2000" dirty="0" smtClean="0"/>
                  <a:t>: </a:t>
                </a:r>
                <a:r>
                  <a:rPr lang="en-US" sz="2000" i="1" dirty="0" smtClean="0"/>
                  <a:t>k</a:t>
                </a:r>
                <a:r>
                  <a:rPr lang="en-US" sz="2000" cap="small" dirty="0" smtClean="0"/>
                  <a:t>-</a:t>
                </a:r>
                <a:r>
                  <a:rPr lang="en-US" sz="2000" cap="small" dirty="0" err="1" smtClean="0"/>
                  <a:t>locHam</a:t>
                </a:r>
                <a:r>
                  <a:rPr lang="en-US" sz="2000" cap="small" dirty="0" smtClean="0"/>
                  <a:t> </a:t>
                </a:r>
                <a:r>
                  <a:rPr lang="en-US" sz="2000" dirty="0"/>
                  <a:t>said “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i="1" dirty="0" smtClean="0"/>
                  <a:t> a”</a:t>
                </a:r>
                <a:r>
                  <a:rPr lang="en-US" sz="2000" dirty="0" smtClean="0"/>
                  <a:t>]</a:t>
                </a:r>
                <a:endParaRPr lang="en-US" sz="2000" dirty="0"/>
              </a:p>
              <a:p>
                <a:r>
                  <a:rPr lang="en-US" sz="2000" dirty="0"/>
                  <a:t>	(no case)    all of the eigenvalues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/>
                  <a:t> are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i="1" dirty="0"/>
                  <a:t>b</a:t>
                </a:r>
              </a:p>
              <a:p>
                <a:r>
                  <a:rPr lang="en-US" sz="2000" dirty="0"/>
                  <a:t>promised one of these to be the case</a:t>
                </a:r>
              </a:p>
              <a:p>
                <a:r>
                  <a:rPr lang="en-US" sz="2000" dirty="0"/>
                  <a:t>where </a:t>
                </a:r>
                <a:r>
                  <a:rPr lang="en-US" sz="2000" i="1" dirty="0"/>
                  <a:t>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/>
                  <a:t> 1</a:t>
                </a:r>
                <a:r>
                  <a:rPr lang="en-US" sz="2000" i="1" dirty="0"/>
                  <a:t>/</a:t>
                </a:r>
                <a:r>
                  <a:rPr lang="en-US" sz="2000" dirty="0"/>
                  <a:t>poly</a:t>
                </a:r>
                <a:r>
                  <a:rPr lang="en-US" sz="2000" i="1" dirty="0"/>
                  <a:t>(n</a:t>
                </a:r>
                <a:r>
                  <a:rPr lang="en-US" sz="2000" dirty="0"/>
                  <a:t>)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842923"/>
                <a:ext cx="8001000" cy="2246962"/>
              </a:xfrm>
              <a:prstGeom prst="rect">
                <a:avLst/>
              </a:prstGeom>
              <a:blipFill rotWithShape="1">
                <a:blip r:embed="rId3"/>
                <a:stretch>
                  <a:fillRect l="-684" t="-8086" b="-35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3426952"/>
                <a:ext cx="8001000" cy="1939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Problem: </a:t>
                </a:r>
                <a:r>
                  <a:rPr lang="en-US" sz="2000" dirty="0" smtClean="0"/>
                  <a:t>Given </a:t>
                </a:r>
                <a:r>
                  <a:rPr lang="en-US" sz="2000" dirty="0"/>
                  <a:t>poly(</a:t>
                </a:r>
                <a:r>
                  <a:rPr lang="en-US" sz="2000" i="1" dirty="0"/>
                  <a:t>n</a:t>
                </a:r>
                <a:r>
                  <a:rPr lang="en-US" sz="2000" dirty="0"/>
                  <a:t>) many </a:t>
                </a:r>
                <a:r>
                  <a:rPr lang="en-US" sz="2000" i="1" dirty="0"/>
                  <a:t>k</a:t>
                </a:r>
                <a:r>
                  <a:rPr lang="en-US" sz="2000" dirty="0"/>
                  <a:t>-local projection operators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 </m:t>
                    </m:r>
                  </m:oMath>
                </a14:m>
                <a:r>
                  <a:rPr lang="en-US" sz="2000" dirty="0"/>
                  <a:t>on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qubits</a:t>
                </a:r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determine whether:</a:t>
                </a:r>
              </a:p>
              <a:p>
                <a:r>
                  <a:rPr lang="en-US" sz="2000" dirty="0"/>
                  <a:t>	(yes case)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∃ 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=0 ∀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  [exactly]</a:t>
                </a:r>
              </a:p>
              <a:p>
                <a:r>
                  <a:rPr lang="en-US" sz="2000" dirty="0"/>
                  <a:t>	(no case)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  </m:t>
                    </m:r>
                    <m:r>
                      <a:rPr lang="en-US" sz="2000" i="1">
                        <a:latin typeface="Cambria Math"/>
                      </a:rPr>
                      <m:t>∀ 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promised one of these to be the case</a:t>
                </a:r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/>
                  <a:t> 1</a:t>
                </a:r>
                <a:r>
                  <a:rPr lang="en-US" sz="2000" i="1" dirty="0"/>
                  <a:t>/</a:t>
                </a:r>
                <a:r>
                  <a:rPr lang="en-US" sz="2000" dirty="0"/>
                  <a:t>poly</a:t>
                </a:r>
                <a:r>
                  <a:rPr lang="en-US" sz="2000" i="1" dirty="0"/>
                  <a:t>(n</a:t>
                </a:r>
                <a:r>
                  <a:rPr lang="en-US" sz="2000" dirty="0"/>
                  <a:t>)</a:t>
                </a:r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3426952"/>
                <a:ext cx="8001000" cy="1939185"/>
              </a:xfrm>
              <a:prstGeom prst="rect">
                <a:avLst/>
              </a:prstGeom>
              <a:blipFill rotWithShape="1">
                <a:blip r:embed="rId4"/>
                <a:stretch>
                  <a:fillRect l="-684" t="-1250" b="-5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095500" y="3043022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Equivalently, write it more SAT-like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13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small" dirty="0" smtClean="0">
                <a:solidFill>
                  <a:srgbClr val="FF0000"/>
                </a:solidFill>
              </a:rPr>
              <a:t>Quantum-</a:t>
            </a:r>
            <a:r>
              <a:rPr lang="en-US" i="1" dirty="0" smtClean="0">
                <a:solidFill>
                  <a:srgbClr val="FF0000"/>
                </a:solidFill>
              </a:rPr>
              <a:t>k</a:t>
            </a:r>
            <a:r>
              <a:rPr lang="en-US" cap="small" dirty="0" smtClean="0">
                <a:solidFill>
                  <a:srgbClr val="FF0000"/>
                </a:solidFill>
              </a:rPr>
              <a:t>-SAT</a:t>
            </a:r>
            <a:endParaRPr lang="en-CA" cap="small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839200" cy="5715000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 smtClean="0">
                    <a:solidFill>
                      <a:srgbClr val="0070C0"/>
                    </a:solidFill>
                  </a:rPr>
                  <a:t>k </a:t>
                </a:r>
                <a:r>
                  <a:rPr lang="en-US" dirty="0">
                    <a:solidFill>
                      <a:srgbClr val="0070C0"/>
                    </a:solidFill>
                  </a:rPr>
                  <a:t>≥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4  </a:t>
                </a:r>
                <a:r>
                  <a:rPr lang="en-US" dirty="0" smtClean="0"/>
                  <a:t>:  QMA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-complete</a:t>
                </a:r>
                <a:r>
                  <a:rPr lang="en-US" sz="2400" dirty="0" smtClean="0"/>
                  <a:t>  (Reduction </a:t>
                </a:r>
                <a:r>
                  <a:rPr lang="en-US" sz="2400" dirty="0"/>
                  <a:t>from: </a:t>
                </a:r>
                <a:r>
                  <a:rPr lang="en-US" sz="2400" dirty="0" err="1" smtClean="0"/>
                  <a:t>QCSAT</a:t>
                </a:r>
                <a:r>
                  <a:rPr lang="en-US" sz="2400" dirty="0" smtClean="0"/>
                  <a:t>)</a:t>
                </a:r>
                <a:endParaRPr lang="en-US" dirty="0" smtClean="0"/>
              </a:p>
              <a:p>
                <a:r>
                  <a:rPr lang="en-US" i="1" dirty="0"/>
                  <a:t>k </a:t>
                </a:r>
                <a:r>
                  <a:rPr lang="en-US" dirty="0" smtClean="0"/>
                  <a:t>= 3  </a:t>
                </a:r>
                <a:r>
                  <a:rPr lang="en-US" dirty="0"/>
                  <a:t>:  </a:t>
                </a:r>
                <a:r>
                  <a:rPr lang="en-US" dirty="0" smtClean="0"/>
                  <a:t>open question  </a:t>
                </a:r>
                <a:r>
                  <a:rPr lang="en-US" sz="2400" dirty="0" smtClean="0"/>
                  <a:t> (it is NP-hard)</a:t>
                </a:r>
                <a:endParaRPr lang="en-US" dirty="0" smtClean="0"/>
              </a:p>
              <a:p>
                <a:r>
                  <a:rPr lang="en-US" i="1" dirty="0"/>
                  <a:t>k</a:t>
                </a:r>
                <a:r>
                  <a:rPr lang="en-US" dirty="0"/>
                  <a:t> </a:t>
                </a:r>
                <a:r>
                  <a:rPr lang="en-US" dirty="0" smtClean="0"/>
                  <a:t>= 2  </a:t>
                </a:r>
                <a:r>
                  <a:rPr lang="en-US" dirty="0"/>
                  <a:t>:  </a:t>
                </a:r>
                <a:r>
                  <a:rPr lang="en-US" dirty="0" smtClean="0"/>
                  <a:t>in P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So the current research focusses around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=3:</a:t>
                </a:r>
              </a:p>
              <a:p>
                <a:r>
                  <a:rPr lang="en-US" b="1" cap="small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CA" b="1" dirty="0" smtClean="0">
                    <a:solidFill>
                      <a:srgbClr val="FF0000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e>
                      <m:sub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/>
                      </a:rPr>
                      <m:t>…,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b="1" dirty="0" smtClean="0">
                    <a:solidFill>
                      <a:srgbClr val="FF0000"/>
                    </a:solidFill>
                  </a:rPr>
                  <a:t>–SAT</a:t>
                </a:r>
              </a:p>
              <a:p>
                <a:pPr lvl="1"/>
                <a:r>
                  <a:rPr lang="en-US" dirty="0" smtClean="0"/>
                  <a:t>Same as </a:t>
                </a:r>
                <a:r>
                  <a:rPr lang="en-US" cap="small" dirty="0" smtClean="0"/>
                  <a:t>quantum-</a:t>
                </a:r>
                <a:r>
                  <a:rPr lang="en-US" i="1" dirty="0" smtClean="0"/>
                  <a:t>k</a:t>
                </a:r>
                <a:r>
                  <a:rPr lang="en-US" cap="small" dirty="0" smtClean="0"/>
                  <a:t>-SAT</a:t>
                </a:r>
                <a:r>
                  <a:rPr lang="en-US" dirty="0" smtClean="0"/>
                  <a:t> but</a:t>
                </a:r>
              </a:p>
              <a:p>
                <a:pPr lvl="2"/>
                <a:r>
                  <a:rPr lang="en-US" dirty="0" smtClean="0"/>
                  <a:t>Instead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/>
                          </a:rPr>
                          <m:t>th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 err="1" smtClean="0"/>
                  <a:t>qubit</a:t>
                </a:r>
                <a:r>
                  <a:rPr lang="en-US" dirty="0" smtClean="0"/>
                  <a:t> being a 2-state  </a:t>
                </a:r>
                <a:r>
                  <a:rPr lang="en-US" dirty="0" err="1" smtClean="0"/>
                  <a:t>qu</a:t>
                </a:r>
                <a:r>
                  <a:rPr lang="en-US" b="1" dirty="0" err="1" smtClean="0"/>
                  <a:t>b</a:t>
                </a:r>
                <a:r>
                  <a:rPr lang="en-US" dirty="0" err="1" smtClean="0"/>
                  <a:t>it</a:t>
                </a:r>
                <a:endParaRPr lang="en-US" dirty="0" smtClean="0"/>
              </a:p>
              <a:p>
                <a:pPr marL="914400" lvl="2" indent="0">
                  <a:buNone/>
                </a:pPr>
                <a:r>
                  <a:rPr lang="en-US" dirty="0" smtClean="0"/>
                  <a:t>			it is now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-state </a:t>
                </a:r>
                <a:r>
                  <a:rPr lang="en-US" dirty="0" err="1" smtClean="0"/>
                  <a:t>qu</a:t>
                </a:r>
                <a:r>
                  <a:rPr lang="en-US" b="1" dirty="0" err="1" smtClean="0"/>
                  <a:t>d</a:t>
                </a:r>
                <a:r>
                  <a:rPr lang="en-US" dirty="0" err="1" smtClean="0"/>
                  <a:t>it</a:t>
                </a:r>
              </a:p>
              <a:p>
                <a:endParaRPr lang="en-CA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839200" cy="5715000"/>
              </a:xfrm>
              <a:blipFill rotWithShape="1">
                <a:blip r:embed="rId2"/>
                <a:stretch>
                  <a:fillRect l="-1517" t="-138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1285" y="5791200"/>
                <a:ext cx="39624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cap="small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CA" sz="2400" b="1" dirty="0">
                    <a:solidFill>
                      <a:srgbClr val="FF0000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𝟓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–SAT</a:t>
                </a:r>
              </a:p>
              <a:p>
                <a:r>
                  <a:rPr lang="en-US" sz="2400" b="1" cap="small" dirty="0" smtClean="0">
                    <a:solidFill>
                      <a:srgbClr val="FF0000"/>
                    </a:solidFill>
                  </a:rPr>
                  <a:t>quantum</a:t>
                </a:r>
                <a:r>
                  <a:rPr lang="en-CA" sz="2400" b="1" dirty="0">
                    <a:solidFill>
                      <a:srgbClr val="FF0000"/>
                    </a:solidFill>
                  </a:rPr>
                  <a:t>–</a:t>
                </a:r>
                <a14:m>
                  <m:oMath xmlns:m="http://schemas.openxmlformats.org/officeDocument/2006/math"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2400" b="1" i="1">
                        <a:solidFill>
                          <a:srgbClr val="FF0000"/>
                        </a:solidFill>
                        <a:latin typeface="Cambria Math"/>
                      </a:rPr>
                      <m:t>𝟐</m:t>
                    </m:r>
                    <m:r>
                      <a:rPr lang="en-US" sz="2400" b="1">
                        <a:solidFill>
                          <a:srgbClr val="FF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CA" sz="2400" b="1" dirty="0">
                    <a:solidFill>
                      <a:srgbClr val="FF0000"/>
                    </a:solidFill>
                  </a:rPr>
                  <a:t>–SAT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85" y="5791200"/>
                <a:ext cx="3962400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1385" t="-5882" b="-1617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657600" y="5882750"/>
            <a:ext cx="3048000" cy="646331"/>
            <a:chOff x="6400800" y="5490864"/>
            <a:chExt cx="3048000" cy="646331"/>
          </a:xfrm>
        </p:grpSpPr>
        <p:sp>
          <p:nvSpPr>
            <p:cNvPr id="8" name="Right Brace 7"/>
            <p:cNvSpPr/>
            <p:nvPr/>
          </p:nvSpPr>
          <p:spPr>
            <a:xfrm>
              <a:off x="6400800" y="5490864"/>
              <a:ext cx="228600" cy="646331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2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29400" y="5604187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QMA</a:t>
              </a:r>
              <a:r>
                <a:rPr lang="en-US" sz="2400" baseline="-25000" dirty="0"/>
                <a:t>1</a:t>
              </a:r>
              <a:r>
                <a:rPr lang="en-US" sz="2400" dirty="0"/>
                <a:t>-complete</a:t>
              </a:r>
              <a:endParaRPr lang="en-C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16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am\AppData\Local\Microsoft\Windows\Temporary Internet Files\Content.IE5\00TREVEU\MC90011613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83306"/>
            <a:ext cx="1843087" cy="175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Quantum-Merlin-Arthur (</a:t>
            </a:r>
            <a:r>
              <a:rPr lang="en-US" dirty="0" err="1" smtClean="0"/>
              <a:t>QMA</a:t>
            </a:r>
            <a:r>
              <a:rPr lang="en-US" dirty="0" smtClean="0"/>
              <a:t>)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4800600" y="2745922"/>
            <a:ext cx="1371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267200" y="3126922"/>
            <a:ext cx="53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267200" y="4041322"/>
            <a:ext cx="53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172200" y="3279322"/>
            <a:ext cx="7362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905172" y="3050722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Arc 14"/>
          <p:cNvSpPr/>
          <p:nvPr/>
        </p:nvSpPr>
        <p:spPr>
          <a:xfrm>
            <a:off x="7076622" y="3236687"/>
            <a:ext cx="419100" cy="381000"/>
          </a:xfrm>
          <a:prstGeom prst="arc">
            <a:avLst>
              <a:gd name="adj1" fmla="val 1087851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190922" y="3084286"/>
            <a:ext cx="95250" cy="34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172200" y="3736522"/>
            <a:ext cx="7362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276600" y="294225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noFill/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noFill/>
                              <a:latin typeface="Cambria Math"/>
                            </a:rPr>
                            <m:t>|</m:t>
                          </m:r>
                          <m:r>
                            <a:rPr lang="en-CA" i="1">
                              <a:noFill/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CA" dirty="0">
                  <a:noFill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2942256"/>
                <a:ext cx="990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21667" r="-51235" b="-18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52800" y="385665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0…0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56656"/>
                <a:ext cx="990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21667" r="-42331" b="-18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800600" y="31524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V</a:t>
            </a:r>
            <a:endParaRPr lang="en-CA" sz="6000" i="1" dirty="0"/>
          </a:p>
        </p:txBody>
      </p:sp>
      <p:pic>
        <p:nvPicPr>
          <p:cNvPr id="1026" name="Picture 2" descr="C:\Users\Adam\AppData\Local\Microsoft\Windows\Temporary Internet Files\Content.IE5\41DKE3G4\MC90036078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13" y="1690350"/>
            <a:ext cx="1865313" cy="29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560626" y="155592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/>
                            </a:rPr>
                            <m:t>|</m:t>
                          </m:r>
                          <m:r>
                            <a:rPr lang="en-CA" i="1"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626" y="1555920"/>
                <a:ext cx="990600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19672" r="-50920" b="-1836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38411" y="5143513"/>
                <a:ext cx="6834189" cy="1519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∃</m:t>
                    </m:r>
                    <m:d>
                      <m:dPr>
                        <m:begChr m:val=""/>
                        <m:endChr m:val="⟩"/>
                        <m:ctrlP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 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t</m:t>
                    </m:r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d>
                      <m:dPr>
                        <m:begChr m:val=""/>
                        <m:endChr m:val="⟩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,|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accepts </a:t>
                </a:r>
                <a:r>
                  <a:rPr lang="en-US" sz="2400" dirty="0" err="1" smtClean="0"/>
                  <a:t>wp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i="1">
                        <a:latin typeface="Cambria Math"/>
                      </a:rPr>
                      <m:t>≥2/3</m:t>
                    </m:r>
                  </m:oMath>
                </a14:m>
                <a:endParaRPr lang="en-US" sz="2400" dirty="0" smtClean="0"/>
              </a:p>
              <a:p>
                <a:endParaRPr lang="en-US" sz="2400" dirty="0" smtClean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</a:rPr>
                      <m:t>∉</m:t>
                    </m:r>
                    <m:r>
                      <a:rPr lang="en-US" sz="2400" i="1">
                        <a:latin typeface="Cambria Math"/>
                      </a:rPr>
                      <m:t>𝐿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/>
                          </a:rPr>
                        </m:ctrlPr>
                      </m:groupChrPr>
                      <m:e/>
                    </m:groupCh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  <m:d>
                      <m:dPr>
                        <m:begChr m:val=""/>
                        <m:endChr m:val="⟩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/>
                          </a:rPr>
                          <m:t>|</m:t>
                        </m:r>
                        <m:r>
                          <a:rPr lang="en-CA" sz="240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400" dirty="0" smtClean="0"/>
                  <a:t>,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𝑉</m:t>
                        </m:r>
                        <m:r>
                          <a:rPr lang="en-US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/>
                          </a:rPr>
                          <m:t>,|</m:t>
                        </m:r>
                        <m:r>
                          <a:rPr lang="en-CA" sz="24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accepts </a:t>
                </a:r>
                <a:r>
                  <a:rPr lang="en-US" sz="2400" dirty="0" err="1"/>
                  <a:t>wp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</a:rPr>
                      <m:t>≤1</m:t>
                    </m:r>
                    <m:r>
                      <a:rPr lang="en-US" sz="2400" i="1">
                        <a:latin typeface="Cambria Math"/>
                      </a:rPr>
                      <m:t>/3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411" y="5143513"/>
                <a:ext cx="6834189" cy="1519006"/>
              </a:xfrm>
              <a:prstGeom prst="rect">
                <a:avLst/>
              </a:prstGeom>
              <a:blipFill rotWithShape="1">
                <a:blip r:embed="rId7"/>
                <a:stretch>
                  <a:fillRect b="-84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793266" y="3000828"/>
            <a:ext cx="106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1=accept</a:t>
            </a:r>
          </a:p>
          <a:p>
            <a:r>
              <a:rPr lang="en-US" dirty="0" smtClean="0"/>
              <a:t>0=reject   </a:t>
            </a:r>
          </a:p>
          <a:p>
            <a:endParaRPr lang="en-CA" dirty="0"/>
          </a:p>
        </p:txBody>
      </p:sp>
      <p:sp>
        <p:nvSpPr>
          <p:cNvPr id="18" name="Left Brace 17"/>
          <p:cNvSpPr/>
          <p:nvPr/>
        </p:nvSpPr>
        <p:spPr>
          <a:xfrm>
            <a:off x="7704365" y="3099771"/>
            <a:ext cx="190500" cy="4236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1000" y="5672182"/>
                <a:ext cx="18653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𝐿</m:t>
                    </m:r>
                    <m:r>
                      <a:rPr lang="en-US" sz="2400" b="0" i="1" smtClean="0">
                        <a:latin typeface="Cambria Math"/>
                      </a:rPr>
                      <m:t>∈</m:t>
                    </m:r>
                  </m:oMath>
                </a14:m>
                <a:r>
                  <a:rPr lang="en-CA" sz="2400" dirty="0" smtClean="0"/>
                  <a:t> </a:t>
                </a:r>
                <a:r>
                  <a:rPr lang="en-CA" sz="2400" dirty="0" err="1" smtClean="0"/>
                  <a:t>QMA</a:t>
                </a:r>
                <a:r>
                  <a:rPr lang="en-CA" sz="2400" dirty="0" smtClean="0"/>
                  <a:t> if:</a:t>
                </a:r>
                <a:endParaRPr lang="en-CA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672182"/>
                <a:ext cx="1865313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984" t="-10526" b="-2894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243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4624E-7 L 0.19184 0.2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00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cap="small" dirty="0"/>
              <a:t>Quantum Circuit SAT </a:t>
            </a:r>
            <a:r>
              <a:rPr lang="en-US" dirty="0"/>
              <a:t>(</a:t>
            </a:r>
            <a:r>
              <a:rPr lang="en-US" b="1" dirty="0" err="1">
                <a:solidFill>
                  <a:srgbClr val="FF0000"/>
                </a:solidFill>
              </a:rPr>
              <a:t>QCSAT</a:t>
            </a:r>
            <a:r>
              <a:rPr lang="en-US" dirty="0"/>
              <a:t>)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8839200" cy="3276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QMA</a:t>
            </a:r>
            <a:r>
              <a:rPr lang="en-US" dirty="0" smtClean="0"/>
              <a:t>-complete (by definition)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533400" y="880408"/>
                <a:ext cx="8077200" cy="19389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Problem: Given a quantum circuit </a:t>
                </a:r>
                <a:r>
                  <a:rPr lang="en-US" sz="2000" i="1" dirty="0" smtClean="0"/>
                  <a:t>V</a:t>
                </a:r>
                <a:r>
                  <a:rPr lang="en-US" sz="2000" dirty="0" smtClean="0"/>
                  <a:t> on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witness </a:t>
                </a:r>
                <a:r>
                  <a:rPr lang="en-US" sz="2000" dirty="0" err="1" smtClean="0"/>
                  <a:t>qubits</a:t>
                </a:r>
                <a:endParaRPr lang="en-US" sz="2000" dirty="0" smtClean="0"/>
              </a:p>
              <a:p>
                <a:r>
                  <a:rPr lang="en-US" sz="2000" dirty="0" smtClean="0"/>
                  <a:t>determine whether:</a:t>
                </a:r>
              </a:p>
              <a:p>
                <a:r>
                  <a:rPr lang="en-US" sz="2000" dirty="0"/>
                  <a:t>	(yes case)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∃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/>
                  <a:t>such </a:t>
                </a:r>
                <a:r>
                  <a:rPr lang="en-US" sz="2000" dirty="0"/>
                  <a:t>that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</a:rPr>
                      <m:t>𝑉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000" dirty="0" smtClean="0"/>
                  <a:t> accepts </a:t>
                </a:r>
                <a:r>
                  <a:rPr lang="en-US" sz="2000" dirty="0" err="1" smtClean="0"/>
                  <a:t>wp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i="1" dirty="0" smtClean="0"/>
                  <a:t>b</a:t>
                </a:r>
                <a:endParaRPr lang="en-US" sz="2000" i="1" dirty="0"/>
              </a:p>
              <a:p>
                <a:r>
                  <a:rPr lang="en-US" sz="2000" dirty="0"/>
                  <a:t>	(no case)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∀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m:rPr>
                        <m:nor/>
                      </m:rPr>
                      <a:rPr lang="en-US" sz="2000" b="0" i="0" dirty="0" smtClean="0"/>
                      <m:t>,  </m:t>
                    </m:r>
                    <m:r>
                      <a:rPr lang="en-US" sz="2000" i="1">
                        <a:latin typeface="Cambria Math"/>
                      </a:rPr>
                      <m:t>𝑉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/>
                          </a:rPr>
                          <m:t>(</m:t>
                        </m:r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m:rPr>
                        <m:nor/>
                      </m:rPr>
                      <a:rPr lang="en-US" sz="2000" b="0" i="0" smtClean="0"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accepts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 err="1"/>
                      <m:t>wp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a:rPr lang="en-US" sz="2000" b="0" i="1" dirty="0" smtClean="0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n-US" sz="2000" i="1" dirty="0" smtClean="0"/>
                  <a:t>a</a:t>
                </a:r>
                <a:endParaRPr lang="en-US" sz="2000" i="1" dirty="0"/>
              </a:p>
              <a:p>
                <a:r>
                  <a:rPr lang="en-US" sz="2000" dirty="0" smtClean="0"/>
                  <a:t>promised one of these to be the case</a:t>
                </a:r>
              </a:p>
              <a:p>
                <a:r>
                  <a:rPr lang="en-US" sz="2000" dirty="0" smtClean="0"/>
                  <a:t>where </a:t>
                </a:r>
                <a:r>
                  <a:rPr lang="en-US" sz="2000" i="1" dirty="0" smtClean="0"/>
                  <a:t>b – 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 smtClean="0"/>
                  <a:t> 1</a:t>
                </a:r>
                <a:r>
                  <a:rPr lang="en-US" sz="2000" i="1" dirty="0" smtClean="0"/>
                  <a:t>/</a:t>
                </a:r>
                <a:r>
                  <a:rPr lang="en-US" sz="2000" dirty="0" smtClean="0"/>
                  <a:t>poly</a:t>
                </a:r>
                <a:r>
                  <a:rPr lang="en-US" sz="2000" i="1" dirty="0" smtClean="0"/>
                  <a:t>(n</a:t>
                </a:r>
                <a:r>
                  <a:rPr lang="en-US" sz="2000" dirty="0" smtClean="0"/>
                  <a:t>)</a:t>
                </a:r>
                <a:endParaRPr lang="en-CA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880408"/>
                <a:ext cx="8077200" cy="1938992"/>
              </a:xfrm>
              <a:prstGeom prst="rect">
                <a:avLst/>
              </a:prstGeom>
              <a:blipFill rotWithShape="1">
                <a:blip r:embed="rId2"/>
                <a:stretch>
                  <a:fillRect l="-754" t="-1246" b="-49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800600" y="2745922"/>
            <a:ext cx="13716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4267200" y="3126922"/>
            <a:ext cx="53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4267200" y="4041322"/>
            <a:ext cx="5334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172200" y="3279322"/>
            <a:ext cx="7362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905172" y="3050722"/>
            <a:ext cx="762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Arc 37"/>
          <p:cNvSpPr/>
          <p:nvPr/>
        </p:nvSpPr>
        <p:spPr>
          <a:xfrm>
            <a:off x="7076622" y="3236687"/>
            <a:ext cx="419100" cy="381000"/>
          </a:xfrm>
          <a:prstGeom prst="arc">
            <a:avLst>
              <a:gd name="adj1" fmla="val 10878517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7190922" y="3084286"/>
            <a:ext cx="95250" cy="3429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172200" y="3736522"/>
            <a:ext cx="73628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20142" y="294225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CA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CA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0142" y="2942256"/>
                <a:ext cx="99060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21667" r="-51235" b="-18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352800" y="3856656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0…0</m:t>
                          </m:r>
                        </m:e>
                      </m:d>
                    </m:oMath>
                  </m:oMathPara>
                </a14:m>
                <a:endParaRPr lang="en-CA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3856656"/>
                <a:ext cx="990600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121667" r="-42331" b="-1883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4800600" y="3152490"/>
            <a:ext cx="137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V</a:t>
            </a:r>
            <a:endParaRPr lang="en-CA" sz="60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793266" y="3000828"/>
            <a:ext cx="106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1=accept</a:t>
            </a:r>
          </a:p>
          <a:p>
            <a:r>
              <a:rPr lang="en-US" dirty="0" smtClean="0"/>
              <a:t>0=reject   </a:t>
            </a:r>
          </a:p>
          <a:p>
            <a:endParaRPr lang="en-CA" dirty="0"/>
          </a:p>
        </p:txBody>
      </p:sp>
      <p:sp>
        <p:nvSpPr>
          <p:cNvPr id="45" name="Left Brace 44"/>
          <p:cNvSpPr/>
          <p:nvPr/>
        </p:nvSpPr>
        <p:spPr>
          <a:xfrm>
            <a:off x="7704365" y="3099771"/>
            <a:ext cx="190500" cy="42363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7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cap="small" dirty="0"/>
              <a:t>Quantum </a:t>
            </a:r>
            <a:r>
              <a:rPr lang="en-US" cap="small" dirty="0" smtClean="0"/>
              <a:t>channel property verifications</a:t>
            </a:r>
            <a:br>
              <a:rPr lang="en-US" cap="small" dirty="0" smtClean="0"/>
            </a:br>
            <a:r>
              <a:rPr lang="en-US" cap="small" dirty="0" err="1" smtClean="0"/>
              <a:t>QMA</a:t>
            </a:r>
            <a:r>
              <a:rPr lang="en-US" cap="small" dirty="0" smtClean="0"/>
              <a:t>-complete </a:t>
            </a:r>
            <a:r>
              <a:rPr lang="en-US" dirty="0" smtClean="0"/>
              <a:t>problems</a:t>
            </a:r>
            <a:endParaRPr lang="en-CA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8839200" cy="5638800"/>
              </a:xfrm>
            </p:spPr>
            <p:txBody>
              <a:bodyPr>
                <a:normAutofit fontScale="62500" lnSpcReduction="20000"/>
              </a:bodyPr>
              <a:lstStyle/>
              <a:p>
                <a:endParaRPr lang="en-US" dirty="0" smtClean="0"/>
              </a:p>
              <a:p>
                <a:r>
                  <a:rPr lang="en-US" b="1" cap="small" dirty="0" smtClean="0">
                    <a:solidFill>
                      <a:srgbClr val="FF0000"/>
                    </a:solidFill>
                  </a:rPr>
                  <a:t>non-identity check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/>
                  <a:t>– Given quantum circuit, determine if it is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not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close to the 			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identity </a:t>
                </a:r>
                <a:r>
                  <a:rPr lang="en-US" dirty="0" smtClean="0"/>
                  <a:t>(up to phase)</a:t>
                </a:r>
              </a:p>
              <a:p>
                <a:endParaRPr lang="en-US" dirty="0" smtClean="0"/>
              </a:p>
              <a:p>
                <a:r>
                  <a:rPr lang="en-US" b="1" cap="small" dirty="0" smtClean="0">
                    <a:solidFill>
                      <a:srgbClr val="FF0000"/>
                    </a:solidFill>
                  </a:rPr>
                  <a:t>non-equivalence </a:t>
                </a:r>
                <a:r>
                  <a:rPr lang="en-US" b="1" cap="small" dirty="0">
                    <a:solidFill>
                      <a:srgbClr val="FF0000"/>
                    </a:solidFill>
                  </a:rPr>
                  <a:t>check</a:t>
                </a:r>
                <a:r>
                  <a:rPr lang="en-US" b="1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– Given </a:t>
                </a:r>
                <a:r>
                  <a:rPr lang="en-US" dirty="0" smtClean="0"/>
                  <a:t>two quantum circuits, </a:t>
                </a:r>
                <a:r>
                  <a:rPr lang="en-US" dirty="0"/>
                  <a:t>determine if </a:t>
                </a:r>
                <a:r>
                  <a:rPr lang="en-US" dirty="0" smtClean="0"/>
                  <a:t>they are </a:t>
                </a:r>
                <a:r>
                  <a:rPr lang="en-US" i="1" dirty="0">
                    <a:solidFill>
                      <a:srgbClr val="00B050"/>
                    </a:solidFill>
                  </a:rPr>
                  <a:t>not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			    </a:t>
                </a:r>
                <a:r>
                  <a:rPr lang="en-US" dirty="0" smtClean="0"/>
                  <a:t>approximately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equivalent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	Given (some type of) quantum channel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</m:oMath>
                </a14:m>
                <a:r>
                  <a:rPr lang="en-US" dirty="0" smtClean="0"/>
                  <a:t>, determine: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b="1" cap="small" dirty="0">
                    <a:solidFill>
                      <a:srgbClr val="FF0000"/>
                    </a:solidFill>
                  </a:rPr>
                  <a:t>quantum clique </a:t>
                </a:r>
                <a:r>
                  <a:rPr lang="en-US" dirty="0" smtClean="0"/>
                  <a:t>– the </a:t>
                </a:r>
                <a:r>
                  <a:rPr lang="en-US" dirty="0"/>
                  <a:t>largest number of inputs states that are </a:t>
                </a:r>
                <a:r>
                  <a:rPr lang="en-US" dirty="0">
                    <a:solidFill>
                      <a:srgbClr val="00B050"/>
                    </a:solidFill>
                  </a:rPr>
                  <a:t>still orthogonal</a:t>
                </a:r>
                <a:r>
                  <a:rPr lang="en-US" dirty="0"/>
                  <a:t> </a:t>
                </a:r>
                <a:r>
                  <a:rPr lang="en-US" dirty="0" smtClean="0"/>
                  <a:t>			after </a:t>
                </a:r>
                <a:r>
                  <a:rPr lang="en-US" dirty="0"/>
                  <a:t>passing through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Φ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cap="small" dirty="0" smtClean="0">
                    <a:solidFill>
                      <a:srgbClr val="FF0000"/>
                    </a:solidFill>
                  </a:rPr>
                  <a:t>non-</a:t>
                </a:r>
                <a:r>
                  <a:rPr lang="en-US" b="1" cap="small" dirty="0" err="1" smtClean="0">
                    <a:solidFill>
                      <a:srgbClr val="FF0000"/>
                    </a:solidFill>
                  </a:rPr>
                  <a:t>isometry</a:t>
                </a:r>
                <a:r>
                  <a:rPr lang="en-US" b="1" cap="small" dirty="0" smtClean="0">
                    <a:solidFill>
                      <a:srgbClr val="FF0000"/>
                    </a:solidFill>
                  </a:rPr>
                  <a:t> test </a:t>
                </a:r>
                <a:r>
                  <a:rPr lang="en-US" dirty="0" smtClean="0"/>
                  <a:t>– whether it does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not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map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pure states to pure states </a:t>
                </a:r>
                <a:r>
                  <a:rPr lang="en-US" dirty="0" smtClean="0"/>
                  <a:t>(even 			with reference system present)</a:t>
                </a:r>
              </a:p>
              <a:p>
                <a:endParaRPr lang="en-US" dirty="0" smtClean="0"/>
              </a:p>
              <a:p>
                <a:r>
                  <a:rPr lang="en-US" b="1" cap="small" dirty="0">
                    <a:solidFill>
                      <a:srgbClr val="FF0000"/>
                    </a:solidFill>
                  </a:rPr>
                  <a:t>d</a:t>
                </a:r>
                <a:r>
                  <a:rPr lang="en-US" b="1" cap="small" dirty="0" smtClean="0">
                    <a:solidFill>
                      <a:srgbClr val="FF0000"/>
                    </a:solidFill>
                  </a:rPr>
                  <a:t>etecting insecure quantum encryption </a:t>
                </a:r>
                <a:r>
                  <a:rPr lang="en-US" dirty="0" smtClean="0"/>
                  <a:t>– whether </a:t>
                </a:r>
                <a:r>
                  <a:rPr lang="en-US" dirty="0"/>
                  <a:t>it </a:t>
                </a:r>
                <a:r>
                  <a:rPr lang="en-US" dirty="0" smtClean="0"/>
                  <a:t>is </a:t>
                </a:r>
                <a:r>
                  <a:rPr lang="en-US" i="1" dirty="0" smtClean="0">
                    <a:solidFill>
                      <a:srgbClr val="00B050"/>
                    </a:solidFill>
                  </a:rPr>
                  <a:t>not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 </a:t>
                </a:r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private channel</a:t>
                </a:r>
              </a:p>
              <a:p>
                <a:endParaRPr lang="en-US" dirty="0" smtClean="0"/>
              </a:p>
              <a:p>
                <a:r>
                  <a:rPr lang="en-US" b="1" cap="small" dirty="0" smtClean="0">
                    <a:solidFill>
                      <a:srgbClr val="FF0000"/>
                    </a:solidFill>
                  </a:rPr>
                  <a:t>quantum non-expander </a:t>
                </a:r>
                <a:r>
                  <a:rPr lang="en-US" b="1" cap="small" dirty="0">
                    <a:solidFill>
                      <a:srgbClr val="FF0000"/>
                    </a:solidFill>
                  </a:rPr>
                  <a:t>test </a:t>
                </a:r>
                <a:r>
                  <a:rPr lang="en-US" dirty="0"/>
                  <a:t>– </a:t>
                </a:r>
                <a:r>
                  <a:rPr lang="en-US" dirty="0" smtClean="0"/>
                  <a:t>whether </a:t>
                </a:r>
                <a:r>
                  <a:rPr lang="en-US" dirty="0"/>
                  <a:t>it does </a:t>
                </a:r>
                <a:r>
                  <a:rPr lang="en-US" i="1" dirty="0">
                    <a:solidFill>
                      <a:srgbClr val="00B050"/>
                    </a:solidFill>
                  </a:rPr>
                  <a:t>not</a:t>
                </a:r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r>
                  <a:rPr lang="en-US" dirty="0"/>
                  <a:t>send its input </a:t>
                </a:r>
                <a:r>
                  <a:rPr lang="en-US" dirty="0">
                    <a:solidFill>
                      <a:srgbClr val="00B050"/>
                    </a:solidFill>
                  </a:rPr>
                  <a:t>towards the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				maximally mixed state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8839200" cy="5638800"/>
              </a:xfrm>
              <a:blipFill rotWithShape="1">
                <a:blip r:embed="rId2"/>
                <a:stretch>
                  <a:fillRect l="-55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1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Recall…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from class that </a:t>
            </a:r>
            <a:r>
              <a:rPr lang="en-US" b="1" cap="small" dirty="0" smtClean="0">
                <a:solidFill>
                  <a:srgbClr val="FF0000"/>
                </a:solidFill>
              </a:rPr>
              <a:t>Quantum-</a:t>
            </a:r>
            <a:r>
              <a:rPr lang="en-US" b="1" i="1" dirty="0" smtClean="0">
                <a:solidFill>
                  <a:srgbClr val="FF0000"/>
                </a:solidFill>
              </a:rPr>
              <a:t>k</a:t>
            </a:r>
            <a:r>
              <a:rPr lang="en-US" b="1" cap="small" dirty="0" smtClean="0">
                <a:solidFill>
                  <a:srgbClr val="FF0000"/>
                </a:solidFill>
              </a:rPr>
              <a:t>-SAT</a:t>
            </a:r>
            <a:r>
              <a:rPr lang="en-US" cap="small" dirty="0" smtClean="0"/>
              <a:t> </a:t>
            </a:r>
            <a:r>
              <a:rPr lang="en-US" dirty="0" smtClean="0"/>
              <a:t>is </a:t>
            </a:r>
            <a:r>
              <a:rPr lang="en-US" dirty="0" err="1" smtClean="0"/>
              <a:t>QMA</a:t>
            </a:r>
            <a:r>
              <a:rPr lang="en-US" dirty="0" smtClean="0"/>
              <a:t>-complete</a:t>
            </a:r>
          </a:p>
          <a:p>
            <a:pPr marL="0" indent="0">
              <a:buNone/>
            </a:pPr>
            <a:endParaRPr lang="en-CA" dirty="0" smtClean="0"/>
          </a:p>
          <a:p>
            <a:r>
              <a:rPr lang="en-US" dirty="0" smtClean="0"/>
              <a:t>We will now look at more general versions</a:t>
            </a:r>
          </a:p>
          <a:p>
            <a:endParaRPr lang="en-US" dirty="0"/>
          </a:p>
          <a:p>
            <a:r>
              <a:rPr lang="en-US" dirty="0" smtClean="0"/>
              <a:t>But we require a little bit of physics…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2050" name="Picture 2" descr="C:\Users\Adam\Pictures\Misc\at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91" y="4027487"/>
            <a:ext cx="3570817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30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Hamiltonians</a:t>
            </a:r>
            <a:endParaRPr lang="en-CA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90600"/>
                <a:ext cx="8839200" cy="57150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What is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Hamiltonian,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 smtClean="0"/>
                  <a:t>Responsible for time-evolution of a quantum state</a:t>
                </a:r>
              </a:p>
              <a:p>
                <a:pPr marL="914400" lvl="2" indent="0">
                  <a:buNone/>
                </a:pPr>
                <a:r>
                  <a:rPr lang="en-US" dirty="0"/>
                  <a:t>	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⟩"/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|</m:t>
                        </m:r>
                        <m:r>
                          <a:rPr lang="en-CA" i="1">
                            <a:latin typeface="Cambria Math"/>
                          </a:rPr>
                          <m:t>𝜓</m:t>
                        </m:r>
                        <m:r>
                          <a:rPr lang="en-US" b="0" i="1" smtClean="0">
                            <a:latin typeface="Cambria Math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𝑖𝐻𝑡</m:t>
                        </m:r>
                      </m:sup>
                    </m:sSup>
                    <m:d>
                      <m:dPr>
                        <m:begChr m:val=""/>
                        <m:endChr m:val="⟩"/>
                        <m:ctrlPr>
                          <a:rPr lang="en-CA" i="1">
                            <a:latin typeface="Cambria Math"/>
                          </a:rPr>
                        </m:ctrlPr>
                      </m:dPr>
                      <m:e>
                        <m:r>
                          <a:rPr lang="en-CA" i="1">
                            <a:latin typeface="Cambria Math"/>
                          </a:rPr>
                          <m:t>|</m:t>
                        </m:r>
                        <m:r>
                          <a:rPr lang="en-CA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Hermitian</a:t>
                </a:r>
                <a:r>
                  <a:rPr lang="en-US" dirty="0" smtClean="0"/>
                  <a:t> matrix,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𝐻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Governs the energy levels of a system</a:t>
                </a:r>
              </a:p>
              <a:p>
                <a:pPr lvl="1"/>
                <a:r>
                  <a:rPr lang="en-US" dirty="0" smtClean="0"/>
                  <a:t>Allowed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energy</a:t>
                </a:r>
                <a:r>
                  <a:rPr lang="en-US" dirty="0" smtClean="0"/>
                  <a:t> levels are the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eigenvalues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𝐻</m:t>
                    </m:r>
                  </m:oMath>
                </a14:m>
                <a:endParaRPr lang="en-CA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  <m:r>
                            <a:rPr lang="en-CA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"/>
                          <m:endChr m:val="⟩"/>
                          <m:ctrlPr>
                            <a:rPr lang="en-CA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CA" i="1">
                              <a:latin typeface="Cambria Math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lowest eigenvalue is called the 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ground-state energy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Governs the interactions of a system</a:t>
                </a:r>
              </a:p>
              <a:p>
                <a:pPr lvl="1"/>
                <a:r>
                  <a:rPr lang="en-US" dirty="0" smtClean="0"/>
                  <a:t>E.g. simple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that acts (nontrivially) only on 2 </a:t>
                </a:r>
                <a:r>
                  <a:rPr lang="en-US" dirty="0" err="1"/>
                  <a:t>qubits</a:t>
                </a:r>
                <a:r>
                  <a:rPr lang="en-US" dirty="0"/>
                  <a:t> </a:t>
                </a:r>
                <a:r>
                  <a:rPr lang="en-US" dirty="0" smtClean="0"/>
                  <a:t>:  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CA">
                          <a:latin typeface="ESSTIXFourteen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CA">
                          <a:latin typeface="ESSTIXFourteen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CA">
                          <a:latin typeface="ESSTIXFourteen"/>
                        </a:rPr>
                        <m:t>1</m:t>
                      </m:r>
                      <m:r>
                        <a:rPr lang="en-US" i="1">
                          <a:latin typeface="Cambria Math"/>
                        </a:rPr>
                        <m:t>⊗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</a:rPr>
                            <m:t>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⊗</m:t>
                      </m:r>
                      <m:r>
                        <m:rPr>
                          <m:nor/>
                        </m:rPr>
                        <a:rPr lang="en-CA">
                          <a:latin typeface="ESSTIXFourteen"/>
                        </a:rPr>
                        <m:t>1</m:t>
                      </m:r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i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-local Hamiltonian</a:t>
                </a:r>
                <a:r>
                  <a:rPr lang="en-US" dirty="0" smtClean="0"/>
                  <a:t>:</a:t>
                </a:r>
                <a:endParaRPr lang="en-US" b="0" i="0" dirty="0" smtClean="0">
                  <a:latin typeface="Cambria Math"/>
                </a:endParaRP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𝑯</m:t>
                    </m:r>
                    <m:r>
                      <a:rPr lang="en-US" b="1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where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acts </a:t>
                </a:r>
                <a:r>
                  <a:rPr lang="en-US" dirty="0" smtClean="0"/>
                  <a:t>only on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qubits</a:t>
                </a:r>
                <a:endParaRPr lang="en-US" dirty="0" smtClean="0"/>
              </a:p>
              <a:p>
                <a:pPr lvl="2"/>
                <a:endParaRPr lang="en-C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90600"/>
                <a:ext cx="8839200" cy="5715000"/>
              </a:xfrm>
              <a:blipFill rotWithShape="1">
                <a:blip r:embed="rId2"/>
                <a:stretch>
                  <a:fillRect l="-1241" t="-2134" b="-15902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9783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 smtClean="0"/>
              <a:t>k</a:t>
            </a:r>
            <a:r>
              <a:rPr lang="en-US" cap="small" dirty="0" smtClean="0"/>
              <a:t>-Local Hamiltonian</a:t>
            </a:r>
            <a:endParaRPr lang="en-CA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3429000"/>
                <a:ext cx="8839200" cy="32766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QMA-complete for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k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≥ 2 </a:t>
                </a:r>
                <a:r>
                  <a:rPr lang="en-US" sz="2400" dirty="0" smtClean="0"/>
                  <a:t>(Reduction from </a:t>
                </a:r>
                <a:r>
                  <a:rPr lang="en-US" sz="2400" dirty="0" err="1" smtClean="0"/>
                  <a:t>QCSAT</a:t>
                </a:r>
                <a:r>
                  <a:rPr lang="en-US" sz="2400" dirty="0" smtClean="0"/>
                  <a:t>)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Classical analogue: MAX-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-SAT   is </a:t>
                </a:r>
                <a:r>
                  <a:rPr lang="en-US" dirty="0"/>
                  <a:t>NP-complete for </a:t>
                </a:r>
                <a:r>
                  <a:rPr lang="en-US" i="1" dirty="0"/>
                  <a:t>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0" smtClean="0">
                        <a:latin typeface="Cambria Math"/>
                      </a:rPr>
                      <m:t>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-local terms </a:t>
                </a:r>
                <a:r>
                  <a:rPr lang="en-US" dirty="0" smtClean="0"/>
                  <a:t>are like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clauses</a:t>
                </a:r>
                <a:r>
                  <a:rPr lang="en-US" dirty="0" smtClean="0"/>
                  <a:t> involving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variables</a:t>
                </a:r>
              </a:p>
              <a:p>
                <a:pPr lvl="1"/>
                <a:r>
                  <a:rPr lang="en-US" dirty="0" smtClean="0"/>
                  <a:t>How many of these constraints can be satisfied?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		 (in expectation value)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3429000"/>
                <a:ext cx="8839200" cy="3276600"/>
              </a:xfrm>
              <a:blipFill rotWithShape="1">
                <a:blip r:embed="rId2"/>
                <a:stretch>
                  <a:fillRect l="-1103" t="-279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5800" y="990600"/>
                <a:ext cx="7848600" cy="20239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Problem: Given a </a:t>
                </a:r>
                <a:r>
                  <a:rPr lang="en-US" sz="2000" i="1" dirty="0" smtClean="0"/>
                  <a:t>k</a:t>
                </a:r>
                <a:r>
                  <a:rPr lang="en-US" sz="2000" dirty="0" smtClean="0"/>
                  <a:t>-local Hamiltonian on </a:t>
                </a:r>
                <a:r>
                  <a:rPr lang="en-US" sz="2000" i="1" dirty="0" smtClean="0"/>
                  <a:t>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qubits</a:t>
                </a:r>
                <a:r>
                  <a:rPr lang="en-US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𝐻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i="1">
                            <a:latin typeface="Cambria Math"/>
                          </a:rPr>
                          <m:t>poly</m:t>
                        </m:r>
                        <m:r>
                          <a:rPr lang="en-US" sz="2000" i="1">
                            <a:latin typeface="Cambria Math"/>
                          </a:rPr>
                          <m:t>(</m:t>
                        </m:r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  <m:r>
                          <a:rPr lang="en-US" sz="2000" i="1">
                            <a:latin typeface="Cambria Math"/>
                          </a:rPr>
                          <m:t>)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CA" sz="2000" dirty="0" smtClean="0"/>
                  <a:t>  ,</a:t>
                </a:r>
              </a:p>
              <a:p>
                <a:r>
                  <a:rPr lang="en-US" sz="2000" dirty="0" smtClean="0"/>
                  <a:t>determine whether: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(yes case)   ground-state energy is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≤</m:t>
                    </m:r>
                    <m:r>
                      <a:rPr lang="en-US" sz="20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i="1" dirty="0" smtClean="0"/>
                  <a:t> a</a:t>
                </a:r>
              </a:p>
              <a:p>
                <a:r>
                  <a:rPr lang="en-US" sz="2000" dirty="0"/>
                  <a:t>	</a:t>
                </a:r>
                <a:r>
                  <a:rPr lang="en-US" sz="2000" dirty="0" smtClean="0"/>
                  <a:t>(no case)    all of the eigenvalues of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𝐻</m:t>
                    </m:r>
                  </m:oMath>
                </a14:m>
                <a:r>
                  <a:rPr lang="en-US" sz="2000" dirty="0" smtClean="0"/>
                  <a:t> are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≥ </m:t>
                    </m:r>
                  </m:oMath>
                </a14:m>
                <a:r>
                  <a:rPr lang="en-US" sz="2000" i="1" dirty="0" smtClean="0"/>
                  <a:t>b</a:t>
                </a:r>
              </a:p>
              <a:p>
                <a:r>
                  <a:rPr lang="en-US" sz="2000" dirty="0" smtClean="0"/>
                  <a:t>promised one of these to be the case</a:t>
                </a:r>
              </a:p>
              <a:p>
                <a:r>
                  <a:rPr lang="en-US" sz="2000" dirty="0" smtClean="0"/>
                  <a:t>where </a:t>
                </a:r>
                <a:r>
                  <a:rPr lang="en-US" sz="2000" i="1" dirty="0" smtClean="0"/>
                  <a:t>b – a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 smtClean="0"/>
                  <a:t> 1</a:t>
                </a:r>
                <a:r>
                  <a:rPr lang="en-US" sz="2000" i="1" dirty="0" smtClean="0"/>
                  <a:t>/</a:t>
                </a:r>
                <a:r>
                  <a:rPr lang="en-US" sz="2000" dirty="0" smtClean="0"/>
                  <a:t>poly</a:t>
                </a:r>
                <a:r>
                  <a:rPr lang="en-US" sz="2000" i="1" dirty="0" smtClean="0"/>
                  <a:t>(n</a:t>
                </a:r>
                <a:r>
                  <a:rPr lang="en-US" sz="2000" dirty="0" smtClean="0"/>
                  <a:t>)</a:t>
                </a:r>
                <a:endParaRPr lang="en-CA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990600"/>
                <a:ext cx="7848600" cy="2023952"/>
              </a:xfrm>
              <a:prstGeom prst="rect">
                <a:avLst/>
              </a:prstGeom>
              <a:blipFill rotWithShape="1">
                <a:blip r:embed="rId3"/>
                <a:stretch>
                  <a:fillRect l="-776" t="-20659" b="-38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14400" y="3891762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It is in P for k=1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8346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4572000" y="1752600"/>
            <a:ext cx="44196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52400" y="1752600"/>
                <a:ext cx="8839200" cy="472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2 </a:t>
                </a:r>
                <a:r>
                  <a:rPr lang="en-CA" dirty="0"/>
                  <a:t>≤ </a:t>
                </a:r>
                <a:r>
                  <a:rPr lang="en-CA" i="1" dirty="0"/>
                  <a:t>k </a:t>
                </a:r>
                <a:r>
                  <a:rPr lang="en-CA" dirty="0"/>
                  <a:t>≤ </a:t>
                </a:r>
                <a:r>
                  <a:rPr lang="en-CA" i="1" dirty="0" smtClean="0"/>
                  <a:t>O</a:t>
                </a:r>
                <a:r>
                  <a:rPr lang="en-CA" dirty="0" smtClean="0"/>
                  <a:t>(log </a:t>
                </a:r>
                <a:r>
                  <a:rPr lang="en-CA" i="1" dirty="0"/>
                  <a:t>n</a:t>
                </a:r>
                <a:r>
                  <a:rPr lang="en-CA" dirty="0"/>
                  <a:t>)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	Line with </a:t>
                </a:r>
                <a:r>
                  <a:rPr lang="en-US" i="1" dirty="0"/>
                  <a:t>d</a:t>
                </a:r>
                <a:r>
                  <a:rPr lang="en-US" dirty="0"/>
                  <a:t>=11 </a:t>
                </a:r>
                <a:r>
                  <a:rPr lang="en-US" dirty="0" err="1"/>
                  <a:t>qudits</a:t>
                </a:r>
                <a:endParaRPr lang="en-US" dirty="0"/>
              </a:p>
              <a:p>
                <a:r>
                  <a:rPr lang="en-US" dirty="0" smtClean="0"/>
                  <a:t>geometric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locality</a:t>
                </a:r>
                <a:r>
                  <a:rPr lang="en-US" dirty="0"/>
                  <a:t>	</a:t>
                </a:r>
                <a:r>
                  <a:rPr lang="en-US" dirty="0" smtClean="0"/>
                  <a:t>2-local </a:t>
                </a:r>
                <a:r>
                  <a:rPr lang="en-US" dirty="0"/>
                  <a:t>on </a:t>
                </a:r>
                <a:r>
                  <a:rPr lang="en-US" dirty="0" smtClean="0"/>
                  <a:t>2-D lattice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/>
                  <a:t>b</a:t>
                </a:r>
                <a:r>
                  <a:rPr lang="en-US" dirty="0" smtClean="0"/>
                  <a:t>osons, fermions</a:t>
                </a:r>
              </a:p>
              <a:p>
                <a:r>
                  <a:rPr lang="en-US" dirty="0" smtClean="0"/>
                  <a:t>real Hamiltonians</a:t>
                </a:r>
              </a:p>
              <a:p>
                <a:r>
                  <a:rPr lang="en-US" dirty="0"/>
                  <a:t>stochastic Hamiltonians (</a:t>
                </a:r>
                <a:r>
                  <a:rPr lang="en-US" i="1" dirty="0"/>
                  <a:t>k</a:t>
                </a:r>
                <a:r>
                  <a:rPr lang="en-US" dirty="0"/>
                  <a:t> ≥ 3)</a:t>
                </a:r>
              </a:p>
              <a:p>
                <a:r>
                  <a:rPr lang="en-US" dirty="0" smtClean="0"/>
                  <a:t>many physically-relevant Hamiltonians</a:t>
                </a:r>
              </a:p>
              <a:p>
                <a:r>
                  <a:rPr lang="en-US" dirty="0" smtClean="0"/>
                  <a:t>not </a:t>
                </a:r>
                <a:r>
                  <a:rPr lang="en-US" dirty="0"/>
                  <a:t>just ground states: any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i="1">
                            <a:latin typeface="Cambria Math"/>
                          </a:rPr>
                          <m:t>th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en-US" dirty="0"/>
                  <a:t> energy level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𝑐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highest </a:t>
                </a:r>
                <a:r>
                  <a:rPr lang="en-US" dirty="0"/>
                  <a:t>energy of a </a:t>
                </a:r>
                <a:r>
                  <a:rPr lang="en-US" dirty="0" err="1"/>
                  <a:t>stoquastic</a:t>
                </a:r>
                <a:r>
                  <a:rPr lang="en-US" dirty="0"/>
                  <a:t> Hamiltonian (</a:t>
                </a:r>
                <a:r>
                  <a:rPr lang="en-US" i="1" dirty="0"/>
                  <a:t>k</a:t>
                </a:r>
                <a:r>
                  <a:rPr lang="en-US" dirty="0"/>
                  <a:t> ≥ 3 )</a:t>
                </a:r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752600"/>
                <a:ext cx="8839200" cy="4724400"/>
              </a:xfrm>
              <a:prstGeom prst="rect">
                <a:avLst/>
              </a:prstGeom>
              <a:blipFill rotWithShape="1">
                <a:blip r:embed="rId2"/>
                <a:stretch>
                  <a:fillRect l="-552" t="-1806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i="1" dirty="0"/>
              <a:t>k</a:t>
            </a:r>
            <a:r>
              <a:rPr lang="en-US" cap="small" dirty="0"/>
              <a:t>-Local Hamiltonian</a:t>
            </a:r>
            <a:endParaRPr lang="en-CA" cap="smal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839200" cy="609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There are a plethora of </a:t>
            </a:r>
            <a:r>
              <a:rPr lang="en-US" dirty="0" err="1" smtClean="0"/>
              <a:t>QMA</a:t>
            </a:r>
            <a:r>
              <a:rPr lang="en-US" dirty="0" smtClean="0"/>
              <a:t>-complete versions: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grpSp>
        <p:nvGrpSpPr>
          <p:cNvPr id="44" name="Group 43"/>
          <p:cNvGrpSpPr/>
          <p:nvPr/>
        </p:nvGrpSpPr>
        <p:grpSpPr>
          <a:xfrm>
            <a:off x="4572000" y="2667000"/>
            <a:ext cx="4038600" cy="152400"/>
            <a:chOff x="4572000" y="2667000"/>
            <a:chExt cx="4038600" cy="15240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648200" y="2743200"/>
              <a:ext cx="39624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45720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Oval 17"/>
            <p:cNvSpPr/>
            <p:nvPr/>
          </p:nvSpPr>
          <p:spPr>
            <a:xfrm>
              <a:off x="51816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9" name="Oval 18"/>
            <p:cNvSpPr/>
            <p:nvPr/>
          </p:nvSpPr>
          <p:spPr>
            <a:xfrm>
              <a:off x="58674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Oval 19"/>
            <p:cNvSpPr/>
            <p:nvPr/>
          </p:nvSpPr>
          <p:spPr>
            <a:xfrm>
              <a:off x="64770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1" name="Oval 20"/>
            <p:cNvSpPr/>
            <p:nvPr/>
          </p:nvSpPr>
          <p:spPr>
            <a:xfrm>
              <a:off x="71628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" name="Oval 21"/>
            <p:cNvSpPr/>
            <p:nvPr/>
          </p:nvSpPr>
          <p:spPr>
            <a:xfrm>
              <a:off x="77724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3" name="Oval 22"/>
            <p:cNvSpPr/>
            <p:nvPr/>
          </p:nvSpPr>
          <p:spPr>
            <a:xfrm>
              <a:off x="8458200" y="2667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876800" y="3390900"/>
            <a:ext cx="2286000" cy="1333500"/>
            <a:chOff x="4876800" y="3390900"/>
            <a:chExt cx="2286000" cy="1333500"/>
          </a:xfrm>
        </p:grpSpPr>
        <p:sp>
          <p:nvSpPr>
            <p:cNvPr id="24" name="Rectangle 23"/>
            <p:cNvSpPr/>
            <p:nvPr/>
          </p:nvSpPr>
          <p:spPr>
            <a:xfrm>
              <a:off x="4953000" y="3467100"/>
              <a:ext cx="2133600" cy="11811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B05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3000" y="3467100"/>
              <a:ext cx="1066800" cy="5905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B050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19800" y="4057650"/>
              <a:ext cx="1066800" cy="59055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B050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410200" y="3474720"/>
              <a:ext cx="1143000" cy="117348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rgbClr val="00B05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876800" y="33985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9" name="Oval 28"/>
            <p:cNvSpPr/>
            <p:nvPr/>
          </p:nvSpPr>
          <p:spPr>
            <a:xfrm>
              <a:off x="5334000" y="33985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0" name="Oval 29"/>
            <p:cNvSpPr/>
            <p:nvPr/>
          </p:nvSpPr>
          <p:spPr>
            <a:xfrm>
              <a:off x="5943600" y="33985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1" name="Oval 30"/>
            <p:cNvSpPr/>
            <p:nvPr/>
          </p:nvSpPr>
          <p:spPr>
            <a:xfrm>
              <a:off x="6477000" y="33909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2" name="Oval 31"/>
            <p:cNvSpPr/>
            <p:nvPr/>
          </p:nvSpPr>
          <p:spPr>
            <a:xfrm>
              <a:off x="7010400" y="339852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" name="Oval 32"/>
            <p:cNvSpPr/>
            <p:nvPr/>
          </p:nvSpPr>
          <p:spPr>
            <a:xfrm>
              <a:off x="48768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4" name="Oval 33"/>
            <p:cNvSpPr/>
            <p:nvPr/>
          </p:nvSpPr>
          <p:spPr>
            <a:xfrm>
              <a:off x="53340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5" name="Oval 34"/>
            <p:cNvSpPr/>
            <p:nvPr/>
          </p:nvSpPr>
          <p:spPr>
            <a:xfrm>
              <a:off x="59436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6" name="Oval 35"/>
            <p:cNvSpPr/>
            <p:nvPr/>
          </p:nvSpPr>
          <p:spPr>
            <a:xfrm>
              <a:off x="6477000" y="395478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7" name="Oval 36"/>
            <p:cNvSpPr/>
            <p:nvPr/>
          </p:nvSpPr>
          <p:spPr>
            <a:xfrm>
              <a:off x="7010400" y="39624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Oval 37"/>
            <p:cNvSpPr/>
            <p:nvPr/>
          </p:nvSpPr>
          <p:spPr>
            <a:xfrm>
              <a:off x="48768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9" name="Oval 38"/>
            <p:cNvSpPr/>
            <p:nvPr/>
          </p:nvSpPr>
          <p:spPr>
            <a:xfrm>
              <a:off x="53340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0" name="Oval 39"/>
            <p:cNvSpPr/>
            <p:nvPr/>
          </p:nvSpPr>
          <p:spPr>
            <a:xfrm>
              <a:off x="59436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1" name="Oval 40"/>
            <p:cNvSpPr/>
            <p:nvPr/>
          </p:nvSpPr>
          <p:spPr>
            <a:xfrm>
              <a:off x="6477000" y="456438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42" name="Oval 41"/>
            <p:cNvSpPr/>
            <p:nvPr/>
          </p:nvSpPr>
          <p:spPr>
            <a:xfrm>
              <a:off x="7010400" y="45720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43" name="Left Brace 42"/>
          <p:cNvSpPr/>
          <p:nvPr/>
        </p:nvSpPr>
        <p:spPr>
          <a:xfrm>
            <a:off x="1752600" y="2590800"/>
            <a:ext cx="228600" cy="109728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6" name="Rectangle 45"/>
          <p:cNvSpPr/>
          <p:nvPr/>
        </p:nvSpPr>
        <p:spPr>
          <a:xfrm>
            <a:off x="9448800" y="2221468"/>
            <a:ext cx="6801414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Remoevd</a:t>
            </a:r>
            <a:r>
              <a:rPr lang="en-US" dirty="0" smtClean="0"/>
              <a:t>:</a:t>
            </a:r>
          </a:p>
          <a:p>
            <a:r>
              <a:rPr lang="en-US" dirty="0" smtClean="0"/>
              <a:t>bounded </a:t>
            </a:r>
            <a:r>
              <a:rPr lang="en-US" dirty="0"/>
              <a:t>strength Hamiltonians (</a:t>
            </a:r>
            <a:r>
              <a:rPr lang="en-US" i="1" dirty="0"/>
              <a:t>k</a:t>
            </a:r>
            <a:r>
              <a:rPr lang="en-US" dirty="0"/>
              <a:t> ≥ 3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Density Functional Theory</a:t>
            </a:r>
          </a:p>
          <a:p>
            <a:r>
              <a:rPr lang="en-US" dirty="0"/>
              <a:t>when only considering eigenvectors that are separable over a partition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3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cap="small" dirty="0" smtClean="0"/>
              <a:t>Quantum-</a:t>
            </a:r>
            <a:r>
              <a:rPr lang="en-US" i="1" dirty="0" smtClean="0"/>
              <a:t>k</a:t>
            </a:r>
            <a:r>
              <a:rPr lang="en-US" cap="small" dirty="0" smtClean="0"/>
              <a:t>-SAT</a:t>
            </a:r>
            <a:endParaRPr lang="en-CA" cap="smal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2971800"/>
                <a:ext cx="8839200" cy="3581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i="1" dirty="0">
                    <a:solidFill>
                      <a:srgbClr val="0070C0"/>
                    </a:solidFill>
                  </a:rPr>
                  <a:t>k </a:t>
                </a:r>
                <a:r>
                  <a:rPr lang="en-US" dirty="0">
                    <a:solidFill>
                      <a:srgbClr val="0070C0"/>
                    </a:solidFill>
                  </a:rPr>
                  <a:t>≥ 4  </a:t>
                </a:r>
                <a:r>
                  <a:rPr lang="en-US" dirty="0"/>
                  <a:t>:  </a:t>
                </a:r>
                <a:r>
                  <a:rPr lang="en-US" dirty="0" err="1"/>
                  <a:t>QMA</a:t>
                </a:r>
                <a:r>
                  <a:rPr lang="en-US" baseline="-25000" dirty="0" err="1"/>
                  <a:t>1</a:t>
                </a:r>
                <a:r>
                  <a:rPr lang="en-US" dirty="0"/>
                  <a:t>-complete</a:t>
                </a:r>
                <a:r>
                  <a:rPr lang="en-US" sz="2400" dirty="0"/>
                  <a:t>  (Reduction from </a:t>
                </a:r>
                <a:r>
                  <a:rPr lang="en-US" sz="2400" dirty="0" err="1"/>
                  <a:t>QCSAT</a:t>
                </a:r>
                <a:r>
                  <a:rPr lang="en-US" sz="2400" dirty="0"/>
                  <a:t>)</a:t>
                </a:r>
                <a:endParaRPr lang="en-US" dirty="0"/>
              </a:p>
              <a:p>
                <a:r>
                  <a:rPr lang="en-US" i="1" dirty="0"/>
                  <a:t>k </a:t>
                </a:r>
                <a:r>
                  <a:rPr lang="en-US" dirty="0"/>
                  <a:t>= 3  :  open question  </a:t>
                </a:r>
                <a:r>
                  <a:rPr lang="en-US" sz="2400" dirty="0"/>
                  <a:t> (It is NP-hard)</a:t>
                </a:r>
                <a:endParaRPr lang="en-US" dirty="0"/>
              </a:p>
              <a:p>
                <a:r>
                  <a:rPr lang="en-US" i="1" dirty="0"/>
                  <a:t>k</a:t>
                </a:r>
                <a:r>
                  <a:rPr lang="en-US" dirty="0"/>
                  <a:t> = 2  :  in P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Classical </a:t>
                </a:r>
                <a:r>
                  <a:rPr lang="en-US" dirty="0" smtClean="0"/>
                  <a:t>analogue: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-SAT  is NP-complete for </a:t>
                </a:r>
                <a:r>
                  <a:rPr lang="en-US" i="1" dirty="0" smtClean="0"/>
                  <a:t>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≥</m:t>
                    </m:r>
                    <m:r>
                      <a:rPr lang="en-US" b="0" i="0" smtClean="0">
                        <a:latin typeface="Cambria Math"/>
                      </a:rPr>
                      <m:t>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i="1" dirty="0" smtClean="0">
                    <a:solidFill>
                      <a:srgbClr val="7030A0"/>
                    </a:solidFill>
                  </a:rPr>
                  <a:t>k</a:t>
                </a:r>
                <a:r>
                  <a:rPr lang="en-US" dirty="0" smtClean="0">
                    <a:solidFill>
                      <a:srgbClr val="7030A0"/>
                    </a:solidFill>
                  </a:rPr>
                  <a:t>-local terms </a:t>
                </a:r>
                <a:r>
                  <a:rPr lang="en-US" dirty="0" smtClean="0"/>
                  <a:t>are like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clauses </a:t>
                </a:r>
                <a:r>
                  <a:rPr lang="en-US" dirty="0" smtClean="0"/>
                  <a:t>involving </a:t>
                </a:r>
                <a:r>
                  <a:rPr lang="en-US" i="1" dirty="0" smtClean="0"/>
                  <a:t>k</a:t>
                </a:r>
                <a:r>
                  <a:rPr lang="en-US" dirty="0" smtClean="0"/>
                  <a:t> </a:t>
                </a:r>
                <a:r>
                  <a:rPr lang="en-US" dirty="0" smtClean="0"/>
                  <a:t>variables</a:t>
                </a:r>
                <a:endParaRPr lang="en-US" dirty="0" smtClean="0"/>
              </a:p>
              <a:p>
                <a:pPr lvl="1"/>
                <a:r>
                  <a:rPr lang="en-US" strike="sngStrike" dirty="0" smtClean="0"/>
                  <a:t>How many </a:t>
                </a:r>
                <a:r>
                  <a:rPr lang="en-US" strike="sngStrike" dirty="0"/>
                  <a:t>(in expectation value</a:t>
                </a:r>
                <a:r>
                  <a:rPr lang="en-US" strike="sngStrike" dirty="0" smtClean="0"/>
                  <a:t>) of</a:t>
                </a:r>
                <a:r>
                  <a:rPr lang="en-US" dirty="0" smtClean="0"/>
                  <a:t>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can</a:t>
                </a:r>
                <a:r>
                  <a:rPr lang="en-US" dirty="0" smtClean="0"/>
                  <a:t> these constraints can </a:t>
                </a:r>
                <a:r>
                  <a:rPr lang="en-US" dirty="0" smtClean="0"/>
                  <a:t>be satisfied?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2971800"/>
                <a:ext cx="8839200" cy="3581400"/>
              </a:xfrm>
              <a:blipFill rotWithShape="1">
                <a:blip r:embed="rId2"/>
                <a:stretch>
                  <a:fillRect l="-1103" t="-3407" b="-187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16857" y="914400"/>
                <a:ext cx="8001000" cy="193918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Problem: Given </a:t>
                </a:r>
                <a:r>
                  <a:rPr lang="en-US" sz="2000" dirty="0"/>
                  <a:t>poly(</a:t>
                </a:r>
                <a:r>
                  <a:rPr lang="en-US" sz="2000" i="1" dirty="0"/>
                  <a:t>n</a:t>
                </a:r>
                <a:r>
                  <a:rPr lang="en-US" sz="2000" dirty="0"/>
                  <a:t>) many </a:t>
                </a:r>
                <a:r>
                  <a:rPr lang="en-US" sz="2000" i="1" dirty="0"/>
                  <a:t>k</a:t>
                </a:r>
                <a:r>
                  <a:rPr lang="en-US" sz="2000" dirty="0"/>
                  <a:t>-local </a:t>
                </a:r>
                <a:r>
                  <a:rPr lang="en-US" sz="2000" dirty="0">
                    <a:solidFill>
                      <a:srgbClr val="0070C0"/>
                    </a:solidFill>
                  </a:rPr>
                  <a:t>projection operators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} </m:t>
                    </m:r>
                  </m:oMath>
                </a14:m>
                <a:r>
                  <a:rPr lang="en-US" sz="2000" dirty="0"/>
                  <a:t>on </a:t>
                </a:r>
                <a:r>
                  <a:rPr lang="en-US" sz="2000" i="1" dirty="0"/>
                  <a:t>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qubits</a:t>
                </a:r>
                <a:r>
                  <a:rPr lang="en-US" sz="2000" dirty="0"/>
                  <a:t>, </a:t>
                </a:r>
              </a:p>
              <a:p>
                <a:r>
                  <a:rPr lang="en-US" sz="2000" dirty="0"/>
                  <a:t>determine whether:</a:t>
                </a:r>
              </a:p>
              <a:p>
                <a:r>
                  <a:rPr lang="en-US" sz="2000" dirty="0"/>
                  <a:t>	(yes case)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∃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000" dirty="0" smtClean="0"/>
                  <a:t>   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/>
                      </a:rPr>
                      <m:t>t</m:t>
                    </m:r>
                    <m:r>
                      <a:rPr lang="en-US" sz="2000" b="0" i="0" dirty="0" smtClean="0">
                        <a:latin typeface="Cambria Math"/>
                      </a:rPr>
                      <m:t>.   </m:t>
                    </m:r>
                    <m:sSub>
                      <m:sSubPr>
                        <m:ctrlPr>
                          <a:rPr lang="en-US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dirty="0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en-US" sz="2000" i="1" dirty="0">
                            <a:latin typeface="Cambria Math"/>
                          </a:rPr>
                          <m:t>𝑖</m:t>
                        </m:r>
                      </m:sub>
                    </m:sSub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=0 ∀</m:t>
                    </m:r>
                    <m:r>
                      <a:rPr lang="en-US" sz="2000" i="1">
                        <a:latin typeface="Cambria Math"/>
                      </a:rPr>
                      <m:t>𝑖</m:t>
                    </m:r>
                  </m:oMath>
                </a14:m>
                <a:r>
                  <a:rPr lang="en-US" sz="2000" dirty="0"/>
                  <a:t>  </a:t>
                </a:r>
                <a:r>
                  <a:rPr lang="en-US" sz="2000" dirty="0" smtClean="0"/>
                  <a:t> [cf</a:t>
                </a:r>
                <a:r>
                  <a:rPr lang="en-US" sz="2000" dirty="0"/>
                  <a:t>: </a:t>
                </a:r>
                <a:r>
                  <a:rPr lang="en-US" sz="2000" i="1" dirty="0"/>
                  <a:t>k</a:t>
                </a:r>
                <a:r>
                  <a:rPr lang="en-US" sz="2000" cap="small" dirty="0"/>
                  <a:t>-</a:t>
                </a:r>
                <a:r>
                  <a:rPr lang="en-US" sz="2000" cap="small" dirty="0" err="1"/>
                  <a:t>locHam</a:t>
                </a:r>
                <a:r>
                  <a:rPr lang="en-US" sz="2000" cap="small" dirty="0"/>
                  <a:t> </a:t>
                </a:r>
                <a:r>
                  <a:rPr lang="en-US" sz="2000" dirty="0"/>
                  <a:t>said “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≤</m:t>
                    </m:r>
                  </m:oMath>
                </a14:m>
                <a:r>
                  <a:rPr lang="en-US" sz="2000" i="1" dirty="0"/>
                  <a:t> a”</a:t>
                </a:r>
                <a:r>
                  <a:rPr lang="en-US" sz="2000" dirty="0" smtClean="0"/>
                  <a:t>]</a:t>
                </a:r>
                <a:endParaRPr lang="en-US" sz="2000" dirty="0"/>
              </a:p>
              <a:p>
                <a:r>
                  <a:rPr lang="en-US" sz="2000" dirty="0"/>
                  <a:t>	(no case)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/>
                      </a:rPr>
                      <m:t>    </m:t>
                    </m:r>
                    <m:r>
                      <a:rPr lang="en-US" sz="2000" i="1">
                        <a:latin typeface="Cambria Math"/>
                      </a:rPr>
                      <m:t>∀</m:t>
                    </m:r>
                    <m:d>
                      <m:dPr>
                        <m:begChr m:val=""/>
                        <m:endChr m:val="⟩"/>
                        <m:ctrlPr>
                          <a:rPr lang="en-CA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/>
                          </a:rPr>
                          <m:t>|</m:t>
                        </m:r>
                        <m:r>
                          <a:rPr lang="en-CA" sz="2000" i="1">
                            <a:latin typeface="Cambria Math"/>
                          </a:rPr>
                          <m:t>𝜓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,     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𝜓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𝜓</m:t>
                            </m:r>
                          </m:e>
                        </m:d>
                      </m:e>
                    </m:nary>
                    <m:r>
                      <a:rPr lang="en-US" sz="2000" i="1">
                        <a:latin typeface="Cambria Math"/>
                      </a:rPr>
                      <m:t>≥</m:t>
                    </m:r>
                    <m:r>
                      <a:rPr lang="en-US" sz="2000" i="1">
                        <a:latin typeface="Cambria Math"/>
                      </a:rPr>
                      <m:t>𝜖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promised one of these to be the case</a:t>
                </a:r>
              </a:p>
              <a:p>
                <a:r>
                  <a:rPr lang="en-US" sz="2000" dirty="0"/>
                  <a:t>where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𝜖</m:t>
                    </m:r>
                  </m:oMath>
                </a14:m>
                <a:r>
                  <a:rPr lang="en-US" sz="2000" i="1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000" dirty="0"/>
                  <a:t> 1</a:t>
                </a:r>
                <a:r>
                  <a:rPr lang="en-US" sz="2000" i="1" dirty="0"/>
                  <a:t>/</a:t>
                </a:r>
                <a:r>
                  <a:rPr lang="en-US" sz="2000" dirty="0"/>
                  <a:t>poly</a:t>
                </a:r>
                <a:r>
                  <a:rPr lang="en-US" sz="2000" i="1" dirty="0"/>
                  <a:t>(n</a:t>
                </a:r>
                <a:r>
                  <a:rPr lang="en-US" sz="2000" dirty="0"/>
                  <a:t>)</a:t>
                </a:r>
                <a:endParaRPr lang="en-CA" sz="2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57" y="914400"/>
                <a:ext cx="8001000" cy="1939185"/>
              </a:xfrm>
              <a:prstGeom prst="rect">
                <a:avLst/>
              </a:prstGeom>
              <a:blipFill rotWithShape="1">
                <a:blip r:embed="rId3"/>
                <a:stretch>
                  <a:fillRect l="-684" t="-1250" b="-53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32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785</Words>
  <Application>Microsoft Office PowerPoint</Application>
  <PresentationFormat>On-screen Show (4:3)</PresentationFormat>
  <Paragraphs>205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QMA-complete Problems</vt:lpstr>
      <vt:lpstr>Quantum-Merlin-Arthur (QMA)</vt:lpstr>
      <vt:lpstr>Quantum Circuit SAT (QCSAT)</vt:lpstr>
      <vt:lpstr>Quantum channel property verifications QMA-complete problems</vt:lpstr>
      <vt:lpstr>Recall…</vt:lpstr>
      <vt:lpstr>Hamiltonians</vt:lpstr>
      <vt:lpstr>k-Local Hamiltonian</vt:lpstr>
      <vt:lpstr>k-Local Hamiltonian</vt:lpstr>
      <vt:lpstr>Quantum-k-SAT</vt:lpstr>
      <vt:lpstr>Local Consistency of Density Matrices</vt:lpstr>
      <vt:lpstr>Conclusion</vt:lpstr>
      <vt:lpstr>PowerPoint Presentation</vt:lpstr>
      <vt:lpstr>The End</vt:lpstr>
      <vt:lpstr>PowerPoint Presentation</vt:lpstr>
      <vt:lpstr>Quantum-k-SAT</vt:lpstr>
      <vt:lpstr>Quantum-k-SAT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Adam</cp:lastModifiedBy>
  <cp:revision>56</cp:revision>
  <dcterms:created xsi:type="dcterms:W3CDTF">2006-08-16T00:00:00Z</dcterms:created>
  <dcterms:modified xsi:type="dcterms:W3CDTF">2012-12-12T04:34:48Z</dcterms:modified>
</cp:coreProperties>
</file>